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3"/>
    <p:sldId id="277"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Lst>
  <p:sldSz cx="12192000" cy="6858000"/>
  <p:notesSz cx="7103745" cy="10234295"/>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zh-CN" altLang="en-US"/>
              <a:t>15:32:34</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r>
              <a:rPr lang="zh-CN" altLang="en-US">
                <a:sym typeface="+mn-ea"/>
              </a:rPr>
              <a:t>15:33:42</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zh-CN" altLang="en-US"/>
              <a:t>15:31:43</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r>
              <a:rPr lang="zh-CN" altLang="en-US"/>
              <a:t>15:32:50</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zh-CN" altLang="en-US" smtClean="0"/>
              <a:t>15:30:33</a:t>
            </a:r>
            <a:endParaRPr lang="zh-CN" altLang="en-US" smtClean="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zh-CN" altLang="en-US"/>
              <a:t>15:33:05</a:t>
            </a:r>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zh-CN" altLang="en-US"/>
              <a:t>15:33:18</a:t>
            </a:r>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zh-CN" altLang="en-US"/>
              <a:t>15:33:28</a:t>
            </a:r>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r>
              <a:rPr lang="zh-CN" altLang="en-US"/>
              <a:t>15:33:42</a:t>
            </a:r>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zh-CN" altLang="en-US">
                <a:sym typeface="+mn-ea"/>
              </a:rPr>
              <a:t>15:33:42</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zh-CN" altLang="en-US"/>
              <a:t>15:32:09</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
        <p:nvSpPr>
          <p:cNvPr id="7" name="文本框 6"/>
          <p:cNvSpPr txBox="1"/>
          <p:nvPr/>
        </p:nvSpPr>
        <p:spPr>
          <a:xfrm>
            <a:off x="4463415" y="65405"/>
            <a:ext cx="7499985" cy="368300"/>
          </a:xfrm>
          <a:prstGeom prst="rect">
            <a:avLst/>
          </a:prstGeom>
          <a:noFill/>
          <a:ln>
            <a:noFill/>
          </a:ln>
        </p:spPr>
        <p:txBody>
          <a:bodyPr wrap="square" rtlCol="0">
            <a:spAutoFit/>
          </a:bodyPr>
          <a:p>
            <a:pPr algn="r"/>
            <a:r>
              <a:rPr lang="en-US" altLang="zh-CN"/>
              <a:t>Practical Software Engineering for Mechatronic System</a:t>
            </a:r>
            <a:endParaRPr lang="en-US" altLang="zh-CN"/>
          </a:p>
        </p:txBody>
      </p:sp>
      <p:cxnSp>
        <p:nvCxnSpPr>
          <p:cNvPr id="8" name="直接连接符 7"/>
          <p:cNvCxnSpPr/>
          <p:nvPr/>
        </p:nvCxnSpPr>
        <p:spPr>
          <a:xfrm flipV="1">
            <a:off x="4144645" y="429895"/>
            <a:ext cx="7910195" cy="1524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en-US" altLang="zh-CN"/>
              <a:t>6 Software Foundations: Operation System</a:t>
            </a:r>
            <a:endParaRPr lang="en-US" altLang="zh-CN"/>
          </a:p>
        </p:txBody>
      </p:sp>
      <p:sp>
        <p:nvSpPr>
          <p:cNvPr id="3" name="副标题 2"/>
          <p:cNvSpPr>
            <a:spLocks noGrp="1"/>
          </p:cNvSpPr>
          <p:nvPr>
            <p:ph type="subTitle" idx="1"/>
          </p:nvPr>
        </p:nvSpPr>
        <p:spPr/>
        <p:txBody>
          <a:bodyPr/>
          <a:p>
            <a:r>
              <a:rPr lang="en-US" altLang="zh-CN"/>
              <a:t>Dr. </a:t>
            </a:r>
            <a:r>
              <a:rPr lang="en-US" altLang="zh-CN" u="sng"/>
              <a:t>Xiaoming Li</a:t>
            </a:r>
            <a:r>
              <a:rPr lang="en-US" altLang="zh-CN"/>
              <a:t>  (</a:t>
            </a:r>
            <a:r>
              <a:rPr lang="en-US" altLang="zh-CN">
                <a:sym typeface="+mn-ea"/>
              </a:rPr>
              <a:t>lxm@lxm.name)</a:t>
            </a:r>
            <a:endParaRPr lang="en-US" altLang="zh-CN"/>
          </a:p>
          <a:p>
            <a:endParaRPr lang="en-US" altLang="zh-CN" u="sng"/>
          </a:p>
        </p:txBody>
      </p:sp>
      <p:sp>
        <p:nvSpPr>
          <p:cNvPr id="4" name="日期占位符 3"/>
          <p:cNvSpPr>
            <a:spLocks noGrp="1"/>
          </p:cNvSpPr>
          <p:nvPr>
            <p:ph type="dt" sz="half" idx="10"/>
          </p:nvPr>
        </p:nvSpPr>
        <p:spPr/>
        <p:txBody>
          <a:bodyPr/>
          <a:p>
            <a:fld id="{82F288E0-7875-42C4-84C8-98DBBD3BF4D2}" type="datetime11">
              <a:rPr lang="zh-CN" altLang="en-US" smtClean="0"/>
            </a:fld>
            <a:endParaRPr lang="zh-CN" altLang="en-US" smtClean="0"/>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
        <p:nvSpPr>
          <p:cNvPr id="16387" name="文本框 16386"/>
          <p:cNvSpPr txBox="1"/>
          <p:nvPr/>
        </p:nvSpPr>
        <p:spPr>
          <a:xfrm>
            <a:off x="1547813" y="1701800"/>
            <a:ext cx="6543675" cy="1928813"/>
          </a:xfrm>
          <a:prstGeom prst="rect">
            <a:avLst/>
          </a:prstGeom>
          <a:noFill/>
          <a:ln w="9525" cap="flat" cmpd="sng">
            <a:solidFill>
              <a:schemeClr val="tx1"/>
            </a:solidFill>
            <a:prstDash val="solid"/>
            <a:miter/>
            <a:headEnd type="none" w="med" len="med"/>
            <a:tailEnd type="none" w="med" len="med"/>
          </a:ln>
        </p:spPr>
        <p:txBody>
          <a:bodyPr wrap="square">
            <a:spAutoFit/>
          </a:bodyPr>
          <a:p>
            <a:r>
              <a:rPr lang="zh-CN" altLang="en-US" sz="2400" dirty="0">
                <a:latin typeface="Arial" panose="020B0604020202020204" pitchFamily="34" charset="0"/>
              </a:rPr>
              <a:t>#include &lt;Stdio.h&gt;</a:t>
            </a:r>
            <a:endParaRPr lang="zh-CN" altLang="en-US" sz="2400" dirty="0">
              <a:latin typeface="Arial" panose="020B0604020202020204" pitchFamily="34" charset="0"/>
            </a:endParaRPr>
          </a:p>
          <a:p>
            <a:r>
              <a:rPr lang="zh-CN" altLang="en-US" sz="2400" dirty="0">
                <a:latin typeface="Arial" panose="020B0604020202020204" pitchFamily="34" charset="0"/>
              </a:rPr>
              <a:t>int main()</a:t>
            </a:r>
            <a:endParaRPr lang="zh-CN" altLang="en-US" sz="2400" dirty="0">
              <a:latin typeface="Arial" panose="020B0604020202020204" pitchFamily="34" charset="0"/>
            </a:endParaRPr>
          </a:p>
          <a:p>
            <a:r>
              <a:rPr lang="zh-CN" altLang="en-US" sz="2400" dirty="0">
                <a:latin typeface="Arial" panose="020B0604020202020204" pitchFamily="34" charset="0"/>
              </a:rPr>
              <a:t>{</a:t>
            </a:r>
            <a:endParaRPr lang="zh-CN" altLang="en-US" sz="2400" dirty="0">
              <a:latin typeface="Arial" panose="020B0604020202020204" pitchFamily="34" charset="0"/>
            </a:endParaRPr>
          </a:p>
          <a:p>
            <a:r>
              <a:rPr lang="zh-CN" altLang="en-US" sz="2400" dirty="0">
                <a:latin typeface="Arial" panose="020B0604020202020204" pitchFamily="34" charset="0"/>
              </a:rPr>
              <a:t>    printf("Hello, World.\n");</a:t>
            </a:r>
            <a:endParaRPr lang="zh-CN" altLang="en-US" sz="2400" dirty="0">
              <a:latin typeface="Arial" panose="020B0604020202020204" pitchFamily="34" charset="0"/>
            </a:endParaRPr>
          </a:p>
          <a:p>
            <a:r>
              <a:rPr lang="zh-CN" altLang="en-US" sz="2400" dirty="0">
                <a:latin typeface="Arial" panose="020B0604020202020204" pitchFamily="34" charset="0"/>
              </a:rPr>
              <a:t>}</a:t>
            </a:r>
            <a:endParaRPr lang="zh-CN" altLang="en-US" sz="2400" dirty="0">
              <a:latin typeface="Arial" panose="020B0604020202020204" pitchFamily="34" charset="0"/>
            </a:endParaRPr>
          </a:p>
        </p:txBody>
      </p:sp>
      <p:sp>
        <p:nvSpPr>
          <p:cNvPr id="16388" name="文本框 16387"/>
          <p:cNvSpPr txBox="1"/>
          <p:nvPr/>
        </p:nvSpPr>
        <p:spPr>
          <a:xfrm>
            <a:off x="1547813" y="3933825"/>
            <a:ext cx="6553200" cy="1196975"/>
          </a:xfrm>
          <a:prstGeom prst="rect">
            <a:avLst/>
          </a:prstGeom>
          <a:noFill/>
          <a:ln w="9525" cap="flat" cmpd="sng">
            <a:solidFill>
              <a:schemeClr val="tx1"/>
            </a:solidFill>
            <a:prstDash val="solid"/>
            <a:miter/>
            <a:headEnd type="none" w="med" len="med"/>
            <a:tailEnd type="none" w="med" len="med"/>
          </a:ln>
        </p:spPr>
        <p:txBody>
          <a:bodyPr wrap="square">
            <a:spAutoFit/>
          </a:bodyPr>
          <a:p>
            <a:r>
              <a:rPr lang="zh-CN" altLang="en-US" sz="2400" dirty="0">
                <a:latin typeface="Arial" panose="020B0604020202020204" pitchFamily="34" charset="0"/>
              </a:rPr>
              <a:t>private sub on_HelloBtnClick()</a:t>
            </a:r>
            <a:endParaRPr lang="zh-CN" altLang="en-US" sz="2400" dirty="0">
              <a:latin typeface="Arial" panose="020B0604020202020204" pitchFamily="34" charset="0"/>
            </a:endParaRPr>
          </a:p>
          <a:p>
            <a:r>
              <a:rPr lang="zh-CN" altLang="en-US" sz="2400" dirty="0">
                <a:latin typeface="Arial" panose="020B0604020202020204" pitchFamily="34" charset="0"/>
              </a:rPr>
              <a:t>    msgbox "Hello, world."</a:t>
            </a:r>
            <a:endParaRPr lang="zh-CN" altLang="en-US" sz="2400" dirty="0">
              <a:latin typeface="Arial" panose="020B0604020202020204" pitchFamily="34" charset="0"/>
            </a:endParaRPr>
          </a:p>
          <a:p>
            <a:r>
              <a:rPr lang="zh-CN" altLang="en-US" sz="2400" dirty="0">
                <a:latin typeface="Arial" panose="020B0604020202020204" pitchFamily="34" charset="0"/>
              </a:rPr>
              <a:t>end sub</a:t>
            </a:r>
            <a:endParaRPr lang="zh-CN" altLang="en-US" sz="2400" dirty="0">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Example - explain</a:t>
            </a:r>
            <a:endParaRPr lang="en-US" altLang="zh-CN"/>
          </a:p>
        </p:txBody>
      </p:sp>
      <p:sp>
        <p:nvSpPr>
          <p:cNvPr id="9" name="内容占位符 8"/>
          <p:cNvSpPr>
            <a:spLocks noGrp="1"/>
          </p:cNvSpPr>
          <p:nvPr>
            <p:ph idx="1"/>
          </p:nvPr>
        </p:nvSpPr>
        <p:spPr>
          <a:xfrm>
            <a:off x="6914515" y="1825625"/>
            <a:ext cx="4439285" cy="2821305"/>
          </a:xfrm>
        </p:spPr>
        <p:txBody>
          <a:bodyPr/>
          <a:p>
            <a:r>
              <a:rPr lang="en-US" altLang="zh-CN"/>
              <a:t>Why not super-loop?</a:t>
            </a:r>
            <a:endParaRPr lang="en-US" altLang="zh-CN"/>
          </a:p>
          <a:p>
            <a:r>
              <a:rPr lang="en-US" altLang="zh-CN"/>
              <a:t>How to get the executable?</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
        <p:nvSpPr>
          <p:cNvPr id="16387" name="文本框 16386"/>
          <p:cNvSpPr txBox="1"/>
          <p:nvPr/>
        </p:nvSpPr>
        <p:spPr>
          <a:xfrm>
            <a:off x="1026795" y="2464435"/>
            <a:ext cx="5010150" cy="1938020"/>
          </a:xfrm>
          <a:prstGeom prst="rect">
            <a:avLst/>
          </a:prstGeom>
          <a:noFill/>
          <a:ln w="9525" cap="flat" cmpd="sng">
            <a:solidFill>
              <a:schemeClr val="tx1"/>
            </a:solidFill>
            <a:prstDash val="solid"/>
            <a:miter/>
            <a:headEnd type="none" w="med" len="med"/>
            <a:tailEnd type="none" w="med" len="med"/>
          </a:ln>
        </p:spPr>
        <p:txBody>
          <a:bodyPr wrap="square">
            <a:spAutoFit/>
          </a:bodyPr>
          <a:p>
            <a:r>
              <a:rPr lang="zh-CN" altLang="en-US" sz="2400" dirty="0">
                <a:latin typeface="Arial" panose="020B0604020202020204" pitchFamily="34" charset="0"/>
              </a:rPr>
              <a:t>#include &lt;Stdio.h&gt;</a:t>
            </a:r>
            <a:endParaRPr lang="zh-CN" altLang="en-US" sz="2400" dirty="0">
              <a:latin typeface="Arial" panose="020B0604020202020204" pitchFamily="34" charset="0"/>
            </a:endParaRPr>
          </a:p>
          <a:p>
            <a:r>
              <a:rPr lang="zh-CN" altLang="en-US" sz="2400" dirty="0">
                <a:latin typeface="Arial" panose="020B0604020202020204" pitchFamily="34" charset="0"/>
              </a:rPr>
              <a:t>int main()</a:t>
            </a:r>
            <a:endParaRPr lang="zh-CN" altLang="en-US" sz="2400" dirty="0">
              <a:latin typeface="Arial" panose="020B0604020202020204" pitchFamily="34" charset="0"/>
            </a:endParaRPr>
          </a:p>
          <a:p>
            <a:r>
              <a:rPr lang="zh-CN" altLang="en-US" sz="2400" dirty="0">
                <a:latin typeface="Arial" panose="020B0604020202020204" pitchFamily="34" charset="0"/>
              </a:rPr>
              <a:t>{</a:t>
            </a:r>
            <a:endParaRPr lang="zh-CN" altLang="en-US" sz="2400" dirty="0">
              <a:latin typeface="Arial" panose="020B0604020202020204" pitchFamily="34" charset="0"/>
            </a:endParaRPr>
          </a:p>
          <a:p>
            <a:r>
              <a:rPr lang="zh-CN" altLang="en-US" sz="2400" dirty="0">
                <a:latin typeface="Arial" panose="020B0604020202020204" pitchFamily="34" charset="0"/>
              </a:rPr>
              <a:t>    printf("Hello, World.\n");</a:t>
            </a:r>
            <a:endParaRPr lang="zh-CN" altLang="en-US" sz="2400" dirty="0">
              <a:latin typeface="Arial" panose="020B0604020202020204" pitchFamily="34" charset="0"/>
            </a:endParaRPr>
          </a:p>
          <a:p>
            <a:r>
              <a:rPr lang="zh-CN" altLang="en-US" sz="2400" dirty="0">
                <a:latin typeface="Arial" panose="020B0604020202020204" pitchFamily="34" charset="0"/>
              </a:rPr>
              <a:t>}</a:t>
            </a:r>
            <a:endParaRPr lang="zh-CN" altLang="en-US" sz="2400" dirty="0">
              <a:latin typeface="Arial" panose="020B0604020202020204" pitchFamily="34" charset="0"/>
            </a:endParaRPr>
          </a:p>
        </p:txBody>
      </p:sp>
      <p:sp>
        <p:nvSpPr>
          <p:cNvPr id="6" name="线形标注 1 5"/>
          <p:cNvSpPr/>
          <p:nvPr/>
        </p:nvSpPr>
        <p:spPr>
          <a:xfrm>
            <a:off x="3832860" y="4780915"/>
            <a:ext cx="3082290" cy="613410"/>
          </a:xfrm>
          <a:prstGeom prst="borderCallout1">
            <a:avLst>
              <a:gd name="adj1" fmla="val 18750"/>
              <a:gd name="adj2" fmla="val -8333"/>
              <a:gd name="adj3" fmla="val -117391"/>
              <a:gd name="adj4" fmla="val -42830"/>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a:t>functions proviced by OS</a:t>
            </a:r>
            <a:endParaRPr lang="en-US" altLang="zh-CN"/>
          </a:p>
        </p:txBody>
      </p:sp>
      <p:sp>
        <p:nvSpPr>
          <p:cNvPr id="8" name="线形标注 2(无边框) 7"/>
          <p:cNvSpPr/>
          <p:nvPr/>
        </p:nvSpPr>
        <p:spPr>
          <a:xfrm>
            <a:off x="4507230" y="2647950"/>
            <a:ext cx="1994535" cy="645160"/>
          </a:xfrm>
          <a:prstGeom prst="callout2">
            <a:avLst>
              <a:gd name="adj1" fmla="val 18750"/>
              <a:gd name="adj2" fmla="val -8333"/>
              <a:gd name="adj3" fmla="val 18750"/>
              <a:gd name="adj4" fmla="val -16667"/>
              <a:gd name="adj5" fmla="val 63385"/>
              <a:gd name="adj6" fmla="val -93409"/>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a:t>entry point, called by OS</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Relation of the OS and Software R&amp;D</a:t>
            </a:r>
            <a:endParaRPr lang="en-US" altLang="zh-CN"/>
          </a:p>
        </p:txBody>
      </p:sp>
      <p:sp>
        <p:nvSpPr>
          <p:cNvPr id="3" name="内容占位符 2"/>
          <p:cNvSpPr>
            <a:spLocks noGrp="1"/>
          </p:cNvSpPr>
          <p:nvPr>
            <p:ph idx="1"/>
          </p:nvPr>
        </p:nvSpPr>
        <p:spPr/>
        <p:txBody>
          <a:bodyPr/>
          <a:p>
            <a:r>
              <a:rPr lang="en-US" altLang="zh-CN"/>
              <a:t>The process of programming is the process of how to take use of the API provided by OS</a:t>
            </a:r>
            <a:endParaRPr lang="en-US" altLang="zh-CN"/>
          </a:p>
          <a:p>
            <a:r>
              <a:rPr lang="en-US" altLang="zh-CN"/>
              <a:t>Developer can only visit the hardware resources through the OS driver API, such as screen, keyboard, network, storage, memory, etc.</a:t>
            </a:r>
            <a:endParaRPr lang="en-US" altLang="zh-CN"/>
          </a:p>
          <a:p>
            <a:r>
              <a:rPr lang="en-US" altLang="zh-CN"/>
              <a:t>OS by itself is a software as well. It is also the object of software development</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OS functions</a:t>
            </a:r>
            <a:endParaRPr lang="en-US" altLang="zh-CN"/>
          </a:p>
        </p:txBody>
      </p:sp>
      <p:sp>
        <p:nvSpPr>
          <p:cNvPr id="3" name="内容占位符 2"/>
          <p:cNvSpPr>
            <a:spLocks noGrp="1"/>
          </p:cNvSpPr>
          <p:nvPr>
            <p:ph idx="1"/>
          </p:nvPr>
        </p:nvSpPr>
        <p:spPr/>
        <p:txBody>
          <a:bodyPr/>
          <a:p>
            <a:r>
              <a:rPr lang="en-US" altLang="zh-CN"/>
              <a:t>Process Management</a:t>
            </a:r>
            <a:endParaRPr lang="en-US" altLang="zh-CN"/>
          </a:p>
          <a:p>
            <a:r>
              <a:rPr lang="en-US" altLang="zh-CN"/>
              <a:t>Storage Management</a:t>
            </a:r>
            <a:endParaRPr lang="en-US" altLang="zh-CN"/>
          </a:p>
          <a:p>
            <a:r>
              <a:rPr lang="en-US" altLang="zh-CN"/>
              <a:t>Device Management</a:t>
            </a:r>
            <a:endParaRPr lang="en-US" altLang="zh-CN"/>
          </a:p>
          <a:p>
            <a:r>
              <a:rPr lang="en-US" altLang="zh-CN"/>
              <a:t>File Management</a:t>
            </a:r>
            <a:endParaRPr lang="en-US" altLang="zh-CN"/>
          </a:p>
          <a:p>
            <a:r>
              <a:rPr lang="en-US" altLang="zh-CN"/>
              <a:t>Task Management</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3.1 Process Management</a:t>
            </a:r>
            <a:endParaRPr lang="en-US" altLang="zh-CN"/>
          </a:p>
        </p:txBody>
      </p:sp>
      <p:sp>
        <p:nvSpPr>
          <p:cNvPr id="3" name="内容占位符 2"/>
          <p:cNvSpPr>
            <a:spLocks noGrp="1"/>
          </p:cNvSpPr>
          <p:nvPr>
            <p:ph idx="1"/>
          </p:nvPr>
        </p:nvSpPr>
        <p:spPr/>
        <p:txBody>
          <a:bodyPr/>
          <a:p>
            <a:r>
              <a:rPr lang="en-US" altLang="zh-CN"/>
              <a:t>Concept</a:t>
            </a:r>
            <a:endParaRPr lang="en-US" altLang="zh-CN"/>
          </a:p>
          <a:p>
            <a:pPr lvl="1"/>
            <a:r>
              <a:rPr lang="en-US" altLang="zh-CN"/>
              <a:t>Process is used by OS to denote the running state of software program. It is an activity that the progam is being executed together with the dataset and other resources supported by OS.</a:t>
            </a:r>
            <a:endParaRPr lang="en-US" altLang="zh-CN"/>
          </a:p>
          <a:p>
            <a:pPr lvl="1"/>
            <a:r>
              <a:rPr lang="en-US" altLang="zh-CN"/>
              <a:t>Process is the running state of program</a:t>
            </a:r>
            <a:endParaRPr lang="en-US" altLang="zh-CN"/>
          </a:p>
          <a:p>
            <a:pPr lvl="1"/>
            <a:r>
              <a:rPr lang="en-US" altLang="zh-CN"/>
              <a:t>There can be more than one process for a program</a:t>
            </a:r>
            <a:endParaRPr lang="en-US" altLang="zh-CN"/>
          </a:p>
          <a:p>
            <a:pPr lvl="1"/>
            <a:r>
              <a:rPr lang="en-US" altLang="zh-CN"/>
              <a:t>Processes can be concurrent, and there may communication between processes.</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pic>
        <p:nvPicPr>
          <p:cNvPr id="20483" name="内容占位符 20482"/>
          <p:cNvPicPr>
            <a:picLocks noChangeAspect="1"/>
          </p:cNvPicPr>
          <p:nvPr>
            <p:ph idx="1"/>
          </p:nvPr>
        </p:nvPicPr>
        <p:blipFill>
          <a:blip r:embed="rId1"/>
          <a:srcRect l="37987" t="32008" r="34058" b="20926"/>
          <a:stretch>
            <a:fillRect/>
          </a:stretch>
        </p:blipFill>
        <p:spPr>
          <a:xfrm>
            <a:off x="838200" y="1691005"/>
            <a:ext cx="4720590" cy="3401060"/>
          </a:xfrm>
          <a:prstGeom prst="rect">
            <a:avLst/>
          </a:prstGeom>
          <a:noFill/>
          <a:ln w="9525">
            <a:noFill/>
          </a:ln>
        </p:spPr>
      </p:pic>
      <p:pic>
        <p:nvPicPr>
          <p:cNvPr id="21507" name="内容占位符 21506"/>
          <p:cNvPicPr>
            <a:picLocks noChangeAspect="1"/>
          </p:cNvPicPr>
          <p:nvPr/>
        </p:nvPicPr>
        <p:blipFill>
          <a:blip r:embed="rId2"/>
          <a:srcRect l="16026" t="16733" r="37691" b="37256"/>
          <a:stretch>
            <a:fillRect/>
          </a:stretch>
        </p:blipFill>
        <p:spPr>
          <a:xfrm>
            <a:off x="5774055" y="1691005"/>
            <a:ext cx="5779770" cy="340106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Life Cycle of a Process</a:t>
            </a:r>
            <a:endParaRPr lang="en-US" altLang="zh-CN"/>
          </a:p>
        </p:txBody>
      </p:sp>
      <p:sp>
        <p:nvSpPr>
          <p:cNvPr id="3" name="内容占位符 2"/>
          <p:cNvSpPr>
            <a:spLocks noGrp="1"/>
          </p:cNvSpPr>
          <p:nvPr>
            <p:ph idx="1"/>
          </p:nvPr>
        </p:nvSpPr>
        <p:spPr/>
        <p:txBody>
          <a:bodyPr/>
          <a:p>
            <a:r>
              <a:rPr lang="en-US" altLang="zh-CN"/>
              <a:t>OS load program into memory --&gt; </a:t>
            </a:r>
            <a:r>
              <a:rPr lang="en-US" altLang="zh-CN">
                <a:solidFill>
                  <a:srgbClr val="FF0000"/>
                </a:solidFill>
              </a:rPr>
              <a:t>CREATE</a:t>
            </a:r>
            <a:endParaRPr lang="en-US" altLang="zh-CN"/>
          </a:p>
          <a:p>
            <a:r>
              <a:rPr lang="en-US" altLang="zh-CN"/>
              <a:t>Assign a time slice to this process --&gt; </a:t>
            </a:r>
            <a:r>
              <a:rPr lang="en-US" altLang="zh-CN">
                <a:solidFill>
                  <a:srgbClr val="FF0000"/>
                </a:solidFill>
              </a:rPr>
              <a:t>RUN</a:t>
            </a:r>
            <a:endParaRPr lang="en-US" altLang="zh-CN"/>
          </a:p>
          <a:p>
            <a:r>
              <a:rPr lang="en-US" altLang="zh-CN"/>
              <a:t>Run out the time slice --&gt;HOLD</a:t>
            </a:r>
            <a:endParaRPr lang="en-US" altLang="zh-CN"/>
          </a:p>
          <a:p>
            <a:r>
              <a:rPr lang="en-US" altLang="zh-CN"/>
              <a:t>Program finish normally, OS remove the process from memory --&gt;</a:t>
            </a:r>
            <a:r>
              <a:rPr lang="en-US" altLang="zh-CN">
                <a:solidFill>
                  <a:srgbClr val="FF0000"/>
                </a:solidFill>
              </a:rPr>
              <a:t>DESTROY</a:t>
            </a:r>
            <a:endParaRPr lang="en-US" altLang="zh-CN"/>
          </a:p>
          <a:p>
            <a:r>
              <a:rPr lang="en-US" altLang="zh-CN"/>
              <a:t>Program finish abnormally, OS try to remove the process from memory and fails --&gt; </a:t>
            </a:r>
            <a:r>
              <a:rPr lang="en-US" altLang="zh-CN">
                <a:solidFill>
                  <a:srgbClr val="FF0000"/>
                </a:solidFill>
              </a:rPr>
              <a:t>ZOMBEE</a:t>
            </a:r>
            <a:endParaRPr lang="en-US" altLang="zh-CN">
              <a:solidFill>
                <a:srgbClr val="FF0000"/>
              </a:solidFill>
            </a:endParaRPr>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Schedule of Processes</a:t>
            </a:r>
            <a:endParaRPr lang="en-US" altLang="zh-CN"/>
          </a:p>
        </p:txBody>
      </p:sp>
      <p:sp>
        <p:nvSpPr>
          <p:cNvPr id="3" name="内容占位符 2"/>
          <p:cNvSpPr>
            <a:spLocks noGrp="1"/>
          </p:cNvSpPr>
          <p:nvPr>
            <p:ph idx="1"/>
          </p:nvPr>
        </p:nvSpPr>
        <p:spPr/>
        <p:txBody>
          <a:bodyPr>
            <a:normAutofit lnSpcReduction="10000"/>
          </a:bodyPr>
          <a:p>
            <a:r>
              <a:rPr lang="en-US" altLang="zh-CN"/>
              <a:t>Time slice based method</a:t>
            </a:r>
            <a:endParaRPr lang="en-US" altLang="zh-CN"/>
          </a:p>
          <a:p>
            <a:r>
              <a:rPr lang="en-US" altLang="zh-CN"/>
              <a:t>Priority of the process</a:t>
            </a:r>
            <a:endParaRPr lang="en-US" altLang="zh-CN"/>
          </a:p>
          <a:p>
            <a:r>
              <a:rPr lang="en-US" altLang="zh-CN"/>
              <a:t>Three state of a process</a:t>
            </a:r>
            <a:endParaRPr lang="en-US" altLang="zh-CN"/>
          </a:p>
          <a:p>
            <a:pPr lvl="1"/>
            <a:r>
              <a:rPr lang="en-US" altLang="zh-CN"/>
              <a:t>Ready </a:t>
            </a:r>
            <a:r>
              <a:rPr lang="en-US" altLang="zh-CN">
                <a:latin typeface="STIX" charset="0"/>
                <a:ea typeface="STIX" charset="0"/>
              </a:rPr>
              <a:t>⇄</a:t>
            </a:r>
            <a:r>
              <a:rPr lang="en-US" altLang="zh-CN"/>
              <a:t> Wait </a:t>
            </a:r>
            <a:r>
              <a:rPr lang="en-US" altLang="zh-CN">
                <a:latin typeface="STIX" charset="0"/>
                <a:ea typeface="STIX" charset="0"/>
                <a:sym typeface="+mn-ea"/>
              </a:rPr>
              <a:t>⇄</a:t>
            </a:r>
            <a:r>
              <a:rPr lang="en-US" altLang="zh-CN"/>
              <a:t> Run</a:t>
            </a:r>
            <a:endParaRPr lang="en-US" altLang="zh-CN"/>
          </a:p>
          <a:p>
            <a:pPr lvl="0"/>
            <a:r>
              <a:rPr lang="en-US" altLang="zh-CN" sz="2800">
                <a:sym typeface="+mn-ea"/>
              </a:rPr>
              <a:t>Synchronization &amp; Mutual Exclusion </a:t>
            </a:r>
            <a:endParaRPr lang="en-US" altLang="zh-CN" sz="2800"/>
          </a:p>
          <a:p>
            <a:pPr lvl="1"/>
            <a:r>
              <a:rPr lang="en-US" altLang="zh-CN" sz="2400">
                <a:sym typeface="+mn-ea"/>
              </a:rPr>
              <a:t>Synchronization is  a relationship of cooperation</a:t>
            </a:r>
            <a:endParaRPr lang="en-US" altLang="zh-CN" sz="2400"/>
          </a:p>
          <a:p>
            <a:pPr lvl="2"/>
            <a:r>
              <a:rPr lang="en-US" altLang="zh-CN" sz="2400">
                <a:sym typeface="+mn-ea"/>
              </a:rPr>
              <a:t>“I will wait for you!”</a:t>
            </a:r>
            <a:endParaRPr lang="en-US" altLang="zh-CN" sz="2400"/>
          </a:p>
          <a:p>
            <a:pPr lvl="1"/>
            <a:r>
              <a:rPr lang="en-US" altLang="zh-CN" sz="2400">
                <a:sym typeface="+mn-ea"/>
              </a:rPr>
              <a:t>Mutual Exclusion is a relationship of Competation</a:t>
            </a:r>
            <a:endParaRPr lang="en-US" altLang="zh-CN" sz="2400"/>
          </a:p>
          <a:p>
            <a:pPr lvl="2"/>
            <a:r>
              <a:rPr lang="en-US" altLang="zh-CN" sz="2400">
                <a:sym typeface="+mn-ea"/>
              </a:rPr>
              <a:t>“I have occupied this place!”</a:t>
            </a:r>
            <a:endParaRPr lang="en-US" altLang="zh-CN" sz="2400"/>
          </a:p>
          <a:p>
            <a:pPr lvl="1"/>
            <a:r>
              <a:rPr lang="en-US" altLang="zh-CN" sz="2400">
                <a:sym typeface="+mn-ea"/>
              </a:rPr>
              <a:t>Deadlock</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Communication between processes</a:t>
            </a:r>
            <a:endParaRPr lang="en-US" altLang="zh-CN"/>
          </a:p>
        </p:txBody>
      </p:sp>
      <p:sp>
        <p:nvSpPr>
          <p:cNvPr id="3" name="内容占位符 2"/>
          <p:cNvSpPr>
            <a:spLocks noGrp="1"/>
          </p:cNvSpPr>
          <p:nvPr>
            <p:ph idx="1"/>
          </p:nvPr>
        </p:nvSpPr>
        <p:spPr/>
        <p:txBody>
          <a:bodyPr/>
          <a:p>
            <a:r>
              <a:rPr lang="en-US" altLang="zh-CN"/>
              <a:t>Ways of communication</a:t>
            </a:r>
            <a:endParaRPr lang="en-US" altLang="zh-CN"/>
          </a:p>
          <a:p>
            <a:pPr lvl="1"/>
            <a:r>
              <a:rPr lang="en-US" altLang="zh-CN"/>
              <a:t>Pipeline</a:t>
            </a:r>
            <a:endParaRPr lang="en-US" altLang="zh-CN"/>
          </a:p>
          <a:p>
            <a:pPr lvl="1"/>
            <a:r>
              <a:rPr lang="en-US" altLang="zh-CN"/>
              <a:t>Signal</a:t>
            </a:r>
            <a:endParaRPr lang="en-US" altLang="zh-CN"/>
          </a:p>
          <a:p>
            <a:pPr lvl="1"/>
            <a:r>
              <a:rPr lang="en-US" altLang="zh-CN"/>
              <a:t>Shared Memory</a:t>
            </a:r>
            <a:endParaRPr lang="en-US" altLang="zh-CN"/>
          </a:p>
          <a:p>
            <a:pPr lvl="1"/>
            <a:r>
              <a:rPr lang="en-US" altLang="zh-CN"/>
              <a:t>OLE technology</a:t>
            </a:r>
            <a:endParaRPr lang="en-US" altLang="zh-CN"/>
          </a:p>
          <a:p>
            <a:pPr lvl="1"/>
            <a:r>
              <a:rPr lang="en-US" altLang="zh-CN"/>
              <a:t>...</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3.2 Memory Management</a:t>
            </a:r>
            <a:endParaRPr lang="en-US" altLang="zh-CN"/>
          </a:p>
        </p:txBody>
      </p:sp>
      <p:sp>
        <p:nvSpPr>
          <p:cNvPr id="3" name="内容占位符 2"/>
          <p:cNvSpPr>
            <a:spLocks noGrp="1"/>
          </p:cNvSpPr>
          <p:nvPr>
            <p:ph idx="1"/>
          </p:nvPr>
        </p:nvSpPr>
        <p:spPr/>
        <p:txBody>
          <a:bodyPr/>
          <a:p>
            <a:r>
              <a:rPr lang="en-US" altLang="zh-CN"/>
              <a:t>Deals mainly with:</a:t>
            </a:r>
            <a:endParaRPr lang="en-US" altLang="zh-CN"/>
          </a:p>
          <a:p>
            <a:pPr lvl="1"/>
            <a:r>
              <a:rPr lang="en-US" altLang="zh-CN"/>
              <a:t>Allocation of the memory space</a:t>
            </a:r>
            <a:endParaRPr lang="en-US" altLang="zh-CN"/>
          </a:p>
          <a:p>
            <a:pPr lvl="1"/>
            <a:r>
              <a:rPr lang="en-US" altLang="zh-CN"/>
              <a:t>Protection of the memory space of a process</a:t>
            </a:r>
            <a:endParaRPr lang="en-US" altLang="zh-CN"/>
          </a:p>
          <a:p>
            <a:pPr lvl="1"/>
            <a:r>
              <a:rPr lang="en-US" altLang="zh-CN"/>
              <a:t>Remapping of the memory address</a:t>
            </a:r>
            <a:endParaRPr lang="en-US" altLang="zh-CN"/>
          </a:p>
          <a:p>
            <a:pPr lvl="1"/>
            <a:r>
              <a:rPr lang="en-US" altLang="zh-CN"/>
              <a:t>Expandation of the memory (Virtual Memory Management)</a:t>
            </a:r>
            <a:endParaRPr lang="en-US" altLang="zh-CN"/>
          </a:p>
        </p:txBody>
      </p:sp>
      <p:sp>
        <p:nvSpPr>
          <p:cNvPr id="4" name="日期占位符 3"/>
          <p:cNvSpPr>
            <a:spLocks noGrp="1"/>
          </p:cNvSpPr>
          <p:nvPr>
            <p:ph type="dt" sz="half" idx="10"/>
          </p:nvPr>
        </p:nvSpPr>
        <p:spPr>
          <a:xfrm>
            <a:off x="838200" y="6356350"/>
            <a:ext cx="1139825" cy="365125"/>
          </a:xfrm>
        </p:spPr>
        <p:txBody>
          <a:bodyPr/>
          <a:p>
            <a:r>
              <a:rPr lang="zh-CN" altLang="en-US"/>
              <a:t>15:31:43</a:t>
            </a:r>
            <a:endParaRPr lang="zh-CN" altLang="en-US"/>
          </a:p>
        </p:txBody>
      </p:sp>
      <p:sp>
        <p:nvSpPr>
          <p:cNvPr id="5" name="灯片编号占位符 4"/>
          <p:cNvSpPr>
            <a:spLocks noGrp="1"/>
          </p:cNvSpPr>
          <p:nvPr>
            <p:ph type="sldNum" sz="quarter" idx="12"/>
          </p:nvPr>
        </p:nvSpPr>
        <p:spPr>
          <a:xfrm>
            <a:off x="10833100" y="6356350"/>
            <a:ext cx="520700" cy="365125"/>
          </a:xfrm>
        </p:spPr>
        <p:txBody>
          <a:bodyPr/>
          <a:p>
            <a:fld id="{7D9BB5D0-35E4-459D-AEF3-FE4D7C45CC19}"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TOC</a:t>
            </a:r>
            <a:endParaRPr lang="en-US" altLang="zh-CN"/>
          </a:p>
        </p:txBody>
      </p:sp>
      <p:sp>
        <p:nvSpPr>
          <p:cNvPr id="3" name="内容占位符 2"/>
          <p:cNvSpPr>
            <a:spLocks noGrp="1"/>
          </p:cNvSpPr>
          <p:nvPr>
            <p:ph idx="1"/>
          </p:nvPr>
        </p:nvSpPr>
        <p:spPr/>
        <p:txBody>
          <a:bodyPr/>
          <a:p>
            <a:r>
              <a:rPr lang="en-US" altLang="zh-CN"/>
              <a:t>What is Operation System (OS)</a:t>
            </a:r>
            <a:endParaRPr lang="en-US" altLang="zh-CN"/>
          </a:p>
          <a:p>
            <a:r>
              <a:rPr lang="en-US" altLang="zh-CN"/>
              <a:t>What does OS do in software development</a:t>
            </a:r>
            <a:endParaRPr lang="en-US" altLang="zh-CN"/>
          </a:p>
          <a:p>
            <a:r>
              <a:rPr lang="en-US" altLang="zh-CN"/>
              <a:t>Functions provived by OS</a:t>
            </a:r>
            <a:endParaRPr lang="en-US" altLang="zh-CN"/>
          </a:p>
          <a:p>
            <a:r>
              <a:rPr lang="en-US" altLang="zh-CN"/>
              <a:t>Currenet Popular OS &amp; how to work over OS</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Memory Management</a:t>
            </a:r>
            <a:endParaRPr lang="zh-CN" altLang="en-US"/>
          </a:p>
        </p:txBody>
      </p:sp>
      <p:sp>
        <p:nvSpPr>
          <p:cNvPr id="3" name="内容占位符 2"/>
          <p:cNvSpPr>
            <a:spLocks noGrp="1"/>
          </p:cNvSpPr>
          <p:nvPr>
            <p:ph idx="1"/>
          </p:nvPr>
        </p:nvSpPr>
        <p:spPr/>
        <p:txBody>
          <a:bodyPr/>
          <a:p>
            <a:r>
              <a:rPr lang="en-US" altLang="zh-CN"/>
              <a:t>Technology</a:t>
            </a:r>
            <a:endParaRPr lang="en-US" altLang="zh-CN"/>
          </a:p>
          <a:p>
            <a:pPr lvl="1"/>
            <a:r>
              <a:rPr lang="en-US" altLang="zh-CN" sz="2400"/>
              <a:t>Partition management</a:t>
            </a:r>
            <a:endParaRPr lang="en-US" altLang="zh-CN" sz="2400"/>
          </a:p>
          <a:p>
            <a:pPr lvl="1"/>
            <a:r>
              <a:rPr lang="en-US" altLang="zh-CN" sz="2400"/>
              <a:t>Page storage management</a:t>
            </a:r>
            <a:endParaRPr lang="en-US" altLang="zh-CN" sz="2400"/>
          </a:p>
          <a:p>
            <a:pPr lvl="1"/>
            <a:r>
              <a:rPr lang="en-US" altLang="zh-CN"/>
              <a:t>Segment storage management</a:t>
            </a:r>
            <a:endParaRPr lang="en-US" altLang="zh-CN" sz="2400"/>
          </a:p>
          <a:p>
            <a:pPr lvl="1"/>
            <a:r>
              <a:rPr lang="en-US" altLang="zh-CN"/>
              <a:t>Segmented Paged Memory Management </a:t>
            </a:r>
            <a:endParaRPr lang="en-US" altLang="zh-CN"/>
          </a:p>
          <a:p>
            <a:pPr lvl="1"/>
            <a:r>
              <a:rPr lang="en-US" altLang="zh-CN"/>
              <a:t>Virtual storage management </a:t>
            </a:r>
            <a:endParaRPr lang="en-US" altLang="zh-CN"/>
          </a:p>
          <a:p>
            <a:pPr lvl="1"/>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3.3 Device Management</a:t>
            </a:r>
            <a:endParaRPr lang="en-US" altLang="zh-CN"/>
          </a:p>
        </p:txBody>
      </p:sp>
      <p:sp>
        <p:nvSpPr>
          <p:cNvPr id="3" name="内容占位符 2"/>
          <p:cNvSpPr>
            <a:spLocks noGrp="1"/>
          </p:cNvSpPr>
          <p:nvPr>
            <p:ph idx="1"/>
          </p:nvPr>
        </p:nvSpPr>
        <p:spPr/>
        <p:txBody>
          <a:bodyPr/>
          <a:p>
            <a:r>
              <a:rPr lang="en-US" altLang="zh-CN"/>
              <a:t>Functions</a:t>
            </a:r>
            <a:endParaRPr lang="en-US" altLang="zh-CN"/>
          </a:p>
          <a:p>
            <a:pPr lvl="1"/>
            <a:r>
              <a:rPr lang="en-US" altLang="zh-CN"/>
              <a:t>Provides universal interface</a:t>
            </a:r>
            <a:endParaRPr lang="en-US" altLang="zh-CN"/>
          </a:p>
          <a:p>
            <a:pPr lvl="1"/>
            <a:r>
              <a:rPr lang="en-US" altLang="zh-CN"/>
              <a:t>Assign devices to processes</a:t>
            </a:r>
            <a:endParaRPr lang="en-US" altLang="zh-CN"/>
          </a:p>
          <a:p>
            <a:pPr lvl="1"/>
            <a:r>
              <a:rPr lang="en-US" altLang="zh-CN"/>
              <a:t>Improve the efficiency of devices by utilizing interrupts, pipes, caches/Buffers, etc.</a:t>
            </a:r>
            <a:endParaRPr lang="en-US" altLang="zh-CN"/>
          </a:p>
          <a:p>
            <a:pPr lvl="2"/>
            <a:r>
              <a:rPr lang="en-US" altLang="zh-CN"/>
              <a:t>Pipe: a technology of direct data interchange between memory and devices</a:t>
            </a:r>
            <a:endParaRPr lang="en-US" altLang="zh-CN"/>
          </a:p>
          <a:p>
            <a:pPr lvl="2"/>
            <a:r>
              <a:rPr lang="en-US" altLang="zh-CN"/>
              <a:t>Cache / Buffer: solve the bottle-neck of CPU and devices</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3.4 File Management</a:t>
            </a:r>
            <a:endParaRPr lang="en-US" altLang="zh-CN"/>
          </a:p>
        </p:txBody>
      </p:sp>
      <p:sp>
        <p:nvSpPr>
          <p:cNvPr id="3" name="内容占位符 2"/>
          <p:cNvSpPr>
            <a:spLocks noGrp="1"/>
          </p:cNvSpPr>
          <p:nvPr>
            <p:ph idx="1"/>
          </p:nvPr>
        </p:nvSpPr>
        <p:spPr/>
        <p:txBody>
          <a:bodyPr/>
          <a:p>
            <a:r>
              <a:rPr lang="en-US" altLang="zh-CN"/>
              <a:t>File: Collection of data, with a name reference</a:t>
            </a:r>
            <a:endParaRPr lang="en-US" altLang="zh-CN"/>
          </a:p>
          <a:p>
            <a:r>
              <a:rPr lang="en-US" altLang="zh-CN"/>
              <a:t>File Storage</a:t>
            </a:r>
            <a:endParaRPr lang="en-US" altLang="zh-CN"/>
          </a:p>
          <a:p>
            <a:r>
              <a:rPr lang="en-US" altLang="zh-CN"/>
              <a:t>File Directory</a:t>
            </a:r>
            <a:endParaRPr lang="en-US" altLang="zh-CN"/>
          </a:p>
          <a:p>
            <a:r>
              <a:rPr lang="en-US" altLang="zh-CN"/>
              <a:t>File access method</a:t>
            </a:r>
            <a:endParaRPr lang="en-US" altLang="zh-CN"/>
          </a:p>
          <a:p>
            <a:pPr lvl="1"/>
            <a:r>
              <a:rPr lang="en-US" altLang="zh-CN"/>
              <a:t>Sequential: fread()/fwrite()</a:t>
            </a:r>
            <a:endParaRPr lang="en-US" altLang="zh-CN"/>
          </a:p>
          <a:p>
            <a:pPr lvl="1"/>
            <a:r>
              <a:rPr lang="en-US" altLang="zh-CN"/>
              <a:t>Random: fseek()</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 Popular OS </a:t>
            </a:r>
            <a:endParaRPr lang="en-US" altLang="zh-CN"/>
          </a:p>
        </p:txBody>
      </p:sp>
      <p:sp>
        <p:nvSpPr>
          <p:cNvPr id="3" name="内容占位符 2"/>
          <p:cNvSpPr>
            <a:spLocks noGrp="1"/>
          </p:cNvSpPr>
          <p:nvPr>
            <p:ph idx="1"/>
          </p:nvPr>
        </p:nvSpPr>
        <p:spPr/>
        <p:txBody>
          <a:bodyPr/>
          <a:p>
            <a:r>
              <a:rPr lang="en-US" altLang="zh-CN"/>
              <a:t>Windows</a:t>
            </a:r>
            <a:endParaRPr lang="en-US" altLang="zh-CN"/>
          </a:p>
          <a:p>
            <a:pPr lvl="1"/>
            <a:r>
              <a:rPr lang="en-US" altLang="zh-CN" sz="2400"/>
              <a:t>MS Visual Studio / .NET</a:t>
            </a:r>
            <a:endParaRPr lang="en-US" altLang="zh-CN"/>
          </a:p>
          <a:p>
            <a:r>
              <a:rPr lang="en-US" altLang="zh-CN"/>
              <a:t>Unix</a:t>
            </a:r>
            <a:endParaRPr lang="en-US" altLang="zh-CN"/>
          </a:p>
          <a:p>
            <a:pPr lvl="1"/>
            <a:r>
              <a:rPr lang="en-US" altLang="zh-CN"/>
              <a:t>GNU C/C++</a:t>
            </a:r>
            <a:endParaRPr lang="en-US" altLang="zh-CN"/>
          </a:p>
          <a:p>
            <a:r>
              <a:rPr lang="en-US" altLang="zh-CN"/>
              <a:t>Linux</a:t>
            </a:r>
            <a:endParaRPr lang="en-US" altLang="zh-CN"/>
          </a:p>
          <a:p>
            <a:pPr lvl="1"/>
            <a:r>
              <a:rPr lang="en-US" altLang="zh-CN" sz="2400"/>
              <a:t>GNU C/C++</a:t>
            </a:r>
            <a:endParaRPr lang="en-US" altLang="zh-CN"/>
          </a:p>
          <a:p>
            <a:r>
              <a:rPr lang="en-US" altLang="zh-CN"/>
              <a:t>Mac OS</a:t>
            </a:r>
            <a:endParaRPr lang="en-US" altLang="zh-CN"/>
          </a:p>
          <a:p>
            <a:pPr lvl="1"/>
            <a:r>
              <a:rPr lang="en-US" altLang="zh-CN"/>
              <a:t>XCode / C</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Cross-platform Programming</a:t>
            </a:r>
            <a:endParaRPr lang="en-US" altLang="zh-CN"/>
          </a:p>
        </p:txBody>
      </p:sp>
      <p:sp>
        <p:nvSpPr>
          <p:cNvPr id="3" name="内容占位符 2"/>
          <p:cNvSpPr>
            <a:spLocks noGrp="1"/>
          </p:cNvSpPr>
          <p:nvPr>
            <p:ph idx="1"/>
          </p:nvPr>
        </p:nvSpPr>
        <p:spPr/>
        <p:txBody>
          <a:bodyPr/>
          <a:p>
            <a:r>
              <a:rPr lang="en-US" altLang="zh-CN"/>
              <a:t>OS-independant</a:t>
            </a:r>
            <a:endParaRPr lang="en-US" altLang="zh-CN"/>
          </a:p>
          <a:p>
            <a:r>
              <a:rPr lang="en-US" altLang="zh-CN"/>
              <a:t>Using Virtual Machine or Interpretor to hide OS</a:t>
            </a:r>
            <a:endParaRPr lang="en-US" altLang="zh-CN"/>
          </a:p>
          <a:p>
            <a:r>
              <a:rPr lang="en-US" altLang="zh-CN"/>
              <a:t>Example: Java, Python</a:t>
            </a:r>
            <a:endParaRPr lang="en-US" altLang="zh-CN"/>
          </a:p>
          <a:p>
            <a:r>
              <a:rPr lang="en-US" altLang="zh-CN"/>
              <a:t>In another way, Java or Python can work on their own “Operation System”</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Best programming practice</a:t>
            </a:r>
            <a:endParaRPr lang="en-US" altLang="zh-CN"/>
          </a:p>
        </p:txBody>
      </p:sp>
      <p:sp>
        <p:nvSpPr>
          <p:cNvPr id="3" name="内容占位符 2"/>
          <p:cNvSpPr>
            <a:spLocks noGrp="1"/>
          </p:cNvSpPr>
          <p:nvPr>
            <p:ph idx="1"/>
          </p:nvPr>
        </p:nvSpPr>
        <p:spPr/>
        <p:txBody>
          <a:bodyPr/>
          <a:p>
            <a:r>
              <a:rPr lang="en-US" altLang="zh-CN"/>
              <a:t>Hybrid programming</a:t>
            </a:r>
            <a:endParaRPr lang="en-US" altLang="zh-CN"/>
          </a:p>
          <a:p>
            <a:pPr lvl="1"/>
            <a:r>
              <a:rPr lang="en-US" altLang="zh-CN"/>
              <a:t>Java / Python for general purpose programming</a:t>
            </a:r>
            <a:endParaRPr lang="en-US" altLang="zh-CN"/>
          </a:p>
          <a:p>
            <a:pPr lvl="1"/>
            <a:r>
              <a:rPr lang="en-US" altLang="zh-CN"/>
              <a:t>C/C++ for OS specific programming, e.g. visiting hardware</a:t>
            </a:r>
            <a:endParaRPr lang="en-US" altLang="zh-CN"/>
          </a:p>
          <a:p>
            <a:pPr lvl="1"/>
            <a:endParaRPr lang="en-US" altLang="zh-CN"/>
          </a:p>
          <a:p>
            <a:pPr lvl="0"/>
            <a:r>
              <a:rPr lang="en-US" altLang="zh-CN"/>
              <a:t>Benifits</a:t>
            </a:r>
            <a:endParaRPr lang="en-US" altLang="zh-CN"/>
          </a:p>
          <a:p>
            <a:pPr lvl="1"/>
            <a:r>
              <a:rPr lang="en-US" altLang="zh-CN"/>
              <a:t>Write once, run everywhere</a:t>
            </a:r>
            <a:endParaRPr lang="en-US" altLang="zh-CN"/>
          </a:p>
          <a:p>
            <a:pPr lvl="1"/>
            <a:r>
              <a:rPr lang="en-US" altLang="zh-CN"/>
              <a:t>Minimal OS specific codes</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3" name="内容占位符 2"/>
          <p:cNvSpPr>
            <a:spLocks noGrp="1"/>
          </p:cNvSpPr>
          <p:nvPr>
            <p:ph idx="1"/>
          </p:nvPr>
        </p:nvSpPr>
        <p:spPr/>
        <p:txBody>
          <a:bodyPr/>
          <a:p>
            <a:r>
              <a:rPr lang="en-US" altLang="zh-CN"/>
              <a:t>Knowldege about operation system is important for programmers</a:t>
            </a:r>
            <a:endParaRPr lang="en-US" altLang="zh-CN"/>
          </a:p>
          <a:p>
            <a:r>
              <a:rPr lang="en-US" altLang="zh-CN"/>
              <a:t>Cross-OS is not neglecting the OS, its a re-capsulation of OS</a:t>
            </a:r>
            <a:endParaRPr lang="en-US" altLang="zh-CN"/>
          </a:p>
          <a:p>
            <a:r>
              <a:rPr lang="en-US" altLang="zh-CN"/>
              <a:t>Hybrid programming is an effective way in practice.</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What is OS (Operation System)</a:t>
            </a:r>
            <a:endParaRPr lang="en-US" altLang="zh-CN"/>
          </a:p>
        </p:txBody>
      </p:sp>
      <p:sp>
        <p:nvSpPr>
          <p:cNvPr id="3" name="内容占位符 2"/>
          <p:cNvSpPr>
            <a:spLocks noGrp="1"/>
          </p:cNvSpPr>
          <p:nvPr>
            <p:ph idx="1"/>
          </p:nvPr>
        </p:nvSpPr>
        <p:spPr/>
        <p:txBody>
          <a:bodyPr/>
          <a:p>
            <a:pPr>
              <a:lnSpc>
                <a:spcPct val="80000"/>
              </a:lnSpc>
            </a:pPr>
            <a:r>
              <a:rPr lang="zh-CN" altLang="en-US" dirty="0">
                <a:sym typeface="+mn-ea"/>
              </a:rPr>
              <a:t>An operating system (OS) is software, consisting of programs and data, that runs on computers and manages the computer hardware and provides common services for efficient execution of various application software.</a:t>
            </a:r>
            <a:endParaRPr lang="zh-CN" altLang="en-US" dirty="0"/>
          </a:p>
          <a:p>
            <a:pPr>
              <a:lnSpc>
                <a:spcPct val="80000"/>
              </a:lnSpc>
            </a:pPr>
            <a:r>
              <a:rPr lang="zh-CN" altLang="en-US" dirty="0">
                <a:sym typeface="+mn-ea"/>
              </a:rPr>
              <a:t>Operating systems are found on almost any device that contains a computer</a:t>
            </a:r>
            <a:r>
              <a:rPr lang="zh-CN" altLang="en-US" dirty="0">
                <a:latin typeface="Arial" panose="020B0604020202020204" pitchFamily="34" charset="0"/>
                <a:sym typeface="+mn-ea"/>
              </a:rPr>
              <a:t>—</a:t>
            </a:r>
            <a:r>
              <a:rPr lang="zh-CN" altLang="en-US" dirty="0">
                <a:sym typeface="+mn-ea"/>
              </a:rPr>
              <a:t>from cellular phones and video game consoles to supercomputers and web servers.</a:t>
            </a:r>
            <a:endParaRPr lang="zh-CN" altLang="en-US"/>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OS</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pic>
        <p:nvPicPr>
          <p:cNvPr id="8195" name="内容占位符 8194"/>
          <p:cNvPicPr>
            <a:picLocks noChangeAspect="1"/>
          </p:cNvPicPr>
          <p:nvPr>
            <p:ph idx="1"/>
          </p:nvPr>
        </p:nvPicPr>
        <p:blipFill>
          <a:blip r:embed="rId1"/>
          <a:stretch>
            <a:fillRect/>
          </a:stretch>
        </p:blipFill>
        <p:spPr>
          <a:xfrm>
            <a:off x="706755" y="1959610"/>
            <a:ext cx="5100320" cy="3406775"/>
          </a:xfrm>
          <a:prstGeom prst="rect">
            <a:avLst/>
          </a:prstGeom>
          <a:noFill/>
          <a:ln w="9525">
            <a:noFill/>
          </a:ln>
        </p:spPr>
      </p:pic>
      <p:pic>
        <p:nvPicPr>
          <p:cNvPr id="9219" name="内容占位符 9218"/>
          <p:cNvPicPr>
            <a:picLocks noChangeAspect="1"/>
          </p:cNvPicPr>
          <p:nvPr/>
        </p:nvPicPr>
        <p:blipFill>
          <a:blip r:embed="rId2"/>
          <a:stretch>
            <a:fillRect/>
          </a:stretch>
        </p:blipFill>
        <p:spPr>
          <a:xfrm>
            <a:off x="6520815" y="1788795"/>
            <a:ext cx="4684395" cy="374840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pic>
        <p:nvPicPr>
          <p:cNvPr id="10243" name="内容占位符 10242"/>
          <p:cNvPicPr>
            <a:picLocks noChangeAspect="1"/>
          </p:cNvPicPr>
          <p:nvPr>
            <p:ph idx="1"/>
          </p:nvPr>
        </p:nvPicPr>
        <p:blipFill>
          <a:blip r:embed="rId1"/>
          <a:stretch>
            <a:fillRect/>
          </a:stretch>
        </p:blipFill>
        <p:spPr>
          <a:xfrm>
            <a:off x="2285365" y="1858010"/>
            <a:ext cx="7620000" cy="428625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OS</a:t>
            </a:r>
            <a:endParaRPr lang="en-US" altLang="zh-CN"/>
          </a:p>
        </p:txBody>
      </p:sp>
      <p:sp>
        <p:nvSpPr>
          <p:cNvPr id="3" name="内容占位符 2"/>
          <p:cNvSpPr>
            <a:spLocks noGrp="1"/>
          </p:cNvSpPr>
          <p:nvPr>
            <p:ph idx="1"/>
          </p:nvPr>
        </p:nvSpPr>
        <p:spPr/>
        <p:txBody>
          <a:bodyPr/>
          <a:p>
            <a:r>
              <a:rPr lang="en-US" altLang="zh-CN"/>
              <a:t>First Software that runs on a pure hardware, and is used to management the hardware resources, including</a:t>
            </a:r>
            <a:endParaRPr lang="en-US" altLang="zh-CN"/>
          </a:p>
          <a:p>
            <a:pPr lvl="1"/>
            <a:r>
              <a:rPr lang="en-US" altLang="zh-CN"/>
              <a:t>CPU</a:t>
            </a:r>
            <a:endParaRPr lang="en-US" altLang="zh-CN"/>
          </a:p>
          <a:p>
            <a:pPr lvl="2"/>
            <a:r>
              <a:rPr lang="en-US" altLang="zh-CN"/>
              <a:t>Process Management</a:t>
            </a:r>
            <a:endParaRPr lang="en-US" altLang="zh-CN"/>
          </a:p>
          <a:p>
            <a:pPr lvl="2"/>
            <a:r>
              <a:rPr lang="en-US" altLang="zh-CN"/>
              <a:t>Task Management</a:t>
            </a:r>
            <a:endParaRPr lang="en-US" altLang="zh-CN"/>
          </a:p>
          <a:p>
            <a:pPr lvl="1"/>
            <a:r>
              <a:rPr lang="en-US" altLang="zh-CN"/>
              <a:t>Memory (Inner storage management)</a:t>
            </a:r>
            <a:endParaRPr lang="en-US" altLang="zh-CN"/>
          </a:p>
          <a:p>
            <a:pPr lvl="1"/>
            <a:r>
              <a:rPr lang="en-US" altLang="zh-CN"/>
              <a:t>File (Outer storage management)</a:t>
            </a:r>
            <a:endParaRPr lang="en-US" altLang="zh-CN"/>
          </a:p>
          <a:p>
            <a:pPr lvl="1"/>
            <a:r>
              <a:rPr lang="en-US" altLang="zh-CN"/>
              <a:t>Devices</a:t>
            </a:r>
            <a:endParaRPr lang="en-US" altLang="zh-CN"/>
          </a:p>
          <a:p>
            <a:pPr lvl="1"/>
            <a:r>
              <a:rPr lang="en-US" altLang="zh-CN"/>
              <a:t>Utilities</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Multi-faces of OS</a:t>
            </a:r>
            <a:endParaRPr lang="en-US" altLang="zh-CN"/>
          </a:p>
        </p:txBody>
      </p:sp>
      <p:sp>
        <p:nvSpPr>
          <p:cNvPr id="3" name="内容占位符 2"/>
          <p:cNvSpPr>
            <a:spLocks noGrp="1"/>
          </p:cNvSpPr>
          <p:nvPr>
            <p:ph idx="1"/>
          </p:nvPr>
        </p:nvSpPr>
        <p:spPr/>
        <p:txBody>
          <a:bodyPr/>
          <a:p>
            <a:r>
              <a:rPr lang="en-US" altLang="zh-CN"/>
              <a:t>To user, OS is UI</a:t>
            </a:r>
            <a:endParaRPr lang="en-US" altLang="zh-CN"/>
          </a:p>
          <a:p>
            <a:r>
              <a:rPr lang="en-US" altLang="zh-CN"/>
              <a:t>To developer, OS is function libraries</a:t>
            </a:r>
            <a:endParaRPr lang="en-US" altLang="zh-CN"/>
          </a:p>
          <a:p>
            <a:r>
              <a:rPr lang="en-US" altLang="zh-CN"/>
              <a:t>To system administrator, OS is a collection of tools</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
        <p:nvSpPr>
          <p:cNvPr id="13316" name="椭圆 13315"/>
          <p:cNvSpPr/>
          <p:nvPr/>
        </p:nvSpPr>
        <p:spPr>
          <a:xfrm>
            <a:off x="1692275" y="3789363"/>
            <a:ext cx="2232025" cy="21605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6600" dirty="0">
                <a:latin typeface="Arial" panose="020B0604020202020204" pitchFamily="34" charset="0"/>
              </a:rPr>
              <a:t>OS</a:t>
            </a:r>
            <a:endParaRPr lang="zh-CN" altLang="en-US" sz="6600" dirty="0">
              <a:latin typeface="Arial" panose="020B0604020202020204" pitchFamily="34" charset="0"/>
            </a:endParaRPr>
          </a:p>
        </p:txBody>
      </p:sp>
      <p:sp>
        <p:nvSpPr>
          <p:cNvPr id="13317" name="椭圆 13316"/>
          <p:cNvSpPr/>
          <p:nvPr/>
        </p:nvSpPr>
        <p:spPr>
          <a:xfrm>
            <a:off x="5219700" y="4365625"/>
            <a:ext cx="1009650" cy="93662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dirty="0">
                <a:latin typeface="Arial" panose="020B0604020202020204" pitchFamily="34" charset="0"/>
              </a:rPr>
              <a:t>Lib</a:t>
            </a:r>
            <a:endParaRPr lang="en-US" altLang="zh-CN" dirty="0">
              <a:latin typeface="Arial" panose="020B0604020202020204" pitchFamily="34" charset="0"/>
            </a:endParaRPr>
          </a:p>
        </p:txBody>
      </p:sp>
      <p:sp>
        <p:nvSpPr>
          <p:cNvPr id="13318" name="直接连接符 13317"/>
          <p:cNvSpPr/>
          <p:nvPr/>
        </p:nvSpPr>
        <p:spPr>
          <a:xfrm flipV="1">
            <a:off x="4068763" y="4005263"/>
            <a:ext cx="935037" cy="431800"/>
          </a:xfrm>
          <a:prstGeom prst="line">
            <a:avLst/>
          </a:prstGeom>
          <a:ln w="76200" cap="flat" cmpd="sng">
            <a:solidFill>
              <a:schemeClr val="tx1"/>
            </a:solidFill>
            <a:prstDash val="solid"/>
            <a:headEnd type="none" w="med" len="med"/>
            <a:tailEnd type="triangle" w="med" len="med"/>
          </a:ln>
        </p:spPr>
      </p:sp>
      <p:sp>
        <p:nvSpPr>
          <p:cNvPr id="13319" name="椭圆 13318"/>
          <p:cNvSpPr/>
          <p:nvPr/>
        </p:nvSpPr>
        <p:spPr>
          <a:xfrm>
            <a:off x="5148263" y="3357563"/>
            <a:ext cx="1008062" cy="936625"/>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vert="horz" wrap="none" anchor="ctr"/>
          <a:p>
            <a:pPr algn="ctr"/>
            <a:r>
              <a:rPr lang="en-US" altLang="zh-CN" dirty="0">
                <a:latin typeface="Arial" panose="020B0604020202020204" pitchFamily="34" charset="0"/>
              </a:rPr>
              <a:t>UI</a:t>
            </a:r>
            <a:endParaRPr lang="en-US" altLang="zh-CN" dirty="0">
              <a:latin typeface="Arial" panose="020B0604020202020204" pitchFamily="34" charset="0"/>
            </a:endParaRPr>
          </a:p>
        </p:txBody>
      </p:sp>
      <p:sp>
        <p:nvSpPr>
          <p:cNvPr id="13320" name="直接连接符 13319"/>
          <p:cNvSpPr/>
          <p:nvPr/>
        </p:nvSpPr>
        <p:spPr>
          <a:xfrm>
            <a:off x="4068763" y="4941888"/>
            <a:ext cx="1008062" cy="0"/>
          </a:xfrm>
          <a:prstGeom prst="line">
            <a:avLst/>
          </a:prstGeom>
          <a:ln w="76200" cap="flat" cmpd="sng">
            <a:solidFill>
              <a:schemeClr val="tx1"/>
            </a:solidFill>
            <a:prstDash val="solid"/>
            <a:headEnd type="none" w="med" len="med"/>
            <a:tailEnd type="triangle" w="med" len="med"/>
          </a:ln>
        </p:spPr>
      </p:sp>
      <p:sp>
        <p:nvSpPr>
          <p:cNvPr id="13321" name="椭圆 13320"/>
          <p:cNvSpPr/>
          <p:nvPr/>
        </p:nvSpPr>
        <p:spPr>
          <a:xfrm>
            <a:off x="5148263" y="5445125"/>
            <a:ext cx="1008062" cy="936625"/>
          </a:xfrm>
          <a:prstGeom prst="ellipse">
            <a:avLst/>
          </a:prstGeom>
          <a:solidFill>
            <a:schemeClr val="accent1">
              <a:alpha val="100000"/>
            </a:schemeClr>
          </a:solidFill>
          <a:ln w="9525" cap="flat" cmpd="sng">
            <a:solidFill>
              <a:schemeClr val="tx1"/>
            </a:solidFill>
            <a:prstDash val="solid"/>
            <a:headEnd type="none" w="med" len="med"/>
            <a:tailEnd type="none" w="med" len="med"/>
          </a:ln>
        </p:spPr>
        <p:txBody>
          <a:bodyPr vert="horz" wrap="none" anchor="ctr"/>
          <a:p>
            <a:pPr algn="ctr"/>
            <a:r>
              <a:rPr lang="en-US" altLang="zh-CN" dirty="0">
                <a:latin typeface="Arial" panose="020B0604020202020204" pitchFamily="34" charset="0"/>
              </a:rPr>
              <a:t>Tools</a:t>
            </a:r>
            <a:endParaRPr lang="en-US" altLang="zh-CN" dirty="0">
              <a:latin typeface="Arial" panose="020B0604020202020204" pitchFamily="34" charset="0"/>
            </a:endParaRPr>
          </a:p>
        </p:txBody>
      </p:sp>
      <p:sp>
        <p:nvSpPr>
          <p:cNvPr id="13322" name="直接连接符 13321"/>
          <p:cNvSpPr/>
          <p:nvPr/>
        </p:nvSpPr>
        <p:spPr>
          <a:xfrm>
            <a:off x="3924300" y="5372100"/>
            <a:ext cx="1079500" cy="360363"/>
          </a:xfrm>
          <a:prstGeom prst="line">
            <a:avLst/>
          </a:prstGeom>
          <a:ln w="76200" cap="flat" cmpd="sng">
            <a:solidFill>
              <a:schemeClr val="tx1"/>
            </a:solidFill>
            <a:prstDash val="solid"/>
            <a:headEnd type="none" w="med" len="med"/>
            <a:tailEnd type="triangl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Levels of OS</a:t>
            </a:r>
            <a:endParaRPr lang="en-US" altLang="zh-CN"/>
          </a:p>
        </p:txBody>
      </p:sp>
      <p:sp>
        <p:nvSpPr>
          <p:cNvPr id="3" name="内容占位符 2"/>
          <p:cNvSpPr>
            <a:spLocks noGrp="1"/>
          </p:cNvSpPr>
          <p:nvPr>
            <p:ph idx="1"/>
          </p:nvPr>
        </p:nvSpPr>
        <p:spPr/>
        <p:txBody>
          <a:bodyPr/>
          <a:p>
            <a:endParaRPr lang="zh-CN" altLang="en-US"/>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grpSp>
        <p:nvGrpSpPr>
          <p:cNvPr id="14339" name="组合 14338"/>
          <p:cNvGrpSpPr/>
          <p:nvPr/>
        </p:nvGrpSpPr>
        <p:grpSpPr>
          <a:xfrm>
            <a:off x="1979613" y="2565400"/>
            <a:ext cx="4321175" cy="2806700"/>
            <a:chOff x="0" y="0"/>
            <a:chExt cx="6804" cy="4421"/>
          </a:xfrm>
        </p:grpSpPr>
        <p:sp>
          <p:nvSpPr>
            <p:cNvPr id="14340" name="矩形 14339"/>
            <p:cNvSpPr/>
            <p:nvPr/>
          </p:nvSpPr>
          <p:spPr>
            <a:xfrm>
              <a:off x="0" y="3175"/>
              <a:ext cx="6804" cy="124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rPr>
                <a:t>OS kernel (Drivers)</a:t>
              </a:r>
              <a:endParaRPr lang="zh-CN" altLang="en-US" dirty="0">
                <a:latin typeface="Arial" panose="020B0604020202020204" pitchFamily="34" charset="0"/>
              </a:endParaRPr>
            </a:p>
          </p:txBody>
        </p:sp>
        <p:sp>
          <p:nvSpPr>
            <p:cNvPr id="14341" name="矩形 14340"/>
            <p:cNvSpPr/>
            <p:nvPr/>
          </p:nvSpPr>
          <p:spPr>
            <a:xfrm>
              <a:off x="0" y="2041"/>
              <a:ext cx="6804" cy="113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zh-CN" altLang="en-US" dirty="0">
                  <a:latin typeface="Arial" panose="020B0604020202020204" pitchFamily="34" charset="0"/>
                </a:rPr>
                <a:t>API</a:t>
              </a:r>
              <a:endParaRPr lang="zh-CN" altLang="en-US" dirty="0">
                <a:latin typeface="Arial" panose="020B0604020202020204" pitchFamily="34" charset="0"/>
              </a:endParaRPr>
            </a:p>
          </p:txBody>
        </p:sp>
        <p:sp>
          <p:nvSpPr>
            <p:cNvPr id="14342" name="矩形 14341"/>
            <p:cNvSpPr/>
            <p:nvPr/>
          </p:nvSpPr>
          <p:spPr>
            <a:xfrm>
              <a:off x="0" y="907"/>
              <a:ext cx="2835" cy="113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rPr>
                <a:t>Admin Tools</a:t>
              </a:r>
              <a:endParaRPr lang="en-US" altLang="zh-CN" dirty="0">
                <a:latin typeface="Arial" panose="020B0604020202020204" pitchFamily="34" charset="0"/>
              </a:endParaRPr>
            </a:p>
          </p:txBody>
        </p:sp>
        <p:sp>
          <p:nvSpPr>
            <p:cNvPr id="14343" name="矩形 14342"/>
            <p:cNvSpPr/>
            <p:nvPr/>
          </p:nvSpPr>
          <p:spPr>
            <a:xfrm>
              <a:off x="2835" y="907"/>
              <a:ext cx="2268" cy="113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rPr>
                <a:t>Utilities</a:t>
              </a:r>
              <a:endParaRPr lang="en-US" altLang="zh-CN" dirty="0">
                <a:latin typeface="Arial" panose="020B0604020202020204" pitchFamily="34" charset="0"/>
              </a:endParaRPr>
            </a:p>
          </p:txBody>
        </p:sp>
        <p:sp>
          <p:nvSpPr>
            <p:cNvPr id="14344" name="矩形 14343"/>
            <p:cNvSpPr/>
            <p:nvPr/>
          </p:nvSpPr>
          <p:spPr>
            <a:xfrm>
              <a:off x="5103" y="907"/>
              <a:ext cx="1701" cy="113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rPr>
                <a:t>Apps</a:t>
              </a:r>
              <a:endParaRPr lang="en-US" altLang="zh-CN" dirty="0">
                <a:latin typeface="Arial" panose="020B0604020202020204" pitchFamily="34" charset="0"/>
              </a:endParaRPr>
            </a:p>
          </p:txBody>
        </p:sp>
        <p:sp>
          <p:nvSpPr>
            <p:cNvPr id="14345" name="矩形 14344"/>
            <p:cNvSpPr/>
            <p:nvPr/>
          </p:nvSpPr>
          <p:spPr>
            <a:xfrm>
              <a:off x="0" y="0"/>
              <a:ext cx="6804" cy="90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dirty="0">
                  <a:latin typeface="Arial" panose="020B0604020202020204" pitchFamily="34" charset="0"/>
                </a:rPr>
                <a:t>Man-machine Interface</a:t>
              </a:r>
              <a:endParaRPr lang="en-US" altLang="zh-CN" dirty="0">
                <a:latin typeface="Arial" panose="020B0604020202020204" pitchFamily="34" charset="0"/>
              </a:endParaRPr>
            </a:p>
          </p:txBody>
        </p:sp>
      </p:grpSp>
      <p:sp>
        <p:nvSpPr>
          <p:cNvPr id="14346" name="云形标注 14345"/>
          <p:cNvSpPr/>
          <p:nvPr/>
        </p:nvSpPr>
        <p:spPr>
          <a:xfrm flipV="1">
            <a:off x="6877050" y="2781300"/>
            <a:ext cx="2087563" cy="1079500"/>
          </a:xfrm>
          <a:prstGeom prst="cloudCallout">
            <a:avLst>
              <a:gd name="adj1" fmla="val -91278"/>
              <a:gd name="adj2" fmla="val -87579"/>
            </a:avLst>
          </a:prstGeom>
          <a:solidFill>
            <a:schemeClr val="accent1"/>
          </a:solidFill>
          <a:ln w="9525" cap="flat" cmpd="sng">
            <a:solidFill>
              <a:schemeClr val="tx1"/>
            </a:solidFill>
            <a:prstDash val="solid"/>
            <a:headEnd type="none" w="med" len="med"/>
            <a:tailEnd type="none" w="med" len="med"/>
          </a:ln>
        </p:spPr>
        <p:txBody>
          <a:bodyPr rot="10800000" wrap="square" anchor="ctr"/>
          <a:p>
            <a:pPr algn="ctr"/>
            <a:r>
              <a:rPr lang="en-US" altLang="zh-CN" dirty="0">
                <a:latin typeface="Arial" panose="020B0604020202020204" pitchFamily="34" charset="0"/>
              </a:rPr>
              <a:t>Software Developer</a:t>
            </a:r>
            <a:endParaRPr lang="en-US" altLang="zh-CN" dirty="0">
              <a:latin typeface="Arial" panose="020B0604020202020204" pitchFamily="34" charset="0"/>
            </a:endParaRPr>
          </a:p>
        </p:txBody>
      </p:sp>
      <p:sp>
        <p:nvSpPr>
          <p:cNvPr id="14347" name="云形标注 14346"/>
          <p:cNvSpPr/>
          <p:nvPr/>
        </p:nvSpPr>
        <p:spPr>
          <a:xfrm>
            <a:off x="6661150" y="4005263"/>
            <a:ext cx="2303463" cy="936625"/>
          </a:xfrm>
          <a:prstGeom prst="cloudCallout">
            <a:avLst>
              <a:gd name="adj1" fmla="val -78801"/>
              <a:gd name="adj2" fmla="val 68727"/>
            </a:avLst>
          </a:prstGeom>
          <a:solidFill>
            <a:schemeClr val="accent1"/>
          </a:solidFill>
          <a:ln w="9525" cap="flat" cmpd="sng">
            <a:solidFill>
              <a:schemeClr val="tx1"/>
            </a:solidFill>
            <a:prstDash val="solid"/>
            <a:headEnd type="none" w="med" len="med"/>
            <a:tailEnd type="none" w="med" len="med"/>
          </a:ln>
        </p:spPr>
        <p:txBody>
          <a:bodyPr wrap="square" anchor="ctr"/>
          <a:p>
            <a:pPr algn="ctr"/>
            <a:r>
              <a:rPr lang="en-US" altLang="zh-CN" dirty="0">
                <a:latin typeface="Arial" panose="020B0604020202020204" pitchFamily="34" charset="0"/>
              </a:rPr>
              <a:t>Advanced Developer</a:t>
            </a:r>
            <a:endParaRPr lang="en-US" altLang="zh-CN"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Role of OS in software R&amp;D</a:t>
            </a:r>
            <a:endParaRPr lang="en-US" altLang="zh-CN"/>
          </a:p>
        </p:txBody>
      </p:sp>
      <p:sp>
        <p:nvSpPr>
          <p:cNvPr id="3" name="内容占位符 2"/>
          <p:cNvSpPr>
            <a:spLocks noGrp="1"/>
          </p:cNvSpPr>
          <p:nvPr>
            <p:ph idx="1"/>
          </p:nvPr>
        </p:nvSpPr>
        <p:spPr/>
        <p:txBody>
          <a:bodyPr/>
          <a:p>
            <a:r>
              <a:rPr lang="en-US" altLang="zh-CN"/>
              <a:t>OS provides environments for Programming</a:t>
            </a:r>
            <a:endParaRPr lang="en-US" altLang="zh-CN"/>
          </a:p>
          <a:p>
            <a:pPr lvl="1"/>
            <a:r>
              <a:rPr lang="en-US" altLang="zh-CN"/>
              <a:t>Microsoft: Visual Studio, .net</a:t>
            </a:r>
            <a:endParaRPr lang="en-US" altLang="zh-CN"/>
          </a:p>
          <a:p>
            <a:pPr lvl="1"/>
            <a:r>
              <a:rPr lang="en-US" altLang="zh-CN"/>
              <a:t>Unix-like:  gcc, make, python</a:t>
            </a:r>
            <a:endParaRPr lang="en-US" altLang="zh-CN"/>
          </a:p>
          <a:p>
            <a:pPr lvl="1"/>
            <a:r>
              <a:rPr lang="en-US" altLang="zh-CN"/>
              <a:t>Cross-platform: Java Virtual Machine</a:t>
            </a:r>
            <a:endParaRPr lang="en-US" altLang="zh-CN"/>
          </a:p>
          <a:p>
            <a:r>
              <a:rPr lang="en-US" altLang="zh-CN"/>
              <a:t>OS provides function interfaces for programming</a:t>
            </a:r>
            <a:endParaRPr lang="en-US" altLang="zh-CN"/>
          </a:p>
          <a:p>
            <a:r>
              <a:rPr lang="en-US" altLang="zh-CN"/>
              <a:t>OS provides run-time support for softwares</a:t>
            </a:r>
            <a:endParaRPr lang="en-US" altLang="zh-CN"/>
          </a:p>
        </p:txBody>
      </p:sp>
      <p:sp>
        <p:nvSpPr>
          <p:cNvPr id="4" name="日期占位符 3"/>
          <p:cNvSpPr>
            <a:spLocks noGrp="1"/>
          </p:cNvSpPr>
          <p:nvPr>
            <p:ph type="dt" sz="half" idx="10"/>
          </p:nvPr>
        </p:nvSpPr>
        <p:spPr/>
        <p:txBody>
          <a:bodyPr/>
          <a:p>
            <a:r>
              <a:rPr lang="zh-CN" altLang="en-US"/>
              <a:t>15:31:43</a:t>
            </a:r>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KSO_WPP_MARK_KEY" val="299f8715-84b3-44c8-98eb-92e7b38fae2c"/>
  <p:tag name="COMMONDATA" val="eyJoZGlkIjoiYWZkOWUyMjhlMTRlMzEyMjk5MmNmNTM0ZjY5ZTY4M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4825</Words>
  <Application>WPS 演示</Application>
  <PresentationFormat>宽屏</PresentationFormat>
  <Paragraphs>324</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宋体</vt:lpstr>
      <vt:lpstr>Wingdings</vt:lpstr>
      <vt:lpstr>Calibri</vt:lpstr>
      <vt:lpstr>Calibri Light</vt:lpstr>
      <vt:lpstr>微软雅黑</vt:lpstr>
      <vt:lpstr>Arial Unicode MS</vt:lpstr>
      <vt:lpstr>STIX</vt:lpstr>
      <vt:lpstr>Segoe Print</vt:lpstr>
      <vt:lpstr>Office 主题</vt:lpstr>
      <vt:lpstr>6 Software Foundations: Operation System</vt:lpstr>
      <vt:lpstr>TOC</vt:lpstr>
      <vt:lpstr>1 What is OS (Operation System)</vt:lpstr>
      <vt:lpstr>What is OS</vt:lpstr>
      <vt:lpstr>PowerPoint 演示文稿</vt:lpstr>
      <vt:lpstr>What is OS</vt:lpstr>
      <vt:lpstr>Multi-faces of OS</vt:lpstr>
      <vt:lpstr>Levels of OS</vt:lpstr>
      <vt:lpstr>2 Role of OS in software R&amp;D</vt:lpstr>
      <vt:lpstr>Example</vt:lpstr>
      <vt:lpstr>Example - explain</vt:lpstr>
      <vt:lpstr>Relation of the OS and Software R&amp;D</vt:lpstr>
      <vt:lpstr>3 OS functions</vt:lpstr>
      <vt:lpstr>3.1 Process Management</vt:lpstr>
      <vt:lpstr>PowerPoint 演示文稿</vt:lpstr>
      <vt:lpstr>Life Cycle of a Process</vt:lpstr>
      <vt:lpstr>Schedule of Processes</vt:lpstr>
      <vt:lpstr>Communication between processes</vt:lpstr>
      <vt:lpstr>3.2 Memory Management</vt:lpstr>
      <vt:lpstr>Memory Management</vt:lpstr>
      <vt:lpstr>3.3 Device Management</vt:lpstr>
      <vt:lpstr>3.4 File Management</vt:lpstr>
      <vt:lpstr>4 Popular OS </vt:lpstr>
      <vt:lpstr>Cross-platform Programming</vt:lpstr>
      <vt:lpstr>Best programming practice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lxm</dc:creator>
  <cp:lastModifiedBy>origin2007</cp:lastModifiedBy>
  <cp:revision>58</cp:revision>
  <dcterms:created xsi:type="dcterms:W3CDTF">2018-12-05T07:35:00Z</dcterms:created>
  <dcterms:modified xsi:type="dcterms:W3CDTF">2023-05-08T08:41:07Z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27814724D2C3499AB1F6895529ED36E1_12</vt:lpwstr>
  </property>
</Properties>
</file>