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  <p:sldId id="270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15:32:34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15:33:42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15:31:43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15:32:50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15:30:33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15:33:05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15:33:18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15:33:28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15:33:42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15:33:42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15:32:09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4463415" y="65405"/>
            <a:ext cx="749998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r"/>
            <a:r>
              <a:rPr lang="en-US" altLang="zh-CN"/>
              <a:t>Practical Software Engineering for Mechatronic System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4144645" y="429895"/>
            <a:ext cx="7910195" cy="152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 Introduction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Dr. </a:t>
            </a:r>
            <a:r>
              <a:rPr lang="en-US" altLang="zh-CN" u="sng"/>
              <a:t>Xiaoming Li</a:t>
            </a:r>
            <a:r>
              <a:rPr lang="en-US" altLang="zh-CN"/>
              <a:t>  (</a:t>
            </a:r>
            <a:r>
              <a:rPr lang="en-US" altLang="zh-CN">
                <a:sym typeface="+mn-ea"/>
              </a:rPr>
              <a:t>lxm@lxm.name)</a:t>
            </a:r>
            <a:endParaRPr lang="en-US" altLang="zh-CN"/>
          </a:p>
          <a:p>
            <a:endParaRPr lang="en-US" altLang="zh-CN" u="sng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Main contents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Arduino hardware and learn to design a framework for MCU-based system</a:t>
            </a:r>
            <a:endParaRPr lang="en-US" altLang="zh-CN"/>
          </a:p>
          <a:p>
            <a:r>
              <a:rPr lang="en-US" altLang="zh-CN"/>
              <a:t>Raspberry Pi hardware and learn to design server-side applications</a:t>
            </a:r>
            <a:endParaRPr lang="en-US" altLang="zh-CN"/>
          </a:p>
          <a:p>
            <a:r>
              <a:rPr lang="en-US" altLang="zh-CN"/>
              <a:t>learn to design desktop applications</a:t>
            </a:r>
            <a:endParaRPr lang="en-US" altLang="zh-CN"/>
          </a:p>
          <a:p>
            <a:r>
              <a:rPr lang="en-US" altLang="zh-CN"/>
              <a:t>Software development methods and tools.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 descr="Main Content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" y="566420"/>
            <a:ext cx="12178665" cy="5460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What's the next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lectures</a:t>
            </a:r>
            <a:endParaRPr lang="en-US" altLang="zh-CN"/>
          </a:p>
          <a:p>
            <a:pPr lvl="1"/>
            <a:r>
              <a:rPr lang="en-US" altLang="zh-CN"/>
              <a:t>knowledge about software engieering</a:t>
            </a:r>
            <a:endParaRPr lang="en-US" altLang="zh-CN"/>
          </a:p>
          <a:p>
            <a:pPr lvl="1"/>
            <a:r>
              <a:rPr lang="en-US" altLang="zh-CN"/>
              <a:t>knowledge about mechatronical system</a:t>
            </a:r>
            <a:endParaRPr lang="en-US" altLang="zh-CN"/>
          </a:p>
          <a:p>
            <a:pPr lvl="1"/>
            <a:r>
              <a:rPr lang="en-US" altLang="zh-CN"/>
              <a:t>hands on skills and experiences on software development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class project</a:t>
            </a:r>
            <a:endParaRPr lang="en-US" altLang="zh-CN"/>
          </a:p>
          <a:p>
            <a:pPr lvl="1"/>
            <a:r>
              <a:rPr lang="en-US" altLang="zh-CN"/>
              <a:t>DO IT YOURSELF on experiments discussed in the classroom</a:t>
            </a:r>
            <a:endParaRPr lang="en-US" altLang="zh-CN"/>
          </a:p>
          <a:p>
            <a:pPr lvl="1"/>
            <a:r>
              <a:rPr lang="en-US" altLang="zh-CN"/>
              <a:t>MAKE YOUR OWN software application based on specific mechatronic system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Evaluation 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Class paticipation: 20%</a:t>
            </a:r>
            <a:endParaRPr lang="en-US" altLang="zh-CN"/>
          </a:p>
          <a:p>
            <a:r>
              <a:rPr lang="en-US" altLang="zh-CN"/>
              <a:t>Class project: 40%</a:t>
            </a:r>
            <a:endParaRPr lang="en-US" altLang="zh-CN"/>
          </a:p>
          <a:p>
            <a:r>
              <a:rPr lang="en-US" altLang="zh-CN"/>
              <a:t>Examinition: 40%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About the lecturer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contact:</a:t>
            </a:r>
            <a:endParaRPr lang="en-US" altLang="zh-CN"/>
          </a:p>
          <a:p>
            <a:pPr lvl="1"/>
            <a:r>
              <a:rPr lang="en-US" altLang="zh-CN"/>
              <a:t>Email: origin@foxmail.com/lxm@lxm.name</a:t>
            </a:r>
            <a:endParaRPr lang="en-US" altLang="zh-CN"/>
          </a:p>
          <a:p>
            <a:pPr lvl="1"/>
            <a:r>
              <a:rPr lang="en-US" altLang="zh-CN"/>
              <a:t>Office hours: Thur 15:30 - 17:00</a:t>
            </a:r>
            <a:endParaRPr lang="en-US" altLang="zh-CN"/>
          </a:p>
          <a:p>
            <a:pPr lvl="1"/>
            <a:r>
              <a:rPr lang="en-US" altLang="zh-CN"/>
              <a:t>Office: 23-218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en-US" altLang="zh-CN"/>
              <a:t>Background:</a:t>
            </a:r>
            <a:endParaRPr lang="en-US" altLang="zh-CN"/>
          </a:p>
          <a:p>
            <a:pPr lvl="1"/>
            <a:r>
              <a:rPr lang="en-US" altLang="zh-CN"/>
              <a:t>Ph.D  2004 Zhejiang University, B.D 1998 XI'an Jiaotong University</a:t>
            </a:r>
            <a:endParaRPr lang="en-US" altLang="zh-CN"/>
          </a:p>
          <a:p>
            <a:pPr lvl="1"/>
            <a:r>
              <a:rPr lang="en-US" altLang="zh-CN"/>
              <a:t>2011-2012: Texas A&amp;M University, Computer Science and Engineering Dept</a:t>
            </a:r>
            <a:endParaRPr lang="en-US" altLang="zh-CN"/>
          </a:p>
          <a:p>
            <a:pPr lvl="1"/>
            <a:r>
              <a:rPr lang="en-US" altLang="zh-CN"/>
              <a:t>2015-2016: University of Texas, Arlington. CSE.</a:t>
            </a:r>
            <a:endParaRPr lang="en-US" altLang="zh-CN"/>
          </a:p>
          <a:p>
            <a:pPr lvl="1"/>
            <a:r>
              <a:rPr lang="en-US" altLang="zh-CN"/>
              <a:t>Research interests: IoT, Mechatronic Software Engieering, Computer Vision</a:t>
            </a:r>
            <a:endParaRPr lang="en-US" altLang="zh-CN"/>
          </a:p>
          <a:p>
            <a:pPr lvl="1"/>
            <a:r>
              <a:rPr lang="en-US" altLang="zh-CN"/>
              <a:t>Website: http://www.lxm.name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Questions?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8685" y="1691005"/>
            <a:ext cx="78346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 Discussions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past sotfware design experience</a:t>
            </a:r>
            <a:endParaRPr lang="en-US" altLang="zh-CN"/>
          </a:p>
          <a:p>
            <a:r>
              <a:rPr lang="en-US" altLang="zh-CN"/>
              <a:t>favorite programming language</a:t>
            </a:r>
            <a:endParaRPr lang="en-US" altLang="zh-CN"/>
          </a:p>
          <a:p>
            <a:r>
              <a:rPr lang="en-US" altLang="zh-CN"/>
              <a:t>how computers interact with machines</a:t>
            </a:r>
            <a:endParaRPr lang="en-US" altLang="zh-CN"/>
          </a:p>
          <a:p>
            <a:r>
              <a:rPr lang="en-US" altLang="zh-CN"/>
              <a:t>knowledge about OS</a:t>
            </a:r>
            <a:endParaRPr lang="en-US" altLang="zh-CN"/>
          </a:p>
          <a:p>
            <a:r>
              <a:rPr lang="en-US" altLang="zh-CN"/>
              <a:t>role of smart phone today</a:t>
            </a:r>
            <a:endParaRPr lang="en-US" altLang="zh-CN"/>
          </a:p>
          <a:p>
            <a:r>
              <a:rPr lang="en-US" altLang="zh-CN"/>
              <a:t>user-interface</a:t>
            </a:r>
            <a:endParaRPr lang="en-US" altLang="zh-CN"/>
          </a:p>
          <a:p>
            <a:r>
              <a:rPr lang="en-US" altLang="zh-CN"/>
              <a:t>mobile computing vs server computing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Why learn this course</a:t>
            </a:r>
            <a:endParaRPr lang="en-US" altLang="zh-CN"/>
          </a:p>
          <a:p>
            <a:pPr lvl="1"/>
            <a:r>
              <a:rPr lang="en-US" altLang="zh-CN" sz="2400"/>
              <a:t>Core ideas about this course</a:t>
            </a:r>
            <a:endParaRPr lang="en-US" altLang="zh-CN" sz="2400"/>
          </a:p>
          <a:p>
            <a:pPr lvl="1"/>
            <a:r>
              <a:rPr lang="en-US" altLang="zh-CN" sz="2400"/>
              <a:t>Relation with the discipline</a:t>
            </a:r>
            <a:endParaRPr lang="en-US" altLang="zh-CN"/>
          </a:p>
          <a:p>
            <a:r>
              <a:rPr lang="en-US" altLang="zh-CN"/>
              <a:t>Covering the whole contents</a:t>
            </a:r>
            <a:endParaRPr lang="en-US" altLang="zh-CN"/>
          </a:p>
          <a:p>
            <a:r>
              <a:rPr lang="en-US" altLang="zh-CN"/>
              <a:t>How the course be conducted</a:t>
            </a:r>
            <a:endParaRPr lang="en-US" altLang="zh-CN"/>
          </a:p>
          <a:p>
            <a:r>
              <a:rPr lang="en-US" altLang="zh-CN"/>
              <a:t>Evaluation method</a:t>
            </a:r>
            <a:endParaRPr lang="en-US" altLang="zh-CN"/>
          </a:p>
          <a:p>
            <a:r>
              <a:rPr lang="en-US" altLang="zh-CN"/>
              <a:t>About the lecturer</a:t>
            </a:r>
            <a:endParaRPr lang="en-US" altLang="zh-CN"/>
          </a:p>
          <a:p>
            <a:r>
              <a:rPr lang="en-US" altLang="zh-CN"/>
              <a:t>Questions/Discussions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1-Why this course (1)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362075" y="1498600"/>
            <a:ext cx="9991725" cy="592455"/>
          </a:xfrm>
        </p:spPr>
        <p:txBody>
          <a:bodyPr>
            <a:normAutofit/>
          </a:bodyPr>
          <a:p>
            <a:r>
              <a:rPr lang="en-US" altLang="zh-CN"/>
              <a:t>Typical Mechatronic System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 descr="Mechatronical system with software"/>
          <p:cNvPicPr>
            <a:picLocks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593340" y="1987550"/>
            <a:ext cx="9184640" cy="4514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1-Why this course (2)</a:t>
            </a:r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Software is an essential part of a </a:t>
            </a:r>
            <a:r>
              <a:rPr lang="en-US" altLang="zh-CN" u="sng"/>
              <a:t>Mechatronic System</a:t>
            </a:r>
            <a:endParaRPr lang="en-US" altLang="zh-CN" u="sng"/>
          </a:p>
          <a:p>
            <a:r>
              <a:rPr lang="en-US" altLang="zh-CN"/>
              <a:t>Mechanical System is changing from hardware driven to software driven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3469640"/>
            <a:ext cx="4696460" cy="24784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540" y="3058160"/>
            <a:ext cx="3973195" cy="3536315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6128385" y="4637405"/>
            <a:ext cx="800735" cy="473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1-Why this course (3)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Complication of mechatronic system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improved automation and intelligence: Robotics, Machine Vision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/>
              <a:t>networked system: BUS, ethernet, internet</a:t>
            </a:r>
            <a:endParaRPr lang="en-US" altLang="zh-CN"/>
          </a:p>
          <a:p>
            <a:pPr lvl="1"/>
            <a:r>
              <a:rPr lang="en-US" altLang="zh-CN"/>
              <a:t>IoT and Big Data</a:t>
            </a:r>
            <a:endParaRPr lang="en-US" altLang="zh-CN"/>
          </a:p>
          <a:p>
            <a:pPr lvl="1"/>
            <a:r>
              <a:rPr lang="en-US" altLang="zh-CN"/>
              <a:t>challenge of environment: space, deep sea, disaster area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03350"/>
            <a:ext cx="10058400" cy="40519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2530" y="5634355"/>
            <a:ext cx="962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source: http://offshore-systems.no/business-areas/rig-platform-solutions/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4190" y="821055"/>
            <a:ext cx="8441690" cy="47478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75" y="5725795"/>
            <a:ext cx="1214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source: http://www.northcountrypublicradio.org/news/npr/366841324/in-disaster-city-learning-to-use-robots-to-face-ebola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1-Why this course (4)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Increase of the complexity of software</a:t>
            </a:r>
            <a:endParaRPr lang="en-US" altLang="zh-CN"/>
          </a:p>
          <a:p>
            <a:pPr lvl="1"/>
            <a:r>
              <a:rPr lang="en-US" altLang="zh-CN" sz="2400"/>
              <a:t>increasing functions and features required by customers</a:t>
            </a:r>
            <a:endParaRPr lang="en-US" altLang="zh-CN" sz="2400"/>
          </a:p>
          <a:p>
            <a:pPr lvl="1"/>
            <a:r>
              <a:rPr lang="en-US" altLang="zh-CN" sz="2400"/>
              <a:t>required by the complexity of hardware / system</a:t>
            </a:r>
            <a:endParaRPr lang="en-US" altLang="zh-CN"/>
          </a:p>
          <a:p>
            <a:r>
              <a:rPr lang="en-US" altLang="zh-CN"/>
              <a:t>More flavors added to the software applications, such as AI, big data, etc</a:t>
            </a:r>
            <a:endParaRPr lang="en-US" altLang="zh-CN"/>
          </a:p>
          <a:p>
            <a:pPr lvl="1"/>
            <a:r>
              <a:rPr lang="en-US" altLang="zh-CN" sz="2400"/>
              <a:t>knowledge should be prepared</a:t>
            </a:r>
            <a:endParaRPr lang="en-US" altLang="zh-CN"/>
          </a:p>
          <a:p>
            <a:r>
              <a:rPr lang="en-US" altLang="zh-CN"/>
              <a:t>Flexibility, extendability and simplicity</a:t>
            </a:r>
            <a:endParaRPr lang="en-US" altLang="zh-CN"/>
          </a:p>
          <a:p>
            <a:pPr lvl="1"/>
            <a:r>
              <a:rPr lang="en-US" altLang="zh-CN"/>
              <a:t>extreme programming and continuous integration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1-Why this course (5)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You should know when this course has finished:</a:t>
            </a:r>
            <a:endParaRPr lang="en-US" altLang="zh-CN"/>
          </a:p>
          <a:p>
            <a:pPr lvl="1"/>
            <a:r>
              <a:rPr lang="en-US" altLang="zh-CN"/>
              <a:t>have experience and knowledge to develope software applications on MCU, embedded, PC-based or Server platforms;</a:t>
            </a:r>
            <a:endParaRPr lang="en-US" altLang="zh-CN"/>
          </a:p>
          <a:p>
            <a:pPr lvl="1"/>
            <a:r>
              <a:rPr lang="en-US" altLang="zh-CN"/>
              <a:t>know how to use, design, implement software framworks / architectures;</a:t>
            </a:r>
            <a:endParaRPr lang="en-US" altLang="zh-CN"/>
          </a:p>
          <a:p>
            <a:pPr lvl="1"/>
            <a:r>
              <a:rPr lang="en-US" altLang="zh-CN"/>
              <a:t>know basic ideas about software engineering, including tool-chains, development tools, environments, and etc.</a:t>
            </a:r>
            <a:endParaRPr lang="en-US" altLang="zh-CN"/>
          </a:p>
          <a:p>
            <a:pPr lvl="1"/>
            <a:r>
              <a:rPr lang="en-US" altLang="zh-CN"/>
              <a:t>have ability to develope AI (deep learning) based softwares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演示</Application>
  <PresentationFormat>宽屏</PresentationFormat>
  <Paragraphs>169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1 Introduction</vt:lpstr>
      <vt:lpstr>Outline</vt:lpstr>
      <vt:lpstr>1-Why this course (1)</vt:lpstr>
      <vt:lpstr>1-Why this course (2)</vt:lpstr>
      <vt:lpstr>1-Why this course (3)</vt:lpstr>
      <vt:lpstr>PowerPoint 演示文稿</vt:lpstr>
      <vt:lpstr>PowerPoint 演示文稿</vt:lpstr>
      <vt:lpstr>1-Why this course (4)</vt:lpstr>
      <vt:lpstr>1-Why this course (5)</vt:lpstr>
      <vt:lpstr>2 Main contents </vt:lpstr>
      <vt:lpstr>PowerPoint 演示文稿</vt:lpstr>
      <vt:lpstr>3 What's the next </vt:lpstr>
      <vt:lpstr>4 Evaluation method</vt:lpstr>
      <vt:lpstr>5 About the lecturer</vt:lpstr>
      <vt:lpstr>6 Questions?</vt:lpstr>
      <vt:lpstr>7 Discussions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lxm</dc:creator>
  <cp:lastModifiedBy>origin2007</cp:lastModifiedBy>
  <cp:revision>35</cp:revision>
  <dcterms:created xsi:type="dcterms:W3CDTF">2018-10-05T08:47:00Z</dcterms:created>
  <dcterms:modified xsi:type="dcterms:W3CDTF">2018-10-10T10:58:51Z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