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3"/>
    <p:sldId id="257"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 id="307" r:id="rId34"/>
    <p:sldId id="308" r:id="rId35"/>
  </p:sldIdLst>
  <p:sldSz cx="12192000" cy="6858000"/>
  <p:notesSz cx="7103745" cy="10234295"/>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gs" Target="tags/tag1.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notesMaster" Target="notesMasters/notesMaster1.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zh-CN" altLang="en-US" smtClean="0"/>
              <a:t>15:44:55</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ft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
        <p:nvSpPr>
          <p:cNvPr id="7" name="文本框 6"/>
          <p:cNvSpPr txBox="1"/>
          <p:nvPr userDrawn="1"/>
        </p:nvSpPr>
        <p:spPr>
          <a:xfrm>
            <a:off x="4463415" y="65405"/>
            <a:ext cx="7499985" cy="368300"/>
          </a:xfrm>
          <a:prstGeom prst="rect">
            <a:avLst/>
          </a:prstGeom>
          <a:noFill/>
          <a:ln>
            <a:noFill/>
          </a:ln>
        </p:spPr>
        <p:txBody>
          <a:bodyPr wrap="square" rtlCol="0">
            <a:spAutoFit/>
          </a:bodyPr>
          <a:p>
            <a:pPr algn="r"/>
            <a:r>
              <a:rPr lang="en-US" altLang="zh-CN"/>
              <a:t>Practical Software Engineering for Mechatronic System</a:t>
            </a:r>
            <a:endParaRPr lang="en-US" altLang="zh-CN"/>
          </a:p>
        </p:txBody>
      </p:sp>
      <p:cxnSp>
        <p:nvCxnSpPr>
          <p:cNvPr id="8" name="直接连接符 7"/>
          <p:cNvCxnSpPr/>
          <p:nvPr/>
        </p:nvCxnSpPr>
        <p:spPr>
          <a:xfrm flipV="1">
            <a:off x="4144645" y="429895"/>
            <a:ext cx="7910195" cy="1524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Chapter 2 - Preface</a:t>
            </a:r>
            <a:endParaRPr lang="en-US" altLang="zh-CN"/>
          </a:p>
        </p:txBody>
      </p:sp>
      <p:sp>
        <p:nvSpPr>
          <p:cNvPr id="3" name="副标题 2"/>
          <p:cNvSpPr>
            <a:spLocks noGrp="1"/>
          </p:cNvSpPr>
          <p:nvPr>
            <p:ph type="subTitle" idx="1"/>
          </p:nvPr>
        </p:nvSpPr>
        <p:spPr/>
        <p:txBody>
          <a:bodyPr/>
          <a:p>
            <a:r>
              <a:rPr lang="en-US" altLang="zh-CN"/>
              <a:t>Dr. </a:t>
            </a:r>
            <a:r>
              <a:rPr lang="en-US" altLang="zh-CN" u="sng"/>
              <a:t>Xiaoming Li</a:t>
            </a:r>
            <a:r>
              <a:rPr lang="en-US" altLang="zh-CN"/>
              <a:t>  (</a:t>
            </a:r>
            <a:r>
              <a:rPr lang="en-US" altLang="zh-CN">
                <a:sym typeface="+mn-ea"/>
              </a:rPr>
              <a:t>lxm@lxm.name)</a:t>
            </a:r>
            <a:endParaRPr lang="en-US" altLang="zh-CN"/>
          </a:p>
          <a:p>
            <a:endParaRPr lang="en-US" altLang="zh-CN" u="sng"/>
          </a:p>
        </p:txBody>
      </p:sp>
      <p:sp>
        <p:nvSpPr>
          <p:cNvPr id="4" name="日期占位符 3"/>
          <p:cNvSpPr>
            <a:spLocks noGrp="1"/>
          </p:cNvSpPr>
          <p:nvPr>
            <p:ph type="dt" sz="half" idx="10"/>
          </p:nvPr>
        </p:nvSpPr>
        <p:spPr/>
        <p:txBody>
          <a:bodyPr/>
          <a:p>
            <a:fld id="{82F288E0-7875-42C4-84C8-98DBBD3BF4D2}" type="datetime1">
              <a:rPr lang="zh-CN" altLang="en-US" smtClean="0"/>
            </a:fld>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61340"/>
            <a:ext cx="10515600" cy="5615940"/>
          </a:xfrm>
        </p:spPr>
        <p:txBody>
          <a:bodyPr>
            <a:normAutofit fontScale="90000"/>
          </a:bodyPr>
          <a:p>
            <a:pPr fontAlgn="auto">
              <a:lnSpc>
                <a:spcPct val="100000"/>
              </a:lnSpc>
              <a:spcBef>
                <a:spcPts val="0"/>
              </a:spcBef>
            </a:pPr>
            <a:r>
              <a:rPr lang="zh-CN" altLang="en-US"/>
              <a:t>aspect</a:t>
            </a:r>
            <a:r>
              <a:rPr lang="en-US" altLang="zh-CN"/>
              <a:t> (</a:t>
            </a:r>
            <a:r>
              <a:rPr lang="zh-CN" altLang="en-US"/>
              <a:t>切面</a:t>
            </a:r>
            <a:r>
              <a:rPr lang="en-US" altLang="zh-CN"/>
              <a:t>)</a:t>
            </a:r>
            <a:endParaRPr lang="zh-CN" altLang="en-US"/>
          </a:p>
          <a:p>
            <a:pPr lvl="1" fontAlgn="auto">
              <a:lnSpc>
                <a:spcPct val="100000"/>
              </a:lnSpc>
              <a:spcBef>
                <a:spcPts val="0"/>
              </a:spcBef>
            </a:pPr>
            <a:r>
              <a:rPr lang="zh-CN" altLang="en-US"/>
              <a:t>A modular unit designed to implement a (crosscutting) concern. In other words, an aspect provides a solution for abstracting code that would otherwise be spread throughout (i.e., cross-cut) the entire program. Aspects are composed of pointcuts and advices.</a:t>
            </a:r>
            <a:endParaRPr lang="zh-CN" altLang="en-US"/>
          </a:p>
          <a:p>
            <a:pPr lvl="0" fontAlgn="auto">
              <a:lnSpc>
                <a:spcPct val="100000"/>
              </a:lnSpc>
              <a:spcBef>
                <a:spcPts val="0"/>
              </a:spcBef>
            </a:pPr>
            <a:r>
              <a:rPr lang="zh-CN" altLang="en-US"/>
              <a:t>benchmark</a:t>
            </a:r>
            <a:r>
              <a:rPr lang="en-US" altLang="zh-CN"/>
              <a:t> (</a:t>
            </a:r>
            <a:r>
              <a:rPr lang="zh-CN" altLang="en-US"/>
              <a:t>基准</a:t>
            </a:r>
            <a:r>
              <a:rPr lang="en-US" altLang="zh-CN"/>
              <a:t>)</a:t>
            </a:r>
            <a:endParaRPr lang="zh-CN" altLang="en-US"/>
          </a:p>
          <a:p>
            <a:pPr lvl="1" fontAlgn="auto">
              <a:lnSpc>
                <a:spcPct val="100000"/>
              </a:lnSpc>
              <a:spcBef>
                <a:spcPts val="0"/>
              </a:spcBef>
            </a:pPr>
            <a:r>
              <a:rPr lang="zh-CN" altLang="en-US"/>
              <a:t>(1) A standard against which measurements or comparisons can be made.</a:t>
            </a:r>
            <a:endParaRPr lang="zh-CN" altLang="en-US"/>
          </a:p>
          <a:p>
            <a:pPr lvl="1" fontAlgn="auto">
              <a:lnSpc>
                <a:spcPct val="100000"/>
              </a:lnSpc>
              <a:spcBef>
                <a:spcPts val="0"/>
              </a:spcBef>
            </a:pPr>
            <a:r>
              <a:rPr lang="zh-CN" altLang="en-US"/>
              <a:t>(2) A problem, procedure, or test that can be used to compare systems or components to each other or to a standard as in (1).</a:t>
            </a:r>
            <a:endParaRPr lang="zh-CN" altLang="en-US"/>
          </a:p>
          <a:p>
            <a:pPr lvl="1" fontAlgn="auto">
              <a:lnSpc>
                <a:spcPct val="100000"/>
              </a:lnSpc>
              <a:spcBef>
                <a:spcPts val="0"/>
              </a:spcBef>
            </a:pPr>
            <a:r>
              <a:rPr lang="zh-CN" altLang="en-US"/>
              <a:t>(3) A recovery file.</a:t>
            </a:r>
            <a:endParaRPr lang="zh-CN" altLang="en-US"/>
          </a:p>
          <a:p>
            <a:pPr lvl="1" fontAlgn="auto">
              <a:lnSpc>
                <a:spcPct val="100000"/>
              </a:lnSpc>
              <a:spcBef>
                <a:spcPts val="0"/>
              </a:spcBef>
            </a:pPr>
            <a:r>
              <a:rPr lang="zh-CN" altLang="en-US"/>
              <a:t>A benchmark is a set of tests used to compare the performance of alternative tools, methods, or techniques.</a:t>
            </a:r>
            <a:endParaRPr lang="zh-CN" altLang="en-US"/>
          </a:p>
          <a:p>
            <a:pPr lvl="0" fontAlgn="auto">
              <a:lnSpc>
                <a:spcPct val="100000"/>
              </a:lnSpc>
              <a:spcBef>
                <a:spcPts val="0"/>
              </a:spcBef>
            </a:pPr>
            <a:r>
              <a:rPr lang="zh-CN" altLang="en-US"/>
              <a:t>black-box reuse</a:t>
            </a:r>
            <a:r>
              <a:rPr lang="en-US" altLang="zh-CN"/>
              <a:t> (</a:t>
            </a:r>
            <a:r>
              <a:rPr lang="zh-CN" altLang="en-US"/>
              <a:t>黑盒复用</a:t>
            </a:r>
            <a:r>
              <a:rPr lang="en-US" altLang="zh-CN"/>
              <a:t>)</a:t>
            </a:r>
            <a:endParaRPr lang="zh-CN" altLang="en-US"/>
          </a:p>
          <a:p>
            <a:pPr lvl="1" fontAlgn="auto">
              <a:lnSpc>
                <a:spcPct val="100000"/>
              </a:lnSpc>
              <a:spcBef>
                <a:spcPts val="0"/>
              </a:spcBef>
            </a:pPr>
            <a:r>
              <a:rPr lang="zh-CN" altLang="en-US"/>
              <a:t>A kind of reuse where a component is reused ìas isî (i.e. without changing anything to the component). Paul Bassett argues that this is not a kind of reuse, but simply a use of the component!</a:t>
            </a:r>
            <a:endParaRPr lang="zh-CN" altLang="en-US"/>
          </a:p>
        </p:txBody>
      </p:sp>
      <p:sp>
        <p:nvSpPr>
          <p:cNvPr id="4" name="日期占位符 3"/>
          <p:cNvSpPr>
            <a:spLocks noGrp="1"/>
          </p:cNvSpPr>
          <p:nvPr>
            <p:ph type="dt" sz="half" idx="10"/>
          </p:nvPr>
        </p:nvSpPr>
        <p:spPr/>
        <p:txBody>
          <a:bodyPr/>
          <a:p>
            <a:fld id="{82F288E0-7875-42C4-84C8-98DBBD3BF4D2}" type="datetime1">
              <a:rPr lang="zh-CN" altLang="en-US" smtClean="0"/>
            </a:fld>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90000"/>
          </a:bodyPr>
          <a:p>
            <a:pPr fontAlgn="auto">
              <a:lnSpc>
                <a:spcPct val="100000"/>
              </a:lnSpc>
              <a:spcBef>
                <a:spcPts val="0"/>
              </a:spcBef>
            </a:pPr>
            <a:r>
              <a:rPr lang="zh-CN" altLang="en-US"/>
              <a:t>Capability Maturity Model (CMM)</a:t>
            </a:r>
            <a:r>
              <a:rPr lang="en-US" altLang="zh-CN"/>
              <a:t> (</a:t>
            </a:r>
            <a:r>
              <a:rPr lang="zh-CN" altLang="en-US"/>
              <a:t>成熟度</a:t>
            </a:r>
            <a:r>
              <a:rPr lang="en-US" altLang="zh-CN"/>
              <a:t>)</a:t>
            </a:r>
            <a:endParaRPr lang="zh-CN" altLang="en-US"/>
          </a:p>
          <a:p>
            <a:pPr lvl="1" fontAlgn="auto">
              <a:lnSpc>
                <a:spcPct val="100000"/>
              </a:lnSpc>
              <a:spcBef>
                <a:spcPts val="0"/>
              </a:spcBef>
            </a:pPr>
            <a:r>
              <a:rPr lang="zh-CN" altLang="en-US"/>
              <a:t>Defined by the Software Engineering Institute (SEI) at Carnegie Mellon University. Describes the level of capability and maturity a software team could aim for and could be assessed against.</a:t>
            </a:r>
            <a:endParaRPr lang="zh-CN" altLang="en-US"/>
          </a:p>
          <a:p>
            <a:pPr lvl="0" fontAlgn="auto">
              <a:lnSpc>
                <a:spcPct val="100000"/>
              </a:lnSpc>
              <a:spcBef>
                <a:spcPts val="0"/>
              </a:spcBef>
            </a:pPr>
            <a:r>
              <a:rPr lang="zh-CN" altLang="en-US"/>
              <a:t>case study</a:t>
            </a:r>
            <a:endParaRPr lang="zh-CN" altLang="en-US"/>
          </a:p>
          <a:p>
            <a:pPr lvl="1" fontAlgn="auto">
              <a:lnSpc>
                <a:spcPct val="100000"/>
              </a:lnSpc>
              <a:spcBef>
                <a:spcPts val="0"/>
              </a:spcBef>
            </a:pPr>
            <a:r>
              <a:rPr lang="zh-CN" altLang="en-US"/>
              <a:t>A case study is a research technique where you identify key factors that may affect the outcome of an activity and then document the activity: its inputs, constraints, resources, and outputs. Case studies usually look at a typical project, rather than trying to capture information about all possible cases; these can be thought of a "research in the typical". Formal experiments, case studies and surveys are three key components of empirical investigation in software engineering. [Fenton&amp;Pfleeger 1996]</a:t>
            </a:r>
            <a:endParaRPr lang="zh-CN" altLang="en-US"/>
          </a:p>
        </p:txBody>
      </p:sp>
      <p:sp>
        <p:nvSpPr>
          <p:cNvPr id="4" name="日期占位符 3"/>
          <p:cNvSpPr>
            <a:spLocks noGrp="1"/>
          </p:cNvSpPr>
          <p:nvPr>
            <p:ph type="dt" sz="half" idx="10"/>
          </p:nvPr>
        </p:nvSpPr>
        <p:spPr/>
        <p:txBody>
          <a:bodyPr/>
          <a:p>
            <a:fld id="{82F288E0-7875-42C4-84C8-98DBBD3BF4D2}" type="datetime1">
              <a:rPr lang="zh-CN" altLang="en-US" smtClean="0"/>
            </a:fld>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Autofit/>
          </a:bodyPr>
          <a:p>
            <a:r>
              <a:rPr lang="zh-CN" altLang="en-US" sz="2400"/>
              <a:t>compatibility</a:t>
            </a:r>
            <a:r>
              <a:rPr lang="en-US" altLang="zh-CN" sz="2400"/>
              <a:t> (</a:t>
            </a:r>
            <a:r>
              <a:rPr lang="zh-CN" altLang="en-US" sz="2400"/>
              <a:t>兼容性</a:t>
            </a:r>
            <a:r>
              <a:rPr lang="en-US" altLang="zh-CN" sz="2400"/>
              <a:t>)</a:t>
            </a:r>
            <a:endParaRPr lang="zh-CN" altLang="en-US" sz="2400"/>
          </a:p>
          <a:p>
            <a:pPr lvl="1"/>
            <a:r>
              <a:rPr lang="zh-CN" altLang="en-US" sz="2000"/>
              <a:t>The ease of combining software elements with others [Meyer 1997]</a:t>
            </a:r>
            <a:endParaRPr lang="zh-CN" altLang="en-US" sz="2000"/>
          </a:p>
          <a:p>
            <a:pPr lvl="1"/>
            <a:r>
              <a:rPr lang="zh-CN" altLang="en-US" sz="2000"/>
              <a:t>The ability of two or more systems or components to perform their required functions while sharing the same hardware or software environment [IEEE Std 610.12-1990]</a:t>
            </a:r>
            <a:endParaRPr lang="zh-CN" altLang="en-US" sz="2000"/>
          </a:p>
          <a:p>
            <a:pPr lvl="1"/>
            <a:r>
              <a:rPr lang="zh-CN" altLang="en-US" sz="2000"/>
              <a:t>The ability of two or more systems or components to exchange information [IEEE Std 610.12-1990]</a:t>
            </a:r>
            <a:endParaRPr lang="zh-CN" altLang="en-US" sz="2000"/>
          </a:p>
          <a:p>
            <a:r>
              <a:rPr lang="zh-CN" altLang="en-US" sz="2400"/>
              <a:t>complexity</a:t>
            </a:r>
            <a:r>
              <a:rPr lang="en-US" altLang="zh-CN" sz="2400"/>
              <a:t> (</a:t>
            </a:r>
            <a:r>
              <a:rPr lang="zh-CN" altLang="en-US" sz="2400"/>
              <a:t>复杂性</a:t>
            </a:r>
            <a:r>
              <a:rPr lang="en-US" altLang="zh-CN" sz="2400"/>
              <a:t>)</a:t>
            </a:r>
            <a:endParaRPr lang="zh-CN" altLang="en-US" sz="2400"/>
          </a:p>
          <a:p>
            <a:pPr lvl="1"/>
            <a:r>
              <a:rPr lang="zh-CN" altLang="en-US" sz="2000"/>
              <a:t>The degree to which a system or component has a design and implementation that is difficult to understand and verify [IEEE Std 610.12-1990]</a:t>
            </a:r>
            <a:endParaRPr lang="zh-CN" altLang="en-US" sz="2000"/>
          </a:p>
          <a:p>
            <a:pPr lvl="1"/>
            <a:r>
              <a:rPr lang="zh-CN" altLang="en-US" sz="2000"/>
              <a:t>That property of a language expression which makes it difficult to formulate its overall behaviour, even when given almost complete information about its atomic components and their inter-relations. [Edmonds 1997]</a:t>
            </a:r>
            <a:endParaRPr lang="zh-CN" altLang="en-US" sz="2000"/>
          </a:p>
        </p:txBody>
      </p:sp>
      <p:sp>
        <p:nvSpPr>
          <p:cNvPr id="4" name="日期占位符 3"/>
          <p:cNvSpPr>
            <a:spLocks noGrp="1"/>
          </p:cNvSpPr>
          <p:nvPr>
            <p:ph type="dt" sz="half" idx="10"/>
          </p:nvPr>
        </p:nvSpPr>
        <p:spPr/>
        <p:txBody>
          <a:bodyPr/>
          <a:p>
            <a:fld id="{82F288E0-7875-42C4-84C8-98DBBD3BF4D2}" type="datetime1">
              <a:rPr lang="zh-CN" altLang="en-US" smtClean="0"/>
            </a:fld>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90000"/>
          </a:bodyPr>
          <a:p>
            <a:r>
              <a:rPr lang="zh-CN" altLang="en-US"/>
              <a:t>component</a:t>
            </a:r>
            <a:r>
              <a:rPr lang="en-US" altLang="zh-CN"/>
              <a:t> (</a:t>
            </a:r>
            <a:r>
              <a:rPr lang="zh-CN" altLang="en-US"/>
              <a:t>组件</a:t>
            </a:r>
            <a:r>
              <a:rPr lang="en-US" altLang="zh-CN"/>
              <a:t>)</a:t>
            </a:r>
            <a:endParaRPr lang="zh-CN" altLang="en-US"/>
          </a:p>
          <a:p>
            <a:pPr lvl="1"/>
            <a:r>
              <a:rPr lang="zh-CN" altLang="en-US"/>
              <a:t>A component is a high-quality workproduct, designed, documented, and packaged to be reusable. A component is cohesive and has a stable interface [Jacobson et al. 1997].</a:t>
            </a:r>
            <a:endParaRPr lang="zh-CN" altLang="en-US"/>
          </a:p>
          <a:p>
            <a:pPr lvl="1"/>
            <a:r>
              <a:rPr lang="zh-CN" altLang="en-US"/>
              <a:t>A component is a physical and replaceable part of a system that conforms to and provides the realisation of a set of interfaces (Grady Booch).</a:t>
            </a:r>
            <a:endParaRPr lang="zh-CN" altLang="en-US"/>
          </a:p>
          <a:p>
            <a:pPr lvl="1"/>
            <a:r>
              <a:rPr lang="zh-CN" altLang="en-US"/>
              <a:t>A component is a self-contained piece of software with clearly-defined interfaces and explicitly-declared context dependencies [Stahl&amp;Volter 2006].</a:t>
            </a:r>
            <a:endParaRPr lang="zh-CN" altLang="en-US"/>
          </a:p>
          <a:p>
            <a:pPr lvl="1"/>
            <a:r>
              <a:rPr lang="zh-CN" altLang="en-US"/>
              <a:t>Mary Shaw and David Garlan define software components as "the loci of computation and state. Each component has an interface specification that defines its properties, which include the signatures and functionality of its resources together with global relations, performance properties, and so on. (...)''</a:t>
            </a:r>
            <a:endParaRPr lang="zh-CN" altLang="en-US"/>
          </a:p>
        </p:txBody>
      </p:sp>
      <p:sp>
        <p:nvSpPr>
          <p:cNvPr id="4" name="日期占位符 3"/>
          <p:cNvSpPr>
            <a:spLocks noGrp="1"/>
          </p:cNvSpPr>
          <p:nvPr>
            <p:ph type="dt" sz="half" idx="10"/>
          </p:nvPr>
        </p:nvSpPr>
        <p:spPr/>
        <p:txBody>
          <a:bodyPr/>
          <a:p>
            <a:fld id="{82F288E0-7875-42C4-84C8-98DBBD3BF4D2}" type="datetime1">
              <a:rPr lang="zh-CN" altLang="en-US" smtClean="0"/>
            </a:fld>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a:bodyPr>
          <a:p>
            <a:r>
              <a:rPr lang="zh-CN" altLang="en-US"/>
              <a:t>domain</a:t>
            </a:r>
            <a:r>
              <a:rPr lang="en-US" altLang="zh-CN"/>
              <a:t> (</a:t>
            </a:r>
            <a:r>
              <a:rPr lang="zh-CN" altLang="en-US"/>
              <a:t>领域</a:t>
            </a:r>
            <a:r>
              <a:rPr lang="en-US" altLang="zh-CN"/>
              <a:t>)</a:t>
            </a:r>
            <a:endParaRPr lang="zh-CN" altLang="en-US"/>
          </a:p>
          <a:p>
            <a:pPr lvl="1"/>
            <a:r>
              <a:rPr lang="zh-CN" altLang="en-US"/>
              <a:t>A problem area. Typically, many application programs exist to solve the problems in a single domain. The following prerequisites indicate the presence of a domain: the existence of comprehensive relationships among objects in the domain, a community interested in solutions to the problems in the domain, a recognition that software solutions are appropriate to the problems in the domain, and a store of knowledge or collected wisdom to address the problems in the domain. Once recognized, a domain can be characterized by its vocabulary, common assumptions, architectural approach, and literature. [Arango Prieto-Diaz 1991]</a:t>
            </a:r>
            <a:endParaRPr lang="zh-CN" altLang="en-US"/>
          </a:p>
          <a:p>
            <a:pPr lvl="1"/>
            <a:r>
              <a:rPr lang="zh-CN" altLang="en-US"/>
              <a:t>An area of knowledge or activity characterized by a set of concepts and terminology understood by practitioners in that area [Booch et al 1990]</a:t>
            </a:r>
            <a:endParaRPr lang="zh-CN" altLang="en-US"/>
          </a:p>
        </p:txBody>
      </p:sp>
      <p:sp>
        <p:nvSpPr>
          <p:cNvPr id="4" name="日期占位符 3"/>
          <p:cNvSpPr>
            <a:spLocks noGrp="1"/>
          </p:cNvSpPr>
          <p:nvPr>
            <p:ph type="dt" sz="half" idx="10"/>
          </p:nvPr>
        </p:nvSpPr>
        <p:spPr/>
        <p:txBody>
          <a:bodyPr/>
          <a:p>
            <a:fld id="{82F288E0-7875-42C4-84C8-98DBBD3BF4D2}" type="datetime1">
              <a:rPr lang="zh-CN" altLang="en-US" smtClean="0"/>
            </a:fld>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lnSpcReduction="20000"/>
          </a:bodyPr>
          <a:p>
            <a:r>
              <a:rPr lang="zh-CN" altLang="en-US"/>
              <a:t>ease of use</a:t>
            </a:r>
            <a:r>
              <a:rPr lang="en-US" altLang="zh-CN"/>
              <a:t> (</a:t>
            </a:r>
            <a:r>
              <a:rPr lang="zh-CN" altLang="en-US"/>
              <a:t>易用性</a:t>
            </a:r>
            <a:r>
              <a:rPr lang="en-US" altLang="zh-CN"/>
              <a:t>)</a:t>
            </a:r>
            <a:endParaRPr lang="zh-CN" altLang="en-US"/>
          </a:p>
          <a:p>
            <a:pPr lvl="1"/>
            <a:r>
              <a:rPr lang="zh-CN" altLang="en-US"/>
              <a:t>The ease with which people of various backgrounds and qualifications can learn to use software products and apply them to solve problems. It also covers the ease of installation, operation and monitoring.</a:t>
            </a:r>
            <a:endParaRPr lang="zh-CN" altLang="en-US"/>
          </a:p>
          <a:p>
            <a:pPr lvl="0"/>
            <a:r>
              <a:rPr lang="zh-CN" altLang="en-US"/>
              <a:t>efficiency</a:t>
            </a:r>
            <a:r>
              <a:rPr lang="en-US" altLang="zh-CN"/>
              <a:t> (</a:t>
            </a:r>
            <a:r>
              <a:rPr lang="zh-CN" altLang="en-US"/>
              <a:t>效率</a:t>
            </a:r>
            <a:r>
              <a:rPr lang="en-US" altLang="zh-CN"/>
              <a:t>)</a:t>
            </a:r>
            <a:endParaRPr lang="zh-CN" altLang="en-US"/>
          </a:p>
          <a:p>
            <a:pPr lvl="1"/>
            <a:r>
              <a:rPr lang="zh-CN" altLang="en-US"/>
              <a:t>The ability of a software system to place as few demands as possible on hardware resources, such as processor time, space occupied in internal and external memories, bandwidth used in communication devices [Meyer 1997]</a:t>
            </a:r>
            <a:endParaRPr lang="zh-CN" altLang="en-US"/>
          </a:p>
          <a:p>
            <a:pPr lvl="1"/>
            <a:r>
              <a:rPr lang="zh-CN" altLang="en-US"/>
              <a:t>The degree to which a system or component performs its designated functions with minimum consumption of resources. In case of time resources we speak of execution efficiency. In case of available storage resources we speak of storage efficiency [IEEE Std 610.12-1990]</a:t>
            </a:r>
            <a:endParaRPr lang="zh-CN" altLang="en-US"/>
          </a:p>
        </p:txBody>
      </p:sp>
      <p:sp>
        <p:nvSpPr>
          <p:cNvPr id="4" name="日期占位符 3"/>
          <p:cNvSpPr>
            <a:spLocks noGrp="1"/>
          </p:cNvSpPr>
          <p:nvPr>
            <p:ph type="dt" sz="half" idx="10"/>
          </p:nvPr>
        </p:nvSpPr>
        <p:spPr/>
        <p:txBody>
          <a:bodyPr/>
          <a:p>
            <a:fld id="{82F288E0-7875-42C4-84C8-98DBBD3BF4D2}" type="datetime1">
              <a:rPr lang="zh-CN" altLang="en-US" smtClean="0"/>
            </a:fld>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evolutionary software development</a:t>
            </a:r>
            <a:endParaRPr lang="zh-CN" altLang="en-US"/>
          </a:p>
          <a:p>
            <a:pPr lvl="1"/>
            <a:r>
              <a:rPr lang="zh-CN" altLang="en-US"/>
              <a:t>This is basically the same as iterative incremental software development, but the term stresses the fact that a software system is never completely finished, and that it continues to evolve after it has been delivered.</a:t>
            </a:r>
            <a:endParaRPr lang="zh-CN" altLang="en-US"/>
          </a:p>
          <a:p>
            <a:pPr lvl="0"/>
            <a:r>
              <a:rPr lang="zh-CN" altLang="en-US"/>
              <a:t>extendability</a:t>
            </a:r>
            <a:r>
              <a:rPr lang="en-US" altLang="zh-CN"/>
              <a:t> (</a:t>
            </a:r>
            <a:r>
              <a:rPr lang="zh-CN" altLang="en-US"/>
              <a:t>扩展性</a:t>
            </a:r>
            <a:r>
              <a:rPr lang="en-US" altLang="zh-CN"/>
              <a:t>)</a:t>
            </a:r>
            <a:endParaRPr lang="zh-CN" altLang="en-US"/>
          </a:p>
          <a:p>
            <a:pPr lvl="1"/>
            <a:r>
              <a:rPr lang="zh-CN" altLang="en-US"/>
              <a:t>The ease with which a system or component can be modified to increase its storage or functional capacity [IEEE Std 610.12-1990]</a:t>
            </a:r>
            <a:endParaRPr lang="zh-CN" altLang="en-US"/>
          </a:p>
          <a:p>
            <a:pPr lvl="1"/>
            <a:r>
              <a:rPr lang="zh-CN" altLang="en-US"/>
              <a:t>The ease of adapting software products to changes of specification [Meyer1997].</a:t>
            </a:r>
            <a:endParaRPr lang="zh-CN" altLang="en-US"/>
          </a:p>
        </p:txBody>
      </p:sp>
      <p:sp>
        <p:nvSpPr>
          <p:cNvPr id="4" name="日期占位符 3"/>
          <p:cNvSpPr>
            <a:spLocks noGrp="1"/>
          </p:cNvSpPr>
          <p:nvPr>
            <p:ph type="dt" sz="half" idx="10"/>
          </p:nvPr>
        </p:nvSpPr>
        <p:spPr/>
        <p:txBody>
          <a:bodyPr/>
          <a:p>
            <a:fld id="{82F288E0-7875-42C4-84C8-98DBBD3BF4D2}" type="datetime1">
              <a:rPr lang="zh-CN" altLang="en-US" smtClean="0"/>
            </a:fld>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lnSpcReduction="10000"/>
          </a:bodyPr>
          <a:p>
            <a:r>
              <a:rPr lang="zh-CN" altLang="en-US"/>
              <a:t>flexibility</a:t>
            </a:r>
            <a:r>
              <a:rPr lang="en-US" altLang="zh-CN"/>
              <a:t> (</a:t>
            </a:r>
            <a:r>
              <a:rPr lang="zh-CN" altLang="en-US"/>
              <a:t>灵活性</a:t>
            </a:r>
            <a:r>
              <a:rPr lang="en-US" altLang="zh-CN"/>
              <a:t>)</a:t>
            </a:r>
            <a:endParaRPr lang="zh-CN" altLang="en-US"/>
          </a:p>
          <a:p>
            <a:pPr lvl="1"/>
            <a:r>
              <a:rPr lang="zh-CN" altLang="en-US"/>
              <a:t>The ease with which a system or component can be modified for use in applications or environments other than those for which it was specifically designed [IEEE Std 610.12-1990]</a:t>
            </a:r>
            <a:endParaRPr lang="zh-CN" altLang="en-US"/>
          </a:p>
          <a:p>
            <a:r>
              <a:rPr lang="zh-CN" altLang="en-US"/>
              <a:t>framework</a:t>
            </a:r>
            <a:r>
              <a:rPr lang="en-US" altLang="zh-CN"/>
              <a:t> (</a:t>
            </a:r>
            <a:r>
              <a:rPr lang="zh-CN" altLang="en-US"/>
              <a:t>框架</a:t>
            </a:r>
            <a:r>
              <a:rPr lang="en-US" altLang="zh-CN"/>
              <a:t>)</a:t>
            </a:r>
            <a:endParaRPr lang="zh-CN" altLang="en-US"/>
          </a:p>
          <a:p>
            <a:pPr lvl="1"/>
            <a:r>
              <a:rPr lang="zh-CN" altLang="en-US"/>
              <a:t>A framework is a reusable design of all or part of a software system described by a set of abstract classes and the way instances of those classes collaborate[Roberts&amp;Johnson 1996].</a:t>
            </a:r>
            <a:endParaRPr lang="zh-CN" altLang="en-US"/>
          </a:p>
          <a:p>
            <a:pPr lvl="1"/>
            <a:r>
              <a:rPr lang="zh-CN" altLang="en-US"/>
              <a:t>A framework is a micro-architecture that provides an extensible template for applications within a specific domain [OMG 1997].</a:t>
            </a:r>
            <a:endParaRPr lang="zh-CN" altLang="en-US"/>
          </a:p>
          <a:p>
            <a:pPr lvl="1"/>
            <a:r>
              <a:rPr lang="zh-CN" altLang="en-US"/>
              <a:t>A framework is anything that can be adapted or extended via systematic extension or configuration [Stahl&amp;Volter 2006].</a:t>
            </a:r>
            <a:endParaRPr lang="zh-CN" altLang="en-US"/>
          </a:p>
        </p:txBody>
      </p:sp>
      <p:sp>
        <p:nvSpPr>
          <p:cNvPr id="4" name="日期占位符 3"/>
          <p:cNvSpPr>
            <a:spLocks noGrp="1"/>
          </p:cNvSpPr>
          <p:nvPr>
            <p:ph type="dt" sz="half" idx="10"/>
          </p:nvPr>
        </p:nvSpPr>
        <p:spPr/>
        <p:txBody>
          <a:bodyPr/>
          <a:p>
            <a:fld id="{82F288E0-7875-42C4-84C8-98DBBD3BF4D2}" type="datetime1">
              <a:rPr lang="zh-CN" altLang="en-US" smtClean="0"/>
            </a:fld>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lnSpcReduction="10000"/>
          </a:bodyPr>
          <a:p>
            <a:r>
              <a:rPr lang="zh-CN" altLang="en-US"/>
              <a:t>implementation</a:t>
            </a:r>
            <a:r>
              <a:rPr lang="en-US" altLang="zh-CN"/>
              <a:t> (</a:t>
            </a:r>
            <a:r>
              <a:rPr lang="zh-CN" altLang="en-US"/>
              <a:t>实现</a:t>
            </a:r>
            <a:r>
              <a:rPr lang="en-US" altLang="zh-CN"/>
              <a:t>)</a:t>
            </a:r>
            <a:endParaRPr lang="zh-CN" altLang="en-US"/>
          </a:p>
          <a:p>
            <a:pPr lvl="1"/>
            <a:r>
              <a:rPr lang="zh-CN" altLang="en-US"/>
              <a:t>The phase in the software life-cycle where the actual software is implemented. The result of this phase consists of source code, together with documentation to make the code more readable.</a:t>
            </a:r>
            <a:endParaRPr lang="zh-CN" altLang="en-US"/>
          </a:p>
          <a:p>
            <a:r>
              <a:rPr lang="zh-CN" altLang="en-US"/>
              <a:t>iterative incremental software development</a:t>
            </a:r>
            <a:endParaRPr lang="zh-CN" altLang="en-US"/>
          </a:p>
          <a:p>
            <a:pPr lvl="1"/>
            <a:r>
              <a:rPr lang="zh-CN" altLang="en-US"/>
              <a:t>The process of developing a software system in small steps (increments) by iterating a number of times over the different software phases.</a:t>
            </a:r>
            <a:endParaRPr lang="zh-CN" altLang="en-US"/>
          </a:p>
          <a:p>
            <a:pPr lvl="0"/>
            <a:r>
              <a:rPr lang="zh-CN" altLang="en-US"/>
              <a:t>maintainability</a:t>
            </a:r>
            <a:r>
              <a:rPr lang="en-US" altLang="zh-CN"/>
              <a:t> (</a:t>
            </a:r>
            <a:r>
              <a:rPr lang="zh-CN" altLang="en-US"/>
              <a:t>可维护性</a:t>
            </a:r>
            <a:r>
              <a:rPr lang="en-US" altLang="zh-CN"/>
              <a:t>)</a:t>
            </a:r>
            <a:endParaRPr lang="zh-CN" altLang="en-US"/>
          </a:p>
          <a:p>
            <a:pPr lvl="1"/>
            <a:r>
              <a:rPr lang="zh-CN" altLang="en-US"/>
              <a:t>The ease with which a software system or component can be modified to correct faults, improve performance or other attributes, or adapt to a changed environment [IEEE Std 610.12-1990]</a:t>
            </a:r>
            <a:endParaRPr lang="zh-CN" altLang="en-US"/>
          </a:p>
        </p:txBody>
      </p:sp>
      <p:sp>
        <p:nvSpPr>
          <p:cNvPr id="4" name="日期占位符 3"/>
          <p:cNvSpPr>
            <a:spLocks noGrp="1"/>
          </p:cNvSpPr>
          <p:nvPr>
            <p:ph type="dt" sz="half" idx="10"/>
          </p:nvPr>
        </p:nvSpPr>
        <p:spPr/>
        <p:txBody>
          <a:bodyPr/>
          <a:p>
            <a:fld id="{82F288E0-7875-42C4-84C8-98DBBD3BF4D2}" type="datetime1">
              <a:rPr lang="zh-CN" altLang="en-US" smtClean="0"/>
            </a:fld>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766445"/>
            <a:ext cx="10515600" cy="5410835"/>
          </a:xfrm>
        </p:spPr>
        <p:txBody>
          <a:bodyPr>
            <a:noAutofit/>
          </a:bodyPr>
          <a:p>
            <a:r>
              <a:rPr lang="zh-CN" altLang="en-US" sz="2400"/>
              <a:t>model</a:t>
            </a:r>
            <a:r>
              <a:rPr lang="en-US" altLang="zh-CN" sz="2400"/>
              <a:t> (</a:t>
            </a:r>
            <a:r>
              <a:rPr lang="zh-CN" altLang="en-US" sz="2400"/>
              <a:t>模型</a:t>
            </a:r>
            <a:r>
              <a:rPr lang="en-US" altLang="zh-CN" sz="2400"/>
              <a:t>)</a:t>
            </a:r>
            <a:endParaRPr lang="zh-CN" altLang="en-US" sz="2400"/>
          </a:p>
          <a:p>
            <a:pPr lvl="1"/>
            <a:r>
              <a:rPr lang="zh-CN" altLang="en-US" sz="2000"/>
              <a:t>A model is a simplified representation of a system or phenomenon with any hypotheses required to describe the system or explain the phenomenon, often mathematically. It is an abstraction of reality emphasizing those aspects that are of interest to someone [ISERN]</a:t>
            </a:r>
            <a:endParaRPr lang="zh-CN" altLang="en-US" sz="2000"/>
          </a:p>
          <a:p>
            <a:pPr lvl="1"/>
            <a:r>
              <a:rPr lang="zh-CN" altLang="en-US" sz="2000"/>
              <a:t>A model is a coherent set of formal elements describing something (e.g., a system, bank, phone or a train) built for some purpose that is amenable to a particular form of analysis, such as: communication of ideas between people and machines, completeness checking, race condition analysis, test case generation, viability in terms of indicators such as cost and estimation, standards, transformation into an implementation. [MCF2003]</a:t>
            </a:r>
            <a:endParaRPr lang="zh-CN" altLang="en-US" sz="2000"/>
          </a:p>
          <a:p>
            <a:pPr lvl="1"/>
            <a:r>
              <a:rPr lang="zh-CN" altLang="en-US" sz="2000"/>
              <a:t>Modeling, in the broadest sense, is the cost-effective use of something in place of something else for some cognitive purpose. It allows us to use something that is simpler, safer, or cheaper than reality instead of reality for some purpose.</a:t>
            </a:r>
            <a:endParaRPr lang="zh-CN" altLang="en-US" sz="2000"/>
          </a:p>
          <a:p>
            <a:pPr lvl="1"/>
            <a:r>
              <a:rPr lang="zh-CN" altLang="en-US" sz="2000"/>
              <a:t>A model represents reality for the given purpose; the model is an abstraction of reality in the sense that it cannot represent all aspects or reality. This allows us to deal with the world in a simplified manner, avoiding the complexity, danger and irreversibility of reality.</a:t>
            </a:r>
            <a:endParaRPr lang="zh-CN" altLang="en-US" sz="2000"/>
          </a:p>
        </p:txBody>
      </p:sp>
      <p:sp>
        <p:nvSpPr>
          <p:cNvPr id="4" name="日期占位符 3"/>
          <p:cNvSpPr>
            <a:spLocks noGrp="1"/>
          </p:cNvSpPr>
          <p:nvPr>
            <p:ph type="dt" sz="half" idx="10"/>
          </p:nvPr>
        </p:nvSpPr>
        <p:spPr/>
        <p:txBody>
          <a:bodyPr/>
          <a:p>
            <a:fld id="{82F288E0-7875-42C4-84C8-98DBBD3BF4D2}" type="datetime1">
              <a:rPr lang="zh-CN" altLang="en-US" smtClean="0"/>
            </a:fld>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Outline</a:t>
            </a:r>
            <a:endParaRPr lang="en-US" altLang="zh-CN"/>
          </a:p>
        </p:txBody>
      </p:sp>
      <p:sp>
        <p:nvSpPr>
          <p:cNvPr id="3" name="内容占位符 2"/>
          <p:cNvSpPr>
            <a:spLocks noGrp="1"/>
          </p:cNvSpPr>
          <p:nvPr>
            <p:ph idx="1"/>
          </p:nvPr>
        </p:nvSpPr>
        <p:spPr/>
        <p:txBody>
          <a:bodyPr/>
          <a:p>
            <a:r>
              <a:rPr lang="en-US" altLang="zh-CN"/>
              <a:t>Basics of the Software Engineering</a:t>
            </a:r>
            <a:endParaRPr lang="en-US" altLang="zh-CN"/>
          </a:p>
          <a:p>
            <a:r>
              <a:rPr lang="en-US" altLang="zh-CN"/>
              <a:t>Basics of Mechatronic System</a:t>
            </a:r>
            <a:endParaRPr lang="en-US" altLang="zh-CN"/>
          </a:p>
          <a:p>
            <a:r>
              <a:rPr lang="en-US" altLang="zh-CN"/>
              <a:t>Challenge of SE in Mechatronic System</a:t>
            </a:r>
            <a:endParaRPr lang="en-US" altLang="zh-CN"/>
          </a:p>
          <a:p>
            <a:r>
              <a:rPr lang="en-US" altLang="zh-CN"/>
              <a:t>Questions/Discussions</a:t>
            </a:r>
            <a:endParaRPr lang="en-US" altLang="zh-CN"/>
          </a:p>
        </p:txBody>
      </p:sp>
      <p:sp>
        <p:nvSpPr>
          <p:cNvPr id="4" name="日期占位符 3"/>
          <p:cNvSpPr>
            <a:spLocks noGrp="1"/>
          </p:cNvSpPr>
          <p:nvPr>
            <p:ph type="dt" sz="half" idx="10"/>
          </p:nvPr>
        </p:nvSpPr>
        <p:spPr/>
        <p:txBody>
          <a:bodyPr/>
          <a:p>
            <a:fld id="{82F288E0-7875-42C4-84C8-98DBBD3BF4D2}" type="datetime1">
              <a:rPr lang="zh-CN" altLang="en-US" smtClean="0"/>
            </a:fld>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lnSpcReduction="10000"/>
          </a:bodyPr>
          <a:p>
            <a:r>
              <a:rPr lang="zh-CN" altLang="en-US"/>
              <a:t>object-oriented design</a:t>
            </a:r>
            <a:r>
              <a:rPr lang="en-US" altLang="zh-CN"/>
              <a:t> (</a:t>
            </a:r>
            <a:r>
              <a:rPr lang="zh-CN" altLang="en-US"/>
              <a:t>面向对象设计</a:t>
            </a:r>
            <a:r>
              <a:rPr lang="en-US" altLang="zh-CN"/>
              <a:t>)</a:t>
            </a:r>
            <a:endParaRPr lang="zh-CN" altLang="en-US"/>
          </a:p>
          <a:p>
            <a:pPr lvl="1"/>
            <a:r>
              <a:rPr lang="zh-CN" altLang="en-US"/>
              <a:t>A software development technique in which a system or component is expressed in terms of objects and connections between those objects [IEEE Std 610.12-1990]</a:t>
            </a:r>
            <a:endParaRPr lang="zh-CN" altLang="en-US"/>
          </a:p>
          <a:p>
            <a:r>
              <a:rPr lang="zh-CN" altLang="en-US"/>
              <a:t>object-oriented language</a:t>
            </a:r>
            <a:r>
              <a:rPr lang="en-US" altLang="zh-CN"/>
              <a:t> (</a:t>
            </a:r>
            <a:r>
              <a:rPr lang="zh-CN" altLang="en-US"/>
              <a:t>面向对象语言</a:t>
            </a:r>
            <a:r>
              <a:rPr lang="en-US" altLang="zh-CN"/>
              <a:t>)</a:t>
            </a:r>
            <a:endParaRPr lang="zh-CN" altLang="en-US"/>
          </a:p>
          <a:p>
            <a:pPr lvl="1"/>
            <a:r>
              <a:rPr lang="zh-CN" altLang="en-US"/>
              <a:t>A programming language that allows the user to express a program in terms of objects and messages between those objects [IEEE Std 610.12-1990]</a:t>
            </a:r>
            <a:endParaRPr lang="zh-CN" altLang="en-US"/>
          </a:p>
          <a:p>
            <a:pPr lvl="0"/>
            <a:r>
              <a:rPr lang="zh-CN" altLang="en-US"/>
              <a:t>pattern</a:t>
            </a:r>
            <a:r>
              <a:rPr lang="en-US" altLang="zh-CN"/>
              <a:t> (</a:t>
            </a:r>
            <a:r>
              <a:rPr lang="zh-CN" altLang="en-US"/>
              <a:t>模式</a:t>
            </a:r>
            <a:r>
              <a:rPr lang="en-US" altLang="zh-CN"/>
              <a:t>)</a:t>
            </a:r>
            <a:endParaRPr lang="zh-CN" altLang="en-US"/>
          </a:p>
          <a:p>
            <a:pPr lvl="1"/>
            <a:r>
              <a:rPr lang="zh-CN" altLang="en-US"/>
              <a:t>A standard (object-oriented) design for addressing frequently occuring problems, described in a standard way [Gamma et al. 1994]</a:t>
            </a:r>
            <a:endParaRPr lang="zh-CN" altLang="en-US"/>
          </a:p>
        </p:txBody>
      </p:sp>
      <p:sp>
        <p:nvSpPr>
          <p:cNvPr id="4" name="日期占位符 3"/>
          <p:cNvSpPr>
            <a:spLocks noGrp="1"/>
          </p:cNvSpPr>
          <p:nvPr>
            <p:ph type="dt" sz="half" idx="10"/>
          </p:nvPr>
        </p:nvSpPr>
        <p:spPr/>
        <p:txBody>
          <a:bodyPr/>
          <a:p>
            <a:fld id="{82F288E0-7875-42C4-84C8-98DBBD3BF4D2}" type="datetime1">
              <a:rPr lang="zh-CN" altLang="en-US" smtClean="0"/>
            </a:fld>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lnSpcReduction="20000"/>
          </a:bodyPr>
          <a:p>
            <a:r>
              <a:rPr lang="zh-CN" altLang="en-US"/>
              <a:t>platform</a:t>
            </a:r>
            <a:r>
              <a:rPr lang="en-US" altLang="zh-CN"/>
              <a:t> (</a:t>
            </a:r>
            <a:r>
              <a:rPr lang="zh-CN" altLang="en-US"/>
              <a:t>平台</a:t>
            </a:r>
            <a:r>
              <a:rPr lang="en-US" altLang="zh-CN"/>
              <a:t>)</a:t>
            </a:r>
            <a:endParaRPr lang="zh-CN" altLang="en-US"/>
          </a:p>
          <a:p>
            <a:pPr lvl="1"/>
            <a:r>
              <a:rPr lang="zh-CN" altLang="en-US"/>
              <a:t>A set of subsystems and technologies that provide a coherent set of functionality through interfaces and specified usage patterns, which any application supported by that platform can use without concern for the details of how the functionality provided by the platform is implemented [Kleppe et al. 2003]</a:t>
            </a:r>
            <a:endParaRPr lang="zh-CN" altLang="en-US"/>
          </a:p>
          <a:p>
            <a:pPr lvl="0"/>
            <a:r>
              <a:rPr lang="zh-CN" altLang="en-US"/>
              <a:t>portability</a:t>
            </a:r>
            <a:r>
              <a:rPr lang="en-US" altLang="zh-CN"/>
              <a:t> (</a:t>
            </a:r>
            <a:r>
              <a:rPr lang="zh-CN" altLang="en-US"/>
              <a:t>可移植性</a:t>
            </a:r>
            <a:r>
              <a:rPr lang="en-US" altLang="zh-CN"/>
              <a:t>)</a:t>
            </a:r>
            <a:endParaRPr lang="zh-CN" altLang="en-US"/>
          </a:p>
          <a:p>
            <a:pPr lvl="1"/>
            <a:r>
              <a:rPr lang="zh-CN" altLang="en-US"/>
              <a:t>The ease of transferring software products to various hardware and software environments [Meyer 1997</a:t>
            </a:r>
            <a:r>
              <a:rPr lang="en-US" altLang="zh-CN"/>
              <a:t>]</a:t>
            </a:r>
            <a:endParaRPr lang="zh-CN" altLang="en-US"/>
          </a:p>
          <a:p>
            <a:pPr lvl="1"/>
            <a:r>
              <a:rPr lang="zh-CN" altLang="en-US"/>
              <a:t>Portability is the property of a system which permits it to be mapped from one environment to a different environment[NATO 1970]</a:t>
            </a:r>
            <a:endParaRPr lang="zh-CN" altLang="en-US"/>
          </a:p>
        </p:txBody>
      </p:sp>
      <p:sp>
        <p:nvSpPr>
          <p:cNvPr id="4" name="日期占位符 3"/>
          <p:cNvSpPr>
            <a:spLocks noGrp="1"/>
          </p:cNvSpPr>
          <p:nvPr>
            <p:ph type="dt" sz="half" idx="10"/>
          </p:nvPr>
        </p:nvSpPr>
        <p:spPr/>
        <p:txBody>
          <a:bodyPr/>
          <a:p>
            <a:fld id="{82F288E0-7875-42C4-84C8-98DBBD3BF4D2}" type="datetime1">
              <a:rPr lang="zh-CN" altLang="en-US" smtClean="0"/>
            </a:fld>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refactoring</a:t>
            </a:r>
            <a:r>
              <a:rPr lang="en-US" altLang="zh-CN"/>
              <a:t> (</a:t>
            </a:r>
            <a:r>
              <a:rPr lang="zh-CN" altLang="en-US"/>
              <a:t>重构</a:t>
            </a:r>
            <a:r>
              <a:rPr lang="en-US" altLang="zh-CN"/>
              <a:t>)</a:t>
            </a:r>
            <a:endParaRPr lang="zh-CN" altLang="en-US"/>
          </a:p>
          <a:p>
            <a:pPr lvl="1"/>
            <a:r>
              <a:rPr lang="zh-CN" altLang="en-US"/>
              <a:t>[noun]A change made to the internal structure of software to make it easier to understand and cheaper to modify without changing its observable behaviour.</a:t>
            </a:r>
            <a:endParaRPr lang="zh-CN" altLang="en-US"/>
          </a:p>
          <a:p>
            <a:pPr lvl="1"/>
            <a:r>
              <a:rPr lang="zh-CN" altLang="en-US"/>
              <a:t>[verb]To restructure software by applying a series of refactorings without changing its observable behaviour. [Fowler 1999]</a:t>
            </a:r>
            <a:endParaRPr lang="zh-CN" altLang="en-US"/>
          </a:p>
          <a:p>
            <a:pPr lvl="0"/>
            <a:r>
              <a:rPr lang="zh-CN" altLang="en-US"/>
              <a:t>reliabilit</a:t>
            </a:r>
            <a:r>
              <a:rPr lang="en-US" altLang="zh-CN"/>
              <a:t>y (</a:t>
            </a:r>
            <a:r>
              <a:rPr lang="zh-CN" altLang="en-US"/>
              <a:t>可靠性</a:t>
            </a:r>
            <a:r>
              <a:rPr lang="en-US" altLang="zh-CN"/>
              <a:t>)</a:t>
            </a:r>
            <a:endParaRPr lang="zh-CN" altLang="en-US"/>
          </a:p>
          <a:p>
            <a:pPr lvl="1"/>
            <a:r>
              <a:rPr lang="zh-CN" altLang="en-US"/>
              <a:t>Software reliability is the probability of a failure-free operation of a computer program in a specified environment for a specified time [Musa et al. 1987].</a:t>
            </a:r>
            <a:endParaRPr lang="zh-CN" altLang="en-US"/>
          </a:p>
        </p:txBody>
      </p:sp>
      <p:sp>
        <p:nvSpPr>
          <p:cNvPr id="4" name="日期占位符 3"/>
          <p:cNvSpPr>
            <a:spLocks noGrp="1"/>
          </p:cNvSpPr>
          <p:nvPr>
            <p:ph type="dt" sz="half" idx="10"/>
          </p:nvPr>
        </p:nvSpPr>
        <p:spPr/>
        <p:txBody>
          <a:bodyPr/>
          <a:p>
            <a:fld id="{82F288E0-7875-42C4-84C8-98DBBD3BF4D2}" type="datetime1">
              <a:rPr lang="zh-CN" altLang="en-US" smtClean="0"/>
            </a:fld>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requirement</a:t>
            </a:r>
            <a:r>
              <a:rPr lang="en-US" altLang="zh-CN"/>
              <a:t> (</a:t>
            </a:r>
            <a:r>
              <a:rPr lang="zh-CN" altLang="en-US"/>
              <a:t>需求</a:t>
            </a:r>
            <a:r>
              <a:rPr lang="en-US" altLang="zh-CN"/>
              <a:t>)</a:t>
            </a:r>
            <a:endParaRPr lang="zh-CN" altLang="en-US"/>
          </a:p>
          <a:p>
            <a:pPr lvl="1"/>
            <a:r>
              <a:rPr lang="zh-CN" altLang="en-US"/>
              <a:t>a statement about what the proposed system will do that all stakeholders agree must be made true in order for the customer's problem to be adequately solved [LehtbridgeLaganiere2001]</a:t>
            </a:r>
            <a:endParaRPr lang="zh-CN" altLang="en-US"/>
          </a:p>
          <a:p>
            <a:pPr lvl="0"/>
            <a:r>
              <a:rPr lang="zh-CN" altLang="en-US"/>
              <a:t>reusability</a:t>
            </a:r>
            <a:r>
              <a:rPr lang="en-US" altLang="zh-CN"/>
              <a:t> (</a:t>
            </a:r>
            <a:r>
              <a:rPr lang="zh-CN" altLang="en-US"/>
              <a:t>可重用性</a:t>
            </a:r>
            <a:r>
              <a:rPr lang="en-US" altLang="zh-CN"/>
              <a:t>)</a:t>
            </a:r>
            <a:endParaRPr lang="zh-CN" altLang="en-US"/>
          </a:p>
          <a:p>
            <a:pPr lvl="1"/>
            <a:r>
              <a:rPr lang="zh-CN" altLang="en-US"/>
              <a:t>The ability of software elements to serve for the construction of many different applications [Meyer 1997]</a:t>
            </a:r>
            <a:endParaRPr lang="zh-CN" altLang="en-US"/>
          </a:p>
          <a:p>
            <a:pPr lvl="1"/>
            <a:r>
              <a:rPr lang="zh-CN" altLang="en-US"/>
              <a:t>The degree to which a software module or other work product can be used in more than one computer program or software system [IEEE Std 610.12-1990]</a:t>
            </a:r>
            <a:endParaRPr lang="zh-CN" altLang="en-US"/>
          </a:p>
        </p:txBody>
      </p:sp>
      <p:sp>
        <p:nvSpPr>
          <p:cNvPr id="4" name="日期占位符 3"/>
          <p:cNvSpPr>
            <a:spLocks noGrp="1"/>
          </p:cNvSpPr>
          <p:nvPr>
            <p:ph type="dt" sz="half" idx="10"/>
          </p:nvPr>
        </p:nvSpPr>
        <p:spPr/>
        <p:txBody>
          <a:bodyPr/>
          <a:p>
            <a:fld id="{82F288E0-7875-42C4-84C8-98DBBD3BF4D2}" type="datetime1">
              <a:rPr lang="zh-CN" altLang="en-US" smtClean="0"/>
            </a:fld>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90000"/>
          </a:bodyPr>
          <a:p>
            <a:r>
              <a:rPr lang="zh-CN" altLang="en-US"/>
              <a:t>reverse engineering</a:t>
            </a:r>
            <a:r>
              <a:rPr lang="en-US" altLang="zh-CN"/>
              <a:t> (</a:t>
            </a:r>
            <a:r>
              <a:rPr lang="zh-CN" altLang="en-US"/>
              <a:t>逆向工程</a:t>
            </a:r>
            <a:r>
              <a:rPr lang="en-US" altLang="zh-CN"/>
              <a:t>)</a:t>
            </a:r>
            <a:endParaRPr lang="zh-CN" altLang="en-US"/>
          </a:p>
          <a:p>
            <a:pPr lvl="1"/>
            <a:r>
              <a:rPr lang="zh-CN" altLang="en-US"/>
              <a:t>The process of analysing an existing system to identify its components and their interrelationships and create representations of the system in another form or at a higher level of abstraction. Reverse engineering is usually undertaken in order to redesign the system for better maintainability or to produce a copy of a system without access to the design from which it was originally produced. For example, one might take the executable code of a computer program, run it to study how it behaved with different input and then attempt to write a program oneself which behaved identially (or better). An integrated circuit might also be reverse engineered by an unscrupulous company wishing to make unlicensed copies of a popular chip. (1995-10-06)</a:t>
            </a:r>
            <a:endParaRPr lang="zh-CN" altLang="en-US"/>
          </a:p>
          <a:p>
            <a:pPr lvl="1"/>
            <a:r>
              <a:rPr lang="zh-CN" altLang="en-US"/>
              <a:t>The process of extracting software system information (including documentation) from source code [IEEE Std 1219-1998]</a:t>
            </a:r>
            <a:endParaRPr lang="zh-CN" altLang="en-US"/>
          </a:p>
        </p:txBody>
      </p:sp>
      <p:sp>
        <p:nvSpPr>
          <p:cNvPr id="4" name="日期占位符 3"/>
          <p:cNvSpPr>
            <a:spLocks noGrp="1"/>
          </p:cNvSpPr>
          <p:nvPr>
            <p:ph type="dt" sz="half" idx="10"/>
          </p:nvPr>
        </p:nvSpPr>
        <p:spPr/>
        <p:txBody>
          <a:bodyPr/>
          <a:p>
            <a:fld id="{82F288E0-7875-42C4-84C8-98DBBD3BF4D2}" type="datetime1">
              <a:rPr lang="zh-CN" altLang="en-US" smtClean="0"/>
            </a:fld>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a:bodyPr>
          <a:p>
            <a:r>
              <a:rPr lang="zh-CN" altLang="en-US"/>
              <a:t>software life-cycle</a:t>
            </a:r>
            <a:endParaRPr lang="zh-CN" altLang="en-US"/>
          </a:p>
          <a:p>
            <a:pPr lvl="1"/>
            <a:r>
              <a:rPr lang="zh-CN" altLang="en-US"/>
              <a:t>The phases a software product goes through between when it is conceived and when it is no longer available for use.</a:t>
            </a:r>
            <a:endParaRPr lang="zh-CN" altLang="en-US"/>
          </a:p>
          <a:p>
            <a:pPr lvl="1"/>
            <a:r>
              <a:rPr lang="zh-CN" altLang="en-US"/>
              <a:t>The software life-cycle typically includes the following: requirements analysis, design, construction, testing (validation), installation, operation, maintenance, and retirement.</a:t>
            </a:r>
            <a:endParaRPr lang="zh-CN" altLang="en-US"/>
          </a:p>
          <a:p>
            <a:pPr lvl="1"/>
            <a:r>
              <a:rPr lang="zh-CN" altLang="en-US"/>
              <a:t>The development process tends to run iteratively through these phases rather than linearly; several models (spiral, waterfall, etc.) have been proposed to describe this process.</a:t>
            </a:r>
            <a:endParaRPr lang="zh-CN" altLang="en-US"/>
          </a:p>
          <a:p>
            <a:pPr lvl="1"/>
            <a:r>
              <a:rPr lang="zh-CN" altLang="en-US"/>
              <a:t>Other processes associated with a software product are: quality assurance, marketing, sales and support.(1996-12-27)</a:t>
            </a:r>
            <a:endParaRPr lang="zh-CN" altLang="en-US"/>
          </a:p>
        </p:txBody>
      </p:sp>
      <p:sp>
        <p:nvSpPr>
          <p:cNvPr id="4" name="日期占位符 3"/>
          <p:cNvSpPr>
            <a:spLocks noGrp="1"/>
          </p:cNvSpPr>
          <p:nvPr>
            <p:ph type="dt" sz="half" idx="10"/>
          </p:nvPr>
        </p:nvSpPr>
        <p:spPr/>
        <p:txBody>
          <a:bodyPr/>
          <a:p>
            <a:fld id="{82F288E0-7875-42C4-84C8-98DBBD3BF4D2}" type="datetime1">
              <a:rPr lang="zh-CN" altLang="en-US" smtClean="0"/>
            </a:fld>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a:bodyPr>
          <a:p>
            <a:r>
              <a:rPr lang="zh-CN" altLang="en-US"/>
              <a:t>wrapper</a:t>
            </a:r>
            <a:r>
              <a:rPr lang="en-US" altLang="zh-CN"/>
              <a:t> (</a:t>
            </a:r>
            <a:r>
              <a:rPr lang="zh-CN" altLang="en-US"/>
              <a:t>包装器</a:t>
            </a:r>
            <a:r>
              <a:rPr lang="en-US" altLang="zh-CN"/>
              <a:t>)</a:t>
            </a:r>
            <a:endParaRPr lang="zh-CN" altLang="en-US"/>
          </a:p>
          <a:p>
            <a:pPr lvl="1"/>
            <a:r>
              <a:rPr lang="zh-CN" altLang="en-US"/>
              <a:t>A software component that encapsulates a system component (a procedure, a program, a file, an API) in order to transform its interface with its environment. For instance, a wrapper associated with a legacy program can give the latter an object-oriented interface.</a:t>
            </a:r>
            <a:endParaRPr lang="zh-CN" altLang="en-US"/>
          </a:p>
          <a:p>
            <a:pPr lvl="1"/>
            <a:r>
              <a:rPr lang="zh-CN" altLang="en-US"/>
              <a:t>In a database setting, a data wrapper is a software component that encapsulates a database or a set of files in order to change its model and the API through which the data can be manipulated. For example, a data wrapper built on top of a standard file can allow application programs to access the contents of the file as if it were a relational table or a collection of XML documents.</a:t>
            </a:r>
            <a:endParaRPr lang="zh-CN" altLang="en-US"/>
          </a:p>
        </p:txBody>
      </p:sp>
      <p:sp>
        <p:nvSpPr>
          <p:cNvPr id="4" name="日期占位符 3"/>
          <p:cNvSpPr>
            <a:spLocks noGrp="1"/>
          </p:cNvSpPr>
          <p:nvPr>
            <p:ph type="dt" sz="half" idx="10"/>
          </p:nvPr>
        </p:nvSpPr>
        <p:spPr/>
        <p:txBody>
          <a:bodyPr/>
          <a:p>
            <a:fld id="{82F288E0-7875-42C4-84C8-98DBBD3BF4D2}" type="datetime1">
              <a:rPr lang="zh-CN" altLang="en-US" smtClean="0"/>
            </a:fld>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 Mechatronic System</a:t>
            </a:r>
            <a:endParaRPr lang="en-US" altLang="zh-CN"/>
          </a:p>
        </p:txBody>
      </p:sp>
      <p:sp>
        <p:nvSpPr>
          <p:cNvPr id="3" name="内容占位符 2"/>
          <p:cNvSpPr>
            <a:spLocks noGrp="1"/>
          </p:cNvSpPr>
          <p:nvPr>
            <p:ph idx="1"/>
          </p:nvPr>
        </p:nvSpPr>
        <p:spPr/>
        <p:txBody>
          <a:bodyPr/>
          <a:p>
            <a:r>
              <a:rPr lang="en-US" altLang="zh-CN"/>
              <a:t>What is mechatronic system?</a:t>
            </a:r>
            <a:endParaRPr lang="en-US" altLang="zh-CN"/>
          </a:p>
          <a:p>
            <a:r>
              <a:rPr lang="en-US" altLang="zh-CN"/>
              <a:t>Typical structure of Mechatronic System</a:t>
            </a:r>
            <a:endParaRPr lang="en-US" altLang="zh-CN"/>
          </a:p>
        </p:txBody>
      </p:sp>
      <p:sp>
        <p:nvSpPr>
          <p:cNvPr id="4" name="日期占位符 3"/>
          <p:cNvSpPr>
            <a:spLocks noGrp="1"/>
          </p:cNvSpPr>
          <p:nvPr>
            <p:ph type="dt" sz="half" idx="10"/>
          </p:nvPr>
        </p:nvSpPr>
        <p:spPr/>
        <p:txBody>
          <a:bodyPr/>
          <a:p>
            <a:fld id="{82F288E0-7875-42C4-84C8-98DBBD3BF4D2}" type="datetime1">
              <a:rPr lang="zh-CN" altLang="en-US" smtClean="0"/>
            </a:fld>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What is Mechatronic System</a:t>
            </a:r>
            <a:endParaRPr lang="en-US" altLang="zh-CN"/>
          </a:p>
        </p:txBody>
      </p:sp>
      <p:sp>
        <p:nvSpPr>
          <p:cNvPr id="3" name="内容占位符 2"/>
          <p:cNvSpPr>
            <a:spLocks noGrp="1"/>
          </p:cNvSpPr>
          <p:nvPr>
            <p:ph idx="1"/>
          </p:nvPr>
        </p:nvSpPr>
        <p:spPr/>
        <p:txBody>
          <a:bodyPr>
            <a:normAutofit lnSpcReduction="10000"/>
          </a:bodyPr>
          <a:p>
            <a:r>
              <a:rPr lang="zh-CN" altLang="en-US"/>
              <a:t>Mechatronics is an interdisciplinary area of engineering that combines mechanical and electrical engineering and computer science. A typical mechatronic system picks up signals from the environment, processes them to generate output signals, transforming them for example into forces, motions and actions.</a:t>
            </a:r>
            <a:endParaRPr lang="zh-CN" altLang="en-US"/>
          </a:p>
          <a:p>
            <a:r>
              <a:rPr lang="zh-CN" altLang="en-US"/>
              <a:t>It is the extension and the completion of mechanical systems with sensors and microcomputers which is the most important aspect. The fact that such a system picks up changes in its environment by sensors, and reacts to their signals using the appropriate information processing, makes it different from conventional machines.</a:t>
            </a:r>
            <a:endParaRPr lang="zh-CN" altLang="en-US"/>
          </a:p>
        </p:txBody>
      </p:sp>
      <p:sp>
        <p:nvSpPr>
          <p:cNvPr id="4" name="日期占位符 3"/>
          <p:cNvSpPr>
            <a:spLocks noGrp="1"/>
          </p:cNvSpPr>
          <p:nvPr>
            <p:ph type="dt" sz="half" idx="10"/>
          </p:nvPr>
        </p:nvSpPr>
        <p:spPr/>
        <p:txBody>
          <a:bodyPr/>
          <a:p>
            <a:fld id="{82F288E0-7875-42C4-84C8-98DBBD3BF4D2}" type="datetime1">
              <a:rPr lang="zh-CN" altLang="en-US" smtClean="0"/>
            </a:fld>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What is Mechatronic System</a:t>
            </a:r>
            <a:endParaRPr lang="en-US" altLang="zh-CN"/>
          </a:p>
        </p:txBody>
      </p:sp>
      <p:sp>
        <p:nvSpPr>
          <p:cNvPr id="4" name="日期占位符 3"/>
          <p:cNvSpPr>
            <a:spLocks noGrp="1"/>
          </p:cNvSpPr>
          <p:nvPr>
            <p:ph type="dt" sz="half" idx="10"/>
          </p:nvPr>
        </p:nvSpPr>
        <p:spPr>
          <a:xfrm>
            <a:off x="838200" y="6356350"/>
            <a:ext cx="993140" cy="365125"/>
          </a:xfrm>
        </p:spPr>
        <p:txBody>
          <a:bodyPr/>
          <a:p>
            <a:fld id="{82F288E0-7875-42C4-84C8-98DBBD3BF4D2}" type="datetime1">
              <a:rPr lang="zh-CN" altLang="en-US" smtClean="0"/>
            </a:fld>
            <a:endParaRPr lang="zh-CN" altLang="en-US"/>
          </a:p>
        </p:txBody>
      </p:sp>
      <p:sp>
        <p:nvSpPr>
          <p:cNvPr id="5" name="灯片编号占位符 4"/>
          <p:cNvSpPr>
            <a:spLocks noGrp="1"/>
          </p:cNvSpPr>
          <p:nvPr>
            <p:ph type="sldNum" sz="quarter" idx="12"/>
          </p:nvPr>
        </p:nvSpPr>
        <p:spPr>
          <a:xfrm>
            <a:off x="10923905" y="6356350"/>
            <a:ext cx="429895" cy="365125"/>
          </a:xfrm>
        </p:spPr>
        <p:txBody>
          <a:bodyPr/>
          <a:p>
            <a:fld id="{7D9BB5D0-35E4-459D-AEF3-FE4D7C45CC19}" type="slidenum">
              <a:rPr lang="zh-CN" altLang="en-US" smtClean="0"/>
            </a:fld>
            <a:endParaRPr lang="zh-CN" altLang="en-US"/>
          </a:p>
        </p:txBody>
      </p:sp>
      <p:pic>
        <p:nvPicPr>
          <p:cNvPr id="6" name="内容占位符 5"/>
          <p:cNvPicPr>
            <a:picLocks noChangeAspect="1"/>
          </p:cNvPicPr>
          <p:nvPr>
            <p:ph idx="1"/>
          </p:nvPr>
        </p:nvPicPr>
        <p:blipFill>
          <a:blip r:embed="rId1"/>
          <a:stretch>
            <a:fillRect/>
          </a:stretch>
        </p:blipFill>
        <p:spPr>
          <a:xfrm>
            <a:off x="1831340" y="2014855"/>
            <a:ext cx="8528685" cy="38284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 Software Engineering</a:t>
            </a:r>
            <a:endParaRPr lang="en-US" altLang="zh-CN"/>
          </a:p>
        </p:txBody>
      </p:sp>
      <p:sp>
        <p:nvSpPr>
          <p:cNvPr id="3" name="内容占位符 2"/>
          <p:cNvSpPr>
            <a:spLocks noGrp="1"/>
          </p:cNvSpPr>
          <p:nvPr>
            <p:ph idx="1"/>
          </p:nvPr>
        </p:nvSpPr>
        <p:spPr/>
        <p:txBody>
          <a:bodyPr/>
          <a:p>
            <a:r>
              <a:rPr lang="en-US" altLang="zh-CN"/>
              <a:t>What is software engieering?</a:t>
            </a:r>
            <a:endParaRPr lang="en-US" altLang="zh-CN"/>
          </a:p>
          <a:p>
            <a:r>
              <a:rPr lang="en-US" altLang="zh-CN"/>
              <a:t>Difference with programming</a:t>
            </a:r>
            <a:endParaRPr lang="en-US" altLang="zh-CN"/>
          </a:p>
          <a:p>
            <a:r>
              <a:rPr lang="en-US" altLang="zh-CN"/>
              <a:t>History of Sofware Engieering</a:t>
            </a:r>
            <a:endParaRPr lang="en-US" altLang="zh-CN"/>
          </a:p>
          <a:p>
            <a:r>
              <a:rPr lang="en-US" altLang="zh-CN"/>
              <a:t>Terminology in Software Engineering</a:t>
            </a:r>
            <a:endParaRPr lang="en-US" altLang="zh-CN"/>
          </a:p>
          <a:p>
            <a:endParaRPr lang="en-US" altLang="zh-CN"/>
          </a:p>
        </p:txBody>
      </p:sp>
      <p:sp>
        <p:nvSpPr>
          <p:cNvPr id="4" name="日期占位符 3"/>
          <p:cNvSpPr>
            <a:spLocks noGrp="1"/>
          </p:cNvSpPr>
          <p:nvPr>
            <p:ph type="dt" sz="half" idx="10"/>
          </p:nvPr>
        </p:nvSpPr>
        <p:spPr/>
        <p:txBody>
          <a:bodyPr/>
          <a:p>
            <a:fld id="{82F288E0-7875-42C4-84C8-98DBBD3BF4D2}" type="datetime1">
              <a:rPr lang="zh-CN" altLang="en-US" smtClean="0"/>
            </a:fld>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日期占位符 3"/>
          <p:cNvSpPr>
            <a:spLocks noGrp="1"/>
          </p:cNvSpPr>
          <p:nvPr>
            <p:ph type="dt" sz="half" idx="10"/>
          </p:nvPr>
        </p:nvSpPr>
        <p:spPr/>
        <p:txBody>
          <a:bodyPr/>
          <a:p>
            <a:fld id="{82F288E0-7875-42C4-84C8-98DBBD3BF4D2}" type="datetime1">
              <a:rPr lang="zh-CN" altLang="en-US" smtClean="0"/>
            </a:fld>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pic>
        <p:nvPicPr>
          <p:cNvPr id="6" name="内容占位符 5"/>
          <p:cNvPicPr>
            <a:picLocks noChangeAspect="1"/>
          </p:cNvPicPr>
          <p:nvPr>
            <p:ph idx="1"/>
          </p:nvPr>
        </p:nvPicPr>
        <p:blipFill>
          <a:blip r:embed="rId1"/>
          <a:stretch>
            <a:fillRect/>
          </a:stretch>
        </p:blipFill>
        <p:spPr>
          <a:xfrm>
            <a:off x="2797175" y="365125"/>
            <a:ext cx="6028055" cy="602805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Typical Structure of Mechatronic System</a:t>
            </a:r>
            <a:endParaRPr lang="en-US" altLang="zh-CN"/>
          </a:p>
        </p:txBody>
      </p:sp>
      <p:sp>
        <p:nvSpPr>
          <p:cNvPr id="4" name="日期占位符 3"/>
          <p:cNvSpPr>
            <a:spLocks noGrp="1"/>
          </p:cNvSpPr>
          <p:nvPr>
            <p:ph type="dt" sz="half" idx="10"/>
          </p:nvPr>
        </p:nvSpPr>
        <p:spPr/>
        <p:txBody>
          <a:bodyPr/>
          <a:p>
            <a:fld id="{82F288E0-7875-42C4-84C8-98DBBD3BF4D2}" type="datetime1">
              <a:rPr lang="zh-CN" altLang="en-US" smtClean="0"/>
            </a:fld>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pic>
        <p:nvPicPr>
          <p:cNvPr id="6" name="内容占位符 5"/>
          <p:cNvPicPr>
            <a:picLocks noChangeAspect="1"/>
          </p:cNvPicPr>
          <p:nvPr>
            <p:ph idx="1"/>
          </p:nvPr>
        </p:nvPicPr>
        <p:blipFill>
          <a:blip r:embed="rId1"/>
          <a:stretch>
            <a:fillRect/>
          </a:stretch>
        </p:blipFill>
        <p:spPr>
          <a:xfrm>
            <a:off x="1186815" y="1691005"/>
            <a:ext cx="9818370" cy="459867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Challenge of SE in Mechatronics</a:t>
            </a:r>
            <a:endParaRPr lang="en-US" altLang="zh-CN"/>
          </a:p>
        </p:txBody>
      </p:sp>
      <p:sp>
        <p:nvSpPr>
          <p:cNvPr id="3" name="内容占位符 2"/>
          <p:cNvSpPr>
            <a:spLocks noGrp="1"/>
          </p:cNvSpPr>
          <p:nvPr>
            <p:ph idx="1"/>
          </p:nvPr>
        </p:nvSpPr>
        <p:spPr/>
        <p:txBody>
          <a:bodyPr/>
          <a:p>
            <a:r>
              <a:rPr lang="en-US" altLang="zh-CN"/>
              <a:t>Multiple platforms</a:t>
            </a:r>
            <a:endParaRPr lang="en-US" altLang="zh-CN"/>
          </a:p>
          <a:p>
            <a:pPr lvl="1"/>
            <a:r>
              <a:rPr lang="en-US" altLang="zh-CN" sz="2400"/>
              <a:t>Hardware</a:t>
            </a:r>
            <a:endParaRPr lang="en-US" altLang="zh-CN" sz="2400"/>
          </a:p>
          <a:p>
            <a:pPr lvl="1"/>
            <a:r>
              <a:rPr lang="en-US" altLang="zh-CN"/>
              <a:t>Computing</a:t>
            </a:r>
            <a:endParaRPr lang="en-US" altLang="zh-CN"/>
          </a:p>
          <a:p>
            <a:r>
              <a:rPr lang="en-US" altLang="zh-CN"/>
              <a:t>Domain expertise </a:t>
            </a:r>
            <a:endParaRPr lang="en-US" altLang="zh-CN"/>
          </a:p>
          <a:p>
            <a:pPr lvl="1"/>
            <a:r>
              <a:rPr lang="en-US" altLang="zh-CN" sz="2400"/>
              <a:t>Industry expert</a:t>
            </a:r>
            <a:endParaRPr lang="en-US" altLang="zh-CN"/>
          </a:p>
          <a:p>
            <a:r>
              <a:rPr lang="en-US" altLang="zh-CN"/>
              <a:t>Environment</a:t>
            </a:r>
            <a:endParaRPr lang="en-US" altLang="zh-CN"/>
          </a:p>
          <a:p>
            <a:pPr lvl="1"/>
            <a:r>
              <a:rPr lang="en-US" altLang="zh-CN"/>
              <a:t>Reliability</a:t>
            </a:r>
            <a:endParaRPr lang="en-US" altLang="zh-CN"/>
          </a:p>
          <a:p>
            <a:pPr lvl="1"/>
            <a:r>
              <a:rPr lang="en-US" altLang="zh-CN"/>
              <a:t>Real-time ability</a:t>
            </a:r>
            <a:endParaRPr lang="en-US" altLang="zh-CN"/>
          </a:p>
          <a:p>
            <a:pPr lvl="1"/>
            <a:r>
              <a:rPr lang="en-US" altLang="zh-CN"/>
              <a:t>Robustness</a:t>
            </a:r>
            <a:endParaRPr lang="en-US" altLang="zh-CN"/>
          </a:p>
        </p:txBody>
      </p:sp>
      <p:sp>
        <p:nvSpPr>
          <p:cNvPr id="4" name="日期占位符 3"/>
          <p:cNvSpPr>
            <a:spLocks noGrp="1"/>
          </p:cNvSpPr>
          <p:nvPr>
            <p:ph type="dt" sz="half" idx="10"/>
          </p:nvPr>
        </p:nvSpPr>
        <p:spPr/>
        <p:txBody>
          <a:bodyPr/>
          <a:p>
            <a:r>
              <a:rPr lang="zh-CN" altLang="en-US" smtClean="0"/>
              <a:t>15:44:55</a:t>
            </a:r>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Conclusion</a:t>
            </a:r>
            <a:endParaRPr lang="en-US" altLang="zh-CN"/>
          </a:p>
        </p:txBody>
      </p:sp>
      <p:sp>
        <p:nvSpPr>
          <p:cNvPr id="3" name="内容占位符 2"/>
          <p:cNvSpPr>
            <a:spLocks noGrp="1"/>
          </p:cNvSpPr>
          <p:nvPr>
            <p:ph idx="1"/>
          </p:nvPr>
        </p:nvSpPr>
        <p:spPr/>
        <p:txBody>
          <a:bodyPr/>
          <a:p>
            <a:r>
              <a:rPr lang="en-US" altLang="zh-CN"/>
              <a:t>Basic knowledge of Software Engineering</a:t>
            </a:r>
            <a:endParaRPr lang="en-US" altLang="zh-CN"/>
          </a:p>
          <a:p>
            <a:r>
              <a:rPr lang="en-US" altLang="zh-CN"/>
              <a:t>Challenge of Software Engineering in Mechatronic Systems</a:t>
            </a:r>
            <a:endParaRPr lang="en-US" altLang="zh-CN"/>
          </a:p>
          <a:p>
            <a:r>
              <a:rPr lang="en-US" altLang="zh-CN"/>
              <a:t>Discussions</a:t>
            </a:r>
            <a:endParaRPr lang="en-US" altLang="zh-CN"/>
          </a:p>
        </p:txBody>
      </p:sp>
      <p:sp>
        <p:nvSpPr>
          <p:cNvPr id="4" name="日期占位符 3"/>
          <p:cNvSpPr>
            <a:spLocks noGrp="1"/>
          </p:cNvSpPr>
          <p:nvPr>
            <p:ph type="dt" sz="half" idx="10"/>
          </p:nvPr>
        </p:nvSpPr>
        <p:spPr/>
        <p:txBody>
          <a:bodyPr/>
          <a:p>
            <a:r>
              <a:rPr lang="zh-CN" altLang="en-US" smtClean="0"/>
              <a:t>15:44:55</a:t>
            </a:r>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What is Software Engineering</a:t>
            </a:r>
            <a:endParaRPr lang="en-US" altLang="zh-CN"/>
          </a:p>
        </p:txBody>
      </p:sp>
      <p:sp>
        <p:nvSpPr>
          <p:cNvPr id="4" name="日期占位符 3"/>
          <p:cNvSpPr>
            <a:spLocks noGrp="1"/>
          </p:cNvSpPr>
          <p:nvPr>
            <p:ph type="dt" sz="half" idx="10"/>
          </p:nvPr>
        </p:nvSpPr>
        <p:spPr/>
        <p:txBody>
          <a:bodyPr/>
          <a:p>
            <a:fld id="{82F288E0-7875-42C4-84C8-98DBBD3BF4D2}" type="datetime1">
              <a:rPr lang="zh-CN" altLang="en-US" smtClean="0"/>
            </a:fld>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
        <p:nvSpPr>
          <p:cNvPr id="6" name="文本框 5"/>
          <p:cNvSpPr txBox="1"/>
          <p:nvPr/>
        </p:nvSpPr>
        <p:spPr>
          <a:xfrm>
            <a:off x="838200" y="1409700"/>
            <a:ext cx="10515600" cy="4246245"/>
          </a:xfrm>
          <a:prstGeom prst="rect">
            <a:avLst/>
          </a:prstGeom>
          <a:noFill/>
        </p:spPr>
        <p:txBody>
          <a:bodyPr wrap="square" rtlCol="0">
            <a:spAutoFit/>
          </a:bodyPr>
          <a:p>
            <a:r>
              <a:rPr lang="zh-CN" altLang="en-US" sz="2400" b="1">
                <a:latin typeface="Roboto Condensed" panose="02000000000000000000" charset="0"/>
                <a:cs typeface="Roboto Condensed" panose="02000000000000000000" charset="0"/>
              </a:rPr>
              <a:t>Software engineering is the application of engineering to the development of software in a systematic method.</a:t>
            </a:r>
            <a:endParaRPr lang="zh-CN" altLang="en-US" sz="2400" b="1">
              <a:latin typeface="Roboto Condensed" panose="02000000000000000000" charset="0"/>
              <a:cs typeface="Roboto Condensed" panose="02000000000000000000" charset="0"/>
            </a:endParaRPr>
          </a:p>
          <a:p>
            <a:endParaRPr lang="zh-CN" altLang="en-US"/>
          </a:p>
          <a:p>
            <a:r>
              <a:rPr lang="zh-CN" altLang="en-US" sz="2400"/>
              <a:t> </a:t>
            </a:r>
            <a:r>
              <a:rPr lang="zh-CN" altLang="en-US" sz="2000"/>
              <a:t>   "the systematic application of scientific and technological knowledge, methods, and experience to the design, implementation, testing, and documentation of software"—The Bureau of Labor Statistics—IEEE Systems and software engineering - Vocabulary</a:t>
            </a:r>
            <a:endParaRPr lang="zh-CN" altLang="en-US" sz="2000"/>
          </a:p>
          <a:p>
            <a:r>
              <a:rPr lang="zh-CN" altLang="en-US" sz="2000"/>
              <a:t>    "The application of a systematic, disciplined, quantifiable approach to the development, operation, and maintenance of software"—IEEE Standard Glossary of Software Engineering Terminology</a:t>
            </a:r>
            <a:endParaRPr lang="zh-CN" altLang="en-US" sz="2000"/>
          </a:p>
          <a:p>
            <a:r>
              <a:rPr lang="zh-CN" altLang="en-US" sz="2000"/>
              <a:t>    "an engineering discipline that is concerned with all aspects of software production"—Ian Sommervill</a:t>
            </a:r>
            <a:r>
              <a:rPr lang="en-US" altLang="zh-CN" sz="2000"/>
              <a:t>e</a:t>
            </a:r>
            <a:endParaRPr lang="zh-CN" altLang="en-US" sz="2000"/>
          </a:p>
          <a:p>
            <a:r>
              <a:rPr lang="zh-CN" altLang="en-US" sz="2000"/>
              <a:t>    "the establishment and use of sound engineering principles in order to economically obtain software that is reliable and works efficiently on real machines"—Fritz Bauer</a:t>
            </a:r>
            <a:endParaRPr lang="zh-C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Difference between SE and Programming</a:t>
            </a:r>
            <a:endParaRPr lang="en-US" altLang="zh-CN"/>
          </a:p>
        </p:txBody>
      </p:sp>
      <p:sp>
        <p:nvSpPr>
          <p:cNvPr id="3" name="内容占位符 2"/>
          <p:cNvSpPr>
            <a:spLocks noGrp="1"/>
          </p:cNvSpPr>
          <p:nvPr>
            <p:ph idx="1"/>
          </p:nvPr>
        </p:nvSpPr>
        <p:spPr/>
        <p:txBody>
          <a:bodyPr/>
          <a:p>
            <a:r>
              <a:rPr lang="en-US" altLang="zh-CN"/>
              <a:t>SE :  Systematic / Scientific ways to build software applications</a:t>
            </a:r>
            <a:endParaRPr lang="en-US" altLang="zh-CN"/>
          </a:p>
          <a:p>
            <a:r>
              <a:rPr lang="en-US" altLang="zh-CN"/>
              <a:t>Programming: Coding skills and language specific tasks</a:t>
            </a:r>
            <a:endParaRPr lang="en-US" altLang="zh-CN"/>
          </a:p>
          <a:p>
            <a:r>
              <a:rPr lang="en-US" altLang="zh-CN"/>
              <a:t>Software engineering is a team activity. Programming is primarily a solitary activity. </a:t>
            </a:r>
            <a:endParaRPr lang="en-US" altLang="zh-CN"/>
          </a:p>
          <a:p>
            <a:r>
              <a:rPr lang="en-US" altLang="zh-CN"/>
              <a:t>A software engineer is involved in the complete process. Programming is one aspect of software development. </a:t>
            </a:r>
            <a:endParaRPr lang="en-US" altLang="zh-CN"/>
          </a:p>
          <a:p>
            <a:r>
              <a:rPr lang="en-US" altLang="zh-CN"/>
              <a:t>A software engineer works on components with other engineers to build a system. A programmer writes a complete program.</a:t>
            </a:r>
            <a:endParaRPr lang="en-US" altLang="zh-CN"/>
          </a:p>
        </p:txBody>
      </p:sp>
      <p:sp>
        <p:nvSpPr>
          <p:cNvPr id="4" name="日期占位符 3"/>
          <p:cNvSpPr>
            <a:spLocks noGrp="1"/>
          </p:cNvSpPr>
          <p:nvPr>
            <p:ph type="dt" sz="half" idx="10"/>
          </p:nvPr>
        </p:nvSpPr>
        <p:spPr/>
        <p:txBody>
          <a:bodyPr/>
          <a:p>
            <a:fld id="{82F288E0-7875-42C4-84C8-98DBBD3BF4D2}" type="datetime1">
              <a:rPr lang="zh-CN" altLang="en-US" smtClean="0"/>
            </a:fld>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History</a:t>
            </a:r>
            <a:endParaRPr lang="en-US" altLang="zh-CN"/>
          </a:p>
        </p:txBody>
      </p:sp>
      <p:sp>
        <p:nvSpPr>
          <p:cNvPr id="4" name="日期占位符 3"/>
          <p:cNvSpPr>
            <a:spLocks noGrp="1"/>
          </p:cNvSpPr>
          <p:nvPr>
            <p:ph type="dt" sz="half" idx="10"/>
          </p:nvPr>
        </p:nvSpPr>
        <p:spPr/>
        <p:txBody>
          <a:bodyPr/>
          <a:p>
            <a:fld id="{82F288E0-7875-42C4-84C8-98DBBD3BF4D2}" type="datetime1">
              <a:rPr lang="zh-CN" altLang="en-US" smtClean="0"/>
            </a:fld>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grpSp>
        <p:nvGrpSpPr>
          <p:cNvPr id="16" name="组合 15"/>
          <p:cNvGrpSpPr/>
          <p:nvPr/>
        </p:nvGrpSpPr>
        <p:grpSpPr>
          <a:xfrm>
            <a:off x="704215" y="1723390"/>
            <a:ext cx="10649585" cy="4277360"/>
            <a:chOff x="1109" y="2714"/>
            <a:chExt cx="16771" cy="6736"/>
          </a:xfrm>
        </p:grpSpPr>
        <p:cxnSp>
          <p:nvCxnSpPr>
            <p:cNvPr id="11" name="直接连接符 10"/>
            <p:cNvCxnSpPr/>
            <p:nvPr/>
          </p:nvCxnSpPr>
          <p:spPr>
            <a:xfrm>
              <a:off x="4608" y="4322"/>
              <a:ext cx="9773"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1109" y="2714"/>
              <a:ext cx="3499" cy="32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origins</a:t>
              </a:r>
              <a:endParaRPr lang="en-US" altLang="zh-CN"/>
            </a:p>
            <a:p>
              <a:pPr algn="ctr"/>
              <a:r>
                <a:rPr lang="en-US" altLang="zh-CN"/>
                <a:t>(1945-1965)</a:t>
              </a:r>
              <a:endParaRPr lang="en-US" altLang="zh-CN"/>
            </a:p>
          </p:txBody>
        </p:sp>
        <p:sp>
          <p:nvSpPr>
            <p:cNvPr id="7" name="椭圆 6"/>
            <p:cNvSpPr/>
            <p:nvPr/>
          </p:nvSpPr>
          <p:spPr>
            <a:xfrm>
              <a:off x="5640" y="2714"/>
              <a:ext cx="3499" cy="32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Software Crisis</a:t>
              </a:r>
              <a:endParaRPr lang="en-US" altLang="zh-CN"/>
            </a:p>
            <a:p>
              <a:pPr algn="ctr"/>
              <a:r>
                <a:rPr lang="en-US" altLang="zh-CN"/>
                <a:t>(1965-1985)</a:t>
              </a:r>
              <a:endParaRPr lang="en-US" altLang="zh-CN"/>
            </a:p>
          </p:txBody>
        </p:sp>
        <p:sp>
          <p:nvSpPr>
            <p:cNvPr id="8" name="椭圆 7"/>
            <p:cNvSpPr/>
            <p:nvPr/>
          </p:nvSpPr>
          <p:spPr>
            <a:xfrm>
              <a:off x="10061" y="2714"/>
              <a:ext cx="3499" cy="32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en-US" altLang="zh-CN"/>
                <a:t>No silver-bullet</a:t>
              </a:r>
              <a:endParaRPr lang="en-US" altLang="zh-CN"/>
            </a:p>
            <a:p>
              <a:pPr algn="ctr"/>
              <a:r>
                <a:rPr lang="en-US" altLang="zh-CN"/>
                <a:t>(1985-1989)</a:t>
              </a:r>
              <a:endParaRPr lang="en-US" altLang="zh-CN"/>
            </a:p>
          </p:txBody>
        </p:sp>
        <p:sp>
          <p:nvSpPr>
            <p:cNvPr id="9" name="椭圆 8"/>
            <p:cNvSpPr/>
            <p:nvPr/>
          </p:nvSpPr>
          <p:spPr>
            <a:xfrm>
              <a:off x="14381" y="2714"/>
              <a:ext cx="3499" cy="32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Prominence of the Internet</a:t>
              </a:r>
              <a:endParaRPr lang="en-US" altLang="zh-CN"/>
            </a:p>
            <a:p>
              <a:pPr algn="ctr"/>
              <a:r>
                <a:rPr lang="en-US" altLang="zh-CN"/>
                <a:t>(1990-1999)</a:t>
              </a:r>
              <a:endParaRPr lang="en-US" altLang="zh-CN"/>
            </a:p>
          </p:txBody>
        </p:sp>
        <p:sp>
          <p:nvSpPr>
            <p:cNvPr id="10" name="椭圆 9"/>
            <p:cNvSpPr/>
            <p:nvPr/>
          </p:nvSpPr>
          <p:spPr>
            <a:xfrm>
              <a:off x="12393" y="6234"/>
              <a:ext cx="3499" cy="32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en-US" altLang="zh-CN"/>
                <a:t>Lightweight Methodologies</a:t>
              </a:r>
              <a:endParaRPr lang="en-US" altLang="zh-CN"/>
            </a:p>
            <a:p>
              <a:pPr algn="ctr"/>
              <a:r>
                <a:rPr lang="en-US" altLang="zh-CN"/>
                <a:t>(2000-2015)</a:t>
              </a:r>
              <a:endParaRPr lang="en-US" altLang="zh-CN"/>
            </a:p>
          </p:txBody>
        </p:sp>
        <p:cxnSp>
          <p:nvCxnSpPr>
            <p:cNvPr id="12" name="肘形连接符 11"/>
            <p:cNvCxnSpPr>
              <a:stCxn id="9" idx="6"/>
              <a:endCxn id="10" idx="6"/>
            </p:cNvCxnSpPr>
            <p:nvPr/>
          </p:nvCxnSpPr>
          <p:spPr>
            <a:xfrm flipH="1">
              <a:off x="15892" y="4306"/>
              <a:ext cx="1988" cy="3520"/>
            </a:xfrm>
            <a:prstGeom prst="bentConnector3">
              <a:avLst>
                <a:gd name="adj1" fmla="val -18863"/>
              </a:avLst>
            </a:prstGeom>
            <a:ln w="63500"/>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7279" y="6702"/>
              <a:ext cx="4906" cy="2470"/>
            </a:xfrm>
            <a:prstGeom prst="rect">
              <a:avLst/>
            </a:prstGeom>
            <a:noFill/>
            <a:effectLst>
              <a:outerShdw blurRad="50800" dist="38100" dir="2700000" algn="tl" rotWithShape="0">
                <a:prstClr val="black">
                  <a:alpha val="40000"/>
                </a:prstClr>
              </a:outerShdw>
            </a:effectLst>
          </p:spPr>
          <p:txBody>
            <a:bodyPr wrap="square" rtlCol="0">
              <a:spAutoFit/>
            </a:bodyPr>
            <a:p>
              <a:pPr algn="r"/>
              <a:r>
                <a:rPr lang="en-US" altLang="zh-CN" sz="2400"/>
                <a:t>-Aspects</a:t>
              </a:r>
              <a:endParaRPr lang="en-US" altLang="zh-CN" sz="2400"/>
            </a:p>
            <a:p>
              <a:pPr algn="r"/>
              <a:r>
                <a:rPr lang="en-US" altLang="zh-CN" sz="2400"/>
                <a:t>-Agile</a:t>
              </a:r>
              <a:endParaRPr lang="en-US" altLang="zh-CN" sz="2400"/>
            </a:p>
            <a:p>
              <a:pPr algn="r"/>
              <a:r>
                <a:rPr lang="en-US" altLang="zh-CN" sz="2400"/>
                <a:t>-Experimenal</a:t>
              </a:r>
              <a:endParaRPr lang="en-US" altLang="zh-CN" sz="2400"/>
            </a:p>
            <a:p>
              <a:pPr algn="r"/>
              <a:r>
                <a:rPr lang="en-US" altLang="zh-CN" sz="2400"/>
                <a:t>-Software Product lines</a:t>
              </a:r>
              <a:endParaRPr lang="en-US" altLang="zh-CN" sz="240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Terminology in SE A-Z</a:t>
            </a:r>
            <a:endParaRPr lang="en-US" altLang="zh-CN"/>
          </a:p>
        </p:txBody>
      </p:sp>
      <p:sp>
        <p:nvSpPr>
          <p:cNvPr id="3" name="内容占位符 2"/>
          <p:cNvSpPr>
            <a:spLocks noGrp="1"/>
          </p:cNvSpPr>
          <p:nvPr>
            <p:ph idx="1"/>
          </p:nvPr>
        </p:nvSpPr>
        <p:spPr/>
        <p:txBody>
          <a:bodyPr>
            <a:normAutofit/>
          </a:bodyPr>
          <a:p>
            <a:r>
              <a:rPr lang="zh-CN" altLang="en-US"/>
              <a:t>abstraction</a:t>
            </a:r>
            <a:r>
              <a:rPr lang="en-US" altLang="zh-CN"/>
              <a:t> (</a:t>
            </a:r>
            <a:r>
              <a:rPr lang="zh-CN" altLang="en-US"/>
              <a:t>抽象</a:t>
            </a:r>
            <a:r>
              <a:rPr lang="en-US" altLang="zh-CN"/>
              <a:t>)</a:t>
            </a:r>
            <a:endParaRPr lang="zh-CN" altLang="en-US"/>
          </a:p>
          <a:p>
            <a:pPr lvl="1"/>
            <a:r>
              <a:rPr lang="zh-CN" altLang="en-US"/>
              <a:t>A view of an object that focuses on the information relevant to a particular purpose and ignores the remainder of the information</a:t>
            </a:r>
            <a:endParaRPr lang="zh-CN" altLang="en-US"/>
          </a:p>
          <a:p>
            <a:pPr lvl="1"/>
            <a:r>
              <a:rPr lang="zh-CN" altLang="en-US"/>
              <a:t>A description of something that omits some details that are not relevant to the purpose of the abstraction. It is the converse of refinement </a:t>
            </a:r>
            <a:endParaRPr lang="zh-CN" altLang="en-US"/>
          </a:p>
          <a:p>
            <a:pPr lvl="1"/>
            <a:r>
              <a:rPr lang="zh-CN" altLang="en-US"/>
              <a:t>The act or process of leaving out of consideration one or more properties of a complex object so as to attend to others.</a:t>
            </a:r>
            <a:endParaRPr lang="zh-CN" altLang="en-US"/>
          </a:p>
          <a:p>
            <a:pPr lvl="0"/>
            <a:r>
              <a:rPr lang="zh-CN" altLang="en-US"/>
              <a:t>adaptability</a:t>
            </a:r>
            <a:r>
              <a:rPr lang="en-US" altLang="zh-CN"/>
              <a:t> (</a:t>
            </a:r>
            <a:r>
              <a:rPr lang="zh-CN" altLang="en-US"/>
              <a:t>适配性，兼容性</a:t>
            </a:r>
            <a:r>
              <a:rPr lang="en-US" altLang="zh-CN"/>
              <a:t>)</a:t>
            </a:r>
            <a:endParaRPr lang="zh-CN" altLang="en-US"/>
          </a:p>
          <a:p>
            <a:pPr lvl="1"/>
            <a:r>
              <a:rPr lang="zh-CN" altLang="en-US"/>
              <a:t>Adaptability concerns the alteration of a system to fit the needs of a user without necessarily changing it from one machine to another. </a:t>
            </a:r>
            <a:endParaRPr lang="zh-CN" altLang="en-US"/>
          </a:p>
        </p:txBody>
      </p:sp>
      <p:sp>
        <p:nvSpPr>
          <p:cNvPr id="4" name="日期占位符 3"/>
          <p:cNvSpPr>
            <a:spLocks noGrp="1"/>
          </p:cNvSpPr>
          <p:nvPr>
            <p:ph type="dt" sz="half" idx="10"/>
          </p:nvPr>
        </p:nvSpPr>
        <p:spPr/>
        <p:txBody>
          <a:bodyPr/>
          <a:p>
            <a:fld id="{82F288E0-7875-42C4-84C8-98DBBD3BF4D2}" type="datetime1">
              <a:rPr lang="zh-CN" altLang="en-US" smtClean="0"/>
            </a:fld>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a:bodyPr>
          <a:p>
            <a:r>
              <a:rPr lang="zh-CN" altLang="en-US"/>
              <a:t>agile software development</a:t>
            </a:r>
            <a:r>
              <a:rPr lang="en-US" altLang="zh-CN"/>
              <a:t> (</a:t>
            </a:r>
            <a:r>
              <a:rPr lang="zh-CN" altLang="en-US"/>
              <a:t>敏捷软件开发</a:t>
            </a:r>
            <a:r>
              <a:rPr lang="en-US" altLang="zh-CN"/>
              <a:t>)</a:t>
            </a:r>
            <a:endParaRPr lang="zh-CN" altLang="en-US"/>
          </a:p>
          <a:p>
            <a:pPr lvl="1"/>
            <a:r>
              <a:rPr lang="zh-CN" altLang="en-US"/>
              <a:t>According to Scott W. Ambler, respected authority in the agile methods community, agile software development is an </a:t>
            </a:r>
            <a:r>
              <a:rPr lang="zh-CN" altLang="en-US" u="sng"/>
              <a:t>iterative </a:t>
            </a:r>
            <a:r>
              <a:rPr lang="zh-CN" altLang="en-US"/>
              <a:t>and </a:t>
            </a:r>
            <a:r>
              <a:rPr lang="zh-CN" altLang="en-US" u="sng"/>
              <a:t>incremental </a:t>
            </a:r>
            <a:r>
              <a:rPr lang="zh-CN" altLang="en-US"/>
              <a:t>(evolutionary) approach to software development which is performed in a highly </a:t>
            </a:r>
            <a:r>
              <a:rPr lang="zh-CN" altLang="en-US" u="sng"/>
              <a:t>collaborative </a:t>
            </a:r>
            <a:r>
              <a:rPr lang="zh-CN" altLang="en-US"/>
              <a:t>manner with </a:t>
            </a:r>
            <a:r>
              <a:rPr lang="zh-CN" altLang="en-US" u="sng"/>
              <a:t>"just enough" ceremony</a:t>
            </a:r>
            <a:r>
              <a:rPr lang="zh-CN" altLang="en-US"/>
              <a:t> that produces high quality software which meets the changing needs of its stakeholders. Agile methods refer to a collection of "ligthweight" software development methodologies that are basically aimed at minimising risk and achieving customer satisfaction through a short feedback loop.</a:t>
            </a:r>
            <a:endParaRPr lang="zh-CN" altLang="en-US"/>
          </a:p>
        </p:txBody>
      </p:sp>
      <p:sp>
        <p:nvSpPr>
          <p:cNvPr id="4" name="日期占位符 3"/>
          <p:cNvSpPr>
            <a:spLocks noGrp="1"/>
          </p:cNvSpPr>
          <p:nvPr>
            <p:ph type="dt" sz="half" idx="10"/>
          </p:nvPr>
        </p:nvSpPr>
        <p:spPr/>
        <p:txBody>
          <a:bodyPr/>
          <a:p>
            <a:fld id="{82F288E0-7875-42C4-84C8-98DBBD3BF4D2}" type="datetime1">
              <a:rPr lang="zh-CN" altLang="en-US" smtClean="0"/>
            </a:fld>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600200"/>
            <a:ext cx="10515600" cy="4577080"/>
          </a:xfrm>
        </p:spPr>
        <p:txBody>
          <a:bodyPr>
            <a:normAutofit/>
          </a:bodyPr>
          <a:p>
            <a:r>
              <a:rPr lang="zh-CN" altLang="en-US"/>
              <a:t>architecture</a:t>
            </a:r>
            <a:r>
              <a:rPr lang="en-US" altLang="zh-CN"/>
              <a:t> (</a:t>
            </a:r>
            <a:r>
              <a:rPr lang="zh-CN" altLang="en-US"/>
              <a:t>架构</a:t>
            </a:r>
            <a:r>
              <a:rPr lang="en-US" altLang="zh-CN"/>
              <a:t>)</a:t>
            </a:r>
            <a:endParaRPr lang="zh-CN" altLang="en-US"/>
          </a:p>
          <a:p>
            <a:pPr lvl="1"/>
            <a:r>
              <a:rPr lang="zh-CN" altLang="en-US"/>
              <a:t>The organizational structure of a system or component </a:t>
            </a:r>
            <a:endParaRPr lang="zh-CN" altLang="en-US"/>
          </a:p>
          <a:p>
            <a:pPr lvl="1"/>
            <a:r>
              <a:rPr lang="zh-CN" altLang="en-US"/>
              <a:t>The fundamental organisation of a system embodied in its components, their relationships to each other, and to the environment, and the principles guiding its design and evolution. </a:t>
            </a:r>
            <a:endParaRPr lang="zh-CN" altLang="en-US"/>
          </a:p>
          <a:p>
            <a:pPr lvl="1"/>
            <a:r>
              <a:rPr lang="zh-CN" altLang="en-US"/>
              <a:t>The architecture of a software system is the</a:t>
            </a:r>
            <a:r>
              <a:rPr lang="zh-CN" altLang="en-US" u="sng"/>
              <a:t> structural and behavioural framework </a:t>
            </a:r>
            <a:r>
              <a:rPr lang="zh-CN" altLang="en-US"/>
              <a:t>on which all other aspects of the system depend. It is the organisational structure of a software system including components, connections, constraints, and rationale.</a:t>
            </a:r>
            <a:endParaRPr lang="zh-CN" altLang="en-US"/>
          </a:p>
          <a:p>
            <a:pPr lvl="1"/>
            <a:r>
              <a:rPr lang="zh-CN" altLang="en-US"/>
              <a:t>A software system's architecture is the set of </a:t>
            </a:r>
            <a:r>
              <a:rPr lang="zh-CN" altLang="en-US" u="sng"/>
              <a:t>principal design decisions</a:t>
            </a:r>
            <a:r>
              <a:rPr lang="zh-CN" altLang="en-US"/>
              <a:t> about the system. (Richard Taylor)</a:t>
            </a:r>
            <a:endParaRPr lang="zh-CN" altLang="en-US"/>
          </a:p>
        </p:txBody>
      </p:sp>
      <p:sp>
        <p:nvSpPr>
          <p:cNvPr id="4" name="日期占位符 3"/>
          <p:cNvSpPr>
            <a:spLocks noGrp="1"/>
          </p:cNvSpPr>
          <p:nvPr>
            <p:ph type="dt" sz="half" idx="10"/>
          </p:nvPr>
        </p:nvSpPr>
        <p:spPr/>
        <p:txBody>
          <a:bodyPr/>
          <a:p>
            <a:fld id="{82F288E0-7875-42C4-84C8-98DBBD3BF4D2}" type="datetime1">
              <a:rPr lang="zh-CN" altLang="en-US" smtClean="0"/>
            </a:fld>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tags/tag1.xml><?xml version="1.0" encoding="utf-8"?>
<p:tagLst xmlns:p="http://schemas.openxmlformats.org/presentationml/2006/main">
  <p:tag name="KSO_WPP_MARK_KEY" val="80a5948b-941d-467a-a36d-1ffd606c10a0"/>
  <p:tag name="COMMONDATA" val="eyJoZGlkIjoiYWZkOWUyMjhlMTRlMzEyMjk5MmNmNTM0ZjY5ZTY4MG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16406</Words>
  <Application>WPS 演示</Application>
  <PresentationFormat>宽屏</PresentationFormat>
  <Paragraphs>345</Paragraphs>
  <Slides>33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Arial</vt:lpstr>
      <vt:lpstr>宋体</vt:lpstr>
      <vt:lpstr>Wingdings</vt:lpstr>
      <vt:lpstr>Roboto Condensed</vt:lpstr>
      <vt:lpstr>Verdana</vt:lpstr>
      <vt:lpstr>Calibri</vt:lpstr>
      <vt:lpstr>Calibri Light</vt:lpstr>
      <vt:lpstr>微软雅黑</vt:lpstr>
      <vt:lpstr>Arial Unicode MS</vt:lpstr>
      <vt:lpstr>Office 主题</vt:lpstr>
      <vt:lpstr>Chapter 2 - Preface</vt:lpstr>
      <vt:lpstr>Outline</vt:lpstr>
      <vt:lpstr>1 Software Engineering</vt:lpstr>
      <vt:lpstr>What is Software Engineering</vt:lpstr>
      <vt:lpstr>Difference between SE and Programming</vt:lpstr>
      <vt:lpstr>History</vt:lpstr>
      <vt:lpstr>Terminology in SE A-Z</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Mechatronic System</vt:lpstr>
      <vt:lpstr>What is Mechatronic System</vt:lpstr>
      <vt:lpstr>What is Mechatronic System</vt:lpstr>
      <vt:lpstr>PowerPoint 演示文稿</vt:lpstr>
      <vt:lpstr>Typical Structure of Mechatronic System</vt:lpstr>
      <vt:lpstr>Challenge of SE in Mechatronics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lxm</dc:creator>
  <cp:lastModifiedBy>origin2007</cp:lastModifiedBy>
  <cp:revision>65</cp:revision>
  <dcterms:created xsi:type="dcterms:W3CDTF">2018-10-09T13:01:00Z</dcterms:created>
  <dcterms:modified xsi:type="dcterms:W3CDTF">2023-03-07T05:22:26Z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649FF4C829784F4DB83FBB09F701DF20</vt:lpwstr>
  </property>
</Properties>
</file>