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8" r:id="rId3"/>
    <p:sldId id="279" r:id="rId4"/>
    <p:sldId id="280" r:id="rId5"/>
    <p:sldId id="281" r:id="rId6"/>
    <p:sldId id="282" r:id="rId7"/>
    <p:sldId id="283" r:id="rId8"/>
    <p:sldId id="286" r:id="rId9"/>
    <p:sldId id="287" r:id="rId10"/>
    <p:sldId id="288" r:id="rId11"/>
    <p:sldId id="277" r:id="rId12"/>
    <p:sldId id="289" r:id="rId13"/>
    <p:sldId id="290" r:id="rId14"/>
    <p:sldId id="291" r:id="rId15"/>
    <p:sldId id="292" r:id="rId16"/>
    <p:sldId id="293" r:id="rId17"/>
    <p:sldId id="296" r:id="rId18"/>
    <p:sldId id="298" r:id="rId19"/>
    <p:sldId id="269" r:id="rId20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15:32:34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15:33:42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15:32:50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15:33:05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15:33:28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15:33:42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15:33:42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15:32:09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463415" y="65405"/>
            <a:ext cx="749998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/>
            <a:r>
              <a:rPr lang="en-US" altLang="zh-CN"/>
              <a:t>Practical Software Engineering for Mechatronic System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144645" y="429895"/>
            <a:ext cx="7910195" cy="152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Arduino Basics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Dr. Xiaoming Li</a:t>
            </a:r>
            <a:endParaRPr lang="en-US" altLang="zh-CN"/>
          </a:p>
          <a:p>
            <a:r>
              <a:rPr lang="en-US" altLang="zh-CN"/>
              <a:t>(lxm@lxm.name)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Digital I/O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pinMode()</a:t>
            </a:r>
            <a:endParaRPr lang="en-US" altLang="zh-CN"/>
          </a:p>
          <a:p>
            <a:pPr lvl="1"/>
            <a:r>
              <a:rPr lang="en-US" altLang="zh-CN" sz="2400"/>
              <a:t>INPUT/OUTPUT</a:t>
            </a:r>
            <a:endParaRPr lang="en-US" altLang="zh-CN"/>
          </a:p>
          <a:p>
            <a:r>
              <a:rPr lang="en-US" altLang="zh-CN"/>
              <a:t>digitalRead()</a:t>
            </a:r>
            <a:endParaRPr lang="en-US" altLang="zh-CN"/>
          </a:p>
          <a:p>
            <a:pPr lvl="1"/>
            <a:r>
              <a:rPr lang="en-US" altLang="zh-CN" sz="2400"/>
              <a:t>get the pin logical voltage value: HIGH/LOW</a:t>
            </a:r>
            <a:endParaRPr lang="en-US" altLang="zh-CN"/>
          </a:p>
          <a:p>
            <a:r>
              <a:rPr lang="en-US" altLang="zh-CN"/>
              <a:t>digitalWrite()</a:t>
            </a:r>
            <a:endParaRPr lang="en-US" altLang="zh-CN"/>
          </a:p>
          <a:p>
            <a:pPr lvl="1"/>
            <a:r>
              <a:rPr lang="en-US" altLang="zh-CN"/>
              <a:t>set the pin logical voltage value: HIGH/LOW</a:t>
            </a:r>
            <a:endParaRPr lang="en-US" altLang="zh-CN"/>
          </a:p>
          <a:p>
            <a:pPr lvl="0"/>
            <a:r>
              <a:rPr lang="en-US" altLang="zh-CN"/>
              <a:t>Logic Level: 0 / 1</a:t>
            </a:r>
            <a:endParaRPr lang="en-US" altLang="zh-CN"/>
          </a:p>
          <a:p>
            <a:pPr lvl="1"/>
            <a:r>
              <a:rPr lang="en-US" altLang="zh-CN"/>
              <a:t>TTL: 0~5V</a:t>
            </a:r>
            <a:endParaRPr lang="en-US" altLang="zh-CN"/>
          </a:p>
          <a:p>
            <a:pPr lvl="1"/>
            <a:r>
              <a:rPr lang="en-US" altLang="zh-CN"/>
              <a:t>CMOS: 0 ~3.3V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195" y="561975"/>
            <a:ext cx="1724025" cy="5733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1691005"/>
            <a:ext cx="219075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Analog Input / Output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analogRead()</a:t>
            </a:r>
            <a:endParaRPr lang="en-US" altLang="zh-CN"/>
          </a:p>
          <a:p>
            <a:pPr lvl="1"/>
            <a:r>
              <a:rPr lang="en-US" altLang="zh-CN" sz="2400"/>
              <a:t>convert voltage to binary value</a:t>
            </a:r>
            <a:endParaRPr lang="en-US" altLang="zh-CN" sz="2400"/>
          </a:p>
          <a:p>
            <a:pPr lvl="1"/>
            <a:r>
              <a:rPr lang="en-US" altLang="zh-CN" sz="2400"/>
              <a:t>Analog-Digit-Convert (ADC)</a:t>
            </a:r>
            <a:endParaRPr lang="en-US" altLang="zh-CN"/>
          </a:p>
          <a:p>
            <a:r>
              <a:rPr lang="en-US" altLang="zh-CN"/>
              <a:t>analogWrite()</a:t>
            </a:r>
            <a:endParaRPr lang="en-US" altLang="zh-CN"/>
          </a:p>
          <a:p>
            <a:pPr lvl="1"/>
            <a:r>
              <a:rPr lang="en-US" altLang="zh-CN"/>
              <a:t>convert binary value to voltage</a:t>
            </a:r>
            <a:endParaRPr lang="en-US" altLang="zh-CN"/>
          </a:p>
          <a:p>
            <a:pPr lvl="1"/>
            <a:r>
              <a:rPr lang="en-US" altLang="zh-CN"/>
              <a:t>Arduino support only PWM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1575" y="810895"/>
            <a:ext cx="5509895" cy="5545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What's PWM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885" y="2181225"/>
            <a:ext cx="5161915" cy="3256915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>
          <a:xfrm>
            <a:off x="838200" y="1825625"/>
            <a:ext cx="5151120" cy="4351655"/>
          </a:xfrm>
        </p:spPr>
        <p:txBody>
          <a:bodyPr/>
          <a:p>
            <a:pPr algn="dist"/>
            <a:r>
              <a:rPr lang="zh-CN" altLang="en-US"/>
              <a:t>The average value of voltage (and current) fed to the load is controlled by turning the switch between supply and load on and off at a fast rate. The longer the switch is on compared to the off periods, the higher the total power supplied to the load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 based function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tone()/noTone()</a:t>
            </a:r>
            <a:endParaRPr lang="en-US" altLang="zh-CN"/>
          </a:p>
          <a:p>
            <a:pPr lvl="1"/>
            <a:r>
              <a:rPr lang="en-US" altLang="zh-CN" sz="2400"/>
              <a:t>Generate specified frequency square wave</a:t>
            </a:r>
            <a:endParaRPr lang="en-US" altLang="zh-CN"/>
          </a:p>
          <a:p>
            <a:r>
              <a:rPr lang="en-US" altLang="zh-CN"/>
              <a:t>pulseIn()</a:t>
            </a:r>
            <a:endParaRPr lang="en-US" altLang="zh-CN"/>
          </a:p>
          <a:p>
            <a:pPr lvl="1"/>
            <a:r>
              <a:rPr lang="en-US" altLang="zh-CN" sz="2400"/>
              <a:t>Evalue the time elapsed before the pulse (HIGH or LOW)</a:t>
            </a:r>
            <a:endParaRPr lang="en-US" altLang="zh-CN"/>
          </a:p>
          <a:p>
            <a:r>
              <a:rPr lang="en-US" altLang="zh-CN"/>
              <a:t>millis()</a:t>
            </a:r>
            <a:endParaRPr lang="en-US" altLang="zh-CN"/>
          </a:p>
          <a:p>
            <a:r>
              <a:rPr lang="en-US" altLang="zh-CN"/>
              <a:t>micros()</a:t>
            </a:r>
            <a:endParaRPr lang="en-US" altLang="zh-CN"/>
          </a:p>
          <a:p>
            <a:r>
              <a:rPr lang="en-US" altLang="zh-CN"/>
              <a:t>delay()</a:t>
            </a:r>
            <a:endParaRPr lang="en-US" altLang="zh-CN"/>
          </a:p>
          <a:p>
            <a:r>
              <a:rPr lang="en-US" altLang="zh-CN"/>
              <a:t>delayMicroseconds()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 Program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Ultrasonic distance measurement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2386330"/>
            <a:ext cx="81534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Principle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9475" y="1691005"/>
            <a:ext cx="5191125" cy="2924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26205" y="4615180"/>
            <a:ext cx="41776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Distance = 344 x time / 2 meter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Practice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Define Configuration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int sinputPin = 8;  //echo pin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int soutputPin = 7;  //trig pin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int wait = 1000; //cycle</a:t>
            </a:r>
            <a:endParaRPr lang="en-US" altLang="zh-CN"/>
          </a:p>
          <a:p>
            <a:pPr lvl="0"/>
            <a:r>
              <a:rPr lang="en-US" altLang="zh-CN"/>
              <a:t>Setup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pinMode(sinputPin, INPUT);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pinMode(soutputPin, OUTPUT);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Serial.begin(9600);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Loop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digitalWrite(soutputPin, LOW);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delay(100);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digitalWrite(soutputPin, HIGH);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delayMicroseconds(15);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digitalWrite(soutputPin, LOW);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unsigned int time = pulseIn(sinputPin, HIGH);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double distance = time *0.172; 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Serial.println(distance/1000.0);</a:t>
            </a:r>
            <a:endParaRPr lang="en-US" altLang="zh-CN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/>
              <a:t>  delay(wait);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 Questions?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685" y="1691005"/>
            <a:ext cx="78346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Know the board - facts</a:t>
            </a:r>
            <a:endParaRPr lang="en-US" altLang="zh-CN"/>
          </a:p>
          <a:p>
            <a:r>
              <a:rPr lang="en-US" altLang="zh-CN"/>
              <a:t>Arduino workflow</a:t>
            </a:r>
            <a:endParaRPr lang="en-US" altLang="zh-CN"/>
          </a:p>
          <a:p>
            <a:r>
              <a:rPr lang="en-US" altLang="zh-CN"/>
              <a:t>Software architecture for Arduino</a:t>
            </a:r>
            <a:endParaRPr lang="en-US" altLang="zh-CN"/>
          </a:p>
          <a:p>
            <a:r>
              <a:rPr lang="en-US" altLang="zh-CN"/>
              <a:t>Learn Arduino programming skills by examples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Arduino the board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r>
              <a:rPr lang="en-US" altLang="zh-CN"/>
              <a:t>Credit card size</a:t>
            </a:r>
            <a:endParaRPr lang="en-US" altLang="zh-CN"/>
          </a:p>
          <a:p>
            <a:r>
              <a:rPr lang="en-US" altLang="zh-CN"/>
              <a:t>Full function</a:t>
            </a:r>
            <a:endParaRPr lang="en-US" altLang="zh-CN"/>
          </a:p>
          <a:p>
            <a:r>
              <a:rPr lang="en-US" altLang="zh-CN"/>
              <a:t>MCU-based</a:t>
            </a:r>
            <a:endParaRPr lang="en-US" altLang="zh-CN"/>
          </a:p>
          <a:p>
            <a:r>
              <a:rPr lang="en-US" altLang="zh-CN"/>
              <a:t>Easy to learn</a:t>
            </a:r>
            <a:endParaRPr lang="en-US" altLang="zh-CN"/>
          </a:p>
          <a:p>
            <a:r>
              <a:rPr lang="en-US" altLang="zh-CN"/>
              <a:t>Widely used in non-industrial fields, such as art, education, prototyping, etc.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3315" name="图片 8195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445" b="14055"/>
          <a:stretch>
            <a:fillRect/>
          </a:stretch>
        </p:blipFill>
        <p:spPr>
          <a:xfrm>
            <a:off x="5033645" y="1825625"/>
            <a:ext cx="64496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About the board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7094855" y="1824990"/>
            <a:ext cx="5181600" cy="4351338"/>
          </a:xfrm>
        </p:spPr>
        <p:txBody>
          <a:bodyPr>
            <a:normAutofit lnSpcReduction="10000"/>
          </a:bodyPr>
          <a:p>
            <a:r>
              <a:rPr lang="en-US" altLang="zh-CN"/>
              <a:t>14 Digital I/O, programable</a:t>
            </a:r>
            <a:endParaRPr lang="en-US" altLang="zh-CN"/>
          </a:p>
          <a:p>
            <a:r>
              <a:rPr lang="en-US" altLang="zh-CN"/>
              <a:t>6 Analog Input</a:t>
            </a:r>
            <a:endParaRPr lang="en-US" altLang="zh-CN"/>
          </a:p>
          <a:p>
            <a:r>
              <a:rPr lang="en-US" altLang="zh-CN"/>
              <a:t>6 PWM output</a:t>
            </a:r>
            <a:endParaRPr lang="en-US" altLang="zh-CN"/>
          </a:p>
          <a:p>
            <a:r>
              <a:rPr lang="en-US" altLang="zh-CN"/>
              <a:t>1 UART</a:t>
            </a:r>
            <a:endParaRPr lang="en-US" altLang="zh-CN"/>
          </a:p>
          <a:p>
            <a:r>
              <a:rPr lang="en-US" altLang="zh-CN"/>
              <a:t>1 Reset button</a:t>
            </a:r>
            <a:endParaRPr lang="en-US" altLang="zh-CN"/>
          </a:p>
          <a:p>
            <a:r>
              <a:rPr lang="en-US" altLang="zh-CN"/>
              <a:t>1 USB, 1 Power jack</a:t>
            </a:r>
            <a:endParaRPr lang="en-US" altLang="zh-CN"/>
          </a:p>
          <a:p>
            <a:r>
              <a:rPr lang="en-US" altLang="zh-CN"/>
              <a:t>Onboard 5.5/3.3V</a:t>
            </a:r>
            <a:endParaRPr lang="en-US" altLang="zh-CN"/>
          </a:p>
          <a:p>
            <a:r>
              <a:rPr lang="en-US" altLang="zh-CN"/>
              <a:t>Onboard 4 LEDs</a:t>
            </a:r>
            <a:endParaRPr lang="en-US" altLang="zh-CN"/>
          </a:p>
          <a:p>
            <a:r>
              <a:rPr lang="en-US" altLang="zh-CN"/>
              <a:t>Microcontoller: ATmega328p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066155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Arduino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84645" y="1847850"/>
            <a:ext cx="5181600" cy="4351338"/>
          </a:xfrm>
        </p:spPr>
        <p:txBody>
          <a:bodyPr/>
          <a:p>
            <a:r>
              <a:rPr lang="en-US" altLang="zh-CN"/>
              <a:t>Arduino is a computer</a:t>
            </a:r>
            <a:endParaRPr lang="en-US" altLang="zh-CN"/>
          </a:p>
          <a:p>
            <a:pPr lvl="1"/>
            <a:r>
              <a:rPr lang="en-US" altLang="zh-CN"/>
              <a:t>Without Operation System</a:t>
            </a:r>
            <a:endParaRPr lang="en-US" altLang="zh-CN"/>
          </a:p>
          <a:p>
            <a:pPr lvl="1"/>
            <a:r>
              <a:rPr lang="en-US" altLang="zh-CN"/>
              <a:t>Can only execute binary codes</a:t>
            </a:r>
            <a:endParaRPr lang="en-US" altLang="zh-CN"/>
          </a:p>
          <a:p>
            <a:pPr lvl="1"/>
            <a:r>
              <a:rPr lang="en-US" altLang="zh-CN"/>
              <a:t>How to program</a:t>
            </a:r>
            <a:endParaRPr lang="en-US" altLang="zh-CN"/>
          </a:p>
          <a:p>
            <a:pPr lvl="1"/>
            <a:r>
              <a:rPr lang="en-US" altLang="zh-CN"/>
              <a:t>How to execute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10285" y="2791460"/>
            <a:ext cx="5674360" cy="2042795"/>
            <a:chOff x="2323" y="5388"/>
            <a:chExt cx="8936" cy="3217"/>
          </a:xfrm>
        </p:grpSpPr>
        <p:grpSp>
          <p:nvGrpSpPr>
            <p:cNvPr id="7" name="组合 6"/>
            <p:cNvGrpSpPr/>
            <p:nvPr/>
          </p:nvGrpSpPr>
          <p:grpSpPr>
            <a:xfrm>
              <a:off x="2323" y="5388"/>
              <a:ext cx="6610" cy="3217"/>
              <a:chOff x="2323" y="5388"/>
              <a:chExt cx="6610" cy="3217"/>
            </a:xfrm>
          </p:grpSpPr>
          <p:sp>
            <p:nvSpPr>
              <p:cNvPr id="11267" name="矩形 3"/>
              <p:cNvSpPr/>
              <p:nvPr/>
            </p:nvSpPr>
            <p:spPr>
              <a:xfrm>
                <a:off x="2323" y="6080"/>
                <a:ext cx="2267" cy="54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/>
              <a:p>
                <a:pPr algn="ctr" defTabSz="914400" eaLnBrk="0" hangingPunct="0"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黑体" panose="02010609060101010101" pitchFamily="1" charset="-122"/>
                  </a:rPr>
                  <a:t>Host PC</a:t>
                </a:r>
                <a:endParaRPr lang="en-US" altLang="zh-CN">
                  <a:latin typeface="Arial" panose="020B0604020202020204" pitchFamily="34" charset="0"/>
                  <a:ea typeface="黑体" panose="02010609060101010101" pitchFamily="1" charset="-122"/>
                </a:endParaRPr>
              </a:p>
            </p:txBody>
          </p:sp>
          <p:sp>
            <p:nvSpPr>
              <p:cNvPr id="11268" name="矩形 4"/>
              <p:cNvSpPr/>
              <p:nvPr/>
            </p:nvSpPr>
            <p:spPr>
              <a:xfrm>
                <a:off x="6633" y="7443"/>
                <a:ext cx="2155" cy="567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/>
              <a:p>
                <a:pPr algn="ctr" defTabSz="914400" eaLnBrk="0" hangingPunct="0"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黑体" panose="02010609060101010101" pitchFamily="1" charset="-122"/>
                  </a:rPr>
                  <a:t>Arduino</a:t>
                </a:r>
                <a:endParaRPr lang="en-US" altLang="zh-CN">
                  <a:latin typeface="Arial" panose="020B0604020202020204" pitchFamily="34" charset="0"/>
                  <a:ea typeface="黑体" panose="02010609060101010101" pitchFamily="1" charset="-122"/>
                </a:endParaRPr>
              </a:p>
            </p:txBody>
          </p:sp>
          <p:cxnSp>
            <p:nvCxnSpPr>
              <p:cNvPr id="11269" name="肘形连接符 5"/>
              <p:cNvCxnSpPr>
                <a:stCxn id="11267" idx="3"/>
                <a:endCxn id="11267" idx="0"/>
              </p:cNvCxnSpPr>
              <p:nvPr/>
            </p:nvCxnSpPr>
            <p:spPr>
              <a:xfrm flipH="1" flipV="1">
                <a:off x="3458" y="6080"/>
                <a:ext cx="1132" cy="273"/>
              </a:xfrm>
              <a:prstGeom prst="bentConnector4">
                <a:avLst>
                  <a:gd name="adj1" fmla="val -33069"/>
                  <a:gd name="adj2" fmla="val 237866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1270" name="文本框 6"/>
              <p:cNvSpPr txBox="1"/>
              <p:nvPr/>
            </p:nvSpPr>
            <p:spPr>
              <a:xfrm>
                <a:off x="4950" y="5388"/>
                <a:ext cx="3838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sz="1400">
                    <a:latin typeface="Arial" panose="020B0604020202020204" pitchFamily="34" charset="0"/>
                    <a:ea typeface="黑体" panose="02010609060101010101" pitchFamily="1" charset="-122"/>
                  </a:rPr>
                  <a:t>Coding/Compiling</a:t>
                </a:r>
                <a:endParaRPr lang="en-US" sz="1400">
                  <a:latin typeface="Arial" panose="020B0604020202020204" pitchFamily="34" charset="0"/>
                  <a:ea typeface="黑体" panose="02010609060101010101" pitchFamily="1" charset="-122"/>
                </a:endParaRPr>
              </a:p>
            </p:txBody>
          </p:sp>
          <p:cxnSp>
            <p:nvCxnSpPr>
              <p:cNvPr id="11271" name="肘形连接符 7"/>
              <p:cNvCxnSpPr>
                <a:stCxn id="11267" idx="1"/>
                <a:endCxn id="11268" idx="1"/>
              </p:cNvCxnSpPr>
              <p:nvPr/>
            </p:nvCxnSpPr>
            <p:spPr>
              <a:xfrm rot="10800000" flipH="1" flipV="1">
                <a:off x="2323" y="6353"/>
                <a:ext cx="4310" cy="1372"/>
              </a:xfrm>
              <a:prstGeom prst="bentConnector3">
                <a:avLst>
                  <a:gd name="adj1" fmla="val -8704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1272" name="文本框 8"/>
              <p:cNvSpPr txBox="1"/>
              <p:nvPr/>
            </p:nvSpPr>
            <p:spPr>
              <a:xfrm>
                <a:off x="2323" y="7783"/>
                <a:ext cx="415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2 Download program to Arduino</a:t>
                </a:r>
                <a:endParaRPr lang="zh-CN" altLang="en-US" sz="1400">
                  <a:latin typeface="Arial" panose="020B0604020202020204" pitchFamily="34" charset="0"/>
                  <a:ea typeface="黑体" panose="02010609060101010101" pitchFamily="1" charset="-122"/>
                </a:endParaRPr>
              </a:p>
            </p:txBody>
          </p:sp>
          <p:cxnSp>
            <p:nvCxnSpPr>
              <p:cNvPr id="11273" name="肘形连接符 9"/>
              <p:cNvCxnSpPr>
                <a:stCxn id="11267" idx="2"/>
                <a:endCxn id="11268" idx="0"/>
              </p:cNvCxnSpPr>
              <p:nvPr/>
            </p:nvCxnSpPr>
            <p:spPr>
              <a:xfrm rot="5400000" flipV="1">
                <a:off x="5175" y="4908"/>
                <a:ext cx="818" cy="4252"/>
              </a:xfrm>
              <a:prstGeom prst="bentConnector3">
                <a:avLst>
                  <a:gd name="adj1" fmla="val 49940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1274" name="文本框 10"/>
              <p:cNvSpPr txBox="1"/>
              <p:nvPr/>
            </p:nvSpPr>
            <p:spPr>
              <a:xfrm>
                <a:off x="4705" y="6535"/>
                <a:ext cx="4228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en-US" sz="1400">
                    <a:latin typeface="Arial" panose="020B0604020202020204" pitchFamily="34" charset="0"/>
                    <a:ea typeface="宋体" panose="02010600030101010101" pitchFamily="2" charset="-122"/>
                  </a:rPr>
                  <a:t>4 Interact through Serial Port</a:t>
                </a:r>
                <a:endParaRPr lang="en-US" sz="1400">
                  <a:latin typeface="Arial" panose="020B0604020202020204" pitchFamily="34" charset="0"/>
                  <a:ea typeface="黑体" panose="02010609060101010101" pitchFamily="1" charset="-122"/>
                </a:endParaRPr>
              </a:p>
            </p:txBody>
          </p:sp>
          <p:cxnSp>
            <p:nvCxnSpPr>
              <p:cNvPr id="11275" name="肘形连接符 11"/>
              <p:cNvCxnSpPr>
                <a:stCxn id="11268" idx="2"/>
                <a:endCxn id="11268" idx="3"/>
              </p:cNvCxnSpPr>
              <p:nvPr/>
            </p:nvCxnSpPr>
            <p:spPr>
              <a:xfrm rot="5400000" flipH="1" flipV="1">
                <a:off x="8105" y="7328"/>
                <a:ext cx="285" cy="1077"/>
              </a:xfrm>
              <a:prstGeom prst="bentConnector4">
                <a:avLst>
                  <a:gd name="adj1" fmla="val -132509"/>
                  <a:gd name="adj2" fmla="val 134819"/>
                </a:avLst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sp>
          <p:nvSpPr>
            <p:cNvPr id="11276" name="文本框 12"/>
            <p:cNvSpPr txBox="1"/>
            <p:nvPr/>
          </p:nvSpPr>
          <p:spPr>
            <a:xfrm>
              <a:off x="9240" y="7443"/>
              <a:ext cx="201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sz="1400">
                  <a:latin typeface="Arial" panose="020B0604020202020204" pitchFamily="34" charset="0"/>
                  <a:ea typeface="宋体" panose="02010600030101010101" pitchFamily="2" charset="-122"/>
                </a:rPr>
                <a:t>3 Running the program</a:t>
              </a:r>
              <a:endParaRPr lang="en-US" sz="1400">
                <a:latin typeface="Arial" panose="020B0604020202020204" pitchFamily="34" charset="0"/>
                <a:ea typeface="黑体" panose="02010609060101010101" pitchFamily="1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Arduino 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Download the installation file from http://www.arduino.cc</a:t>
            </a:r>
            <a:endParaRPr lang="en-US" altLang="zh-CN"/>
          </a:p>
          <a:p>
            <a:r>
              <a:rPr lang="en-US" altLang="zh-CN"/>
              <a:t>After installation, run the IDE</a:t>
            </a:r>
            <a:endParaRPr lang="en-US" altLang="zh-CN"/>
          </a:p>
          <a:p>
            <a:r>
              <a:rPr lang="en-US" altLang="zh-CN"/>
              <a:t>Configure the connection by using the menu “tools” --&gt; “Serial port”</a:t>
            </a:r>
            <a:endParaRPr lang="en-US" altLang="zh-CN"/>
          </a:p>
          <a:p>
            <a:r>
              <a:rPr lang="en-US" altLang="zh-CN"/>
              <a:t>Select the board type by using “tools” --&gt; “board”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6387" name="图片 1126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6675" y="1825625"/>
            <a:ext cx="469201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Arduino Workflow Demo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Click </a:t>
            </a:r>
            <a:r>
              <a:rPr lang="en-US" altLang="zh-CN">
                <a:solidFill>
                  <a:srgbClr val="FF0000"/>
                </a:solidFill>
                <a:latin typeface="Webdings" panose="05030102010509060703" charset="0"/>
                <a:cs typeface="Webdings" panose="05030102010509060703" charset="0"/>
              </a:rPr>
              <a:t>a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/>
              <a:t>to compile the source code</a:t>
            </a:r>
            <a:endParaRPr lang="en-US" altLang="zh-CN"/>
          </a:p>
          <a:p>
            <a:r>
              <a:rPr lang="en-US" altLang="zh-CN"/>
              <a:t>Click </a:t>
            </a:r>
            <a:r>
              <a:rPr lang="en-US" altLang="zh-CN">
                <a:solidFill>
                  <a:srgbClr val="FF0000"/>
                </a:solidFill>
                <a:latin typeface="Wingdings" panose="05000000000000000000" charset="0"/>
                <a:cs typeface="Wingdings" panose="05000000000000000000" charset="0"/>
              </a:rPr>
              <a:t>è</a:t>
            </a:r>
            <a:r>
              <a:rPr lang="en-US" altLang="zh-CN"/>
              <a:t> to download binary code to the board</a:t>
            </a:r>
            <a:endParaRPr lang="en-US" altLang="zh-CN"/>
          </a:p>
          <a:p>
            <a:r>
              <a:rPr lang="en-US" altLang="zh-CN"/>
              <a:t>Click </a:t>
            </a:r>
            <a:r>
              <a:rPr lang="en-US" altLang="zh-CN">
                <a:solidFill>
                  <a:srgbClr val="FF0000"/>
                </a:solidFill>
                <a:latin typeface="Segoe UI Symbol" panose="020B0502040204020203" charset="0"/>
                <a:ea typeface="Segoe UI Symbol" panose="020B0502040204020203" charset="0"/>
              </a:rPr>
              <a:t></a:t>
            </a:r>
            <a:r>
              <a:rPr lang="en-US" altLang="zh-CN"/>
              <a:t> to view the output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1835" y="1557020"/>
            <a:ext cx="5135245" cy="4620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Introduce the software 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Arduino bootloader</a:t>
            </a:r>
            <a:endParaRPr lang="en-US" altLang="zh-CN"/>
          </a:p>
          <a:p>
            <a:pPr lvl="1"/>
            <a:r>
              <a:rPr lang="en-US" altLang="zh-CN"/>
              <a:t>Communicate with PC to recieve the binary</a:t>
            </a:r>
            <a:endParaRPr lang="en-US" altLang="zh-CN"/>
          </a:p>
          <a:p>
            <a:pPr lvl="1"/>
            <a:r>
              <a:rPr lang="en-US" altLang="zh-CN"/>
              <a:t>Run binary</a:t>
            </a:r>
            <a:endParaRPr lang="en-US" altLang="zh-CN"/>
          </a:p>
          <a:p>
            <a:pPr lvl="0"/>
            <a:r>
              <a:rPr lang="en-US" altLang="zh-CN"/>
              <a:t>setup()</a:t>
            </a:r>
            <a:endParaRPr lang="en-US" altLang="zh-CN"/>
          </a:p>
          <a:p>
            <a:pPr lvl="1"/>
            <a:r>
              <a:rPr lang="en-US" altLang="zh-CN"/>
              <a:t>Execute only once</a:t>
            </a:r>
            <a:endParaRPr lang="en-US" altLang="zh-CN"/>
          </a:p>
          <a:p>
            <a:pPr lvl="1"/>
            <a:r>
              <a:rPr lang="en-US" altLang="zh-CN"/>
              <a:t>Do some initialization / Configuration</a:t>
            </a:r>
            <a:endParaRPr lang="en-US" altLang="zh-CN"/>
          </a:p>
          <a:p>
            <a:pPr lvl="0"/>
            <a:r>
              <a:rPr lang="en-US" altLang="zh-CN"/>
              <a:t>loop()</a:t>
            </a:r>
            <a:endParaRPr lang="en-US" altLang="zh-CN"/>
          </a:p>
          <a:p>
            <a:pPr lvl="1"/>
            <a:r>
              <a:rPr lang="en-US" altLang="zh-CN"/>
              <a:t>Called repeatly and infinitely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2531" name="图片 174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25995" y="1369060"/>
            <a:ext cx="3267075" cy="5352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639810" y="1825625"/>
            <a:ext cx="63944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10600" y="5862320"/>
            <a:ext cx="74803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Reset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Learn Arduino programming skills by examples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Serial Communication</a:t>
            </a:r>
            <a:endParaRPr lang="en-US" altLang="zh-CN"/>
          </a:p>
          <a:p>
            <a:pPr lvl="1"/>
            <a:r>
              <a:rPr lang="en-US" altLang="zh-CN"/>
              <a:t>Serial.begin(9600);</a:t>
            </a:r>
            <a:endParaRPr lang="en-US" altLang="zh-CN"/>
          </a:p>
          <a:p>
            <a:pPr lvl="1"/>
            <a:r>
              <a:rPr lang="en-US" altLang="zh-CN"/>
              <a:t>Serial.println(“some text”);</a:t>
            </a:r>
            <a:endParaRPr lang="en-US" altLang="zh-CN"/>
          </a:p>
          <a:p>
            <a:pPr lvl="1"/>
            <a:r>
              <a:rPr lang="en-US" altLang="zh-CN"/>
              <a:t>Serial.print(“some text”);</a:t>
            </a:r>
            <a:endParaRPr lang="en-US" altLang="zh-CN"/>
          </a:p>
          <a:p>
            <a:pPr lvl="1"/>
            <a:r>
              <a:rPr lang="en-US" altLang="zh-CN"/>
              <a:t>Serial.println();</a:t>
            </a:r>
            <a:endParaRPr lang="en-US" altLang="zh-CN"/>
          </a:p>
          <a:p>
            <a:pPr lvl="1"/>
            <a:r>
              <a:rPr lang="en-US" altLang="zh-CN"/>
              <a:t>Serial.print(somevar);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4591685"/>
            <a:ext cx="11589385" cy="1371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ab0b016-9713-4d4a-b3d7-6fb3b215d48d"/>
  <p:tag name="COMMONDATA" val="eyJoZGlkIjoiYWZkOWUyMjhlMTRlMzEyMjk5MmNmNTM0ZjY5ZTY4M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2932</Words>
  <Application>WPS 演示</Application>
  <PresentationFormat>宽屏</PresentationFormat>
  <Paragraphs>230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黑体</vt:lpstr>
      <vt:lpstr>Webdings</vt:lpstr>
      <vt:lpstr>Wingdings</vt:lpstr>
      <vt:lpstr>Segoe UI Symbol</vt:lpstr>
      <vt:lpstr>Calibri</vt:lpstr>
      <vt:lpstr>Calibri Light</vt:lpstr>
      <vt:lpstr>微软雅黑</vt:lpstr>
      <vt:lpstr>Arial Unicode MS</vt:lpstr>
      <vt:lpstr>Office 主题</vt:lpstr>
      <vt:lpstr>Arduino Basics</vt:lpstr>
      <vt:lpstr>Outline</vt:lpstr>
      <vt:lpstr>Arduino the board</vt:lpstr>
      <vt:lpstr>About the board</vt:lpstr>
      <vt:lpstr>How to use Arduino</vt:lpstr>
      <vt:lpstr>Arduino IDE</vt:lpstr>
      <vt:lpstr>Arduino Workflow Demo</vt:lpstr>
      <vt:lpstr>Introduce the software architecture</vt:lpstr>
      <vt:lpstr>Learn Arduino programming skills by examples</vt:lpstr>
      <vt:lpstr>Digital I/O</vt:lpstr>
      <vt:lpstr>Analog Input / Output</vt:lpstr>
      <vt:lpstr>What's PWM</vt:lpstr>
      <vt:lpstr>Time based function</vt:lpstr>
      <vt:lpstr>Demo Program</vt:lpstr>
      <vt:lpstr>Principle</vt:lpstr>
      <vt:lpstr>Practice</vt:lpstr>
      <vt:lpstr>PowerPoint 演示文稿</vt:lpstr>
      <vt:lpstr>6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</dc:creator>
  <cp:lastModifiedBy>origin2007</cp:lastModifiedBy>
  <cp:revision>50</cp:revision>
  <dcterms:created xsi:type="dcterms:W3CDTF">2018-10-24T10:15:00Z</dcterms:created>
  <dcterms:modified xsi:type="dcterms:W3CDTF">2023-03-14T06:37:05Z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D54340C86EF14166ADD1427A0579920B</vt:lpwstr>
  </property>
</Properties>
</file>