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6" r:id="rId5"/>
    <p:sldId id="267" r:id="rId6"/>
    <p:sldId id="268" r:id="rId7"/>
    <p:sldId id="277" r:id="rId8"/>
    <p:sldId id="278" r:id="rId9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79" r:id="rId19"/>
    <p:sldId id="288" r:id="rId20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15:33:42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463415" y="65405"/>
            <a:ext cx="749998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r"/>
            <a:r>
              <a:rPr lang="en-US" altLang="zh-CN"/>
              <a:t>Practical Software Engineering for Mechatronic System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144645" y="429895"/>
            <a:ext cx="7910195" cy="152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>
                <a:sym typeface="+mn-ea"/>
              </a:rPr>
              <a:t>Advanced Knowledge About Arduino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Dr. Xiaoming Li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(lxm@lxm.name)</a:t>
            </a:r>
            <a:r>
              <a:rPr lang="x-none" altLang="en-US">
                <a:sym typeface="+mn-ea"/>
              </a:rPr>
              <a:t> </a:t>
            </a:r>
            <a:endParaRPr lang="x-none" altLang="en-US">
              <a:sym typeface="+mn-ea"/>
            </a:endParaRPr>
          </a:p>
          <a:p>
            <a:pPr algn="ctr"/>
            <a:endParaRPr lang="x-none" altLang="en-US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AT1: Timer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Hardware Timer V.S. Software Timer</a:t>
            </a:r>
            <a:endParaRPr lang="x-none" altLang="en-US"/>
          </a:p>
          <a:p>
            <a:pPr lvl="1"/>
            <a:r>
              <a:rPr lang="x-none" altLang="en-US" sz="2800"/>
              <a:t>Hardware timer usually available in CMU based system.</a:t>
            </a:r>
            <a:endParaRPr lang="x-none" altLang="en-US" sz="2800"/>
          </a:p>
          <a:p>
            <a:pPr lvl="1"/>
            <a:r>
              <a:rPr lang="x-none" altLang="en-US" sz="2800"/>
              <a:t>Software timer usually available in PC based system.</a:t>
            </a:r>
            <a:endParaRPr lang="x-none" altLang="en-US" sz="2800"/>
          </a:p>
          <a:p>
            <a:pPr lvl="1"/>
            <a:r>
              <a:rPr lang="x-none" altLang="en-US"/>
              <a:t>In Arduino, we use hardware Timer.</a:t>
            </a:r>
            <a:endParaRPr lang="x-none" altLang="en-US"/>
          </a:p>
          <a:p>
            <a:pPr lvl="0"/>
            <a:r>
              <a:rPr lang="x-none" altLang="en-US"/>
              <a:t>Hardware Timer</a:t>
            </a:r>
            <a:endParaRPr lang="x-none" altLang="en-US"/>
          </a:p>
          <a:p>
            <a:pPr lvl="1"/>
            <a:r>
              <a:rPr lang="x-none" altLang="en-US"/>
              <a:t>2 timers in Arduino</a:t>
            </a:r>
            <a:endParaRPr lang="x-none" altLang="en-US"/>
          </a:p>
          <a:p>
            <a:pPr lvl="1"/>
            <a:r>
              <a:rPr lang="x-none" altLang="en-US"/>
              <a:t>need to set the initial value, enable the interrupt</a:t>
            </a:r>
            <a:endParaRPr lang="x-none" altLang="en-US"/>
          </a:p>
          <a:p>
            <a:pPr lvl="1"/>
            <a:r>
              <a:rPr lang="x-none" altLang="en-US"/>
              <a:t>do something in the interrupt service function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Timer in Arduino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Hacker's way</a:t>
            </a:r>
            <a:endParaRPr lang="x-none" altLang="en-US"/>
          </a:p>
          <a:p>
            <a:pPr lvl="1"/>
            <a:r>
              <a:rPr lang="x-none" altLang="en-US" sz="2800"/>
              <a:t>need knowlege about AVR MCU and C++</a:t>
            </a:r>
            <a:endParaRPr lang="x-none" altLang="en-US" sz="2800"/>
          </a:p>
          <a:p>
            <a:pPr lvl="1"/>
            <a:r>
              <a:rPr lang="x-none" altLang="en-US" sz="2800"/>
              <a:t>hack into aruidno's codes to use C++ directly</a:t>
            </a:r>
            <a:endParaRPr lang="x-none" altLang="en-US" sz="2800"/>
          </a:p>
          <a:p>
            <a:pPr lvl="1"/>
            <a:r>
              <a:rPr lang="x-none" altLang="en-US" sz="2800"/>
              <a:t>may NOT portable!</a:t>
            </a:r>
            <a:endParaRPr lang="x-none" altLang="en-US" sz="2800"/>
          </a:p>
          <a:p>
            <a:r>
              <a:rPr lang="x-none" altLang="en-US"/>
              <a:t>Smart-guy's way</a:t>
            </a:r>
            <a:endParaRPr lang="x-none" altLang="en-US"/>
          </a:p>
          <a:p>
            <a:pPr lvl="1"/>
            <a:r>
              <a:rPr lang="x-none" altLang="en-US"/>
              <a:t>do it using library</a:t>
            </a:r>
            <a:endParaRPr lang="x-none" altLang="en-US"/>
          </a:p>
          <a:p>
            <a:pPr lvl="1"/>
            <a:r>
              <a:rPr lang="x-none" altLang="en-US"/>
              <a:t>or</a:t>
            </a:r>
            <a:endParaRPr lang="x-none" altLang="en-US"/>
          </a:p>
          <a:p>
            <a:pPr lvl="1"/>
            <a:r>
              <a:rPr lang="x-none" altLang="en-US"/>
              <a:t>do it using millis()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AT2: Arduino Library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What is Arduino Library for?</a:t>
            </a:r>
            <a:endParaRPr lang="x-none" altLang="en-US"/>
          </a:p>
          <a:p>
            <a:pPr lvl="1"/>
            <a:r>
              <a:rPr lang="x-none" altLang="en-US" sz="2800"/>
              <a:t>Provide extendable functions in addition to the basic library.</a:t>
            </a:r>
            <a:endParaRPr lang="x-none" altLang="en-US" sz="2800"/>
          </a:p>
          <a:p>
            <a:pPr lvl="1"/>
            <a:r>
              <a:rPr lang="x-none" altLang="en-US" sz="2800"/>
              <a:t>A way to write BIG programs.</a:t>
            </a:r>
            <a:endParaRPr lang="x-none" altLang="en-US" sz="2800"/>
          </a:p>
          <a:p>
            <a:pPr lvl="1"/>
            <a:r>
              <a:rPr lang="x-none" altLang="en-US" sz="2800"/>
              <a:t>Code re-use.</a:t>
            </a:r>
            <a:endParaRPr lang="x-none" altLang="en-US" sz="2800"/>
          </a:p>
          <a:p>
            <a:r>
              <a:rPr lang="x-none" altLang="en-US"/>
              <a:t>Where can I find the Arduino library?</a:t>
            </a:r>
            <a:endParaRPr lang="x-none" altLang="en-US"/>
          </a:p>
          <a:p>
            <a:r>
              <a:rPr lang="x-none" altLang="en-US"/>
              <a:t>How to use the library in my project?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AT2: Arduino Library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3200">
                <a:sym typeface="+mn-ea"/>
              </a:rPr>
              <a:t>What is Arduino Library for?</a:t>
            </a:r>
            <a:endParaRPr lang="x-none" altLang="en-US" sz="3200"/>
          </a:p>
          <a:p>
            <a:r>
              <a:rPr lang="x-none" altLang="en-US" sz="3200">
                <a:sym typeface="+mn-ea"/>
              </a:rPr>
              <a:t>Where can I find the Arduino library?</a:t>
            </a:r>
            <a:endParaRPr lang="x-none" altLang="en-US" sz="3200">
              <a:sym typeface="+mn-ea"/>
            </a:endParaRPr>
          </a:p>
          <a:p>
            <a:pPr lvl="1"/>
            <a:r>
              <a:rPr lang="x-none" altLang="en-US" sz="2800">
                <a:sym typeface="+mn-ea"/>
              </a:rPr>
              <a:t>IDE</a:t>
            </a:r>
            <a:endParaRPr lang="x-none" altLang="en-US" sz="2800">
              <a:sym typeface="+mn-ea"/>
            </a:endParaRPr>
          </a:p>
          <a:p>
            <a:pPr lvl="1"/>
            <a:r>
              <a:rPr lang="x-none" altLang="en-US" sz="2800">
                <a:sym typeface="+mn-ea"/>
              </a:rPr>
              <a:t>Download from developers' website</a:t>
            </a:r>
            <a:endParaRPr lang="x-none" altLang="en-US" sz="2800">
              <a:sym typeface="+mn-ea"/>
            </a:endParaRPr>
          </a:p>
          <a:p>
            <a:pPr lvl="1"/>
            <a:r>
              <a:rPr lang="x-none" altLang="en-US" sz="2800">
                <a:sym typeface="+mn-ea"/>
              </a:rPr>
              <a:t>Write you own.</a:t>
            </a:r>
            <a:endParaRPr lang="x-none" altLang="en-US" sz="2800">
              <a:sym typeface="+mn-ea"/>
            </a:endParaRPr>
          </a:p>
          <a:p>
            <a:r>
              <a:rPr lang="x-none" altLang="en-US" sz="3200">
                <a:sym typeface="+mn-ea"/>
              </a:rPr>
              <a:t>How to use the library in my project?</a:t>
            </a:r>
            <a:endParaRPr lang="x-none" altLang="en-US" sz="3200">
              <a:sym typeface="+mn-ea"/>
            </a:endParaRPr>
          </a:p>
          <a:p>
            <a:pPr lvl="1"/>
            <a:r>
              <a:rPr lang="x-none" altLang="en-US"/>
              <a:t>Use IDE to include the library.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AT3：How to write library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Using Class to encapsulate the source code</a:t>
            </a:r>
            <a:endParaRPr lang="x-none" altLang="en-US"/>
          </a:p>
          <a:p>
            <a:r>
              <a:rPr lang="x-none" altLang="en-US"/>
              <a:t>Essentially the library is a C++ class or package.</a:t>
            </a:r>
            <a:endParaRPr lang="x-none" altLang="en-US"/>
          </a:p>
          <a:p>
            <a:r>
              <a:rPr lang="x-none" altLang="en-US"/>
              <a:t>Put it into the library directory.</a:t>
            </a:r>
            <a:endParaRPr lang="x-non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Example: MsTimer2</a:t>
            </a:r>
            <a:endParaRPr lang="x-none" altLang="en-US"/>
          </a:p>
        </p:txBody>
      </p:sp>
      <p:sp>
        <p:nvSpPr>
          <p:cNvPr id="4" name="Flowchart: Document 3"/>
          <p:cNvSpPr/>
          <p:nvPr/>
        </p:nvSpPr>
        <p:spPr>
          <a:xfrm>
            <a:off x="406400" y="1569720"/>
            <a:ext cx="5853430" cy="5216525"/>
          </a:xfrm>
          <a:prstGeom prst="flowChart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6990" tIns="46990" rIns="46990" bIns="4699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MsTimer2 is a small and very easy to use library to interface 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Timer2 with  humans. It's called MsTimer2 because it 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"hardcodes" a resolution of 1 millisecond on timer2 For Details 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see: http://www.arduino.cc/playground/Main/MsTimer2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*/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#include &lt;MsTimer2.h&gt;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// Switch on LED on and off each half second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#if ARDUINO &gt;= 100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const int led_pin = LED_BUILTIN;// 1.0 built in LED pin var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#else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const int led_pin = 13;	// default to pin 13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#endif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6515100" y="1557020"/>
            <a:ext cx="5494655" cy="5170170"/>
          </a:xfrm>
          <a:prstGeom prst="flowChart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46990" tIns="46990" rIns="46990" bIns="4699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void flash()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static boolean output = HIGH;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digitalWrite(led_pin, output);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output = !output;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void setup()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pinMode(led_pin, OUTPUT);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MsTimer2::set(500, flash); // 500ms period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MsTimer2::start();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void loop()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Timer based task scheduler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1519" t="65300" r="16947" b="4392"/>
          <a:stretch>
            <a:fillRect/>
          </a:stretch>
        </p:blipFill>
        <p:spPr>
          <a:xfrm>
            <a:off x="518160" y="2291080"/>
            <a:ext cx="10420985" cy="29438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62600" cy="4351655"/>
          </a:xfrm>
        </p:spPr>
        <p:txBody>
          <a:bodyPr/>
          <a:p>
            <a:r>
              <a:rPr lang="zh-CN" altLang="en-US"/>
              <a:t>Michael J. Pont  Patterns for time-triggered embedded systems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Part C (chapter 13-17)</a:t>
            </a:r>
            <a:endParaRPr lang="en-US" altLang="zh-CN"/>
          </a:p>
          <a:p>
            <a:r>
              <a:rPr lang="en-US" altLang="zh-CN"/>
              <a:t>Learn to write simple task scheduler in Arduino Environment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0420" y="685165"/>
            <a:ext cx="4384040" cy="54876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Arduino Basics </a:t>
            </a:r>
            <a:r>
              <a:rPr lang="en-US" altLang="x-none"/>
              <a:t>Review</a:t>
            </a:r>
            <a:endParaRPr lang="en-US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Program Structure</a:t>
            </a:r>
            <a:endParaRPr lang="x-none" altLang="en-US"/>
          </a:p>
          <a:p>
            <a:pPr lvl="1"/>
            <a:r>
              <a:rPr lang="x-none" altLang="en-US" sz="2400"/>
              <a:t>setup() and loop()</a:t>
            </a:r>
            <a:endParaRPr lang="x-none" altLang="en-US" sz="2400"/>
          </a:p>
          <a:p>
            <a:r>
              <a:rPr lang="x-none" altLang="en-US"/>
              <a:t>Basic digital I/O, analog input and PWM output</a:t>
            </a:r>
            <a:endParaRPr lang="x-none" altLang="en-US"/>
          </a:p>
          <a:p>
            <a:pPr lvl="1"/>
            <a:r>
              <a:rPr lang="x-none" altLang="en-US" sz="2400"/>
              <a:t>digitalRead() / digitalWrite()</a:t>
            </a:r>
            <a:endParaRPr lang="x-none" altLang="en-US" sz="2400"/>
          </a:p>
          <a:p>
            <a:pPr lvl="1"/>
            <a:r>
              <a:rPr lang="x-none" altLang="en-US" sz="2400"/>
              <a:t>analogRead() / analogWrite()</a:t>
            </a:r>
            <a:endParaRPr lang="x-none" altLang="en-US" sz="2400"/>
          </a:p>
          <a:p>
            <a:r>
              <a:rPr lang="x-none" altLang="en-US"/>
              <a:t>Functions</a:t>
            </a:r>
            <a:endParaRPr lang="x-none" altLang="en-US"/>
          </a:p>
          <a:p>
            <a:pPr lvl="1"/>
            <a:r>
              <a:rPr lang="x-none" altLang="en-US" sz="2400"/>
              <a:t>String, date, time, calculation, etc.</a:t>
            </a:r>
            <a:endParaRPr lang="x-none" altLang="en-US" sz="2400"/>
          </a:p>
          <a:p>
            <a:r>
              <a:rPr lang="x-none" altLang="en-US"/>
              <a:t>Serial communication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Demo: Echo System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Requirements</a:t>
            </a:r>
            <a:endParaRPr lang="en-US" altLang="zh-CN"/>
          </a:p>
          <a:p>
            <a:pPr lvl="1"/>
            <a:r>
              <a:rPr lang="en-US" altLang="zh-CN"/>
              <a:t>Given Arduino, Ultrasonic Module, measure the distance</a:t>
            </a:r>
            <a:endParaRPr lang="en-US" altLang="zh-CN"/>
          </a:p>
          <a:p>
            <a:pPr lvl="1"/>
            <a:r>
              <a:rPr lang="en-US" altLang="zh-CN"/>
              <a:t>Print the distance through the serial port</a:t>
            </a:r>
            <a:endParaRPr lang="en-US" altLang="zh-CN"/>
          </a:p>
          <a:p>
            <a:pPr lvl="0"/>
            <a:r>
              <a:rPr lang="en-US" altLang="zh-CN"/>
              <a:t>How to design?</a:t>
            </a:r>
            <a:endParaRPr lang="en-US" altLang="zh-CN"/>
          </a:p>
          <a:p>
            <a:pPr lvl="1"/>
            <a:r>
              <a:rPr lang="en-US" altLang="zh-CN"/>
              <a:t>Pick a software framework</a:t>
            </a:r>
            <a:endParaRPr lang="en-US" altLang="zh-CN"/>
          </a:p>
          <a:p>
            <a:pPr lvl="1"/>
            <a:r>
              <a:rPr lang="en-US" altLang="zh-CN"/>
              <a:t>Distribute the jobs</a:t>
            </a:r>
            <a:endParaRPr lang="en-US" altLang="zh-CN"/>
          </a:p>
          <a:p>
            <a:pPr lvl="1"/>
            <a:r>
              <a:rPr lang="en-US" altLang="zh-CN"/>
              <a:t>Change the jobs into codes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Demo: Echo System 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Describe the software functions logically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503170" y="2457450"/>
            <a:ext cx="75234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Arvo" panose="02000000000000000000" charset="0"/>
                <a:cs typeface="Arvo" panose="02000000000000000000" charset="0"/>
              </a:rPr>
              <a:t>configure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Arvo" panose="02000000000000000000" charset="0"/>
              <a:cs typeface="Arvo" panose="02000000000000000000" charset="0"/>
            </a:endParaRPr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Arvo" panose="02000000000000000000" charset="0"/>
                <a:cs typeface="Arvo" panose="02000000000000000000" charset="0"/>
              </a:rPr>
              <a:t>setup pins state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Arvo" panose="02000000000000000000" charset="0"/>
              <a:cs typeface="Arvo" panose="02000000000000000000" charset="0"/>
            </a:endParaRPr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Arvo" panose="02000000000000000000" charset="0"/>
                <a:cs typeface="Arvo" panose="02000000000000000000" charset="0"/>
              </a:rPr>
              <a:t>setup serial port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Arvo" panose="02000000000000000000" charset="0"/>
              <a:cs typeface="Arvo" panose="02000000000000000000" charset="0"/>
            </a:endParaRP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Arvo" panose="02000000000000000000" charset="0"/>
                <a:cs typeface="Arvo" panose="02000000000000000000" charset="0"/>
              </a:rPr>
              <a:t>send an ultra-sonic beep through the module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latin typeface="Arvo" panose="02000000000000000000" charset="0"/>
              <a:cs typeface="Arvo" panose="02000000000000000000" charset="0"/>
            </a:endParaRPr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Arvo" panose="02000000000000000000" charset="0"/>
                <a:cs typeface="Arvo" panose="02000000000000000000" charset="0"/>
              </a:rPr>
              <a:t>send trig signal through the pin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latin typeface="Arvo" panose="02000000000000000000" charset="0"/>
              <a:cs typeface="Arvo" panose="02000000000000000000" charset="0"/>
            </a:endParaRP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Arvo" panose="02000000000000000000" charset="0"/>
                <a:cs typeface="Arvo" panose="02000000000000000000" charset="0"/>
              </a:rPr>
              <a:t>wait until recieve the bounced beep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latin typeface="Arvo" panose="02000000000000000000" charset="0"/>
              <a:cs typeface="Arvo" panose="02000000000000000000" charset="0"/>
            </a:endParaRPr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Arvo" panose="02000000000000000000" charset="0"/>
                <a:cs typeface="Arvo" panose="02000000000000000000" charset="0"/>
              </a:rPr>
              <a:t>watch the echo signal through the pin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latin typeface="Arvo" panose="02000000000000000000" charset="0"/>
              <a:cs typeface="Arvo" panose="02000000000000000000" charset="0"/>
            </a:endParaRP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Arvo" panose="02000000000000000000" charset="0"/>
                <a:cs typeface="Arvo" panose="02000000000000000000" charset="0"/>
              </a:rPr>
              <a:t>measure the time elapsed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latin typeface="Arvo" panose="02000000000000000000" charset="0"/>
              <a:cs typeface="Arvo" panose="02000000000000000000" charset="0"/>
            </a:endParaRPr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Arvo" panose="02000000000000000000" charset="0"/>
                <a:cs typeface="Arvo" panose="02000000000000000000" charset="0"/>
              </a:rPr>
              <a:t>use pulseIn()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latin typeface="Arvo" panose="02000000000000000000" charset="0"/>
              <a:cs typeface="Arvo" panose="02000000000000000000" charset="0"/>
            </a:endParaRP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Arvo" panose="02000000000000000000" charset="0"/>
                <a:cs typeface="Arvo" panose="02000000000000000000" charset="0"/>
              </a:rPr>
              <a:t>calculate the distance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latin typeface="Arvo" panose="02000000000000000000" charset="0"/>
              <a:cs typeface="Arvo" panose="02000000000000000000" charset="0"/>
            </a:endParaRP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Arvo" panose="02000000000000000000" charset="0"/>
                <a:cs typeface="Arvo" panose="02000000000000000000" charset="0"/>
              </a:rPr>
              <a:t>send the result through serial port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latin typeface="Arvo" panose="02000000000000000000" charset="0"/>
              <a:cs typeface="Arvo" panose="02000000000000000000" charset="0"/>
            </a:endParaRPr>
          </a:p>
        </p:txBody>
      </p:sp>
      <p:pic>
        <p:nvPicPr>
          <p:cNvPr id="22531" name="图片 174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67140" y="824865"/>
            <a:ext cx="3267075" cy="535241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箭头连接符 4"/>
          <p:cNvCxnSpPr/>
          <p:nvPr/>
        </p:nvCxnSpPr>
        <p:spPr>
          <a:xfrm flipV="1">
            <a:off x="5857875" y="2701925"/>
            <a:ext cx="3598545" cy="353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917055" y="4250055"/>
            <a:ext cx="2539365" cy="6381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do we get from the demo system?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Learn how to write general arduino programs;</a:t>
            </a:r>
            <a:endParaRPr lang="en-US" altLang="zh-CN"/>
          </a:p>
          <a:p>
            <a:r>
              <a:rPr lang="en-US" altLang="zh-CN"/>
              <a:t>Get familiar with the functions provided by arduino;</a:t>
            </a:r>
            <a:endParaRPr lang="en-US" altLang="zh-CN"/>
          </a:p>
          <a:p>
            <a:r>
              <a:rPr lang="en-US" altLang="zh-CN"/>
              <a:t>Get familiar with the setup() and loop() framework;</a:t>
            </a:r>
            <a:endParaRPr lang="en-US" altLang="zh-CN"/>
          </a:p>
          <a:p>
            <a:endParaRPr lang="en-US" altLang="zh-CN"/>
          </a:p>
          <a:p>
            <a:r>
              <a:rPr lang="en-US" altLang="zh-CN" sz="3200"/>
              <a:t>But</a:t>
            </a:r>
            <a:endParaRPr lang="en-US" altLang="zh-CN" sz="3200"/>
          </a:p>
          <a:p>
            <a:pPr lvl="1"/>
            <a:r>
              <a:rPr lang="en-US" altLang="zh-CN" sz="2800"/>
              <a:t>Can you write codes for time-critical system?</a:t>
            </a:r>
            <a:endParaRPr lang="en-US" altLang="zh-CN" sz="2800"/>
          </a:p>
          <a:p>
            <a:pPr lvl="1"/>
            <a:r>
              <a:rPr lang="en-US" altLang="zh-CN" sz="2800"/>
              <a:t>Can you write codes that do more than one things </a:t>
            </a:r>
            <a:r>
              <a:rPr lang="en-US" altLang="zh-CN" sz="2800" u="sng"/>
              <a:t>at the same time</a:t>
            </a:r>
            <a:r>
              <a:rPr lang="en-US" altLang="zh-CN" sz="2800"/>
              <a:t>?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Real-time Control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885305" cy="4351655"/>
          </a:xfrm>
        </p:spPr>
        <p:txBody>
          <a:bodyPr/>
          <a:p>
            <a:r>
              <a:rPr lang="en-US" altLang="zh-CN"/>
              <a:t>Real-time control requires acurate control period</a:t>
            </a:r>
            <a:endParaRPr lang="en-US" altLang="zh-CN"/>
          </a:p>
          <a:p>
            <a:pPr lvl="1"/>
            <a:r>
              <a:rPr lang="en-US" altLang="zh-CN"/>
              <a:t>Sample rate determines the control period</a:t>
            </a:r>
            <a:endParaRPr lang="en-US" altLang="zh-CN"/>
          </a:p>
          <a:p>
            <a:pPr lvl="1"/>
            <a:r>
              <a:rPr lang="en-US" altLang="zh-CN"/>
              <a:t>T is a constant value in any algorithms in discrete control system</a:t>
            </a:r>
            <a:endParaRPr lang="en-US" altLang="zh-CN"/>
          </a:p>
          <a:p>
            <a:pPr lvl="1"/>
            <a:r>
              <a:rPr lang="en-US" altLang="zh-CN"/>
              <a:t>Unstable T leads to the unstable state of the whole system</a:t>
            </a:r>
            <a:endParaRPr lang="en-US" altLang="zh-CN"/>
          </a:p>
          <a:p>
            <a:pPr lvl="0"/>
            <a:r>
              <a:rPr lang="en-US" altLang="zh-CN"/>
              <a:t>Cannot use delay() in super loop</a:t>
            </a:r>
            <a:endParaRPr lang="en-US" altLang="zh-CN"/>
          </a:p>
          <a:p>
            <a:pPr lvl="0"/>
            <a:r>
              <a:rPr lang="en-US" altLang="zh-CN"/>
              <a:t>Only hardware timer can provide accurate time intervals</a:t>
            </a:r>
            <a:endParaRPr lang="en-US" altLang="zh-CN"/>
          </a:p>
        </p:txBody>
      </p:sp>
      <p:pic>
        <p:nvPicPr>
          <p:cNvPr id="4" name="图片 3" descr="s-l1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5910" y="199517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Multi-tasking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48020" cy="4351655"/>
          </a:xfrm>
        </p:spPr>
        <p:txBody>
          <a:bodyPr/>
          <a:p>
            <a:r>
              <a:rPr lang="en-US" altLang="zh-CN"/>
              <a:t>How to do multiple tasks in an easy way?</a:t>
            </a:r>
            <a:endParaRPr lang="en-US" altLang="zh-CN"/>
          </a:p>
          <a:p>
            <a:r>
              <a:rPr lang="en-US" altLang="zh-CN"/>
              <a:t>Time sharing method</a:t>
            </a:r>
            <a:endParaRPr lang="en-US" altLang="zh-CN"/>
          </a:p>
        </p:txBody>
      </p:sp>
      <p:pic>
        <p:nvPicPr>
          <p:cNvPr id="4" name="图片 3" descr="multi-tasking-over-worked-1024x1024-14911b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0865" y="1610360"/>
            <a:ext cx="4432935" cy="4432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Advanced topics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About Timer</a:t>
            </a:r>
            <a:endParaRPr lang="x-none" altLang="en-US"/>
          </a:p>
          <a:p>
            <a:r>
              <a:rPr lang="x-none" altLang="en-US"/>
              <a:t>How to use the arduino library</a:t>
            </a:r>
            <a:endParaRPr lang="x-none" altLang="en-US"/>
          </a:p>
          <a:p>
            <a:r>
              <a:rPr lang="x-none" altLang="en-US"/>
              <a:t>How to write your own library</a:t>
            </a:r>
            <a:endParaRPr lang="x-none" altLang="en-US"/>
          </a:p>
          <a:p>
            <a:r>
              <a:rPr lang="en-US" altLang="x-none"/>
              <a:t>Timer based multi-tasking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AT1: Timer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What is timer?</a:t>
            </a:r>
            <a:endParaRPr lang="x-none" altLang="en-US"/>
          </a:p>
          <a:p>
            <a:pPr lvl="1"/>
            <a:r>
              <a:rPr lang="x-none" altLang="en-US"/>
              <a:t>Timer is a reminder that is strictly remind your code to do somthing at specified time instante.</a:t>
            </a:r>
            <a:endParaRPr lang="x-none" altLang="en-US"/>
          </a:p>
          <a:p>
            <a:pPr lvl="0"/>
            <a:r>
              <a:rPr lang="x-none" altLang="en-US"/>
              <a:t>Why Timer?</a:t>
            </a:r>
            <a:endParaRPr lang="x-none" altLang="en-US"/>
          </a:p>
          <a:p>
            <a:pPr lvl="1"/>
            <a:r>
              <a:rPr lang="x-none" altLang="en-US"/>
              <a:t>Timer is very important in Real-time system.</a:t>
            </a:r>
            <a:endParaRPr lang="x-none" altLang="en-US"/>
          </a:p>
          <a:p>
            <a:pPr lvl="1"/>
            <a:r>
              <a:rPr lang="x-none" altLang="en-US"/>
              <a:t>Generate a very presice time delay.</a:t>
            </a:r>
            <a:endParaRPr lang="x-none" altLang="en-US"/>
          </a:p>
          <a:p>
            <a:pPr lvl="1"/>
            <a:r>
              <a:rPr lang="x-none" altLang="en-US"/>
              <a:t>Timer can work in backgroud / not comsuming CPU resources.</a:t>
            </a:r>
            <a:endParaRPr lang="x-none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ZkOWUyMjhlMTRlMzEyMjk5MmNmNTM0ZjY5ZTY4M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3832</Words>
  <Application>WPS 演示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Arvo</vt:lpstr>
      <vt:lpstr>Verdana</vt:lpstr>
      <vt:lpstr>Calibri</vt:lpstr>
      <vt:lpstr>Calibri Light</vt:lpstr>
      <vt:lpstr>微软雅黑</vt:lpstr>
      <vt:lpstr>Arial Unicode MS</vt:lpstr>
      <vt:lpstr>Office 主题</vt:lpstr>
      <vt:lpstr>Advanced Knowledge About Arduino</vt:lpstr>
      <vt:lpstr>Arduino Basics Review</vt:lpstr>
      <vt:lpstr>Demo: Echo System (1)</vt:lpstr>
      <vt:lpstr>Demo: Echo System (2)</vt:lpstr>
      <vt:lpstr>What do we get from the demo system?</vt:lpstr>
      <vt:lpstr>Real-time Control</vt:lpstr>
      <vt:lpstr>Multi-tasking</vt:lpstr>
      <vt:lpstr>Advanced topics</vt:lpstr>
      <vt:lpstr>AT1: Timer</vt:lpstr>
      <vt:lpstr>AT1: Timer</vt:lpstr>
      <vt:lpstr>Timer in Arduino</vt:lpstr>
      <vt:lpstr>AT2: Arduino Library</vt:lpstr>
      <vt:lpstr>AT2: Arduino Library</vt:lpstr>
      <vt:lpstr>AT3：How to write library</vt:lpstr>
      <vt:lpstr>Example: MsTimer2</vt:lpstr>
      <vt:lpstr>Timer based task scheduler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Knowledge About Arduino</dc:title>
  <dc:creator>lxm</dc:creator>
  <cp:lastModifiedBy>origin2007</cp:lastModifiedBy>
  <cp:revision>26</cp:revision>
  <dcterms:created xsi:type="dcterms:W3CDTF">2018-10-31T10:21:00Z</dcterms:created>
  <dcterms:modified xsi:type="dcterms:W3CDTF">2023-03-28T10:23:34Z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9A18526AE3794031BA3124AAA35A404A</vt:lpwstr>
  </property>
</Properties>
</file>