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09" r:id="rId3"/>
    <p:sldId id="310" r:id="rId4"/>
    <p:sldId id="318" r:id="rId5"/>
    <p:sldId id="319" r:id="rId6"/>
    <p:sldId id="320" r:id="rId7"/>
    <p:sldId id="321" r:id="rId8"/>
    <p:sldId id="324" r:id="rId9"/>
    <p:sldId id="322" r:id="rId10"/>
    <p:sldId id="323" r:id="rId11"/>
    <p:sldId id="325" r:id="rId12"/>
    <p:sldId id="311" r:id="rId13"/>
    <p:sldId id="312" r:id="rId14"/>
    <p:sldId id="313" r:id="rId15"/>
    <p:sldId id="314" r:id="rId16"/>
    <p:sldId id="315" r:id="rId17"/>
    <p:sldId id="316" r:id="rId18"/>
    <p:sldId id="317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63415" y="65405"/>
            <a:ext cx="749998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r"/>
            <a:r>
              <a:rPr lang="en-US" altLang="zh-CN"/>
              <a:t>Practical Software Engineering for Mechatronic System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144645" y="429895"/>
            <a:ext cx="7910195" cy="152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Examples of Mechatronic Control System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x-none" sz="2400"/>
              <a:t>Dr. Xiaoming Li</a:t>
            </a:r>
            <a:endParaRPr lang="en-US" altLang="x-none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 Program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52750" y="2166620"/>
            <a:ext cx="541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66875" y="1691005"/>
            <a:ext cx="46666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#include &lt;taskscheduler.h&gt;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void setup() {</a:t>
            </a:r>
            <a:endParaRPr lang="zh-CN" altLang="en-US" sz="2000"/>
          </a:p>
          <a:p>
            <a:r>
              <a:rPr lang="zh-CN" altLang="en-US" sz="2000"/>
              <a:t>  Serial.begin(9600);</a:t>
            </a:r>
            <a:endParaRPr lang="zh-CN" altLang="en-US" sz="2000"/>
          </a:p>
          <a:p>
            <a:r>
              <a:rPr lang="zh-CN" altLang="en-US" sz="2000"/>
              <a:t>  pinMode(13, OUTPUT);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zh-CN" altLang="en-US" sz="2000" b="1">
                <a:solidFill>
                  <a:srgbClr val="FF0000"/>
                </a:solidFill>
              </a:rPr>
              <a:t> sch_init();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  sch_addTask(do1, 0, 100);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  sch_addTask(do2, 1, 100);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/>
              <a:t>  sch_start();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void loop() {</a:t>
            </a:r>
            <a:endParaRPr lang="zh-CN" altLang="en-US" sz="2000"/>
          </a:p>
          <a:p>
            <a:r>
              <a:rPr lang="zh-CN" altLang="en-US" sz="2000"/>
              <a:t>  </a:t>
            </a:r>
            <a:r>
              <a:rPr lang="zh-CN" altLang="en-US" sz="2000" b="1"/>
              <a:t> </a:t>
            </a:r>
            <a:r>
              <a:rPr lang="zh-CN" altLang="en-US" sz="2000" b="1">
                <a:solidFill>
                  <a:srgbClr val="FF0000"/>
                </a:solidFill>
              </a:rPr>
              <a:t>sch_dispatchtasks();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333490" y="1691005"/>
            <a:ext cx="44608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void do1()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{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digitalWrite(13, HIGH);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}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void do2()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{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digitalWrite(13, LOW);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5667375" y="1657985"/>
            <a:ext cx="0" cy="4302760"/>
          </a:xfrm>
          <a:prstGeom prst="line">
            <a:avLst/>
          </a:prstGeom>
          <a:ln w="38100" cmpd="sng">
            <a:solidFill>
              <a:schemeClr val="accent1">
                <a:alpha val="91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Examples of Mechatronic Control System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Temperature control</a:t>
            </a:r>
            <a:endParaRPr lang="x-none" altLang="en-US"/>
          </a:p>
          <a:p>
            <a:r>
              <a:rPr lang="x-none" altLang="en-US"/>
              <a:t>DC motor control</a:t>
            </a:r>
            <a:endParaRPr lang="x-none" altLang="en-US"/>
          </a:p>
          <a:p>
            <a:r>
              <a:rPr lang="x-none" altLang="en-US"/>
              <a:t>DC motor feedback control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Temperature Control System</a:t>
            </a:r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>
            <a:grayscl/>
          </a:blip>
          <a:stretch>
            <a:fillRect/>
          </a:stretch>
        </p:blipFill>
        <p:spPr>
          <a:xfrm>
            <a:off x="3199130" y="1912620"/>
            <a:ext cx="5280660" cy="4064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Temperature Control System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Sensor (Transducer)</a:t>
            </a:r>
            <a:endParaRPr lang="x-none" altLang="en-US"/>
          </a:p>
          <a:p>
            <a:pPr lvl="1"/>
            <a:r>
              <a:rPr lang="x-none" altLang="en-US" sz="2800"/>
              <a:t>Analog or Digital</a:t>
            </a:r>
            <a:endParaRPr lang="x-none" altLang="en-US" sz="2800"/>
          </a:p>
          <a:p>
            <a:r>
              <a:rPr lang="x-none" altLang="en-US"/>
              <a:t>Actuator (Transducer, Heater)</a:t>
            </a:r>
            <a:endParaRPr lang="x-none" altLang="en-US"/>
          </a:p>
          <a:p>
            <a:r>
              <a:rPr lang="x-none" altLang="en-US"/>
              <a:t>Controller</a:t>
            </a:r>
            <a:endParaRPr lang="x-none" altLang="en-US"/>
          </a:p>
          <a:p>
            <a:pPr lvl="1"/>
            <a:r>
              <a:rPr lang="x-none" altLang="en-US"/>
              <a:t>Interface (Hardware)</a:t>
            </a:r>
            <a:endParaRPr lang="x-none" altLang="en-US"/>
          </a:p>
          <a:p>
            <a:pPr lvl="1"/>
            <a:r>
              <a:rPr lang="x-none" altLang="en-US"/>
              <a:t>Algorithms (Software)</a:t>
            </a:r>
            <a:endParaRPr lang="x-none" altLang="en-US"/>
          </a:p>
          <a:p>
            <a:pPr lvl="2"/>
            <a:r>
              <a:rPr lang="x-none" altLang="en-US"/>
              <a:t>Bang-Bang Controller</a:t>
            </a:r>
            <a:endParaRPr lang="x-none" altLang="en-US"/>
          </a:p>
          <a:p>
            <a:pPr lvl="2"/>
            <a:r>
              <a:rPr lang="x-none" altLang="en-US"/>
              <a:t>PID controller</a:t>
            </a:r>
            <a:endParaRPr lang="x-none" altLang="en-US"/>
          </a:p>
          <a:p>
            <a:pPr lvl="1"/>
            <a:r>
              <a:rPr lang="x-none" altLang="en-US"/>
              <a:t>Hardware-software coupling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DC-Motor Control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How DC motor works</a:t>
            </a:r>
            <a:endParaRPr lang="x-none" altLang="en-US"/>
          </a:p>
          <a:p>
            <a:r>
              <a:rPr lang="x-none" altLang="en-US"/>
              <a:t>DC-motor driver</a:t>
            </a:r>
            <a:endParaRPr lang="x-none" altLang="en-US"/>
          </a:p>
          <a:p>
            <a:pPr lvl="1"/>
            <a:r>
              <a:rPr lang="x-none" altLang="en-US"/>
              <a:t>H-Bridge Circuit</a:t>
            </a:r>
            <a:endParaRPr lang="x-none" altLang="en-US"/>
          </a:p>
          <a:p>
            <a:pPr lvl="1"/>
            <a:r>
              <a:rPr lang="x-none" altLang="en-US"/>
              <a:t>PWM</a:t>
            </a:r>
            <a:endParaRPr lang="x-none" altLang="en-US"/>
          </a:p>
          <a:p>
            <a:pPr lvl="0"/>
            <a:r>
              <a:rPr lang="x-none" altLang="en-US"/>
              <a:t>Inteface</a:t>
            </a:r>
            <a:endParaRPr lang="x-none" altLang="en-US"/>
          </a:p>
          <a:p>
            <a:pPr lvl="1"/>
            <a:r>
              <a:rPr lang="x-none" altLang="en-US"/>
              <a:t>PWM &lt;-&gt; Speed</a:t>
            </a:r>
            <a:endParaRPr lang="x-none" altLang="en-US"/>
          </a:p>
          <a:p>
            <a:pPr lvl="1"/>
            <a:r>
              <a:rPr lang="x-none" altLang="en-US"/>
              <a:t>DO &lt;-&gt; Direction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4330" y="1087120"/>
            <a:ext cx="4735195" cy="47351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DC-Motor Control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Software Algorithms:</a:t>
            </a:r>
            <a:endParaRPr lang="x-none" altLang="en-US"/>
          </a:p>
          <a:p>
            <a:pPr lvl="1"/>
            <a:r>
              <a:rPr lang="x-none" altLang="en-US"/>
              <a:t>Open-loop: </a:t>
            </a:r>
            <a:endParaRPr lang="x-none" altLang="en-US"/>
          </a:p>
          <a:p>
            <a:pPr lvl="2"/>
            <a:r>
              <a:rPr lang="x-none" altLang="en-US" sz="2050">
                <a:sym typeface="+mn-ea"/>
              </a:rPr>
              <a:t>analogWrite(pwmPort, speed)</a:t>
            </a:r>
            <a:endParaRPr lang="x-none" altLang="en-US" sz="2050"/>
          </a:p>
          <a:p>
            <a:pPr lvl="2"/>
            <a:r>
              <a:rPr lang="x-none" altLang="en-US" sz="2050">
                <a:sym typeface="+mn-ea"/>
              </a:rPr>
              <a:t>digitalWrite(dirPort, dir)</a:t>
            </a:r>
            <a:endParaRPr lang="x-none" altLang="en-US"/>
          </a:p>
          <a:p>
            <a:pPr lvl="1"/>
            <a:r>
              <a:rPr lang="x-none" altLang="en-US"/>
              <a:t>Close-loop: </a:t>
            </a:r>
            <a:endParaRPr lang="x-none" altLang="en-US"/>
          </a:p>
          <a:p>
            <a:pPr lvl="2"/>
            <a:r>
              <a:rPr lang="x-none" altLang="en-US"/>
              <a:t>feedback control (PID)</a:t>
            </a:r>
            <a:endParaRPr lang="x-none" altLang="en-US"/>
          </a:p>
          <a:p>
            <a:pPr lvl="2"/>
            <a:r>
              <a:rPr lang="x-none" altLang="en-US"/>
              <a:t>Optical Encoder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195" y="2218055"/>
            <a:ext cx="5568950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DC-Motor Feedback Control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5595"/>
            <a:ext cx="10972800" cy="4542155"/>
          </a:xfrm>
        </p:spPr>
        <p:txBody>
          <a:bodyPr/>
          <a:p>
            <a:r>
              <a:rPr lang="x-none" altLang="en-US"/>
              <a:t>Velocity Control</a:t>
            </a:r>
            <a:endParaRPr lang="x-none" altLang="en-US"/>
          </a:p>
          <a:p>
            <a:pPr lvl="1"/>
            <a:r>
              <a:rPr lang="x-none" altLang="en-US" sz="2800"/>
              <a:t>Inner-loop</a:t>
            </a:r>
            <a:endParaRPr lang="x-none" altLang="en-US" sz="2800"/>
          </a:p>
          <a:p>
            <a:r>
              <a:rPr lang="x-none" altLang="en-US"/>
              <a:t>Position Control</a:t>
            </a:r>
            <a:endParaRPr lang="x-none" altLang="en-US"/>
          </a:p>
          <a:p>
            <a:pPr lvl="1"/>
            <a:r>
              <a:rPr lang="x-none" altLang="en-US"/>
              <a:t>Outer-loop</a:t>
            </a:r>
            <a:endParaRPr lang="x-none" altLang="en-US"/>
          </a:p>
          <a:p>
            <a:pPr lvl="0"/>
            <a:r>
              <a:rPr lang="x-none" altLang="en-US"/>
              <a:t>Speed sensor or Position sensor?</a:t>
            </a:r>
            <a:endParaRPr lang="x-none" altLang="en-US"/>
          </a:p>
          <a:p>
            <a:pPr lvl="1"/>
            <a:r>
              <a:rPr lang="x-none" altLang="en-US"/>
              <a:t>Speed: integral</a:t>
            </a:r>
            <a:endParaRPr lang="x-none" altLang="en-US"/>
          </a:p>
          <a:p>
            <a:pPr lvl="1"/>
            <a:r>
              <a:rPr lang="x-none" altLang="en-US"/>
              <a:t>Positon: differential</a:t>
            </a:r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Conclusion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Pattern: "Sensor + Arduino + Actuator"</a:t>
            </a:r>
            <a:endParaRPr lang="x-none" altLang="en-US"/>
          </a:p>
          <a:p>
            <a:r>
              <a:rPr lang="x-none" altLang="en-US"/>
              <a:t>Software: Algorithms &amp; Control Cycle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What's inside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x-none"/>
              <a:t>A task schedular based framework for control system</a:t>
            </a:r>
            <a:endParaRPr lang="x-none" altLang="en-US"/>
          </a:p>
          <a:p>
            <a:r>
              <a:rPr lang="x-none" altLang="en-US"/>
              <a:t>Give concepts of mechtronic control system</a:t>
            </a:r>
            <a:endParaRPr lang="x-none" altLang="en-US"/>
          </a:p>
          <a:p>
            <a:r>
              <a:rPr lang="x-none" altLang="en-US"/>
              <a:t>Open loop and close loop (feedback control)</a:t>
            </a:r>
            <a:endParaRPr lang="x-none" altLang="en-US"/>
          </a:p>
          <a:p>
            <a:r>
              <a:rPr lang="x-none" altLang="en-US"/>
              <a:t>How to </a:t>
            </a:r>
            <a:r>
              <a:rPr lang="en-US" altLang="x-none"/>
              <a:t>build </a:t>
            </a:r>
            <a:r>
              <a:rPr lang="x-none" altLang="en-US"/>
              <a:t>real mechtronic system with Arduino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time based task schedular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603250" y="1896745"/>
            <a:ext cx="11365865" cy="3809365"/>
            <a:chOff x="950" y="2987"/>
            <a:chExt cx="17899" cy="5999"/>
          </a:xfrm>
        </p:grpSpPr>
        <p:grpSp>
          <p:nvGrpSpPr>
            <p:cNvPr id="13" name="组合 12"/>
            <p:cNvGrpSpPr/>
            <p:nvPr/>
          </p:nvGrpSpPr>
          <p:grpSpPr>
            <a:xfrm>
              <a:off x="6024" y="2987"/>
              <a:ext cx="6900" cy="924"/>
              <a:chOff x="6024" y="2987"/>
              <a:chExt cx="6900" cy="92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024" y="2987"/>
                <a:ext cx="1150" cy="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T1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174" y="2987"/>
                <a:ext cx="1150" cy="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T2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1774" y="2987"/>
                <a:ext cx="1150" cy="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324" y="2987"/>
                <a:ext cx="1150" cy="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T3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624" y="2987"/>
                <a:ext cx="1150" cy="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T5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474" y="2987"/>
                <a:ext cx="1150" cy="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T4</a:t>
                </a:r>
                <a:endParaRPr lang="en-US" altLang="zh-CN"/>
              </a:p>
            </p:txBody>
          </p:sp>
        </p:grpSp>
        <p:sp>
          <p:nvSpPr>
            <p:cNvPr id="14" name="剪去对角的矩形 13"/>
            <p:cNvSpPr/>
            <p:nvPr/>
          </p:nvSpPr>
          <p:spPr>
            <a:xfrm>
              <a:off x="950" y="4888"/>
              <a:ext cx="2750" cy="1025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Task Schuduler</a:t>
              </a:r>
              <a:endParaRPr lang="en-US" altLang="zh-CN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924" y="7412"/>
              <a:ext cx="14050" cy="1574"/>
              <a:chOff x="2924" y="7412"/>
              <a:chExt cx="14050" cy="1574"/>
            </a:xfrm>
          </p:grpSpPr>
          <p:sp>
            <p:nvSpPr>
              <p:cNvPr id="15" name="虚尾箭头 14"/>
              <p:cNvSpPr/>
              <p:nvPr/>
            </p:nvSpPr>
            <p:spPr>
              <a:xfrm>
                <a:off x="2924" y="7812"/>
                <a:ext cx="14051" cy="725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4625" y="7462"/>
                <a:ext cx="0" cy="1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499" y="7462"/>
                <a:ext cx="0" cy="1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3349" y="7462"/>
                <a:ext cx="0" cy="1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0372" y="7412"/>
                <a:ext cx="0" cy="1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5720" y="7462"/>
                <a:ext cx="0" cy="1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剪去对角的矩形 21"/>
            <p:cNvSpPr/>
            <p:nvPr/>
          </p:nvSpPr>
          <p:spPr>
            <a:xfrm>
              <a:off x="950" y="6437"/>
              <a:ext cx="2750" cy="1025"/>
            </a:xfrm>
            <a:prstGeom prst="snip2DiagRect">
              <a:avLst/>
            </a:prstGeom>
            <a:ln>
              <a:solidFill>
                <a:schemeClr val="accent1">
                  <a:shade val="50000"/>
                  <a:alpha val="6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Task dispatcher</a:t>
              </a:r>
              <a:endParaRPr lang="en-US" altLang="zh-CN"/>
            </a:p>
          </p:txBody>
        </p:sp>
        <p:sp>
          <p:nvSpPr>
            <p:cNvPr id="23" name="线形标注 2(带强调线) 22"/>
            <p:cNvSpPr/>
            <p:nvPr/>
          </p:nvSpPr>
          <p:spPr>
            <a:xfrm>
              <a:off x="16649" y="6260"/>
              <a:ext cx="2201" cy="776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09278"/>
                <a:gd name="adj6" fmla="val -36665"/>
              </a:avLst>
            </a:prstGeom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Timer Signal</a:t>
              </a:r>
              <a:endParaRPr lang="en-US" altLang="zh-CN"/>
            </a:p>
          </p:txBody>
        </p:sp>
        <p:cxnSp>
          <p:nvCxnSpPr>
            <p:cNvPr id="27" name="直接箭头连接符 26"/>
            <p:cNvCxnSpPr>
              <a:stCxn id="7" idx="2"/>
            </p:cNvCxnSpPr>
            <p:nvPr/>
          </p:nvCxnSpPr>
          <p:spPr>
            <a:xfrm flipH="1">
              <a:off x="4775" y="3912"/>
              <a:ext cx="1824" cy="3900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99" y="3962"/>
              <a:ext cx="1376" cy="3775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624" y="3937"/>
              <a:ext cx="4351" cy="3775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649" y="3912"/>
              <a:ext cx="7050" cy="3925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2"/>
            </p:cNvCxnSpPr>
            <p:nvPr/>
          </p:nvCxnSpPr>
          <p:spPr>
            <a:xfrm>
              <a:off x="7749" y="3912"/>
              <a:ext cx="551" cy="3725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800" y="3937"/>
              <a:ext cx="6199" cy="3850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0" idx="2"/>
            </p:cNvCxnSpPr>
            <p:nvPr/>
          </p:nvCxnSpPr>
          <p:spPr>
            <a:xfrm flipH="1">
              <a:off x="8600" y="3912"/>
              <a:ext cx="299" cy="3725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2" idx="2"/>
            </p:cNvCxnSpPr>
            <p:nvPr/>
          </p:nvCxnSpPr>
          <p:spPr>
            <a:xfrm>
              <a:off x="10049" y="3912"/>
              <a:ext cx="1126" cy="3675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2" idx="2"/>
            </p:cNvCxnSpPr>
            <p:nvPr/>
          </p:nvCxnSpPr>
          <p:spPr>
            <a:xfrm>
              <a:off x="10049" y="3912"/>
              <a:ext cx="4300" cy="3850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14" idx="3"/>
              <a:endCxn id="7" idx="1"/>
            </p:cNvCxnSpPr>
            <p:nvPr/>
          </p:nvCxnSpPr>
          <p:spPr>
            <a:xfrm rot="16200000">
              <a:off x="3455" y="2320"/>
              <a:ext cx="1438" cy="3699"/>
            </a:xfrm>
            <a:prstGeom prst="bentConnector2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4" idx="0"/>
            </p:cNvCxnSpPr>
            <p:nvPr/>
          </p:nvCxnSpPr>
          <p:spPr>
            <a:xfrm>
              <a:off x="3700" y="5401"/>
              <a:ext cx="1075" cy="2436"/>
            </a:xfrm>
            <a:prstGeom prst="bentConnector2">
              <a:avLst/>
            </a:prstGeom>
            <a:ln w="31750">
              <a:solidFill>
                <a:schemeClr val="accent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timer based task schedular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7600" cy="4351655"/>
          </a:xfrm>
        </p:spPr>
        <p:txBody>
          <a:bodyPr/>
          <a:p>
            <a:r>
              <a:rPr lang="en-US" altLang="zh-CN"/>
              <a:t>Data Structure: Task</a:t>
            </a:r>
            <a:endParaRPr lang="en-US" altLang="zh-CN"/>
          </a:p>
          <a:p>
            <a:r>
              <a:rPr lang="en-US" altLang="zh-CN"/>
              <a:t>Task dispatch</a:t>
            </a:r>
            <a:endParaRPr lang="en-US" altLang="zh-CN"/>
          </a:p>
          <a:p>
            <a:r>
              <a:rPr lang="en-US" altLang="zh-CN"/>
              <a:t>Task schedule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15267" r="23711" b="9704"/>
          <a:stretch>
            <a:fillRect/>
          </a:stretch>
        </p:blipFill>
        <p:spPr>
          <a:xfrm>
            <a:off x="5638800" y="1428750"/>
            <a:ext cx="5715000" cy="5144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implementation - Initialization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6700" y="1786255"/>
            <a:ext cx="7331075" cy="3477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implementation - addTask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691005"/>
            <a:ext cx="663702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An implementation - Start &amp; Dispatch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t="20730"/>
          <a:stretch>
            <a:fillRect/>
          </a:stretch>
        </p:blipFill>
        <p:spPr>
          <a:xfrm>
            <a:off x="6594475" y="1691005"/>
            <a:ext cx="4759325" cy="4370705"/>
          </a:xfrm>
          <a:prstGeom prst="rect">
            <a:avLst/>
          </a:prstGeom>
        </p:spPr>
      </p:pic>
      <p:pic>
        <p:nvPicPr>
          <p:cNvPr id="8" name="内容占位符 5"/>
          <p:cNvPicPr>
            <a:picLocks noChangeAspect="1"/>
          </p:cNvPicPr>
          <p:nvPr/>
        </p:nvPicPr>
        <p:blipFill>
          <a:blip r:embed="rId1"/>
          <a:srcRect b="79404"/>
          <a:stretch>
            <a:fillRect/>
          </a:stretch>
        </p:blipFill>
        <p:spPr>
          <a:xfrm>
            <a:off x="480695" y="2501265"/>
            <a:ext cx="5316855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implementatioin - Delete Task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360" y="1691005"/>
            <a:ext cx="5476240" cy="3956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Schedule!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15:44:55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0245" y="881380"/>
            <a:ext cx="5985510" cy="5474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演示</Application>
  <PresentationFormat>宽屏</PresentationFormat>
  <Paragraphs>162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Abyssinica SIL</vt:lpstr>
      <vt:lpstr>Office 主题</vt:lpstr>
      <vt:lpstr>Experiment: Examples of Mechatronic Control System</vt:lpstr>
      <vt:lpstr>What's inside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Examples of Mechatronic Control System</vt:lpstr>
      <vt:lpstr>Temperature Control System</vt:lpstr>
      <vt:lpstr>Temperature Control System</vt:lpstr>
      <vt:lpstr>DC-Motor Control</vt:lpstr>
      <vt:lpstr>DC-Motor Control</vt:lpstr>
      <vt:lpstr>DC-Motor Feedback Control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lxm</cp:lastModifiedBy>
  <cp:revision>61</cp:revision>
  <dcterms:created xsi:type="dcterms:W3CDTF">2018-11-07T07:49:59Z</dcterms:created>
  <dcterms:modified xsi:type="dcterms:W3CDTF">2018-11-07T07:49:59Z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