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7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15:33:42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4463415" y="65405"/>
            <a:ext cx="749998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r"/>
            <a:r>
              <a:rPr lang="en-US" altLang="zh-CN"/>
              <a:t>Practical Software Engineering for Mechatronic System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144645" y="429895"/>
            <a:ext cx="7910195" cy="152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Software Modeling: Architecture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x-none"/>
              <a:t>Dr. Xiaoming Li</a:t>
            </a:r>
            <a:endParaRPr lang="en-US" altLang="x-non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OO modeling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Class Diagram</a:t>
            </a:r>
            <a:endParaRPr lang="x-none" altLang="en-US"/>
          </a:p>
          <a:p>
            <a:r>
              <a:rPr lang="x-none" altLang="en-US"/>
              <a:t>Sequence Diagram</a:t>
            </a:r>
            <a:endParaRPr lang="x-none" altLang="en-US"/>
          </a:p>
          <a:p>
            <a:r>
              <a:rPr lang="x-none" altLang="en-US"/>
              <a:t>State Diagram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see "UML" for more details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4010" y="1825625"/>
            <a:ext cx="459105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Structure based analysis and Design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Procedure based method</a:t>
            </a:r>
            <a:endParaRPr lang="x-none" altLang="en-US"/>
          </a:p>
          <a:p>
            <a:r>
              <a:rPr lang="x-none" altLang="en-US"/>
              <a:t>Data structure</a:t>
            </a:r>
            <a:endParaRPr lang="x-none" altLang="en-US"/>
          </a:p>
          <a:p>
            <a:r>
              <a:rPr lang="x-none" altLang="en-US"/>
              <a:t>Data flow diagram</a:t>
            </a:r>
            <a:endParaRPr lang="x-none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352415" y="1398905"/>
            <a:ext cx="6320155" cy="5335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What is software architecture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Software architecture is an implemented model of software</a:t>
            </a:r>
            <a:endParaRPr lang="x-none" altLang="en-US"/>
          </a:p>
          <a:p>
            <a:r>
              <a:rPr lang="x-none" altLang="en-US"/>
              <a:t>Structure of the software models</a:t>
            </a:r>
            <a:endParaRPr lang="x-none" altLang="en-US"/>
          </a:p>
          <a:p>
            <a:pPr lvl="1"/>
            <a:r>
              <a:rPr lang="x-none" altLang="en-US"/>
              <a:t>Structure has been defined and devided into different modules</a:t>
            </a:r>
            <a:endParaRPr lang="x-none" altLang="en-US"/>
          </a:p>
          <a:p>
            <a:pPr lvl="1"/>
            <a:r>
              <a:rPr lang="x-none" altLang="en-US"/>
              <a:t>Developers need only to implement modules</a:t>
            </a:r>
            <a:endParaRPr lang="x-none" altLang="en-US"/>
          </a:p>
          <a:p>
            <a:pPr lvl="0"/>
            <a:r>
              <a:rPr lang="x-none" altLang="en-US"/>
              <a:t>People who design the architecture is called architect.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How to design an Architecture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Method1: Choose from existing framework.</a:t>
            </a:r>
            <a:endParaRPr lang="x-none" altLang="en-US"/>
          </a:p>
          <a:p>
            <a:pPr lvl="1"/>
            <a:r>
              <a:rPr lang="x-none" altLang="en-US"/>
              <a:t>.NET</a:t>
            </a:r>
            <a:endParaRPr lang="x-none" altLang="en-US"/>
          </a:p>
          <a:p>
            <a:pPr lvl="1"/>
            <a:r>
              <a:rPr lang="x-none" altLang="en-US"/>
              <a:t>MFC</a:t>
            </a:r>
            <a:endParaRPr lang="x-none" altLang="en-US"/>
          </a:p>
          <a:p>
            <a:pPr lvl="1"/>
            <a:r>
              <a:rPr lang="x-none" altLang="en-US"/>
              <a:t>MVC</a:t>
            </a:r>
            <a:endParaRPr lang="x-none" altLang="en-US"/>
          </a:p>
          <a:p>
            <a:pPr lvl="1"/>
            <a:r>
              <a:rPr lang="x-none" altLang="en-US"/>
              <a:t>...</a:t>
            </a:r>
            <a:endParaRPr lang="x-none" altLang="en-US"/>
          </a:p>
          <a:p>
            <a:pPr lvl="0"/>
            <a:r>
              <a:rPr lang="x-none" altLang="en-US"/>
              <a:t>Method2: Design from scratch</a:t>
            </a:r>
            <a:endParaRPr lang="x-none" altLang="en-US"/>
          </a:p>
          <a:p>
            <a:pPr lvl="1"/>
            <a:r>
              <a:rPr lang="x-none" altLang="en-US"/>
              <a:t>Principle: High cohesion and low coupling </a:t>
            </a:r>
            <a:r>
              <a:rPr lang="en-US" altLang="x-none"/>
              <a:t>for modules</a:t>
            </a:r>
            <a:endParaRPr lang="x-none" altLang="en-US"/>
          </a:p>
          <a:p>
            <a:pPr lvl="1"/>
            <a:r>
              <a:rPr lang="x-none" altLang="en-US"/>
              <a:t>Feasiblity, extendability, resusability, and easy of use</a:t>
            </a:r>
            <a:endParaRPr lang="x-none" altLang="en-US"/>
          </a:p>
          <a:p>
            <a:pPr lvl="1"/>
            <a:r>
              <a:rPr lang="x-none" altLang="en-US"/>
              <a:t>Experience in programming is very important.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Path to an  architect</a:t>
            </a:r>
            <a:endParaRPr lang="x-none" alt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03375" y="3862070"/>
            <a:ext cx="8797290" cy="2540"/>
          </a:xfrm>
          <a:prstGeom prst="straightConnector1">
            <a:avLst/>
          </a:prstGeom>
          <a:ln w="101600" cap="rnd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211070" y="3122295"/>
            <a:ext cx="1463675" cy="1463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90" tIns="46990" rIns="46990" bIns="46990" rtlCol="0" anchor="ctr"/>
          <a:p>
            <a:pPr algn="ctr"/>
            <a:r>
              <a:rPr lang="x-none" altLang="en-US"/>
              <a:t>Programmer</a:t>
            </a:r>
            <a:endParaRPr lang="x-none" altLang="en-US"/>
          </a:p>
        </p:txBody>
      </p:sp>
      <p:sp>
        <p:nvSpPr>
          <p:cNvPr id="6" name="Oval 5"/>
          <p:cNvSpPr/>
          <p:nvPr/>
        </p:nvSpPr>
        <p:spPr>
          <a:xfrm>
            <a:off x="4222115" y="3122295"/>
            <a:ext cx="1463675" cy="1463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90" tIns="46990" rIns="46990" bIns="46990" rtlCol="0" anchor="ctr"/>
          <a:p>
            <a:pPr algn="ctr"/>
            <a:r>
              <a:rPr lang="x-none" altLang="en-US"/>
              <a:t>Advanced Programmer</a:t>
            </a:r>
            <a:endParaRPr lang="x-none" altLang="en-US"/>
          </a:p>
        </p:txBody>
      </p:sp>
      <p:sp>
        <p:nvSpPr>
          <p:cNvPr id="7" name="Oval 6"/>
          <p:cNvSpPr/>
          <p:nvPr/>
        </p:nvSpPr>
        <p:spPr>
          <a:xfrm>
            <a:off x="6183630" y="3122295"/>
            <a:ext cx="1463675" cy="1463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90" tIns="46990" rIns="46990" bIns="46990" rtlCol="0" anchor="ctr"/>
          <a:p>
            <a:pPr algn="ctr"/>
            <a:r>
              <a:rPr lang="x-none" altLang="en-US"/>
              <a:t>System Analyser</a:t>
            </a:r>
            <a:endParaRPr lang="x-none" altLang="en-US"/>
          </a:p>
        </p:txBody>
      </p:sp>
      <p:sp>
        <p:nvSpPr>
          <p:cNvPr id="8" name="Oval 7"/>
          <p:cNvSpPr/>
          <p:nvPr/>
        </p:nvSpPr>
        <p:spPr>
          <a:xfrm>
            <a:off x="8070850" y="3122295"/>
            <a:ext cx="1463675" cy="1463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90" tIns="46990" rIns="46990" bIns="46990" rtlCol="0" anchor="ctr"/>
          <a:p>
            <a:pPr algn="ctr"/>
            <a:r>
              <a:rPr lang="x-none" altLang="en-US"/>
              <a:t>Software Architect</a:t>
            </a:r>
            <a:endParaRPr lang="x-none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To Mechatronic software developers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Improving through practice</a:t>
            </a:r>
            <a:endParaRPr lang="x-none" altLang="en-US"/>
          </a:p>
          <a:p>
            <a:r>
              <a:rPr lang="x-none" altLang="en-US"/>
              <a:t>Always keep in mind the </a:t>
            </a:r>
            <a:r>
              <a:rPr lang="x-none" altLang="en-US" u="sng"/>
              <a:t>ARCHITECTURE</a:t>
            </a:r>
            <a:r>
              <a:rPr lang="x-none" altLang="en-US"/>
              <a:t>.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t="31960"/>
          <a:stretch>
            <a:fillRect/>
          </a:stretch>
        </p:blipFill>
        <p:spPr>
          <a:xfrm>
            <a:off x="585470" y="3231515"/>
            <a:ext cx="3651885" cy="2548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3231515"/>
            <a:ext cx="3955415" cy="2689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20" y="2967355"/>
            <a:ext cx="4187825" cy="3076575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1734185" y="3123565"/>
            <a:ext cx="2203450" cy="936625"/>
          </a:xfrm>
          <a:prstGeom prst="wedgeEllipseCallout">
            <a:avLst>
              <a:gd name="adj1" fmla="val -22766"/>
              <a:gd name="adj2" fmla="val 68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 I write code like this?</a:t>
            </a:r>
            <a:endParaRPr lang="en-US" altLang="zh-CN"/>
          </a:p>
        </p:txBody>
      </p:sp>
      <p:sp>
        <p:nvSpPr>
          <p:cNvPr id="8" name="椭圆形标注 7"/>
          <p:cNvSpPr/>
          <p:nvPr>
            <p:custDataLst>
              <p:tags r:id="rId4"/>
            </p:custDataLst>
          </p:nvPr>
        </p:nvSpPr>
        <p:spPr>
          <a:xfrm>
            <a:off x="4853305" y="2967355"/>
            <a:ext cx="3532505" cy="936625"/>
          </a:xfrm>
          <a:prstGeom prst="wedgeEllipseCallout">
            <a:avLst>
              <a:gd name="adj1" fmla="val -22766"/>
              <a:gd name="adj2" fmla="val 68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Given codes like this will make the system more relaiable</a:t>
            </a:r>
            <a:endParaRPr lang="en-US" altLang="zh-CN"/>
          </a:p>
        </p:txBody>
      </p:sp>
      <p:sp>
        <p:nvSpPr>
          <p:cNvPr id="9" name="椭圆形标注 8"/>
          <p:cNvSpPr/>
          <p:nvPr>
            <p:custDataLst>
              <p:tags r:id="rId5"/>
            </p:custDataLst>
          </p:nvPr>
        </p:nvSpPr>
        <p:spPr>
          <a:xfrm>
            <a:off x="8153400" y="1861185"/>
            <a:ext cx="3532505" cy="936625"/>
          </a:xfrm>
          <a:prstGeom prst="wedgeEllipseCallout">
            <a:avLst>
              <a:gd name="adj1" fmla="val 20591"/>
              <a:gd name="adj2" fmla="val 100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There may a problem in the architecure and I’ll talk with others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 Software frameworks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Software framework is a implemented architecture for some specific application field</a:t>
            </a:r>
            <a:endParaRPr lang="en-US" altLang="zh-CN"/>
          </a:p>
          <a:p>
            <a:r>
              <a:rPr lang="en-US" altLang="zh-CN"/>
              <a:t>Reuse of codes and lower the complexity is the basic idea of software framework</a:t>
            </a:r>
            <a:endParaRPr lang="en-US" altLang="zh-CN"/>
          </a:p>
          <a:p>
            <a:r>
              <a:rPr lang="en-US" altLang="zh-CN"/>
              <a:t>There are many exisiting software frameworks today, such as:</a:t>
            </a:r>
            <a:endParaRPr lang="en-US" altLang="zh-CN"/>
          </a:p>
          <a:p>
            <a:pPr lvl="1"/>
            <a:r>
              <a:rPr lang="en-US" altLang="zh-CN"/>
              <a:t>ROS for robotics</a:t>
            </a:r>
            <a:endParaRPr lang="en-US" altLang="zh-CN"/>
          </a:p>
          <a:p>
            <a:pPr lvl="1"/>
            <a:r>
              <a:rPr lang="en-US" altLang="zh-CN"/>
              <a:t>Caffe2 for Deep Learning</a:t>
            </a:r>
            <a:endParaRPr lang="en-US" altLang="zh-CN"/>
          </a:p>
          <a:p>
            <a:pPr lvl="1"/>
            <a:r>
              <a:rPr lang="en-US" altLang="zh-CN"/>
              <a:t>Spring MVC for web computing</a:t>
            </a:r>
            <a:endParaRPr lang="en-US" altLang="zh-CN"/>
          </a:p>
          <a:p>
            <a:pPr lvl="1"/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 Introduction to the ROS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Core ideas about the design of ROS</a:t>
            </a:r>
            <a:endParaRPr lang="en-US" altLang="zh-CN"/>
          </a:p>
          <a:p>
            <a:pPr lvl="1"/>
            <a:r>
              <a:rPr lang="en-US" altLang="zh-CN"/>
              <a:t>Peer-to-Peer / Multi-lingual / Tools-based / Thin / Free &amp; Open source</a:t>
            </a:r>
            <a:endParaRPr lang="en-US" altLang="zh-CN"/>
          </a:p>
          <a:p>
            <a:pPr lvl="0"/>
            <a:r>
              <a:rPr lang="en-US" altLang="zh-CN"/>
              <a:t>Fundamental Concepts</a:t>
            </a:r>
            <a:endParaRPr lang="en-US" altLang="zh-CN"/>
          </a:p>
          <a:p>
            <a:pPr lvl="1"/>
            <a:r>
              <a:rPr lang="en-US" altLang="zh-CN"/>
              <a:t>Nodes / Messages / Topics / Services</a:t>
            </a:r>
            <a:endParaRPr lang="en-US" altLang="zh-CN"/>
          </a:p>
          <a:p>
            <a:pPr lvl="0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930" y="3596005"/>
            <a:ext cx="3984625" cy="2402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85" y="4012565"/>
            <a:ext cx="5821680" cy="13563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Introduction to the ROS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Other concepts</a:t>
            </a:r>
            <a:endParaRPr lang="en-US" altLang="zh-CN"/>
          </a:p>
          <a:p>
            <a:pPr lvl="1"/>
            <a:r>
              <a:rPr lang="en-US" altLang="zh-CN"/>
              <a:t>Package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Logging and Playback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Visualization and Monitoring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Transformations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6530" y="1825625"/>
            <a:ext cx="4106545" cy="33102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8 Introduction to the Deep learning framework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Caffee</a:t>
            </a:r>
            <a:endParaRPr lang="en-US" altLang="zh-CN"/>
          </a:p>
          <a:p>
            <a:pPr lvl="1"/>
            <a:r>
              <a:rPr lang="en-US" altLang="zh-CN"/>
              <a:t>Nets, Layers, and Blobs: the anatomy of a Caffe model.</a:t>
            </a:r>
            <a:endParaRPr lang="en-US" altLang="zh-CN"/>
          </a:p>
          <a:p>
            <a:pPr lvl="1"/>
            <a:r>
              <a:rPr lang="en-US" altLang="zh-CN"/>
              <a:t>Forward / Backward: the essential computations of layered compositional models.</a:t>
            </a:r>
            <a:endParaRPr lang="en-US" altLang="zh-CN"/>
          </a:p>
          <a:p>
            <a:pPr lvl="1"/>
            <a:r>
              <a:rPr lang="en-US" altLang="zh-CN"/>
              <a:t>Loss: the task to be learned is defined by the loss.</a:t>
            </a:r>
            <a:endParaRPr lang="en-US" altLang="zh-CN"/>
          </a:p>
          <a:p>
            <a:pPr lvl="1"/>
            <a:r>
              <a:rPr lang="en-US" altLang="zh-CN"/>
              <a:t>Solver: the solver coordinates model optimization.</a:t>
            </a:r>
            <a:endParaRPr lang="en-US" altLang="zh-CN"/>
          </a:p>
          <a:p>
            <a:pPr lvl="1"/>
            <a:r>
              <a:rPr lang="en-US" altLang="zh-CN"/>
              <a:t>Layer Catalogue: the layer is the fundamental unit of modeling and computation – Caffe’s catalogue includes layers for state-of-the-art models.</a:t>
            </a:r>
            <a:endParaRPr lang="en-US" altLang="zh-CN"/>
          </a:p>
          <a:p>
            <a:pPr lvl="1"/>
            <a:r>
              <a:rPr lang="en-US" altLang="zh-CN"/>
              <a:t>Interfaces: command line, Python, and MATLAB Caffe.</a:t>
            </a:r>
            <a:endParaRPr lang="en-US" altLang="zh-CN"/>
          </a:p>
          <a:p>
            <a:pPr lvl="1"/>
            <a:r>
              <a:rPr lang="en-US" altLang="zh-CN"/>
              <a:t>Data: how to caffeinate data for model input.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Contents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What is software model?</a:t>
            </a:r>
            <a:endParaRPr lang="x-none" altLang="en-US"/>
          </a:p>
          <a:p>
            <a:r>
              <a:rPr lang="x-none" altLang="en-US"/>
              <a:t>Why modeling?</a:t>
            </a:r>
            <a:endParaRPr lang="x-none" altLang="en-US"/>
          </a:p>
          <a:p>
            <a:r>
              <a:rPr lang="x-none" altLang="en-US"/>
              <a:t>How to design a software model?</a:t>
            </a:r>
            <a:endParaRPr lang="x-none" altLang="en-US"/>
          </a:p>
          <a:p>
            <a:r>
              <a:rPr lang="x-none" altLang="en-US"/>
              <a:t>What is software architecture?</a:t>
            </a:r>
            <a:endParaRPr lang="x-none" altLang="en-US"/>
          </a:p>
          <a:p>
            <a:r>
              <a:rPr lang="x-none" altLang="en-US"/>
              <a:t>How to design an architec</a:t>
            </a:r>
            <a:r>
              <a:rPr lang="en-US" altLang="x-none"/>
              <a:t>t</a:t>
            </a:r>
            <a:r>
              <a:rPr lang="x-none" altLang="en-US"/>
              <a:t>u</a:t>
            </a:r>
            <a:r>
              <a:rPr lang="en-US" altLang="x-none"/>
              <a:t>r</a:t>
            </a:r>
            <a:r>
              <a:rPr lang="x-none" altLang="en-US"/>
              <a:t>e?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Introduction to the Deep learning framework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37100" cy="4351655"/>
          </a:xfrm>
        </p:spPr>
        <p:txBody>
          <a:bodyPr/>
          <a:p>
            <a:r>
              <a:rPr lang="en-US" altLang="zh-CN"/>
              <a:t>Tensorflow</a:t>
            </a:r>
            <a:endParaRPr lang="en-US" altLang="zh-CN"/>
          </a:p>
          <a:p>
            <a:pPr lvl="1"/>
            <a:r>
              <a:rPr lang="en-US" altLang="zh-CN"/>
              <a:t>Created by Google, very popular today</a:t>
            </a:r>
            <a:endParaRPr lang="en-US" altLang="zh-CN"/>
          </a:p>
          <a:p>
            <a:pPr lvl="1"/>
            <a:r>
              <a:rPr lang="en-US" altLang="zh-CN"/>
              <a:t>Supported nealy by every OS and platform</a:t>
            </a:r>
            <a:endParaRPr lang="en-US" altLang="zh-CN"/>
          </a:p>
          <a:p>
            <a:pPr lvl="1"/>
            <a:r>
              <a:rPr lang="en-US" altLang="zh-CN"/>
              <a:t>Conceps:</a:t>
            </a:r>
            <a:endParaRPr lang="en-US" altLang="zh-CN"/>
          </a:p>
          <a:p>
            <a:pPr lvl="2"/>
            <a:r>
              <a:rPr lang="en-US" altLang="zh-CN"/>
              <a:t>Graph - define the graph, strucure of deep network</a:t>
            </a:r>
            <a:endParaRPr lang="en-US" altLang="zh-CN"/>
          </a:p>
          <a:p>
            <a:pPr lvl="2"/>
            <a:r>
              <a:rPr lang="en-US" altLang="zh-CN"/>
              <a:t>Session - do the calculation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5490" y="2033270"/>
            <a:ext cx="6095365" cy="35236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 Build a framework from scrach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If you cannot find a framework suitable for your application, you can make your own one</a:t>
            </a:r>
            <a:endParaRPr lang="en-US" altLang="zh-CN"/>
          </a:p>
          <a:p>
            <a:r>
              <a:rPr lang="en-US" altLang="zh-CN"/>
              <a:t>Design a software framework is not that difficult as expected</a:t>
            </a:r>
            <a:endParaRPr lang="en-US" altLang="zh-CN"/>
          </a:p>
          <a:p>
            <a:r>
              <a:rPr lang="en-US" altLang="zh-CN"/>
              <a:t>Keep in mind: Abstraction and Re-use</a:t>
            </a:r>
            <a:endParaRPr lang="en-US" altLang="zh-CN"/>
          </a:p>
          <a:p>
            <a:r>
              <a:rPr lang="en-US" altLang="zh-CN"/>
              <a:t>Example: a software framework for mechatronic systems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55297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55299" name="内容占位符 55298"/>
          <p:cNvSpPr>
            <a:spLocks noGrp="1" noRot="1"/>
          </p:cNvSpPr>
          <p:nvPr>
            <p:ph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 altLang="zh-CN"/>
              <a:t>An </a:t>
            </a:r>
            <a:r>
              <a:rPr lang="en-US" altLang="zh-CN" u="sng"/>
              <a:t>XML-Driven</a:t>
            </a:r>
            <a:r>
              <a:rPr lang="en-US" altLang="zh-CN"/>
              <a:t> </a:t>
            </a:r>
            <a:r>
              <a:rPr lang="en-US" altLang="zh-CN" u="sng"/>
              <a:t>Component-Based</a:t>
            </a:r>
            <a:r>
              <a:rPr lang="en-US" altLang="zh-CN"/>
              <a:t> Software Framework for Mechatronic Applications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A formal way to organize the modules used in the project, usually in the form of components.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An uniform communication mechanism between modules, hiding many technical details from the programmer.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Reuse of modules in the binary level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starting point for beginners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5632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effectLst/>
              </a:rPr>
              <a:t>Philosophy of the framework</a:t>
            </a:r>
            <a:endParaRPr lang="en-US" altLang="zh-CN">
              <a:effectLst/>
            </a:endParaRPr>
          </a:p>
        </p:txBody>
      </p:sp>
      <p:sp>
        <p:nvSpPr>
          <p:cNvPr id="56323" name="文本占位符 56322"/>
          <p:cNvSpPr>
            <a:spLocks noGrp="1" noRot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Ease of use.</a:t>
            </a:r>
            <a:endParaRPr lang="en-US" altLang="zh-CN"/>
          </a:p>
          <a:p>
            <a:r>
              <a:rPr lang="en-US" altLang="zh-CN"/>
              <a:t>Expansibility vs. Extensibility.</a:t>
            </a:r>
            <a:endParaRPr lang="en-US" altLang="zh-CN"/>
          </a:p>
          <a:p>
            <a:r>
              <a:rPr lang="en-US" altLang="zh-CN"/>
              <a:t>Being flexible in architecture.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57345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effectLst/>
              </a:rPr>
              <a:t>Framework elements</a:t>
            </a:r>
            <a:endParaRPr lang="en-US" altLang="zh-CN">
              <a:effectLst/>
            </a:endParaRPr>
          </a:p>
        </p:txBody>
      </p:sp>
      <p:sp>
        <p:nvSpPr>
          <p:cNvPr id="57347" name="内容占位符 57346"/>
          <p:cNvSpPr>
            <a:spLocks noGrp="1" noRot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Component</a:t>
            </a:r>
            <a:endParaRPr lang="en-US" altLang="zh-CN"/>
          </a:p>
          <a:p>
            <a:r>
              <a:rPr lang="en-US" altLang="zh-CN"/>
              <a:t>Communication</a:t>
            </a:r>
            <a:endParaRPr lang="en-US" altLang="zh-CN"/>
          </a:p>
          <a:p>
            <a:r>
              <a:rPr lang="en-US" altLang="zh-CN"/>
              <a:t>Composition / Platform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58369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Component</a:t>
            </a:r>
            <a:endParaRPr lang="en-US" altLang="zh-CN"/>
          </a:p>
        </p:txBody>
      </p:sp>
      <p:sp>
        <p:nvSpPr>
          <p:cNvPr id="58371" name="内容占位符 58370"/>
          <p:cNvSpPr>
            <a:spLocks noGrp="1" noRot="1"/>
          </p:cNvSpPr>
          <p:nvPr>
            <p:ph sz="half" idx="1"/>
          </p:nvPr>
        </p:nvSpPr>
        <p:spPr/>
        <p:txBody>
          <a:bodyPr/>
          <a:p>
            <a:r>
              <a:rPr lang="en-US" altLang="zh-CN" sz="2800"/>
              <a:t>Structure</a:t>
            </a:r>
            <a:endParaRPr lang="en-US" altLang="zh-CN" sz="2800"/>
          </a:p>
          <a:p>
            <a:pPr lvl="1"/>
            <a:r>
              <a:rPr lang="en-US" altLang="zh-CN" sz="2400"/>
              <a:t>Ports – communication</a:t>
            </a:r>
            <a:endParaRPr lang="en-US" altLang="zh-CN" sz="2400"/>
          </a:p>
          <a:p>
            <a:pPr lvl="1"/>
            <a:r>
              <a:rPr lang="en-US" altLang="zh-CN" sz="2400"/>
              <a:t>Acts like an agent</a:t>
            </a:r>
            <a:endParaRPr lang="en-US" altLang="zh-CN" sz="2400"/>
          </a:p>
          <a:p>
            <a:pPr lvl="1"/>
            <a:r>
              <a:rPr lang="en-US" altLang="zh-CN" sz="2400"/>
              <a:t>Processor – processing</a:t>
            </a:r>
            <a:endParaRPr lang="en-US" altLang="zh-CN" sz="2400"/>
          </a:p>
        </p:txBody>
      </p:sp>
      <p:pic>
        <p:nvPicPr>
          <p:cNvPr id="58372" name="图片 583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6170" y="2089150"/>
            <a:ext cx="6143625" cy="3007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59393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Component</a:t>
            </a:r>
            <a:endParaRPr lang="en-US" altLang="zh-CN"/>
          </a:p>
        </p:txBody>
      </p:sp>
      <p:sp>
        <p:nvSpPr>
          <p:cNvPr id="59395" name="内容占位符 59394"/>
          <p:cNvSpPr>
            <a:spLocks noGrp="1" noRot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Interface</a:t>
            </a:r>
            <a:endParaRPr lang="en-US" altLang="zh-CN"/>
          </a:p>
          <a:p>
            <a:pPr lvl="1"/>
            <a:r>
              <a:rPr lang="en-US" altLang="zh-CN"/>
              <a:t>Need to communicate with </a:t>
            </a:r>
            <a:r>
              <a:rPr lang="en-US" altLang="zh-CN" b="1" i="1"/>
              <a:t>platform</a:t>
            </a:r>
            <a:endParaRPr lang="en-US" altLang="zh-CN" b="1" i="1"/>
          </a:p>
          <a:p>
            <a:r>
              <a:rPr lang="en-US" altLang="zh-CN"/>
              <a:t>Functionality</a:t>
            </a:r>
            <a:endParaRPr lang="en-US" altLang="zh-CN"/>
          </a:p>
          <a:p>
            <a:pPr lvl="1"/>
            <a:r>
              <a:rPr lang="en-US" altLang="zh-CN"/>
              <a:t>Embodied by </a:t>
            </a:r>
            <a:r>
              <a:rPr lang="en-US" altLang="zh-CN" b="1" i="1"/>
              <a:t>processor</a:t>
            </a:r>
            <a:endParaRPr lang="en-US" altLang="zh-CN" b="1" i="1"/>
          </a:p>
        </p:txBody>
      </p:sp>
      <p:pic>
        <p:nvPicPr>
          <p:cNvPr id="59396" name="图片 593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8163" y="3429000"/>
            <a:ext cx="2927350" cy="295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397" name="图片 593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03" y="1271588"/>
            <a:ext cx="3024187" cy="17049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0418" name="图片 604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5800" y="2329815"/>
            <a:ext cx="4679950" cy="219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19" name="标题 60418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Communication Mechanism</a:t>
            </a:r>
            <a:endParaRPr lang="en-US" altLang="zh-CN"/>
          </a:p>
        </p:txBody>
      </p:sp>
      <p:sp>
        <p:nvSpPr>
          <p:cNvPr id="60420" name="内容占位符 60419"/>
          <p:cNvSpPr>
            <a:spLocks noGrp="1" noRot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Using ports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output port </a:t>
            </a:r>
            <a:r>
              <a:rPr lang="en-US" altLang="zh-CN"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US" altLang="zh-CN">
                <a:solidFill>
                  <a:schemeClr val="tx1"/>
                </a:solidFill>
                <a:effectLst/>
              </a:rPr>
              <a:t> input port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Data being transferred has a life period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Prevent component using the stale data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Allow multiple, layered inputs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Port is extensible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E.g. a port support networking communication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6144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Principle for composition</a:t>
            </a:r>
            <a:endParaRPr lang="en-US" altLang="zh-CN"/>
          </a:p>
        </p:txBody>
      </p:sp>
      <p:sp>
        <p:nvSpPr>
          <p:cNvPr id="61443" name="文本占位符 61442"/>
          <p:cNvSpPr>
            <a:spLocks noGrp="1" noRot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Platform</a:t>
            </a:r>
            <a:endParaRPr lang="en-US" altLang="zh-CN"/>
          </a:p>
          <a:p>
            <a:pPr lvl="1"/>
            <a:r>
              <a:rPr lang="en-US" altLang="zh-CN"/>
              <a:t>integrate the components into a whole</a:t>
            </a:r>
            <a:endParaRPr lang="en-US" altLang="zh-CN"/>
          </a:p>
          <a:p>
            <a:pPr lvl="1"/>
            <a:r>
              <a:rPr lang="en-US" altLang="zh-CN"/>
              <a:t>manage the components</a:t>
            </a:r>
            <a:endParaRPr lang="en-US" altLang="zh-CN"/>
          </a:p>
          <a:p>
            <a:pPr lvl="1"/>
            <a:r>
              <a:rPr lang="en-US" altLang="zh-CN"/>
              <a:t>A complete program by itself</a:t>
            </a:r>
            <a:endParaRPr lang="en-US" altLang="zh-CN"/>
          </a:p>
          <a:p>
            <a:r>
              <a:rPr lang="en-US" altLang="zh-CN"/>
              <a:t>Wire</a:t>
            </a:r>
            <a:endParaRPr lang="en-US" altLang="zh-CN"/>
          </a:p>
          <a:p>
            <a:pPr lvl="1"/>
            <a:r>
              <a:rPr lang="en-US" altLang="zh-CN"/>
              <a:t>A communication cable for components</a:t>
            </a:r>
            <a:endParaRPr lang="en-US" altLang="zh-CN"/>
          </a:p>
          <a:p>
            <a:pPr lvl="1"/>
            <a:r>
              <a:rPr lang="en-US" altLang="zh-CN"/>
              <a:t>Can be dynamically changed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62465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XML-Driven Model</a:t>
            </a:r>
            <a:endParaRPr lang="en-US" altLang="zh-CN"/>
          </a:p>
        </p:txBody>
      </p:sp>
      <p:sp>
        <p:nvSpPr>
          <p:cNvPr id="62467" name="文本占位符 62466"/>
          <p:cNvSpPr>
            <a:spLocks noGrp="1" noRot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Using XML to describe how to integrate the components into a function-complete application</a:t>
            </a:r>
            <a:endParaRPr lang="en-US" altLang="zh-CN"/>
          </a:p>
          <a:p>
            <a:r>
              <a:rPr lang="en-US" altLang="zh-CN"/>
              <a:t>Modules</a:t>
            </a:r>
            <a:endParaRPr lang="en-US" altLang="zh-CN"/>
          </a:p>
          <a:p>
            <a:r>
              <a:rPr lang="en-US" altLang="zh-CN"/>
              <a:t>Wires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What is software model?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Software is composed by many programs built from source code.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But how to organize the codes?</a:t>
            </a:r>
            <a:endParaRPr lang="x-none" altLang="en-US"/>
          </a:p>
        </p:txBody>
      </p:sp>
      <p:sp>
        <p:nvSpPr>
          <p:cNvPr id="4" name="Flowchart: Multidocument 3"/>
          <p:cNvSpPr/>
          <p:nvPr/>
        </p:nvSpPr>
        <p:spPr>
          <a:xfrm>
            <a:off x="2484120" y="2978785"/>
            <a:ext cx="2118360" cy="153416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Source code</a:t>
            </a:r>
            <a:endParaRPr lang="x-none" altLang="en-US"/>
          </a:p>
        </p:txBody>
      </p:sp>
      <p:sp>
        <p:nvSpPr>
          <p:cNvPr id="5" name="Hexagon 4"/>
          <p:cNvSpPr/>
          <p:nvPr/>
        </p:nvSpPr>
        <p:spPr>
          <a:xfrm>
            <a:off x="6920865" y="2978150"/>
            <a:ext cx="2151380" cy="183451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Applicatioin</a:t>
            </a:r>
            <a:endParaRPr lang="x-none" altLang="en-US"/>
          </a:p>
          <a:p>
            <a:pPr algn="ctr"/>
            <a:r>
              <a:rPr lang="x-none" altLang="en-US"/>
              <a:t>Software</a:t>
            </a:r>
            <a:endParaRPr lang="x-none" altLang="en-US"/>
          </a:p>
        </p:txBody>
      </p:sp>
      <p:sp>
        <p:nvSpPr>
          <p:cNvPr id="6" name="Right Arrow 5"/>
          <p:cNvSpPr/>
          <p:nvPr/>
        </p:nvSpPr>
        <p:spPr>
          <a:xfrm>
            <a:off x="4953000" y="3578225"/>
            <a:ext cx="1701165" cy="56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Tools</a:t>
            </a:r>
            <a:endParaRPr lang="x-none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3490" name="图片 634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1484313"/>
            <a:ext cx="6192838" cy="5062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1" name="标题 63490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Example XML file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64513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/>
              <a:t>Implementation of the framework</a:t>
            </a:r>
            <a:endParaRPr lang="en-US" altLang="zh-CN" sz="4000"/>
          </a:p>
        </p:txBody>
      </p:sp>
      <p:pic>
        <p:nvPicPr>
          <p:cNvPr id="64515" name="文本占位符 64514"/>
          <p:cNvPicPr>
            <a:picLocks noChangeAspect="1"/>
          </p:cNvPicPr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3216275" y="1628775"/>
            <a:ext cx="5903913" cy="4805363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65537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/>
              <a:t>Some experiments we have done</a:t>
            </a:r>
            <a:endParaRPr lang="en-US" altLang="zh-CN" sz="4000"/>
          </a:p>
        </p:txBody>
      </p:sp>
      <p:sp>
        <p:nvSpPr>
          <p:cNvPr id="65539" name="文本占位符 65538"/>
          <p:cNvSpPr>
            <a:spLocks noGrp="1" noRot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Tele-robotic application</a:t>
            </a:r>
            <a:endParaRPr lang="en-US" altLang="zh-CN"/>
          </a:p>
          <a:p>
            <a:r>
              <a:rPr lang="en-US" altLang="zh-CN"/>
              <a:t>Autonomous mobile robot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6656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Tele-robotic application</a:t>
            </a:r>
            <a:endParaRPr lang="en-US" altLang="zh-CN"/>
          </a:p>
        </p:txBody>
      </p:sp>
      <p:pic>
        <p:nvPicPr>
          <p:cNvPr id="66563" name="文本占位符 66562"/>
          <p:cNvPicPr>
            <a:picLocks noChangeAspect="1"/>
          </p:cNvPicPr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637540" y="1691005"/>
            <a:ext cx="6017260" cy="2854325"/>
          </a:xfrm>
        </p:spPr>
      </p:pic>
      <p:pic>
        <p:nvPicPr>
          <p:cNvPr id="66564" name="图片 665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975" y="3371215"/>
            <a:ext cx="5208270" cy="2908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67585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Tele-robotic application</a:t>
            </a:r>
            <a:endParaRPr lang="en-US" altLang="zh-CN"/>
          </a:p>
        </p:txBody>
      </p:sp>
      <p:pic>
        <p:nvPicPr>
          <p:cNvPr id="67587" name="文本占位符 67586"/>
          <p:cNvPicPr>
            <a:picLocks noChangeAspect="1"/>
          </p:cNvPicPr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2782888" y="1628775"/>
            <a:ext cx="6481762" cy="4440238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68609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Autonomous application</a:t>
            </a:r>
            <a:endParaRPr lang="en-US" altLang="zh-CN"/>
          </a:p>
        </p:txBody>
      </p:sp>
      <p:pic>
        <p:nvPicPr>
          <p:cNvPr id="68611" name="文本占位符 68610"/>
          <p:cNvPicPr>
            <a:picLocks noChangeAspect="1"/>
          </p:cNvPicPr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2332990" y="1966595"/>
            <a:ext cx="7670800" cy="349758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70657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Summarize</a:t>
            </a:r>
            <a:endParaRPr lang="en-US" altLang="zh-CN"/>
          </a:p>
        </p:txBody>
      </p:sp>
      <p:sp>
        <p:nvSpPr>
          <p:cNvPr id="70659" name="文本占位符 70658"/>
          <p:cNvSpPr>
            <a:spLocks noGrp="1" noRot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A framework can really minimize the complexity for building complex software, and lower the risk of failure in building such system</a:t>
            </a:r>
            <a:endParaRPr lang="en-US" altLang="zh-CN"/>
          </a:p>
          <a:p>
            <a:r>
              <a:rPr lang="en-US" altLang="zh-CN"/>
              <a:t>No longer need to start the whole project from scratch, since we have already had such a good base.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1 What is software model?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How to organize the source code?</a:t>
            </a:r>
            <a:endParaRPr lang="x-none" altLang="en-US"/>
          </a:p>
          <a:p>
            <a:pPr lvl="1"/>
            <a:r>
              <a:rPr lang="x-none" altLang="en-US"/>
              <a:t>Poor-organized codes are impossible to compile, debug and read/write by programers</a:t>
            </a:r>
            <a:endParaRPr lang="x-none" altLang="en-US"/>
          </a:p>
          <a:p>
            <a:pPr lvl="1"/>
            <a:r>
              <a:rPr lang="x-none" altLang="en-US"/>
              <a:t>C/C++ use seperate header and source files.</a:t>
            </a:r>
            <a:endParaRPr lang="x-none" altLang="en-US"/>
          </a:p>
          <a:p>
            <a:pPr lvl="1"/>
            <a:r>
              <a:rPr lang="x-none" altLang="en-US"/>
              <a:t>Java use packages and class files.</a:t>
            </a:r>
            <a:endParaRPr lang="x-none" altLang="en-US"/>
          </a:p>
          <a:p>
            <a:pPr lvl="1"/>
            <a:r>
              <a:rPr lang="x-none" altLang="en-US"/>
              <a:t>But they are all low-level ways. </a:t>
            </a:r>
            <a:endParaRPr lang="x-none" altLang="en-US"/>
          </a:p>
          <a:p>
            <a:pPr lvl="1"/>
            <a:r>
              <a:rPr lang="x-none" altLang="en-US"/>
              <a:t>Programmer should do it in application level.</a:t>
            </a:r>
            <a:endParaRPr lang="x-none" altLang="en-US"/>
          </a:p>
          <a:p>
            <a:pPr lvl="0"/>
            <a:r>
              <a:rPr lang="x-none" altLang="en-US"/>
              <a:t>Software modules</a:t>
            </a:r>
            <a:endParaRPr lang="x-none" altLang="en-US"/>
          </a:p>
          <a:p>
            <a:pPr lvl="1"/>
            <a:r>
              <a:rPr lang="x-none" altLang="en-US"/>
              <a:t>Group the source code into different modules</a:t>
            </a:r>
            <a:endParaRPr lang="x-none" altLang="en-US"/>
          </a:p>
          <a:p>
            <a:pPr lvl="1"/>
            <a:r>
              <a:rPr lang="x-none" altLang="en-US"/>
              <a:t>The way how modules are designed is software modeling.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1 What is software model?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Software modules</a:t>
            </a:r>
            <a:endParaRPr lang="x-none" altLang="en-US"/>
          </a:p>
          <a:p>
            <a:pPr lvl="1"/>
            <a:r>
              <a:rPr lang="x-none" altLang="en-US"/>
              <a:t>Have a unique function as a whole, and sub-functions inside, which are tightly coupled.</a:t>
            </a:r>
            <a:endParaRPr lang="x-none" altLang="en-US"/>
          </a:p>
          <a:p>
            <a:pPr lvl="1"/>
            <a:r>
              <a:rPr lang="x-none" altLang="en-US"/>
              <a:t>From the view of the user, the software modules are abstraction of software system activities.</a:t>
            </a:r>
            <a:endParaRPr lang="x-none" altLang="en-US"/>
          </a:p>
          <a:p>
            <a:pPr lvl="0"/>
            <a:r>
              <a:rPr lang="x-none" altLang="en-US"/>
              <a:t>Two ways to design software modules:</a:t>
            </a:r>
            <a:endParaRPr lang="x-none" altLang="en-US"/>
          </a:p>
          <a:p>
            <a:pPr lvl="1"/>
            <a:r>
              <a:rPr lang="x-none" altLang="en-US"/>
              <a:t>Object-Oriented</a:t>
            </a:r>
            <a:endParaRPr lang="x-none" altLang="en-US"/>
          </a:p>
          <a:p>
            <a:pPr lvl="1"/>
            <a:r>
              <a:rPr lang="x-none" altLang="en-US"/>
              <a:t>Top-Down / Traditional / Structure based analysis and design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Why modeling the software?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Software can be extremely complex. e.g.</a:t>
            </a:r>
            <a:endParaRPr lang="x-none" altLang="en-US"/>
          </a:p>
          <a:p>
            <a:pPr lvl="1"/>
            <a:r>
              <a:rPr lang="x-none" altLang="en-US"/>
              <a:t>Business software: Information System</a:t>
            </a:r>
            <a:endParaRPr lang="x-none" altLang="en-US"/>
          </a:p>
          <a:p>
            <a:pPr lvl="1"/>
            <a:r>
              <a:rPr lang="x-none" altLang="en-US"/>
              <a:t>Automation software: Robotics, Automatic product line.</a:t>
            </a:r>
            <a:endParaRPr lang="x-none" altLang="en-US"/>
          </a:p>
          <a:p>
            <a:pPr lvl="0"/>
            <a:r>
              <a:rPr lang="x-none" altLang="en-US"/>
              <a:t>Software Engineering's requirements</a:t>
            </a:r>
            <a:endParaRPr lang="x-none" altLang="en-US"/>
          </a:p>
          <a:p>
            <a:pPr lvl="0"/>
            <a:r>
              <a:rPr lang="x-none" altLang="en-US"/>
              <a:t>Make source codes easy to write, read, understood, and debug.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How to design a software model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software engineering</a:t>
            </a:r>
            <a:endParaRPr lang="x-none" altLang="en-US"/>
          </a:p>
          <a:p>
            <a:pPr lvl="1"/>
            <a:r>
              <a:rPr lang="x-none" altLang="en-US"/>
              <a:t>OO (object oriented) methods</a:t>
            </a:r>
            <a:endParaRPr lang="x-none" altLang="en-US"/>
          </a:p>
          <a:p>
            <a:pPr lvl="1"/>
            <a:r>
              <a:rPr lang="x-none" altLang="en-US"/>
              <a:t>Structure based analsis and design method</a:t>
            </a:r>
            <a:endParaRPr lang="x-none" altLang="en-US"/>
          </a:p>
          <a:p>
            <a:pPr lvl="1"/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3 How to design a software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en-US"/>
              <a:t>Object-Oriented Methods</a:t>
            </a:r>
            <a:endParaRPr lang="x-none" altLang="en-US"/>
          </a:p>
          <a:p>
            <a:pPr lvl="1"/>
            <a:r>
              <a:rPr lang="x-none" altLang="en-US"/>
              <a:t>OO based requirements analysis</a:t>
            </a:r>
            <a:endParaRPr lang="x-none" altLang="en-US"/>
          </a:p>
          <a:p>
            <a:pPr lvl="1"/>
            <a:r>
              <a:rPr lang="x-none" altLang="en-US"/>
              <a:t>OO based system design</a:t>
            </a:r>
            <a:endParaRPr lang="x-none" altLang="en-US"/>
          </a:p>
          <a:p>
            <a:pPr lvl="1"/>
            <a:r>
              <a:rPr lang="x-none" altLang="en-US"/>
              <a:t>OO based programming</a:t>
            </a:r>
            <a:endParaRPr lang="x-none" altLang="en-US"/>
          </a:p>
          <a:p>
            <a:pPr lvl="0"/>
            <a:r>
              <a:rPr lang="x-none" altLang="en-US" sz="2800"/>
              <a:t>Basic concepts:</a:t>
            </a:r>
            <a:endParaRPr lang="x-none" altLang="en-US" sz="2800"/>
          </a:p>
          <a:p>
            <a:pPr lvl="1"/>
            <a:r>
              <a:rPr lang="x-none" altLang="en-US" sz="2400"/>
              <a:t>Class and Object</a:t>
            </a:r>
            <a:endParaRPr lang="x-none" altLang="en-US" sz="2400"/>
          </a:p>
          <a:p>
            <a:pPr lvl="2"/>
            <a:r>
              <a:rPr lang="x-none" altLang="en-US" sz="2000"/>
              <a:t>Methods and Attributes</a:t>
            </a:r>
            <a:endParaRPr lang="x-none" altLang="en-US" sz="2000"/>
          </a:p>
          <a:p>
            <a:pPr lvl="1"/>
            <a:r>
              <a:rPr lang="x-none" altLang="en-US" sz="2400"/>
              <a:t>Relationship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3 How to design a software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Advanced concepts of OO</a:t>
            </a:r>
            <a:endParaRPr lang="x-none" altLang="en-US"/>
          </a:p>
          <a:p>
            <a:pPr lvl="1"/>
            <a:r>
              <a:rPr lang="x-none" altLang="en-US"/>
              <a:t>Wrap</a:t>
            </a:r>
            <a:endParaRPr lang="x-none" altLang="en-US"/>
          </a:p>
          <a:p>
            <a:pPr lvl="1"/>
            <a:r>
              <a:rPr lang="x-none" altLang="en-US"/>
              <a:t>Overide</a:t>
            </a:r>
            <a:endParaRPr lang="x-none" altLang="en-US"/>
          </a:p>
          <a:p>
            <a:pPr lvl="1"/>
            <a:r>
              <a:rPr lang="x-none" altLang="en-US"/>
              <a:t>Inheritance</a:t>
            </a:r>
            <a:endParaRPr lang="x-none" altLang="en-US"/>
          </a:p>
          <a:p>
            <a:pPr lvl="1"/>
            <a:r>
              <a:rPr lang="x-none" altLang="en-US"/>
              <a:t>Polymorphism</a:t>
            </a:r>
            <a:endParaRPr lang="x-none" altLang="en-US"/>
          </a:p>
          <a:p>
            <a:pPr lvl="1"/>
            <a:r>
              <a:rPr lang="x-none" altLang="en-US"/>
              <a:t>Interface</a:t>
            </a:r>
            <a:endParaRPr lang="x-none" altLang="en-US"/>
          </a:p>
          <a:p>
            <a:pPr lvl="1"/>
            <a:r>
              <a:rPr lang="x-none" altLang="en-US"/>
              <a:t>Virtual Class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6845" y="1541780"/>
            <a:ext cx="6000750" cy="44564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4f27beb4-6cd6-45c6-8a93-3517031663f0"/>
  <p:tag name="COMMONDATA" val="eyJoZGlkIjoiYWZkOWUyMjhlMTRlMzEyMjk5MmNmNTM0ZjY5ZTY4M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6039</Words>
  <Application>WPS 演示</Application>
  <PresentationFormat>Widescreen</PresentationFormat>
  <Paragraphs>278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Software Modeling: Architecture</vt:lpstr>
      <vt:lpstr>Contents</vt:lpstr>
      <vt:lpstr>1 What is software model?</vt:lpstr>
      <vt:lpstr>1 What is software model?</vt:lpstr>
      <vt:lpstr>1 What is software model?</vt:lpstr>
      <vt:lpstr>2 Why modeling the software?</vt:lpstr>
      <vt:lpstr>3 How to design a software model</vt:lpstr>
      <vt:lpstr>3 How to design a software model</vt:lpstr>
      <vt:lpstr>3 How to design a software model</vt:lpstr>
      <vt:lpstr>OO modeling</vt:lpstr>
      <vt:lpstr>Structure based analysis and Design</vt:lpstr>
      <vt:lpstr>4 What is software architecture</vt:lpstr>
      <vt:lpstr>5 How to design an Architecture</vt:lpstr>
      <vt:lpstr>Path to an  architect</vt:lpstr>
      <vt:lpstr>To Mechatronic software developers</vt:lpstr>
      <vt:lpstr>6 Software frameworks</vt:lpstr>
      <vt:lpstr>7 Introduction to the ROS</vt:lpstr>
      <vt:lpstr>Introduction to the ROS</vt:lpstr>
      <vt:lpstr>8 Introduction to the Deep learning framework</vt:lpstr>
      <vt:lpstr>Introduction to the Deep learning framework</vt:lpstr>
      <vt:lpstr>10 Build a framework from scrach</vt:lpstr>
      <vt:lpstr>Example</vt:lpstr>
      <vt:lpstr>Philosophy of the framework</vt:lpstr>
      <vt:lpstr>Framework elements</vt:lpstr>
      <vt:lpstr>Component</vt:lpstr>
      <vt:lpstr>Component</vt:lpstr>
      <vt:lpstr>Communication Mechanism</vt:lpstr>
      <vt:lpstr>Principle for composition</vt:lpstr>
      <vt:lpstr>XML-Driven Model</vt:lpstr>
      <vt:lpstr>Example XML file</vt:lpstr>
      <vt:lpstr>Implementation of the framework</vt:lpstr>
      <vt:lpstr>Some experiments we have done</vt:lpstr>
      <vt:lpstr>Tele-robotic application</vt:lpstr>
      <vt:lpstr>Tele-robotic application</vt:lpstr>
      <vt:lpstr>Autonomous application</vt:lpstr>
      <vt:lpstr>Summarize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Modeling: Architecture</dc:title>
  <dc:creator>lxm</dc:creator>
  <cp:lastModifiedBy>origin2007</cp:lastModifiedBy>
  <cp:revision>33</cp:revision>
  <dcterms:created xsi:type="dcterms:W3CDTF">2018-11-14T10:12:00Z</dcterms:created>
  <dcterms:modified xsi:type="dcterms:W3CDTF">2023-04-17T09:24:26Z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D25B6F4DF5FA4D04ABEC2610946DC670_12</vt:lpwstr>
  </property>
</Properties>
</file>