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3" r:id="rId8"/>
    <p:sldId id="306" r:id="rId9"/>
    <p:sldId id="304" r:id="rId10"/>
    <p:sldId id="305" r:id="rId11"/>
    <p:sldId id="307" r:id="rId12"/>
    <p:sldId id="30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58" autoAdjust="0"/>
    <p:restoredTop sz="94619" autoAdjust="0"/>
  </p:normalViewPr>
  <p:slideViewPr>
    <p:cSldViewPr snapToGrid="0">
      <p:cViewPr>
        <p:scale>
          <a:sx n="77" d="100"/>
          <a:sy n="77" d="100"/>
        </p:scale>
        <p:origin x="1740" y="8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10/10/2022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10/10/2022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10/10/2022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10/10/2022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10/10/2022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10/10/2022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10/10/2022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10/10/2022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10/10/2022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Inverse Correlation Model</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lnSpcReduction="10000"/>
          </a:bodyPr>
          <a:lstStyle/>
          <a:p>
            <a:pPr>
              <a:lnSpc>
                <a:spcPct val="100000"/>
              </a:lnSpc>
            </a:pPr>
            <a:r>
              <a:rPr lang="en-US" sz="1600" dirty="0"/>
              <a:t>Developed By:  Leila Sousa, Alice Zhang, Greg Braham</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F48A-65C1-7526-4F07-26F9FEBF7CC6}"/>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EE986849-6F40-8DD8-DC1D-7C7786C46F02}"/>
              </a:ext>
            </a:extLst>
          </p:cNvPr>
          <p:cNvSpPr>
            <a:spLocks noGrp="1"/>
          </p:cNvSpPr>
          <p:nvPr>
            <p:ph idx="1"/>
          </p:nvPr>
        </p:nvSpPr>
        <p:spPr/>
        <p:txBody>
          <a:bodyPr/>
          <a:lstStyle/>
          <a:p>
            <a:r>
              <a:rPr lang="en-US" u="sng" dirty="0"/>
              <a:t>Core Objective</a:t>
            </a:r>
          </a:p>
          <a:p>
            <a:pPr lvl="1">
              <a:buFont typeface="Wingdings" panose="05000000000000000000" pitchFamily="2" charset="2"/>
              <a:buChar char="§"/>
            </a:pPr>
            <a:r>
              <a:rPr lang="en-US" dirty="0"/>
              <a:t>Create a bot that would automatically generate hedging positions based on a investor's holdings.  The aim was to achieve this by identifying inversely correlated stocks relative to the stock holdings held by the user.  </a:t>
            </a:r>
          </a:p>
          <a:p>
            <a:pPr marL="0" indent="0">
              <a:buNone/>
            </a:pPr>
            <a:r>
              <a:rPr lang="en-US" u="sng" dirty="0"/>
              <a:t>Key Questions Considered</a:t>
            </a:r>
          </a:p>
          <a:p>
            <a:pPr lvl="1">
              <a:buFont typeface="Wingdings" panose="05000000000000000000" pitchFamily="2" charset="2"/>
              <a:buChar char="§"/>
            </a:pPr>
            <a:r>
              <a:rPr lang="en-US" dirty="0"/>
              <a:t>How big should our dataset be to complete the analysis? </a:t>
            </a:r>
          </a:p>
          <a:p>
            <a:pPr lvl="1">
              <a:buFont typeface="Wingdings" panose="05000000000000000000" pitchFamily="2" charset="2"/>
              <a:buChar char="§"/>
            </a:pPr>
            <a:r>
              <a:rPr lang="en-US" dirty="0"/>
              <a:t>Do we limit it to just stocks?</a:t>
            </a:r>
          </a:p>
          <a:p>
            <a:pPr lvl="1">
              <a:buFont typeface="Wingdings" panose="05000000000000000000" pitchFamily="2" charset="2"/>
              <a:buChar char="§"/>
            </a:pPr>
            <a:r>
              <a:rPr lang="en-US" dirty="0"/>
              <a:t>Should we consider loosely correlated calculated values?</a:t>
            </a:r>
          </a:p>
          <a:p>
            <a:pPr lvl="1">
              <a:buFont typeface="Wingdings" panose="05000000000000000000" pitchFamily="2" charset="2"/>
              <a:buChar char="§"/>
            </a:pPr>
            <a:r>
              <a:rPr lang="en-US" dirty="0"/>
              <a:t>How far back should the analysis data set be set to?</a:t>
            </a:r>
          </a:p>
          <a:p>
            <a:pPr lvl="1">
              <a:buFont typeface="Wingdings" panose="05000000000000000000" pitchFamily="2" charset="2"/>
              <a:buChar char="§"/>
            </a:pPr>
            <a:r>
              <a:rPr lang="en-US" dirty="0"/>
              <a:t>Should other variables be considered when calculating correlation other than closing price?</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marL="0" indent="0">
              <a:buNone/>
            </a:pPr>
            <a:endParaRPr lang="en-US" dirty="0"/>
          </a:p>
        </p:txBody>
      </p:sp>
    </p:spTree>
    <p:extLst>
      <p:ext uri="{BB962C8B-B14F-4D97-AF65-F5344CB8AC3E}">
        <p14:creationId xmlns:p14="http://schemas.microsoft.com/office/powerpoint/2010/main" val="591424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0A527-4C8C-006D-247B-A0C9221E1696}"/>
              </a:ext>
            </a:extLst>
          </p:cNvPr>
          <p:cNvSpPr>
            <a:spLocks noGrp="1"/>
          </p:cNvSpPr>
          <p:nvPr>
            <p:ph type="title"/>
          </p:nvPr>
        </p:nvSpPr>
        <p:spPr/>
        <p:txBody>
          <a:bodyPr/>
          <a:lstStyle/>
          <a:p>
            <a:r>
              <a:rPr lang="en-US" dirty="0"/>
              <a:t>Executive Summary cont..</a:t>
            </a:r>
          </a:p>
        </p:txBody>
      </p:sp>
      <p:sp>
        <p:nvSpPr>
          <p:cNvPr id="3" name="Content Placeholder 2">
            <a:extLst>
              <a:ext uri="{FF2B5EF4-FFF2-40B4-BE49-F238E27FC236}">
                <a16:creationId xmlns:a16="http://schemas.microsoft.com/office/drawing/2014/main" id="{A55006C3-1172-E511-5999-1187AC805F7C}"/>
              </a:ext>
            </a:extLst>
          </p:cNvPr>
          <p:cNvSpPr>
            <a:spLocks noGrp="1"/>
          </p:cNvSpPr>
          <p:nvPr>
            <p:ph idx="1"/>
          </p:nvPr>
        </p:nvSpPr>
        <p:spPr/>
        <p:txBody>
          <a:bodyPr/>
          <a:lstStyle/>
          <a:p>
            <a:r>
              <a:rPr lang="en-US" u="sng" dirty="0"/>
              <a:t>Key Findings</a:t>
            </a:r>
          </a:p>
          <a:p>
            <a:pPr lvl="1">
              <a:buFont typeface="Wingdings" panose="05000000000000000000" pitchFamily="2" charset="2"/>
              <a:buChar char="§"/>
            </a:pPr>
            <a:r>
              <a:rPr lang="en-US" dirty="0"/>
              <a:t>Calculating inverse correlation via pythons “.</a:t>
            </a:r>
            <a:r>
              <a:rPr lang="en-US" dirty="0" err="1"/>
              <a:t>corr</a:t>
            </a:r>
            <a:r>
              <a:rPr lang="en-US" dirty="0"/>
              <a:t>” functionality based on average closing price produced accurate correlation results </a:t>
            </a:r>
          </a:p>
          <a:p>
            <a:pPr lvl="1">
              <a:buFont typeface="Wingdings" panose="05000000000000000000" pitchFamily="2" charset="2"/>
              <a:buChar char="§"/>
            </a:pPr>
            <a:r>
              <a:rPr lang="en-US" dirty="0"/>
              <a:t>To limit the scope of this project’s dataset requirements, we went with the S&amp;P index stocks from 2015 to 2022 as our dataset due to it’s diversity of large market cap equities. </a:t>
            </a:r>
          </a:p>
          <a:p>
            <a:pPr lvl="1">
              <a:buFont typeface="Wingdings" panose="05000000000000000000" pitchFamily="2" charset="2"/>
              <a:buChar char="§"/>
            </a:pPr>
            <a:r>
              <a:rPr lang="en-US" dirty="0"/>
              <a:t>Upon completion, we found there were no strongly inversed correlated pairings within the S&amp;P index.  This leads us to believe that to find strongly inverse correlated pairing within the stocks listed in the index, we would need to look outside of it.</a:t>
            </a:r>
          </a:p>
          <a:p>
            <a:pPr lvl="1">
              <a:buFont typeface="Wingdings" panose="05000000000000000000" pitchFamily="2" charset="2"/>
              <a:buChar char="§"/>
            </a:pPr>
            <a:r>
              <a:rPr lang="en-US" dirty="0"/>
              <a:t>Creating data frames to store big volumes of financial data and looping thorough them is handled quite efficiently in python, producing results within minutes.</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2829477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A02C-444F-3941-A145-54844E14E3E1}"/>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D59320AC-66FA-37A0-85CF-C6E672AFA960}"/>
              </a:ext>
            </a:extLst>
          </p:cNvPr>
          <p:cNvSpPr>
            <a:spLocks noGrp="1"/>
          </p:cNvSpPr>
          <p:nvPr>
            <p:ph idx="1"/>
          </p:nvPr>
        </p:nvSpPr>
        <p:spPr/>
        <p:txBody>
          <a:bodyPr>
            <a:normAutofit/>
          </a:bodyPr>
          <a:lstStyle/>
          <a:p>
            <a:pPr lvl="1">
              <a:buFont typeface="Wingdings" panose="05000000000000000000" pitchFamily="2" charset="2"/>
              <a:buChar char="§"/>
            </a:pPr>
            <a:r>
              <a:rPr lang="en-US" dirty="0"/>
              <a:t>How big and how far back should our dataset be to complete the analysis?</a:t>
            </a:r>
          </a:p>
          <a:p>
            <a:pPr lvl="2">
              <a:buFont typeface="Wingdings" panose="05000000000000000000" pitchFamily="2" charset="2"/>
              <a:buChar char="§"/>
            </a:pPr>
            <a:r>
              <a:rPr lang="en-US" dirty="0"/>
              <a:t>We went with a seven year daily closing of the S&amp;P 500 stocks as our data set.  Our main concern was model performance if we went with a bigger data set, however, we wanted  to ensure we went back far enough to get a enough data as we were aware the correlation of stock pairs can switch from positive to negative over time.</a:t>
            </a:r>
          </a:p>
          <a:p>
            <a:pPr lvl="1">
              <a:buFont typeface="Wingdings" panose="05000000000000000000" pitchFamily="2" charset="2"/>
              <a:buChar char="§"/>
            </a:pPr>
            <a:r>
              <a:rPr lang="en-US" dirty="0"/>
              <a:t>Do we limit it to just stocks?</a:t>
            </a:r>
          </a:p>
          <a:p>
            <a:pPr lvl="2">
              <a:buFont typeface="Wingdings" panose="05000000000000000000" pitchFamily="2" charset="2"/>
              <a:buChar char="§"/>
            </a:pPr>
            <a:r>
              <a:rPr lang="en-US" dirty="0"/>
              <a:t>The initial hope was to create a model to not only measure correlation amongst stocks, but indexes and potentially cryptos too.  In the end we determined it’s best to calculate only stock pairings to limit the scope for our first phase with the potential to add future datasets as part of a later phase</a:t>
            </a:r>
          </a:p>
          <a:p>
            <a:pPr lvl="1">
              <a:buFont typeface="Wingdings" panose="05000000000000000000" pitchFamily="2" charset="2"/>
              <a:buChar char="§"/>
            </a:pPr>
            <a:r>
              <a:rPr lang="en-US" dirty="0"/>
              <a:t>Correlated calculated values selection criteria?</a:t>
            </a:r>
          </a:p>
          <a:p>
            <a:pPr lvl="2">
              <a:buFont typeface="Wingdings" panose="05000000000000000000" pitchFamily="2" charset="2"/>
              <a:buChar char="§"/>
            </a:pPr>
            <a:r>
              <a:rPr lang="en-US" dirty="0"/>
              <a:t>All pairings with a “r” value between -1 and 0 would be considered inverse correlated.   </a:t>
            </a:r>
          </a:p>
          <a:p>
            <a:pPr lvl="1">
              <a:buFont typeface="Wingdings" panose="05000000000000000000" pitchFamily="2" charset="2"/>
              <a:buChar char="§"/>
            </a:pPr>
            <a:r>
              <a:rPr lang="en-US" dirty="0"/>
              <a:t>Should other variables be considered when calculating correlation other than closing price?</a:t>
            </a:r>
          </a:p>
          <a:p>
            <a:pPr lvl="2">
              <a:buFont typeface="Wingdings" panose="05000000000000000000" pitchFamily="2" charset="2"/>
              <a:buChar char="§"/>
            </a:pPr>
            <a:r>
              <a:rPr lang="en-US" dirty="0"/>
              <a:t>Even though a paring selection may posses a strong inverse correlation, we were aware this does not necessarily imply one has the casual influence on the other.  With this said, we felt there was still value in calculating inverse correlation treating market conditions as a base case variable that applied to all stocks within the data sample </a:t>
            </a:r>
          </a:p>
        </p:txBody>
      </p:sp>
    </p:spTree>
    <p:extLst>
      <p:ext uri="{BB962C8B-B14F-4D97-AF65-F5344CB8AC3E}">
        <p14:creationId xmlns:p14="http://schemas.microsoft.com/office/powerpoint/2010/main" val="1271640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42650-4A43-678F-0010-6F8157BF3C4E}"/>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81D2ADED-5D4F-C016-ACD5-985F192FFA5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89769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F9C9B-E879-D8FE-FB6F-320440F216F0}"/>
              </a:ext>
            </a:extLst>
          </p:cNvPr>
          <p:cNvSpPr>
            <a:spLocks noGrp="1"/>
          </p:cNvSpPr>
          <p:nvPr>
            <p:ph type="title"/>
          </p:nvPr>
        </p:nvSpPr>
        <p:spPr/>
        <p:txBody>
          <a:bodyPr/>
          <a:lstStyle/>
          <a:p>
            <a:r>
              <a:rPr lang="en-US" dirty="0"/>
              <a:t>Data Cleanup and Exploration</a:t>
            </a:r>
          </a:p>
        </p:txBody>
      </p:sp>
      <p:sp>
        <p:nvSpPr>
          <p:cNvPr id="3" name="Content Placeholder 2">
            <a:extLst>
              <a:ext uri="{FF2B5EF4-FFF2-40B4-BE49-F238E27FC236}">
                <a16:creationId xmlns:a16="http://schemas.microsoft.com/office/drawing/2014/main" id="{2D9E0DAD-9A20-E08F-5133-FCCD96631D88}"/>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US" dirty="0"/>
              <a:t>  Sourced S&amp;P 500 market information via Alpaca API</a:t>
            </a:r>
          </a:p>
          <a:p>
            <a:pPr>
              <a:buFont typeface="Wingdings" panose="05000000000000000000" pitchFamily="2" charset="2"/>
              <a:buChar char="§"/>
            </a:pPr>
            <a:r>
              <a:rPr lang="en-US" dirty="0"/>
              <a:t>  Once the market data was pulled in, it was then converted into a .csv file to initiate the data cleaning process</a:t>
            </a:r>
          </a:p>
          <a:p>
            <a:pPr>
              <a:buFont typeface="Wingdings" panose="05000000000000000000" pitchFamily="2" charset="2"/>
              <a:buChar char="§"/>
            </a:pPr>
            <a:r>
              <a:rPr lang="en-US" dirty="0"/>
              <a:t>  Data was pulled from the .csv file into a data frame removing the columns we didn’t need to complete the analysis</a:t>
            </a:r>
          </a:p>
          <a:p>
            <a:pPr>
              <a:buFont typeface="Wingdings" panose="05000000000000000000" pitchFamily="2" charset="2"/>
              <a:buChar char="§"/>
            </a:pPr>
            <a:r>
              <a:rPr lang="en-US" dirty="0"/>
              <a:t>  We ran into our first hurdle here, in order to calculate correlation between two stocks we would need to isolate the market information of each stock from 2015 to 2022 stored in the data frame</a:t>
            </a:r>
          </a:p>
          <a:p>
            <a:pPr>
              <a:buFont typeface="Wingdings" panose="05000000000000000000" pitchFamily="2" charset="2"/>
              <a:buChar char="§"/>
            </a:pPr>
            <a:r>
              <a:rPr lang="en-US" dirty="0"/>
              <a:t>  This is were we decided a “for loop” was needed.  Each ticker within the </a:t>
            </a:r>
            <a:r>
              <a:rPr lang="en-US" dirty="0" err="1"/>
              <a:t>dataframe</a:t>
            </a:r>
            <a:r>
              <a:rPr lang="en-US" dirty="0"/>
              <a:t> was programmatically turned into a variable that would be stored within it’s own data frame where we could then compare each ticker’s data frame as a variable when we running the correlation function</a:t>
            </a:r>
          </a:p>
          <a:p>
            <a:pPr marL="0" indent="0">
              <a:buNone/>
            </a:pPr>
            <a:endParaRPr lang="en-US" dirty="0"/>
          </a:p>
        </p:txBody>
      </p:sp>
    </p:spTree>
    <p:extLst>
      <p:ext uri="{BB962C8B-B14F-4D97-AF65-F5344CB8AC3E}">
        <p14:creationId xmlns:p14="http://schemas.microsoft.com/office/powerpoint/2010/main" val="1684016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138A-02D1-E9AF-35FA-06C024E5C5B9}"/>
              </a:ext>
            </a:extLst>
          </p:cNvPr>
          <p:cNvSpPr>
            <a:spLocks noGrp="1"/>
          </p:cNvSpPr>
          <p:nvPr>
            <p:ph type="title"/>
          </p:nvPr>
        </p:nvSpPr>
        <p:spPr/>
        <p:txBody>
          <a:bodyPr/>
          <a:lstStyle/>
          <a:p>
            <a:r>
              <a:rPr lang="en-US" dirty="0"/>
              <a:t>Data Cleanup and Exploration cont..</a:t>
            </a:r>
          </a:p>
        </p:txBody>
      </p:sp>
      <p:sp>
        <p:nvSpPr>
          <p:cNvPr id="3" name="Content Placeholder 2">
            <a:extLst>
              <a:ext uri="{FF2B5EF4-FFF2-40B4-BE49-F238E27FC236}">
                <a16:creationId xmlns:a16="http://schemas.microsoft.com/office/drawing/2014/main" id="{344609B1-406B-2395-CC20-C2AE81CA0674}"/>
              </a:ext>
            </a:extLst>
          </p:cNvPr>
          <p:cNvSpPr>
            <a:spLocks noGrp="1"/>
          </p:cNvSpPr>
          <p:nvPr>
            <p:ph idx="1"/>
          </p:nvPr>
        </p:nvSpPr>
        <p:spPr/>
        <p:txBody>
          <a:bodyPr/>
          <a:lstStyle/>
          <a:p>
            <a:pPr>
              <a:buFont typeface="Wingdings" panose="05000000000000000000" pitchFamily="2" charset="2"/>
              <a:buChar char="§"/>
            </a:pPr>
            <a:r>
              <a:rPr lang="en-US" dirty="0"/>
              <a:t>  The next step once each ticker was correlated was to identify which stock had the highest inverse correlation, preferably a strong inverse correlation.  We identified this by running a min function for the selected stock to grab what we hoped would contain a value within -1 and 0.</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marL="0" indent="0" algn="ctr">
              <a:buNone/>
            </a:pPr>
            <a:r>
              <a:rPr lang="en-US" dirty="0"/>
              <a:t> </a:t>
            </a:r>
          </a:p>
        </p:txBody>
      </p:sp>
    </p:spTree>
    <p:extLst>
      <p:ext uri="{BB962C8B-B14F-4D97-AF65-F5344CB8AC3E}">
        <p14:creationId xmlns:p14="http://schemas.microsoft.com/office/powerpoint/2010/main" val="2956431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0555-42BC-4646-4C84-CC8AFEA91A1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9F4CBB4-3A9B-B988-5D00-6B9805DC33A3}"/>
              </a:ext>
            </a:extLst>
          </p:cNvPr>
          <p:cNvSpPr>
            <a:spLocks noGrp="1"/>
          </p:cNvSpPr>
          <p:nvPr>
            <p:ph idx="1"/>
          </p:nvPr>
        </p:nvSpPr>
        <p:spPr/>
        <p:txBody>
          <a:bodyPr/>
          <a:lstStyle/>
          <a:p>
            <a:pPr>
              <a:buFont typeface="Wingdings" panose="05000000000000000000" pitchFamily="2" charset="2"/>
              <a:buChar char="§"/>
            </a:pPr>
            <a:r>
              <a:rPr lang="en-US" dirty="0"/>
              <a:t>  Given what we know now, we feel we could have extended the time span of the market data information feed into the model and not have experience any model performance degradation based on the performance of the 7 year daily pull. </a:t>
            </a:r>
          </a:p>
          <a:p>
            <a:pPr>
              <a:buFont typeface="Wingdings" panose="05000000000000000000" pitchFamily="2" charset="2"/>
              <a:buChar char="§"/>
            </a:pPr>
            <a:r>
              <a:rPr lang="en-US" dirty="0"/>
              <a:t>  We would have also brought in a more diverse dataset outside of just the S&amp;P 500.  Given we didn’t identified any strongly correlated pairings, we believe a more diversified bigger time set would had revealed more strongly inversely correlated pairings.  Our analysis did reveal however strongly correlated pairings which brings value as well</a:t>
            </a:r>
          </a:p>
        </p:txBody>
      </p:sp>
    </p:spTree>
    <p:extLst>
      <p:ext uri="{BB962C8B-B14F-4D97-AF65-F5344CB8AC3E}">
        <p14:creationId xmlns:p14="http://schemas.microsoft.com/office/powerpoint/2010/main" val="2449308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23F66-2CE6-06D7-5D9F-AAC3E536D9ED}"/>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5F5779DE-D8FB-0AC6-2773-DD3994AD12D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8550937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{A85B60C0-5659-4E6D-943C-02F21EBF88BA}tf22712842_win32</Template>
  <TotalTime>3414</TotalTime>
  <Words>809</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Bookman Old Style</vt:lpstr>
      <vt:lpstr>Calibri</vt:lpstr>
      <vt:lpstr>Franklin Gothic Book</vt:lpstr>
      <vt:lpstr>Wingdings</vt:lpstr>
      <vt:lpstr>1_RetrospectVTI</vt:lpstr>
      <vt:lpstr>Inverse Correlation Model</vt:lpstr>
      <vt:lpstr>Executive Summary</vt:lpstr>
      <vt:lpstr>Executive Summary cont..</vt:lpstr>
      <vt:lpstr>Data Source</vt:lpstr>
      <vt:lpstr>Demo</vt:lpstr>
      <vt:lpstr>Data Cleanup and Exploration</vt:lpstr>
      <vt:lpstr>Data Cleanup and Exploration cont..</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Inverse Correlation Model (Draft)</dc:title>
  <dc:creator>Greg Braham</dc:creator>
  <cp:lastModifiedBy>Greg Braham</cp:lastModifiedBy>
  <cp:revision>5</cp:revision>
  <dcterms:created xsi:type="dcterms:W3CDTF">2022-10-10T13:42:45Z</dcterms:created>
  <dcterms:modified xsi:type="dcterms:W3CDTF">2022-10-12T22:37:31Z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