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3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AFC-DF25-4708-8D48-A1C9A506888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93B0-130A-4A2D-8686-B75C10ED2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52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AFC-DF25-4708-8D48-A1C9A506888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93B0-130A-4A2D-8686-B75C10ED2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98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AFC-DF25-4708-8D48-A1C9A506888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93B0-130A-4A2D-8686-B75C10ED2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2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AFC-DF25-4708-8D48-A1C9A506888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93B0-130A-4A2D-8686-B75C10ED2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98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AFC-DF25-4708-8D48-A1C9A506888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93B0-130A-4A2D-8686-B75C10ED2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34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AFC-DF25-4708-8D48-A1C9A506888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93B0-130A-4A2D-8686-B75C10ED2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92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AFC-DF25-4708-8D48-A1C9A506888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93B0-130A-4A2D-8686-B75C10ED2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01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AFC-DF25-4708-8D48-A1C9A506888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93B0-130A-4A2D-8686-B75C10ED2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89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AFC-DF25-4708-8D48-A1C9A506888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93B0-130A-4A2D-8686-B75C10ED2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3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AFC-DF25-4708-8D48-A1C9A506888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93B0-130A-4A2D-8686-B75C10ED2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62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AFC-DF25-4708-8D48-A1C9A506888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93B0-130A-4A2D-8686-B75C10ED2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80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CAFC-DF25-4708-8D48-A1C9A506888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293B0-130A-4A2D-8686-B75C10ED2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75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Web apps. Rest.  Netflix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4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635" y="313898"/>
            <a:ext cx="6102904" cy="623020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37" y="1088408"/>
            <a:ext cx="4949842" cy="48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2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364" y="283403"/>
            <a:ext cx="8165910" cy="57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431"/>
            <a:ext cx="6578221" cy="928048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netflix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2012" y="1386567"/>
            <a:ext cx="4087504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000" dirty="0">
                <a:solidFill>
                  <a:srgbClr val="9E880D"/>
                </a:solidFill>
                <a:latin typeface="JetBrains Mono"/>
              </a:rPr>
              <a:t>@</a:t>
            </a:r>
            <a:r>
              <a:rPr lang="ru-RU" sz="1000" dirty="0" err="1">
                <a:solidFill>
                  <a:srgbClr val="9E880D"/>
                </a:solidFill>
                <a:latin typeface="JetBrains Mono"/>
              </a:rPr>
              <a:t>SpringBootApplication</a:t>
            </a:r>
            <a:r>
              <a:rPr lang="ru-RU" sz="1000" dirty="0">
                <a:solidFill>
                  <a:srgbClr val="9E880D"/>
                </a:solidFill>
                <a:latin typeface="JetBrains Mono"/>
              </a:rPr>
              <a:t/>
            </a:r>
            <a:br>
              <a:rPr lang="ru-RU" sz="1000" dirty="0">
                <a:solidFill>
                  <a:srgbClr val="9E880D"/>
                </a:solidFill>
                <a:latin typeface="JetBrains Mono"/>
              </a:rPr>
            </a:br>
            <a:r>
              <a:rPr lang="ru-RU" sz="1000" dirty="0">
                <a:solidFill>
                  <a:srgbClr val="9E880D"/>
                </a:solidFill>
                <a:latin typeface="JetBrains Mono"/>
              </a:rPr>
              <a:t>@</a:t>
            </a:r>
            <a:r>
              <a:rPr lang="ru-RU" sz="1000" dirty="0" err="1">
                <a:solidFill>
                  <a:srgbClr val="9E880D"/>
                </a:solidFill>
                <a:latin typeface="JetBrains Mono"/>
              </a:rPr>
              <a:t>EnableEurekaServer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EurekaServerApplication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SpringApplication.run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EurekaServerApplication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578221" y="1075478"/>
            <a:ext cx="573206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000" dirty="0">
                <a:solidFill>
                  <a:srgbClr val="9E880D"/>
                </a:solidFill>
                <a:latin typeface="JetBrains Mono"/>
              </a:rPr>
              <a:t>@</a:t>
            </a:r>
            <a:r>
              <a:rPr lang="ru-RU" sz="1000" dirty="0" err="1">
                <a:solidFill>
                  <a:srgbClr val="9E880D"/>
                </a:solidFill>
                <a:latin typeface="JetBrains Mono"/>
              </a:rPr>
              <a:t>RestController</a:t>
            </a:r>
            <a:r>
              <a:rPr lang="ru-RU" sz="1000" dirty="0">
                <a:solidFill>
                  <a:srgbClr val="9E880D"/>
                </a:solidFill>
                <a:latin typeface="JetBrains Mono"/>
              </a:rPr>
              <a:t/>
            </a:r>
            <a:br>
              <a:rPr lang="ru-RU" sz="1000" dirty="0">
                <a:solidFill>
                  <a:srgbClr val="9E880D"/>
                </a:solidFill>
                <a:latin typeface="JetBrains Mono"/>
              </a:rPr>
            </a:br>
            <a:r>
              <a:rPr lang="ru-RU" sz="1000" dirty="0">
                <a:solidFill>
                  <a:srgbClr val="9E880D"/>
                </a:solidFill>
                <a:latin typeface="JetBrains Mono"/>
              </a:rPr>
              <a:t>@</a:t>
            </a:r>
            <a:r>
              <a:rPr lang="ru-RU" sz="1000" dirty="0" err="1">
                <a:solidFill>
                  <a:srgbClr val="9E880D"/>
                </a:solidFill>
                <a:latin typeface="JetBrains Mono"/>
              </a:rPr>
              <a:t>RequestMapping</a:t>
            </a:r>
            <a:r>
              <a:rPr lang="ru-RU" sz="1000" dirty="0">
                <a:solidFill>
                  <a:srgbClr val="9E880D"/>
                </a:solidFill>
                <a:latin typeface="JetBrains Mono"/>
              </a:rPr>
              <a:t>(“/</a:t>
            </a:r>
            <a:r>
              <a:rPr lang="ru-RU" sz="1000" dirty="0" err="1">
                <a:solidFill>
                  <a:srgbClr val="9E880D"/>
                </a:solidFill>
                <a:latin typeface="JetBrains Mono"/>
              </a:rPr>
              <a:t>users</a:t>
            </a:r>
            <a:r>
              <a:rPr lang="ru-RU" sz="1000" dirty="0">
                <a:solidFill>
                  <a:srgbClr val="9E880D"/>
                </a:solidFill>
                <a:latin typeface="JetBrains Mono"/>
              </a:rPr>
              <a:t>/{</a:t>
            </a:r>
            <a:r>
              <a:rPr lang="ru-RU" sz="1000" dirty="0" err="1">
                <a:solidFill>
                  <a:srgbClr val="9E880D"/>
                </a:solidFill>
                <a:latin typeface="JetBrains Mono"/>
              </a:rPr>
              <a:t>id</a:t>
            </a:r>
            <a:r>
              <a:rPr lang="ru-RU" sz="1000" dirty="0">
                <a:solidFill>
                  <a:srgbClr val="9E880D"/>
                </a:solidFill>
                <a:latin typeface="JetBrains Mono"/>
              </a:rPr>
              <a:t>}/</a:t>
            </a:r>
            <a:r>
              <a:rPr lang="ru-RU" sz="1000" dirty="0" err="1">
                <a:solidFill>
                  <a:srgbClr val="9E880D"/>
                </a:solidFill>
                <a:latin typeface="JetBrains Mono"/>
              </a:rPr>
              <a:t>statistic</a:t>
            </a:r>
            <a:r>
              <a:rPr lang="ru-RU" sz="1000" dirty="0">
                <a:solidFill>
                  <a:srgbClr val="9E880D"/>
                </a:solidFill>
                <a:latin typeface="JetBrains Mono"/>
              </a:rPr>
              <a:t>”)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StatisticsController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StatisticsService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statisticsService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List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UserStatisticModel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getStatistic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PathVariable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List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UserStatisticModel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statisticsList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statisticsService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.getAlbums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statisticsList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578221" y="5053556"/>
            <a:ext cx="5384043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000" dirty="0">
                <a:solidFill>
                  <a:srgbClr val="9E880D"/>
                </a:solidFill>
                <a:latin typeface="JetBrains Mono"/>
              </a:rPr>
              <a:t>@</a:t>
            </a:r>
            <a:r>
              <a:rPr lang="ru-RU" sz="1000" dirty="0" err="1">
                <a:solidFill>
                  <a:srgbClr val="9E880D"/>
                </a:solidFill>
                <a:latin typeface="JetBrains Mono"/>
              </a:rPr>
              <a:t>FeignClient</a:t>
            </a:r>
            <a:r>
              <a:rPr lang="ru-RU" sz="1000" dirty="0">
                <a:solidFill>
                  <a:srgbClr val="9E880D"/>
                </a:solidFill>
                <a:latin typeface="JetBrains Mono"/>
              </a:rPr>
              <a:t>(</a:t>
            </a:r>
            <a:r>
              <a:rPr lang="ru-RU" sz="1000" dirty="0" err="1">
                <a:solidFill>
                  <a:srgbClr val="9E880D"/>
                </a:solidFill>
                <a:latin typeface="JetBrains Mono"/>
              </a:rPr>
              <a:t>name</a:t>
            </a:r>
            <a:r>
              <a:rPr lang="ru-RU" sz="1000" dirty="0">
                <a:solidFill>
                  <a:srgbClr val="9E880D"/>
                </a:solidFill>
                <a:latin typeface="JetBrains Mono"/>
              </a:rPr>
              <a:t> = “</a:t>
            </a:r>
            <a:r>
              <a:rPr lang="en-US" sz="1000" dirty="0">
                <a:solidFill>
                  <a:srgbClr val="9E880D"/>
                </a:solidFill>
                <a:latin typeface="JetBrains Mono"/>
              </a:rPr>
              <a:t>library</a:t>
            </a:r>
            <a:r>
              <a:rPr lang="ru-RU" sz="1000" dirty="0">
                <a:solidFill>
                  <a:srgbClr val="9E880D"/>
                </a:solidFill>
                <a:latin typeface="JetBrains Mono"/>
              </a:rPr>
              <a:t>”)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interface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ServiceFeignClient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ru-RU" sz="1000" dirty="0">
                <a:solidFill>
                  <a:srgbClr val="9E880D"/>
                </a:solidFill>
                <a:latin typeface="JetBrains Mono"/>
              </a:rPr>
              <a:t>@</a:t>
            </a:r>
            <a:r>
              <a:rPr lang="ru-RU" sz="1000" dirty="0" err="1">
                <a:solidFill>
                  <a:srgbClr val="9E880D"/>
                </a:solidFill>
                <a:latin typeface="JetBrains Mono"/>
              </a:rPr>
              <a:t>GetMapping</a:t>
            </a:r>
            <a:r>
              <a:rPr lang="ru-RU" sz="1000" dirty="0">
                <a:solidFill>
                  <a:srgbClr val="9E880D"/>
                </a:solidFill>
                <a:latin typeface="JetBrains Mono"/>
              </a:rPr>
              <a:t>(“/</a:t>
            </a:r>
            <a:r>
              <a:rPr lang="ru-RU" sz="1000" dirty="0" err="1">
                <a:solidFill>
                  <a:srgbClr val="9E880D"/>
                </a:solidFill>
                <a:latin typeface="JetBrains Mono"/>
              </a:rPr>
              <a:t>users</a:t>
            </a:r>
            <a:r>
              <a:rPr lang="ru-RU" sz="1000" dirty="0">
                <a:solidFill>
                  <a:srgbClr val="9E880D"/>
                </a:solidFill>
                <a:latin typeface="JetBrains Mono"/>
              </a:rPr>
              <a:t>/${</a:t>
            </a:r>
            <a:r>
              <a:rPr lang="ru-RU" sz="1000" dirty="0" err="1">
                <a:solidFill>
                  <a:srgbClr val="9E880D"/>
                </a:solidFill>
                <a:latin typeface="JetBrains Mono"/>
              </a:rPr>
              <a:t>id</a:t>
            </a:r>
            <a:r>
              <a:rPr lang="ru-RU" sz="1000" dirty="0">
                <a:solidFill>
                  <a:srgbClr val="9E880D"/>
                </a:solidFill>
                <a:latin typeface="JetBrains Mono"/>
              </a:rPr>
              <a:t>}/</a:t>
            </a:r>
            <a:r>
              <a:rPr lang="ru-RU" sz="1000" dirty="0" err="1">
                <a:solidFill>
                  <a:srgbClr val="9E880D"/>
                </a:solidFill>
                <a:latin typeface="JetBrains Mono"/>
              </a:rPr>
              <a:t>statistic</a:t>
            </a:r>
            <a:r>
              <a:rPr lang="ru-RU" sz="1000" dirty="0">
                <a:solidFill>
                  <a:srgbClr val="9E880D"/>
                </a:solidFill>
                <a:latin typeface="JetBrains Mono"/>
              </a:rPr>
              <a:t>”)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List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UserStatisticModel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getStatistic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PathVariable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3662" y="3232834"/>
            <a:ext cx="597089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Service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UsersServiceImpl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UsersService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ServiceFeignClient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serviceFeignClient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….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List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AlbumResponseModel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albumsList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serviceFeignClient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.getStatistic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….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55" y="1730740"/>
            <a:ext cx="9624250" cy="393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679" y="307074"/>
            <a:ext cx="5928995" cy="624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5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626" y="511791"/>
            <a:ext cx="6367129" cy="591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1967" y="94540"/>
            <a:ext cx="4572638" cy="47060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861" t="1548" r="-656"/>
          <a:stretch/>
        </p:blipFill>
        <p:spPr>
          <a:xfrm>
            <a:off x="3712464" y="0"/>
            <a:ext cx="8356486" cy="58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5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77" y="161416"/>
            <a:ext cx="6535062" cy="182905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77" y="2199732"/>
            <a:ext cx="6620799" cy="23244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77" y="4926476"/>
            <a:ext cx="8364117" cy="638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7819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2483" y="1523538"/>
            <a:ext cx="4981433" cy="36471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Configuration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EnableWebMvc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MvcConfig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WebMvcConfigurer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addViewControllers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ViewControllerRegistry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registry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registry.addViewController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index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setViewName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index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registry.addViewController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setViewName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index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registry.addViewController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login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setViewName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login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addFormatters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FormatterRegistry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formatterRegistry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formatterRegistry.addFormatter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dateFormatter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DateFormatter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dateFormatter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DateFormatter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68789" y="892576"/>
            <a:ext cx="5752531" cy="53707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Configuration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EnableWebSecurity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WebSecurityConfig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WebSecurityConfigurerAdapter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configure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HttpSecurity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http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http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authorizeRequests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antMatchers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home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permitAll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authorizeRequests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antMatchers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/**"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authenticated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formLogin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loginPage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login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permitAll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logout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permitAll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configureGlobal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AuthenticationManagerBuilder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auth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PasswordEncoder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passwordEncoder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BCryptPasswordEncoder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auth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inMemoryAuthentication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passwordEncoder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passwordEncoder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withUser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user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password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passwordEncoder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.encode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user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roles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"USER"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5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23128" y="473404"/>
            <a:ext cx="595724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@Service</a:t>
            </a:r>
            <a:b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SingerServiceImpl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SingerService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SingerRepository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singerRepository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findAll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Lists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newArrayList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singerRepository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.findAll());</a:t>
            </a:r>
            <a:b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findById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id) {</a:t>
            </a:r>
            <a:b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singerRepository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.findById(id).get();</a:t>
            </a:r>
            <a:b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75361" y="3943572"/>
            <a:ext cx="6116541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interface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SingerRepository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CrudRepository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5444" y="-5167"/>
            <a:ext cx="5137392" cy="68788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Controller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RequestMapping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singers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SingerController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LoggerFactory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5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getLogger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SingerController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SingerService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singerService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GetMapping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list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Model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uiModel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.info(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Listing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singers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singers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singerService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.findAll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uiModel.addAttribute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singers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singers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.info(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No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of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singers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"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singers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singers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GetMapping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"/{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id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}"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show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PathVariable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id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Model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uiModel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singerService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.findById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uiModel.addAttribute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show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GetMapping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edit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/{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id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}"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updateForm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PathVariable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Model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model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model.addAttribute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singerService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.findById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update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GetMapping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new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createForm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Model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uiModel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uiModel.addAttribute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update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PostMapping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saveSinger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Valid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singerService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.save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redirect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:/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singers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/"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singer.getId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6568324" cy="67095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RestController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RequestMapping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SingerController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LoggerFactory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getLogger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SingerController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SingerService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singerService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ResponseStatus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HttpStatus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GetMapping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listdata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listData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singerService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.findAll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ResponseStatus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HttpStatus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GetMapping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"/{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}"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findSingerById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PathVariable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singerService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.findById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ResponseStatus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HttpStatus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CREATED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PostMapping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RequestBody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singerService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.save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.info(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created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successfully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with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info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"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ResponseStatus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HttpStatus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PutMapping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"/{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}"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update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RequestBody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PathVariable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.info(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Updating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"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singerService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.save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ResponseStatus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HttpStatus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NO_CONTENT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DeleteMapping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"/{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}"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delete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PathVariable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singerService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.findById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singerService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.delete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279409" y="0"/>
            <a:ext cx="6912591" cy="5755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Service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singerService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Transactional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SingerServiceImpl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SingerService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SingerRepository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singerRepository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Transactional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findAll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Lists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newArrayList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singerRepository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.findAll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Transactional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findByFirstName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firstName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singerRepository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.findByFirstName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firstName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Transactional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findById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singerRepository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.findById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save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singerRepository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.save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delete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singerRepository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.delete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79409" y="5878532"/>
            <a:ext cx="490637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interface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SingerRepository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CrudRepository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findByFirstName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firstName);</a:t>
            </a:r>
            <a:b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41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52</Words>
  <Application>Microsoft Office PowerPoint</Application>
  <PresentationFormat>Широкоэкранный</PresentationFormat>
  <Paragraphs>14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JetBrains Mono</vt:lpstr>
      <vt:lpstr>Тема Office</vt:lpstr>
      <vt:lpstr>Spring Web apps. Rest.  Netflix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Spring netflix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Nurbolat Urmanov</dc:creator>
  <cp:lastModifiedBy>Orken Nagashbaiuly</cp:lastModifiedBy>
  <cp:revision>30</cp:revision>
  <dcterms:created xsi:type="dcterms:W3CDTF">2021-08-26T10:24:51Z</dcterms:created>
  <dcterms:modified xsi:type="dcterms:W3CDTF">2025-03-11T13:19:28Z</dcterms:modified>
</cp:coreProperties>
</file>