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63" r:id="rId3"/>
    <p:sldId id="257" r:id="rId4"/>
    <p:sldId id="267" r:id="rId5"/>
    <p:sldId id="264" r:id="rId6"/>
    <p:sldId id="265" r:id="rId7"/>
    <p:sldId id="258" r:id="rId8"/>
    <p:sldId id="259" r:id="rId9"/>
    <p:sldId id="266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bolat Urmanov" initials="NU" lastIdx="1" clrIdx="0">
    <p:extLst>
      <p:ext uri="{19B8F6BF-5375-455C-9EA6-DF929625EA0E}">
        <p15:presenceInfo xmlns:p15="http://schemas.microsoft.com/office/powerpoint/2012/main" userId="S-1-5-21-431030970-230545851-561020805-64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67" autoAdjust="0"/>
  </p:normalViewPr>
  <p:slideViewPr>
    <p:cSldViewPr snapToGrid="0">
      <p:cViewPr varScale="1">
        <p:scale>
          <a:sx n="66" d="100"/>
          <a:sy n="66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08F9-0A7B-473A-B31A-C7F093FA4196}" type="datetimeFigureOut">
              <a:rPr lang="" smtClean="0"/>
              <a:t>15.10.2024</a:t>
            </a:fld>
            <a:endParaRPr lang="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73140-ACA1-4FFE-B68D-8A1811DBD29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02175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73140-ACA1-4FFE-B68D-8A1811DBD29D}" type="slidenum">
              <a:rPr lang="" smtClean="0"/>
              <a:t>8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7496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3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12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0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7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97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4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2354-4225-4636-A308-F886344DD2F4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06F4-5F47-4E74-A5DE-FB3DCA6EE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9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5023" y="21525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, DI.  Bean. Spring configuration.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1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5947"/>
            <a:ext cx="10515600" cy="1325563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Configuration.Beans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2720" y="1690688"/>
            <a:ext cx="109474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9E880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6448" y="1289616"/>
            <a:ext cx="7799832" cy="5647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@EnableTransactionManagement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PostgreDbConfig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"${postgresql.db.driver}"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dbDriver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"${postgresql.db.password}"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dbPassword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"${postgresql.db.url}"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dbUrl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"${postgresql.db.username}"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dbUsername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"${postgresql.hibernate.dialect}"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hibernateDialect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"${postgresql.entitymanager.packagesToScan}"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entitymanagerPackagesToScan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@Primary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DriverManagerDataSource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DriverManagerDataSource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.setDriverClassName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dbDriver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.setUrl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dbUrl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.setUsername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dbUsername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.setPassword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dbPassword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entityManagerFactory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@Primary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LocalSessionFactoryBean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sessionFactory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LocalSessionFactoryBean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LocalSessionFactoryBean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.setPackagesToScan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entitymanagerPackagesToScan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Properties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hibernateProperties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Properties();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hibernateProperties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hibernate.dialect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hibernateDialect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.setHibernateProperties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hibernateProperties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postgresqlTransactionManager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@Primary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HibernateTransactionManager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transactionManager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HibernateTransactionManager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transactionManager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HibernateTransactionManager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transactionManager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.setSessionFactory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sessionFactory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getObject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transactionManager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5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Spring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5" y="1554991"/>
            <a:ext cx="5487821" cy="27219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47" y="1554990"/>
            <a:ext cx="5308119" cy="25330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505" y="4088068"/>
            <a:ext cx="4104990" cy="27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Inversion of Control. Dependency Injection</a:t>
            </a:r>
            <a:endParaRPr lang="ru-RU" dirty="0"/>
          </a:p>
        </p:txBody>
      </p:sp>
      <p:pic>
        <p:nvPicPr>
          <p:cNvPr id="4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857" y="1992877"/>
            <a:ext cx="3936365" cy="2367280"/>
          </a:xfrm>
          <a:prstGeom prst="rect">
            <a:avLst/>
          </a:prstGeom>
          <a:ln/>
        </p:spPr>
      </p:pic>
      <p:pic>
        <p:nvPicPr>
          <p:cNvPr id="5" name="image1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6251" y="1992877"/>
            <a:ext cx="4196715" cy="3034665"/>
          </a:xfrm>
          <a:prstGeom prst="rect">
            <a:avLst/>
          </a:prstGeom>
          <a:ln/>
        </p:spPr>
      </p:pic>
      <p:sp>
        <p:nvSpPr>
          <p:cNvPr id="7" name="Прямоугольник 6"/>
          <p:cNvSpPr/>
          <p:nvPr/>
        </p:nvSpPr>
        <p:spPr>
          <a:xfrm>
            <a:off x="790433" y="4360157"/>
            <a:ext cx="4279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Извлечение зависимостей через поиск</a:t>
            </a:r>
            <a:r>
              <a:rPr lang="en-US" sz="1400" dirty="0"/>
              <a:t> </a:t>
            </a:r>
            <a:r>
              <a:rPr lang="ru-RU" sz="1400" dirty="0"/>
              <a:t>в реестре JNDI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405705" y="5175842"/>
            <a:ext cx="2757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Контекстный поиск зависимостей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29F1494-466E-4F66-91C6-7ABBEA9D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571" y="5175397"/>
            <a:ext cx="4619856" cy="15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85950"/>
            <a:ext cx="10287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Inversion of Control. Dependency Injection</a:t>
            </a: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48018" y="1456069"/>
            <a:ext cx="5343098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ConstructorInjection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ConstructorInjection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dependency.toString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74133" y="1454435"/>
            <a:ext cx="5741333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SetterInjection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48018" y="4136461"/>
            <a:ext cx="482448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ConstructorInjection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ConstructorInjection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dependency.toString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974132" y="4180344"/>
            <a:ext cx="574133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SetterInjection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dependency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Inversion of Control. Dependency Injection</a:t>
            </a: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48018" y="1950085"/>
            <a:ext cx="53430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600" dirty="0">
                <a:solidFill>
                  <a:srgbClr val="9E880D"/>
                </a:solidFill>
                <a:latin typeface="JetBrains Mono"/>
              </a:rPr>
              <a:t>Bean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ru-RU" sz="1600" dirty="0" err="1">
                <a:solidFill>
                  <a:srgbClr val="080808"/>
                </a:solidFill>
                <a:latin typeface="JetBrains Mono"/>
              </a:rPr>
              <a:t>Dependency</a:t>
            </a:r>
            <a:r>
              <a:rPr lang="ru-RU" sz="1600" dirty="0">
                <a:solidFill>
                  <a:srgbClr val="080808"/>
                </a:solidFill>
                <a:latin typeface="JetBrains Mono"/>
              </a:rPr>
              <a:t> {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8018" y="3407037"/>
            <a:ext cx="53430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600" dirty="0">
                <a:solidFill>
                  <a:srgbClr val="9E880D"/>
                </a:solidFill>
                <a:latin typeface="JetBrains Mono"/>
              </a:rPr>
              <a:t>Component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ru-RU" sz="1600" dirty="0" err="1">
                <a:solidFill>
                  <a:srgbClr val="080808"/>
                </a:solidFill>
                <a:latin typeface="JetBrains Mono"/>
              </a:rPr>
              <a:t>Dependency</a:t>
            </a:r>
            <a:r>
              <a:rPr lang="ru-RU" sz="1600" dirty="0">
                <a:solidFill>
                  <a:srgbClr val="080808"/>
                </a:solidFill>
                <a:latin typeface="JetBrains Mono"/>
              </a:rPr>
              <a:t> {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968826" y="1950084"/>
            <a:ext cx="53430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600" dirty="0">
                <a:solidFill>
                  <a:srgbClr val="9E880D"/>
                </a:solidFill>
                <a:latin typeface="JetBrains Mono"/>
              </a:rPr>
              <a:t>Service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ru-RU" sz="1600" dirty="0" err="1">
                <a:solidFill>
                  <a:srgbClr val="080808"/>
                </a:solidFill>
                <a:latin typeface="JetBrains Mono"/>
              </a:rPr>
              <a:t>Dependency</a:t>
            </a:r>
            <a:r>
              <a:rPr lang="ru-RU" sz="1600" dirty="0">
                <a:solidFill>
                  <a:srgbClr val="080808"/>
                </a:solidFill>
                <a:latin typeface="JetBrains Mono"/>
              </a:rPr>
              <a:t> {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48018" y="4936504"/>
            <a:ext cx="53430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600" dirty="0">
                <a:solidFill>
                  <a:srgbClr val="9E880D"/>
                </a:solidFill>
                <a:latin typeface="JetBrains Mono"/>
              </a:rPr>
              <a:t>Repository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ru-RU" sz="1600" dirty="0" err="1">
                <a:solidFill>
                  <a:srgbClr val="080808"/>
                </a:solidFill>
                <a:latin typeface="JetBrains Mono"/>
              </a:rPr>
              <a:t>Dependency</a:t>
            </a:r>
            <a:r>
              <a:rPr lang="ru-RU" sz="1600" dirty="0">
                <a:solidFill>
                  <a:srgbClr val="080808"/>
                </a:solidFill>
                <a:latin typeface="JetBrains Mono"/>
              </a:rPr>
              <a:t> {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3EC158AC-2129-4432-B562-DC6299B8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26" y="3407037"/>
            <a:ext cx="53430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600" dirty="0">
                <a:solidFill>
                  <a:srgbClr val="9E880D"/>
                </a:solidFill>
                <a:latin typeface="JetBrains Mono"/>
              </a:rPr>
              <a:t>Controller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ru-RU" sz="1600" dirty="0" err="1">
                <a:solidFill>
                  <a:srgbClr val="080808"/>
                </a:solidFill>
                <a:latin typeface="JetBrains Mono"/>
              </a:rPr>
              <a:t>Dependency</a:t>
            </a:r>
            <a:r>
              <a:rPr lang="ru-RU" sz="1600" dirty="0">
                <a:solidFill>
                  <a:srgbClr val="080808"/>
                </a:solidFill>
                <a:latin typeface="JetBrains Mono"/>
              </a:rPr>
              <a:t> {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D5882718-E2A3-4C64-A9C8-BAC12961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26" y="4936503"/>
            <a:ext cx="534309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600" dirty="0" err="1">
                <a:solidFill>
                  <a:srgbClr val="9E880D"/>
                </a:solidFill>
                <a:latin typeface="JetBrains Mono"/>
              </a:rPr>
              <a:t>RestController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ru-RU" sz="1600" dirty="0" err="1">
                <a:solidFill>
                  <a:srgbClr val="080808"/>
                </a:solidFill>
                <a:latin typeface="JetBrains Mono"/>
              </a:rPr>
              <a:t>Dependency</a:t>
            </a:r>
            <a:r>
              <a:rPr lang="ru-RU" sz="1600" dirty="0">
                <a:solidFill>
                  <a:srgbClr val="080808"/>
                </a:solidFill>
                <a:latin typeface="JetBrains Mono"/>
              </a:rPr>
              <a:t> {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11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Configuration.Beans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90688"/>
            <a:ext cx="11753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Configuration.Beans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76340"/>
            <a:ext cx="440254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SingerConfigDemo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Lazy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initMethod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init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singerOne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singerOne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singerOne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John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Mayer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singerOne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.setAge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39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singerOne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Lazy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initMethod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init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singerTwo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singerTwo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singerTwo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.setAge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72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singerTwo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51645" y="1876340"/>
            <a:ext cx="530215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GenericApplicationContext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AnnotationConfigApplicationContext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SingerConfig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singerOne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singerTwo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51645" y="4492220"/>
            <a:ext cx="387674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init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Initializing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Configuration.Beans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7240" y="4058044"/>
            <a:ext cx="418490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SpringBootApplication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CatalogApplication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SpringApplication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CatalogApplication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77240" y="1898572"/>
            <a:ext cx="367284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000" dirty="0">
                <a:solidFill>
                  <a:srgbClr val="9E880D"/>
                </a:solidFill>
                <a:latin typeface="JetBrains Mono"/>
              </a:rPr>
              <a:t>Configuration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000" dirty="0" err="1">
                <a:solidFill>
                  <a:srgbClr val="9E880D"/>
                </a:solidFill>
                <a:latin typeface="JetBrains Mono"/>
              </a:rPr>
              <a:t>EnableAutoConfiguration</a:t>
            </a:r>
            <a:endParaRPr lang="en-US" sz="1000" dirty="0">
              <a:solidFill>
                <a:srgbClr val="9E880D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en-US" sz="1000" dirty="0" err="1">
                <a:solidFill>
                  <a:srgbClr val="9E880D"/>
                </a:solidFill>
                <a:latin typeface="JetBrains Mono"/>
              </a:rPr>
              <a:t>ComponentScan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sz="1000" dirty="0">
                <a:solidFill>
                  <a:srgbClr val="080808"/>
                </a:solidFill>
                <a:latin typeface="JetBrains Mono"/>
              </a:rPr>
            </a:br>
            <a:r>
              <a:rPr lang="ru-RU" sz="1000" dirty="0" err="1">
                <a:solidFill>
                  <a:srgbClr val="0033B3"/>
                </a:solidFill>
                <a:latin typeface="JetBrains Mono"/>
              </a:rPr>
              <a:t>public</a:t>
            </a:r>
            <a:r>
              <a:rPr lang="ru-RU" sz="10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sz="1000" dirty="0" err="1">
                <a:solidFill>
                  <a:srgbClr val="0033B3"/>
                </a:solidFill>
                <a:latin typeface="JetBrains Mono"/>
              </a:rPr>
              <a:t>class</a:t>
            </a:r>
            <a:r>
              <a:rPr lang="ru-RU" sz="10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sz="1000" dirty="0" err="1">
                <a:solidFill>
                  <a:srgbClr val="000000"/>
                </a:solidFill>
                <a:latin typeface="JetBrains Mono"/>
              </a:rPr>
              <a:t>CatalogApplication</a:t>
            </a:r>
            <a:r>
              <a:rPr lang="ru-RU" sz="10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ru-RU" sz="1000" dirty="0">
                <a:solidFill>
                  <a:srgbClr val="080808"/>
                </a:solidFill>
                <a:latin typeface="JetBrains Mono"/>
              </a:rPr>
            </a:br>
            <a:r>
              <a:rPr lang="ru-RU" sz="10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sz="1000" dirty="0">
                <a:solidFill>
                  <a:srgbClr val="080808"/>
                </a:solidFill>
                <a:latin typeface="JetBrains Mono"/>
              </a:rPr>
            </a:br>
            <a:r>
              <a:rPr lang="ru-RU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sz="1000" dirty="0" err="1">
                <a:solidFill>
                  <a:srgbClr val="0033B3"/>
                </a:solidFill>
                <a:latin typeface="JetBrains Mono"/>
              </a:rPr>
              <a:t>public</a:t>
            </a:r>
            <a:r>
              <a:rPr lang="ru-RU" sz="10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sz="1000" dirty="0" err="1">
                <a:solidFill>
                  <a:srgbClr val="0033B3"/>
                </a:solidFill>
                <a:latin typeface="JetBrains Mono"/>
              </a:rPr>
              <a:t>static</a:t>
            </a:r>
            <a:r>
              <a:rPr lang="ru-RU" sz="10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sz="1000" dirty="0" err="1">
                <a:solidFill>
                  <a:srgbClr val="0033B3"/>
                </a:solidFill>
                <a:latin typeface="JetBrains Mono"/>
              </a:rPr>
              <a:t>void</a:t>
            </a:r>
            <a:r>
              <a:rPr lang="ru-RU" sz="10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sz="1000" dirty="0" err="1">
                <a:solidFill>
                  <a:srgbClr val="00627A"/>
                </a:solidFill>
                <a:latin typeface="JetBrains Mono"/>
              </a:rPr>
              <a:t>main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sz="1000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>... </a:t>
            </a:r>
            <a:r>
              <a:rPr lang="ru-RU" sz="1000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ru-RU" sz="1000" dirty="0">
                <a:solidFill>
                  <a:srgbClr val="080808"/>
                </a:solidFill>
                <a:latin typeface="JetBrains Mono"/>
              </a:rPr>
            </a:br>
            <a:r>
              <a:rPr lang="ru-RU" sz="1000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ru-RU" sz="1000" dirty="0" err="1">
                <a:solidFill>
                  <a:srgbClr val="000000"/>
                </a:solidFill>
                <a:latin typeface="JetBrains Mono"/>
              </a:rPr>
              <a:t>SpringApplication</a:t>
            </a:r>
            <a:r>
              <a:rPr lang="ru-RU" sz="1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sz="1000" i="1" dirty="0" err="1">
                <a:solidFill>
                  <a:srgbClr val="080808"/>
                </a:solidFill>
                <a:latin typeface="JetBrains Mono"/>
              </a:rPr>
              <a:t>run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sz="1000" dirty="0" err="1">
                <a:solidFill>
                  <a:srgbClr val="000000"/>
                </a:solidFill>
                <a:latin typeface="JetBrains Mono"/>
              </a:rPr>
              <a:t>CatalogApplication</a:t>
            </a:r>
            <a:r>
              <a:rPr lang="ru-RU" sz="1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sz="1000" dirty="0" err="1">
                <a:solidFill>
                  <a:srgbClr val="0033B3"/>
                </a:solidFill>
                <a:latin typeface="JetBrains Mono"/>
              </a:rPr>
              <a:t>class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sz="1000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ru-RU" sz="10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ru-RU" sz="1000" dirty="0">
                <a:solidFill>
                  <a:srgbClr val="080808"/>
                </a:solidFill>
                <a:latin typeface="JetBrains Mono"/>
              </a:rPr>
            </a:br>
            <a:r>
              <a:rPr lang="ru-RU" sz="1000" dirty="0">
                <a:solidFill>
                  <a:srgbClr val="080808"/>
                </a:solidFill>
                <a:latin typeface="JetBrains Mono"/>
              </a:rPr>
              <a:t>   }</a:t>
            </a:r>
            <a:br>
              <a:rPr lang="ru-RU" sz="1000" dirty="0">
                <a:solidFill>
                  <a:srgbClr val="080808"/>
                </a:solidFill>
                <a:latin typeface="JetBrains Mono"/>
              </a:rPr>
            </a:br>
            <a:r>
              <a:rPr lang="ru-RU" sz="1000" dirty="0">
                <a:solidFill>
                  <a:srgbClr val="080808"/>
                </a:solidFill>
                <a:latin typeface="JetBrains Mono"/>
              </a:rPr>
              <a:t>   </a:t>
            </a:r>
            <a:br>
              <a:rPr lang="ru-RU" sz="1000" dirty="0">
                <a:solidFill>
                  <a:srgbClr val="080808"/>
                </a:solidFill>
                <a:latin typeface="JetBrains Mono"/>
              </a:rPr>
            </a:br>
            <a:r>
              <a:rPr lang="ru-RU" sz="1000" dirty="0">
                <a:solidFill>
                  <a:srgbClr val="080808"/>
                </a:solidFill>
                <a:latin typeface="JetBrains Mono"/>
              </a:rPr>
              <a:t>}</a:t>
            </a:r>
            <a:endParaRPr lang="ru-RU" sz="18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36592" y="1898572"/>
            <a:ext cx="5157216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AliasConfigDemo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AliasBeanConfig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johnMayer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john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jonathan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johnny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GenericApplicationContext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AnnotationConfigApplicationContext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AliasBeanConfig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beans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.getBeansOfType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beans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.entrySet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stream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 -&gt;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b.getKey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aliases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ctx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.getAliases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b.getKey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+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8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126</Words>
  <Application>Microsoft Office PowerPoint</Application>
  <PresentationFormat>Широкоэкранный</PresentationFormat>
  <Paragraphs>39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Spring IoC, DI.  Bean. Spring configuration.  </vt:lpstr>
      <vt:lpstr>Spring</vt:lpstr>
      <vt:lpstr>Inversion of Control. Dependency Injection</vt:lpstr>
      <vt:lpstr>Презентация PowerPoint</vt:lpstr>
      <vt:lpstr>Inversion of Control. Dependency Injection</vt:lpstr>
      <vt:lpstr>Inversion of Control. Dependency Injection</vt:lpstr>
      <vt:lpstr>Spring Configuration.Beans</vt:lpstr>
      <vt:lpstr>Spring Configuration.Beans</vt:lpstr>
      <vt:lpstr>Spring Configuration.Beans</vt:lpstr>
      <vt:lpstr>Spring Configuration.Beans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Nurbolat Urmanov</dc:creator>
  <cp:lastModifiedBy>Elina Afanasyeva</cp:lastModifiedBy>
  <cp:revision>33</cp:revision>
  <dcterms:created xsi:type="dcterms:W3CDTF">2021-08-25T01:19:55Z</dcterms:created>
  <dcterms:modified xsi:type="dcterms:W3CDTF">2024-10-15T13:47:26Z</dcterms:modified>
</cp:coreProperties>
</file>