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3004800" cy="97536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36A07DE-2BF7-4632-9715-7597D2CC07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FCDF7C1-AC65-4997-A467-2FC6ECFBBC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D5459BD-E41D-43BA-B435-B2A36051E9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8DC743B-C719-44D1-874B-216B4EBC661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3B9893-BD03-47D4-A376-BB120058A2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BB71EF-8C78-4D9E-87FE-C07B260CCF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11093F-85EF-405C-8BA8-23D95026F7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D3A0FC-1B4D-45D2-A50B-D3D1D4AAFA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7AF652-0A13-4BC3-87D8-CA0305BDB4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0FEAA6-CA3F-4C34-A3DE-E39E2D7DB8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C0AF6E-B08C-4D79-BF58-813457D44F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969AAFF-3EDF-4836-B6A4-506132BCC2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7C0492-0B1C-45DD-AAB5-0ADE43366BC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E8A2F4-28EA-4912-A223-030C632F02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F56FB2-FCB5-422F-900E-5B79FD2985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EC2B83-C5FC-48F7-A6AC-4AB67A81E25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2B16FB-C1B1-4DF6-B35B-EB0B003DE4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0E3EC9-F284-453F-A732-6AF787D4963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45C0EC-0C0A-4A9F-A327-92BFE0BFA8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E78841-8B6C-4387-833D-487E933D19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908203-A362-4B54-AF71-ECDBF11D827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F54B29-4415-4682-91CD-CF05C969E41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10A72F-32E7-4831-9D1F-996E189761B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F3048F-7A53-4B80-91AB-D497E79CA0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7951D5-9F84-4A63-968F-14A924C022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EC9CA4-14D6-4F3E-A822-14D9A2C153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9953FD-1528-4BD1-A9FD-9C0AC2E97F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A68195-9A0E-47D4-8D2C-B3BB6403FE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75C399-C100-4176-A09C-F39E9BB6056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2B6214-3F11-466C-901C-8983C1AF35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D4429AC-88B2-40C6-B09D-2CD4C1198F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5DE42EF-3A19-4E8C-B050-6335D3CFE3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F75E4AE-B569-45B2-B851-AEE1F1466E5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039009-9D32-4BBD-A06F-EF2038DC68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F782CE4-372F-4C96-AEAB-EA9AF8412F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헤드라인A 일반체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venir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AC70762-E1AD-47B0-B165-CD676A99068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Logo_CY_TECH.pdf" descr="Logo_CY_TECH.pdf"/>
          <p:cNvPicPr/>
          <p:nvPr/>
        </p:nvPicPr>
        <p:blipFill>
          <a:blip r:embed="rId14"/>
          <a:stretch/>
        </p:blipFill>
        <p:spPr>
          <a:xfrm>
            <a:off x="11674800" y="9106560"/>
            <a:ext cx="963360" cy="508680"/>
          </a:xfrm>
          <a:prstGeom prst="rect">
            <a:avLst/>
          </a:prstGeom>
          <a:ln w="12700">
            <a:noFill/>
          </a:ln>
        </p:spPr>
      </p:pic>
      <p:sp>
        <p:nvSpPr>
          <p:cNvPr id="25" name="Rectangle aux angles arrondis" hidden="1"/>
          <p:cNvSpPr/>
          <p:nvPr/>
        </p:nvSpPr>
        <p:spPr>
          <a:xfrm>
            <a:off x="384120" y="1679400"/>
            <a:ext cx="2625120" cy="839880"/>
          </a:xfrm>
          <a:prstGeom prst="roundRect">
            <a:avLst>
              <a:gd name="adj" fmla="val 22675"/>
            </a:avLst>
          </a:prstGeom>
          <a:solidFill>
            <a:srgbClr val="51A8F9"/>
          </a:solidFill>
          <a:ln w="12700">
            <a:noFill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Unité fonctionnelle" hidden="1"/>
          <p:cNvSpPr/>
          <p:nvPr/>
        </p:nvSpPr>
        <p:spPr>
          <a:xfrm>
            <a:off x="439920" y="1896840"/>
            <a:ext cx="2513520" cy="4057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Unité fonctionnelle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" name="Contraintes"/>
          <p:cNvGrpSpPr/>
          <p:nvPr/>
        </p:nvGrpSpPr>
        <p:grpSpPr>
          <a:xfrm>
            <a:off x="3517560" y="1676160"/>
            <a:ext cx="2806920" cy="839880"/>
            <a:chOff x="3517560" y="1676160"/>
            <a:chExt cx="2806920" cy="839880"/>
          </a:xfrm>
        </p:grpSpPr>
        <p:sp>
          <p:nvSpPr>
            <p:cNvPr id="4" name="Rectangle aux angles arrondis"/>
            <p:cNvSpPr/>
            <p:nvPr/>
          </p:nvSpPr>
          <p:spPr>
            <a:xfrm>
              <a:off x="3517560" y="1676160"/>
              <a:ext cx="2806920" cy="839880"/>
            </a:xfrm>
            <a:prstGeom prst="roundRect">
              <a:avLst>
                <a:gd name="adj" fmla="val 22675"/>
              </a:avLst>
            </a:prstGeom>
            <a:solidFill>
              <a:schemeClr val="accent1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ontraintes"/>
            <p:cNvSpPr/>
            <p:nvPr/>
          </p:nvSpPr>
          <p:spPr>
            <a:xfrm>
              <a:off x="3573360" y="1893240"/>
              <a:ext cx="26953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Contraintes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6" name="Système produit"/>
          <p:cNvGrpSpPr/>
          <p:nvPr/>
        </p:nvGrpSpPr>
        <p:grpSpPr>
          <a:xfrm>
            <a:off x="6833160" y="1676160"/>
            <a:ext cx="2625120" cy="839880"/>
            <a:chOff x="6833160" y="1676160"/>
            <a:chExt cx="2625120" cy="839880"/>
          </a:xfrm>
        </p:grpSpPr>
        <p:sp>
          <p:nvSpPr>
            <p:cNvPr id="7" name="Rectangle aux angles arrondis"/>
            <p:cNvSpPr/>
            <p:nvPr/>
          </p:nvSpPr>
          <p:spPr>
            <a:xfrm>
              <a:off x="6833160" y="1676160"/>
              <a:ext cx="2625120" cy="839880"/>
            </a:xfrm>
            <a:prstGeom prst="roundRect">
              <a:avLst>
                <a:gd name="adj" fmla="val 22675"/>
              </a:avLst>
            </a:prstGeom>
            <a:solidFill>
              <a:srgbClr val="174F86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Système produit"/>
            <p:cNvSpPr/>
            <p:nvPr/>
          </p:nvSpPr>
          <p:spPr>
            <a:xfrm>
              <a:off x="6888960" y="1893240"/>
              <a:ext cx="25135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Système produit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9" name="solution technique"/>
          <p:cNvGrpSpPr/>
          <p:nvPr/>
        </p:nvGrpSpPr>
        <p:grpSpPr>
          <a:xfrm>
            <a:off x="9909000" y="1679400"/>
            <a:ext cx="2625120" cy="839880"/>
            <a:chOff x="9909000" y="1679400"/>
            <a:chExt cx="2625120" cy="839880"/>
          </a:xfrm>
        </p:grpSpPr>
        <p:sp>
          <p:nvSpPr>
            <p:cNvPr id="10" name="Rectangle aux angles arrondis"/>
            <p:cNvSpPr/>
            <p:nvPr/>
          </p:nvSpPr>
          <p:spPr>
            <a:xfrm>
              <a:off x="9909000" y="1679400"/>
              <a:ext cx="2625120" cy="839880"/>
            </a:xfrm>
            <a:prstGeom prst="roundRect">
              <a:avLst>
                <a:gd name="adj" fmla="val 22675"/>
              </a:avLst>
            </a:prstGeom>
            <a:solidFill>
              <a:srgbClr val="000000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solution technique"/>
            <p:cNvSpPr/>
            <p:nvPr/>
          </p:nvSpPr>
          <p:spPr>
            <a:xfrm>
              <a:off x="9964800" y="1896840"/>
              <a:ext cx="25135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solution technique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12" name="INTRODUCTION AU DESIGN" hidden="1"/>
          <p:cNvSpPr/>
          <p:nvPr/>
        </p:nvSpPr>
        <p:spPr>
          <a:xfrm>
            <a:off x="556920" y="9338760"/>
            <a:ext cx="2177280" cy="403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7160" tIns="47160" rIns="47160" bIns="47160" anchor="t">
            <a:spAutoFit/>
          </a:bodyPr>
          <a:lstStyle/>
          <a:p>
            <a:pPr>
              <a:lnSpc>
                <a:spcPct val="17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INTRODUCTION AU DESIGN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" name="ANALYSE FONCTIONNELLE" hidden="1"/>
          <p:cNvSpPr/>
          <p:nvPr/>
        </p:nvSpPr>
        <p:spPr>
          <a:xfrm>
            <a:off x="3750120" y="129960"/>
            <a:ext cx="5731200" cy="385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" tIns="10440" rIns="10440" bIns="1044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ANALYSE FONCTIONNELLE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" name="QU’EST CE QUI VA ME MOTIVER A L’UTILISER ?" hidden="1"/>
          <p:cNvSpPr/>
          <p:nvPr/>
        </p:nvSpPr>
        <p:spPr>
          <a:xfrm>
            <a:off x="486000" y="865044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QU’EST CE QUI VA ME MOTIVER A L’UTILISER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" name="DE QUOI L ‘UTILISATEUR A T’IL BESOIN ?" hidden="1"/>
          <p:cNvSpPr/>
          <p:nvPr/>
        </p:nvSpPr>
        <p:spPr>
          <a:xfrm>
            <a:off x="3420000" y="865044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DE QUOI L ‘UTILISATEUR A T’IL BESOIN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" name="QUELS ELEMENTS Y CORRESPONDENT ?" hidden="1"/>
          <p:cNvSpPr/>
          <p:nvPr/>
        </p:nvSpPr>
        <p:spPr>
          <a:xfrm>
            <a:off x="6706440" y="8650440"/>
            <a:ext cx="32155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QUELS ELEMENTS Y CORRESPONDENT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" name="COMMENT Y REPOND T’ON ?" hidden="1"/>
          <p:cNvSpPr/>
          <p:nvPr/>
        </p:nvSpPr>
        <p:spPr>
          <a:xfrm>
            <a:off x="9592200" y="862200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COMMENT Y REPOND T’ON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" name="Comment analyser les…" hidden="1"/>
          <p:cNvSpPr/>
          <p:nvPr/>
        </p:nvSpPr>
        <p:spPr>
          <a:xfrm>
            <a:off x="3972600" y="622440"/>
            <a:ext cx="4689720" cy="8323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Comment analyser les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composantes fonctionnelle de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" name="INTRODUCTION AU DESIGN"/>
          <p:cNvSpPr/>
          <p:nvPr/>
        </p:nvSpPr>
        <p:spPr>
          <a:xfrm>
            <a:off x="561960" y="9221400"/>
            <a:ext cx="2536920" cy="456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7160" tIns="47160" rIns="47160" bIns="47160" anchor="t">
            <a:spAutoFit/>
          </a:bodyPr>
          <a:lstStyle/>
          <a:p>
            <a:pPr algn="ctr">
              <a:lnSpc>
                <a:spcPct val="17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INTRODUCTION AU DESIGN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0" name="Logo_CY_TECH.pdf" descr="Logo_CY_TECH.pdf"/>
          <p:cNvPicPr/>
          <p:nvPr/>
        </p:nvPicPr>
        <p:blipFill>
          <a:blip r:embed="rId14"/>
          <a:stretch/>
        </p:blipFill>
        <p:spPr>
          <a:xfrm>
            <a:off x="11674800" y="9106560"/>
            <a:ext cx="963360" cy="508680"/>
          </a:xfrm>
          <a:prstGeom prst="rect">
            <a:avLst/>
          </a:prstGeom>
          <a:ln w="1270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1"/>
          </p:nvPr>
        </p:nvSpPr>
        <p:spPr>
          <a:xfrm>
            <a:off x="6325920" y="9229680"/>
            <a:ext cx="334800" cy="347400"/>
          </a:xfrm>
          <a:prstGeom prst="rect">
            <a:avLst/>
          </a:prstGeom>
          <a:noFill/>
          <a:ln w="12600">
            <a:noFill/>
          </a:ln>
        </p:spPr>
        <p:txBody>
          <a:bodyPr lIns="72360" tIns="72360" rIns="72360" bIns="72360" anchor="t">
            <a:noAutofit/>
          </a:bodyPr>
          <a:lstStyle>
            <a:lvl1pPr algn="ctr">
              <a:lnSpc>
                <a:spcPct val="14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Gill Sans"/>
                <a:ea typeface="Gill Sans"/>
              </a:defRPr>
            </a:lvl1pPr>
          </a:lstStyle>
          <a:p>
            <a:pPr algn="ctr">
              <a:lnSpc>
                <a:spcPct val="140000"/>
              </a:lnSpc>
              <a:buNone/>
              <a:tabLst>
                <a:tab pos="0" algn="l"/>
              </a:tabLst>
            </a:pPr>
            <a:fld id="{C8F95540-81C4-430D-8754-0344E27CE4F9}" type="slidenum">
              <a:rPr lang="en-US" sz="1400" b="0" strike="noStrike" spc="-1">
                <a:solidFill>
                  <a:srgbClr val="000000"/>
                </a:solidFill>
                <a:latin typeface="Gill Sans"/>
                <a:ea typeface="Gill Sans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헤드라인A 일반체"/>
              </a:rPr>
              <a:t>Click to edit the title text format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Logo_CY_TECH.pdf" descr="Logo_CY_TECH.pdf"/>
          <p:cNvPicPr/>
          <p:nvPr/>
        </p:nvPicPr>
        <p:blipFill>
          <a:blip r:embed="rId14"/>
          <a:stretch/>
        </p:blipFill>
        <p:spPr>
          <a:xfrm>
            <a:off x="11674800" y="9106560"/>
            <a:ext cx="963360" cy="508680"/>
          </a:xfrm>
          <a:prstGeom prst="rect">
            <a:avLst/>
          </a:prstGeom>
          <a:ln w="12700">
            <a:noFill/>
          </a:ln>
        </p:spPr>
      </p:pic>
      <p:sp>
        <p:nvSpPr>
          <p:cNvPr id="61" name="Rectangle aux angles arrondis"/>
          <p:cNvSpPr/>
          <p:nvPr/>
        </p:nvSpPr>
        <p:spPr>
          <a:xfrm>
            <a:off x="384120" y="1679400"/>
            <a:ext cx="2625120" cy="839880"/>
          </a:xfrm>
          <a:prstGeom prst="roundRect">
            <a:avLst>
              <a:gd name="adj" fmla="val 22675"/>
            </a:avLst>
          </a:prstGeom>
          <a:solidFill>
            <a:srgbClr val="51A8F9"/>
          </a:solidFill>
          <a:ln w="12700">
            <a:noFill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Unité fonctionnelle"/>
          <p:cNvSpPr/>
          <p:nvPr/>
        </p:nvSpPr>
        <p:spPr>
          <a:xfrm>
            <a:off x="439920" y="1896840"/>
            <a:ext cx="2513520" cy="4057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Unité fonctionnelle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63" name="Contraintes"/>
          <p:cNvGrpSpPr/>
          <p:nvPr/>
        </p:nvGrpSpPr>
        <p:grpSpPr>
          <a:xfrm>
            <a:off x="3517560" y="1676160"/>
            <a:ext cx="2806920" cy="839880"/>
            <a:chOff x="3517560" y="1676160"/>
            <a:chExt cx="2806920" cy="839880"/>
          </a:xfrm>
        </p:grpSpPr>
        <p:sp>
          <p:nvSpPr>
            <p:cNvPr id="64" name="Rectangle aux angles arrondis"/>
            <p:cNvSpPr/>
            <p:nvPr/>
          </p:nvSpPr>
          <p:spPr>
            <a:xfrm>
              <a:off x="3517560" y="1676160"/>
              <a:ext cx="2806920" cy="839880"/>
            </a:xfrm>
            <a:prstGeom prst="roundRect">
              <a:avLst>
                <a:gd name="adj" fmla="val 22675"/>
              </a:avLst>
            </a:prstGeom>
            <a:solidFill>
              <a:schemeClr val="accent1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ontraintes"/>
            <p:cNvSpPr/>
            <p:nvPr/>
          </p:nvSpPr>
          <p:spPr>
            <a:xfrm>
              <a:off x="3573360" y="1893240"/>
              <a:ext cx="26953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Contraintes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66" name="Système produit"/>
          <p:cNvGrpSpPr/>
          <p:nvPr/>
        </p:nvGrpSpPr>
        <p:grpSpPr>
          <a:xfrm>
            <a:off x="6833160" y="1676160"/>
            <a:ext cx="2625120" cy="839880"/>
            <a:chOff x="6833160" y="1676160"/>
            <a:chExt cx="2625120" cy="839880"/>
          </a:xfrm>
        </p:grpSpPr>
        <p:sp>
          <p:nvSpPr>
            <p:cNvPr id="67" name="Rectangle aux angles arrondis"/>
            <p:cNvSpPr/>
            <p:nvPr/>
          </p:nvSpPr>
          <p:spPr>
            <a:xfrm>
              <a:off x="6833160" y="1676160"/>
              <a:ext cx="2625120" cy="839880"/>
            </a:xfrm>
            <a:prstGeom prst="roundRect">
              <a:avLst>
                <a:gd name="adj" fmla="val 22675"/>
              </a:avLst>
            </a:prstGeom>
            <a:solidFill>
              <a:srgbClr val="174F86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Système produit"/>
            <p:cNvSpPr/>
            <p:nvPr/>
          </p:nvSpPr>
          <p:spPr>
            <a:xfrm>
              <a:off x="6888960" y="1893240"/>
              <a:ext cx="25135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Système produit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69" name="solution technique"/>
          <p:cNvGrpSpPr/>
          <p:nvPr/>
        </p:nvGrpSpPr>
        <p:grpSpPr>
          <a:xfrm>
            <a:off x="9909000" y="1679400"/>
            <a:ext cx="2625120" cy="839880"/>
            <a:chOff x="9909000" y="1679400"/>
            <a:chExt cx="2625120" cy="839880"/>
          </a:xfrm>
        </p:grpSpPr>
        <p:sp>
          <p:nvSpPr>
            <p:cNvPr id="70" name="Rectangle aux angles arrondis"/>
            <p:cNvSpPr/>
            <p:nvPr/>
          </p:nvSpPr>
          <p:spPr>
            <a:xfrm>
              <a:off x="9909000" y="1679400"/>
              <a:ext cx="2625120" cy="839880"/>
            </a:xfrm>
            <a:prstGeom prst="roundRect">
              <a:avLst>
                <a:gd name="adj" fmla="val 22675"/>
              </a:avLst>
            </a:prstGeom>
            <a:solidFill>
              <a:srgbClr val="000000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solution technique"/>
            <p:cNvSpPr/>
            <p:nvPr/>
          </p:nvSpPr>
          <p:spPr>
            <a:xfrm>
              <a:off x="9964800" y="1896840"/>
              <a:ext cx="25135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solution technique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72" name="INTRODUCTION AU DESIGN"/>
          <p:cNvSpPr/>
          <p:nvPr/>
        </p:nvSpPr>
        <p:spPr>
          <a:xfrm>
            <a:off x="556920" y="9338760"/>
            <a:ext cx="2177280" cy="403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7160" tIns="47160" rIns="47160" bIns="47160" anchor="t">
            <a:spAutoFit/>
          </a:bodyPr>
          <a:lstStyle/>
          <a:p>
            <a:pPr>
              <a:lnSpc>
                <a:spcPct val="17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INTRODUCTION AU DESIGN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3" name="ANALYSE FONCTIONNELLE"/>
          <p:cNvSpPr/>
          <p:nvPr/>
        </p:nvSpPr>
        <p:spPr>
          <a:xfrm>
            <a:off x="3750120" y="129960"/>
            <a:ext cx="5731200" cy="385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" tIns="10440" rIns="10440" bIns="1044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ANALYSE FONCTIONNELLE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" name="QU’EST CE QUI VA ME MOTIVER A L’UTILISER ?"/>
          <p:cNvSpPr/>
          <p:nvPr/>
        </p:nvSpPr>
        <p:spPr>
          <a:xfrm>
            <a:off x="486000" y="865044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QU’EST CE QUI VA ME MOTIVER A L’UTILISER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" name="DE QUOI L ‘UTILISATEUR A T’IL BESOIN ?"/>
          <p:cNvSpPr/>
          <p:nvPr/>
        </p:nvSpPr>
        <p:spPr>
          <a:xfrm>
            <a:off x="3420000" y="865044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DE QUOI L ‘UTILISATEUR A T’IL BESOIN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" name="QUELS ELEMENTS Y CORRESPONDENT ?"/>
          <p:cNvSpPr/>
          <p:nvPr/>
        </p:nvSpPr>
        <p:spPr>
          <a:xfrm>
            <a:off x="6706440" y="8650440"/>
            <a:ext cx="32155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QUELS ELEMENTS Y CORRESPONDENT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" name="COMMENT Y REPOND T’ON ?"/>
          <p:cNvSpPr/>
          <p:nvPr/>
        </p:nvSpPr>
        <p:spPr>
          <a:xfrm>
            <a:off x="9592200" y="862200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COMMENT Y REPOND T’ON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" name="Comment analyser les…"/>
          <p:cNvSpPr/>
          <p:nvPr/>
        </p:nvSpPr>
        <p:spPr>
          <a:xfrm>
            <a:off x="3972600" y="622440"/>
            <a:ext cx="4689720" cy="8323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Comment analyser les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composantes fonctionnelle de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sldNum" idx="2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Helvetica Light"/>
                <a:ea typeface="Helvetica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43CDFEB0-131F-4EF4-B56E-982A5A19DC5D}" type="slidenum">
              <a:rPr lang="en-US" sz="18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헤드라인A 일반체"/>
              </a:rPr>
              <a:t>Click to edit the title text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Logo_CY_TECH.pdf" descr="Logo_CY_TECH.pdf"/>
          <p:cNvPicPr/>
          <p:nvPr/>
        </p:nvPicPr>
        <p:blipFill>
          <a:blip r:embed="rId14"/>
          <a:stretch/>
        </p:blipFill>
        <p:spPr>
          <a:xfrm>
            <a:off x="11674800" y="9106560"/>
            <a:ext cx="963360" cy="508680"/>
          </a:xfrm>
          <a:prstGeom prst="rect">
            <a:avLst/>
          </a:prstGeom>
          <a:ln w="12700">
            <a:noFill/>
          </a:ln>
        </p:spPr>
      </p:pic>
      <p:sp>
        <p:nvSpPr>
          <p:cNvPr id="119" name="Rectangle aux angles arrondis" hidden="1"/>
          <p:cNvSpPr/>
          <p:nvPr/>
        </p:nvSpPr>
        <p:spPr>
          <a:xfrm>
            <a:off x="384120" y="1679400"/>
            <a:ext cx="2625120" cy="839880"/>
          </a:xfrm>
          <a:prstGeom prst="roundRect">
            <a:avLst>
              <a:gd name="adj" fmla="val 22675"/>
            </a:avLst>
          </a:prstGeom>
          <a:solidFill>
            <a:srgbClr val="51A8F9"/>
          </a:solidFill>
          <a:ln w="12700">
            <a:noFill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Unité fonctionnelle" hidden="1"/>
          <p:cNvSpPr/>
          <p:nvPr/>
        </p:nvSpPr>
        <p:spPr>
          <a:xfrm>
            <a:off x="439920" y="1896840"/>
            <a:ext cx="2513520" cy="4057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Unité fonctionnelle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21" name="Contraintes"/>
          <p:cNvGrpSpPr/>
          <p:nvPr/>
        </p:nvGrpSpPr>
        <p:grpSpPr>
          <a:xfrm>
            <a:off x="3517560" y="1676160"/>
            <a:ext cx="2806920" cy="839880"/>
            <a:chOff x="3517560" y="1676160"/>
            <a:chExt cx="2806920" cy="839880"/>
          </a:xfrm>
        </p:grpSpPr>
        <p:sp>
          <p:nvSpPr>
            <p:cNvPr id="122" name="Rectangle aux angles arrondis"/>
            <p:cNvSpPr/>
            <p:nvPr/>
          </p:nvSpPr>
          <p:spPr>
            <a:xfrm>
              <a:off x="3517560" y="1676160"/>
              <a:ext cx="2806920" cy="839880"/>
            </a:xfrm>
            <a:prstGeom prst="roundRect">
              <a:avLst>
                <a:gd name="adj" fmla="val 22675"/>
              </a:avLst>
            </a:prstGeom>
            <a:solidFill>
              <a:schemeClr val="accent1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ontraintes"/>
            <p:cNvSpPr/>
            <p:nvPr/>
          </p:nvSpPr>
          <p:spPr>
            <a:xfrm>
              <a:off x="3573360" y="1893240"/>
              <a:ext cx="26953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Contraintes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24" name="Système produit"/>
          <p:cNvGrpSpPr/>
          <p:nvPr/>
        </p:nvGrpSpPr>
        <p:grpSpPr>
          <a:xfrm>
            <a:off x="6833160" y="1676160"/>
            <a:ext cx="2625120" cy="839880"/>
            <a:chOff x="6833160" y="1676160"/>
            <a:chExt cx="2625120" cy="839880"/>
          </a:xfrm>
        </p:grpSpPr>
        <p:sp>
          <p:nvSpPr>
            <p:cNvPr id="125" name="Rectangle aux angles arrondis"/>
            <p:cNvSpPr/>
            <p:nvPr/>
          </p:nvSpPr>
          <p:spPr>
            <a:xfrm>
              <a:off x="6833160" y="1676160"/>
              <a:ext cx="2625120" cy="839880"/>
            </a:xfrm>
            <a:prstGeom prst="roundRect">
              <a:avLst>
                <a:gd name="adj" fmla="val 22675"/>
              </a:avLst>
            </a:prstGeom>
            <a:solidFill>
              <a:srgbClr val="174F86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Système produit"/>
            <p:cNvSpPr/>
            <p:nvPr/>
          </p:nvSpPr>
          <p:spPr>
            <a:xfrm>
              <a:off x="6888960" y="1893240"/>
              <a:ext cx="25135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Système produit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27" name="solution technique"/>
          <p:cNvGrpSpPr/>
          <p:nvPr/>
        </p:nvGrpSpPr>
        <p:grpSpPr>
          <a:xfrm>
            <a:off x="9909000" y="1679400"/>
            <a:ext cx="2625120" cy="839880"/>
            <a:chOff x="9909000" y="1679400"/>
            <a:chExt cx="2625120" cy="839880"/>
          </a:xfrm>
        </p:grpSpPr>
        <p:sp>
          <p:nvSpPr>
            <p:cNvPr id="128" name="Rectangle aux angles arrondis"/>
            <p:cNvSpPr/>
            <p:nvPr/>
          </p:nvSpPr>
          <p:spPr>
            <a:xfrm>
              <a:off x="9909000" y="1679400"/>
              <a:ext cx="2625120" cy="839880"/>
            </a:xfrm>
            <a:prstGeom prst="roundRect">
              <a:avLst>
                <a:gd name="adj" fmla="val 22675"/>
              </a:avLst>
            </a:prstGeom>
            <a:solidFill>
              <a:srgbClr val="000000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solution technique"/>
            <p:cNvSpPr/>
            <p:nvPr/>
          </p:nvSpPr>
          <p:spPr>
            <a:xfrm>
              <a:off x="9964800" y="1896840"/>
              <a:ext cx="25135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solution technique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130" name="INTRODUCTION AU DESIGN" hidden="1"/>
          <p:cNvSpPr/>
          <p:nvPr/>
        </p:nvSpPr>
        <p:spPr>
          <a:xfrm>
            <a:off x="556920" y="9338760"/>
            <a:ext cx="2177280" cy="403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7160" tIns="47160" rIns="47160" bIns="47160" anchor="t">
            <a:spAutoFit/>
          </a:bodyPr>
          <a:lstStyle/>
          <a:p>
            <a:pPr>
              <a:lnSpc>
                <a:spcPct val="17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INTRODUCTION AU DESIGN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ANALYSE FONCTIONNELLE" hidden="1"/>
          <p:cNvSpPr/>
          <p:nvPr/>
        </p:nvSpPr>
        <p:spPr>
          <a:xfrm>
            <a:off x="3750120" y="129960"/>
            <a:ext cx="5731200" cy="385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" tIns="10440" rIns="10440" bIns="1044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ANALYSE FONCTIONNELLE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2" name="QU’EST CE QUI VA ME MOTIVER A L’UTILISER ?" hidden="1"/>
          <p:cNvSpPr/>
          <p:nvPr/>
        </p:nvSpPr>
        <p:spPr>
          <a:xfrm>
            <a:off x="486000" y="865044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QU’EST CE QUI VA ME MOTIVER A L’UTILISER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3" name="DE QUOI L ‘UTILISATEUR A T’IL BESOIN ?" hidden="1"/>
          <p:cNvSpPr/>
          <p:nvPr/>
        </p:nvSpPr>
        <p:spPr>
          <a:xfrm>
            <a:off x="3420000" y="865044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DE QUOI L ‘UTILISATEUR A T’IL BESOIN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4" name="QUELS ELEMENTS Y CORRESPONDENT ?" hidden="1"/>
          <p:cNvSpPr/>
          <p:nvPr/>
        </p:nvSpPr>
        <p:spPr>
          <a:xfrm>
            <a:off x="6706440" y="8650440"/>
            <a:ext cx="32155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QUELS ELEMENTS Y CORRESPONDENT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" name="COMMENT Y REPOND T’ON ?" hidden="1"/>
          <p:cNvSpPr/>
          <p:nvPr/>
        </p:nvSpPr>
        <p:spPr>
          <a:xfrm>
            <a:off x="9592200" y="862200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COMMENT Y REPOND T’ON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" name="Comment analyser les…" hidden="1"/>
          <p:cNvSpPr/>
          <p:nvPr/>
        </p:nvSpPr>
        <p:spPr>
          <a:xfrm>
            <a:off x="3972600" y="622440"/>
            <a:ext cx="4689720" cy="8323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Comment analyser les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composantes fonctionnelle de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37" name="Perception"/>
          <p:cNvGrpSpPr/>
          <p:nvPr/>
        </p:nvGrpSpPr>
        <p:grpSpPr>
          <a:xfrm>
            <a:off x="1324080" y="1677960"/>
            <a:ext cx="2806920" cy="839880"/>
            <a:chOff x="1324080" y="1677960"/>
            <a:chExt cx="2806920" cy="839880"/>
          </a:xfrm>
        </p:grpSpPr>
        <p:sp>
          <p:nvSpPr>
            <p:cNvPr id="138" name="Rectangle aux angles arrondis"/>
            <p:cNvSpPr/>
            <p:nvPr/>
          </p:nvSpPr>
          <p:spPr>
            <a:xfrm>
              <a:off x="1324080" y="1677960"/>
              <a:ext cx="2806920" cy="839880"/>
            </a:xfrm>
            <a:prstGeom prst="roundRect">
              <a:avLst>
                <a:gd name="adj" fmla="val 22675"/>
              </a:avLst>
            </a:prstGeom>
            <a:solidFill>
              <a:srgbClr val="EC5C57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Perception"/>
            <p:cNvSpPr/>
            <p:nvPr/>
          </p:nvSpPr>
          <p:spPr>
            <a:xfrm>
              <a:off x="1379880" y="1895040"/>
              <a:ext cx="26953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Perception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40" name="Forme et ergonomie"/>
          <p:cNvGrpSpPr/>
          <p:nvPr/>
        </p:nvGrpSpPr>
        <p:grpSpPr>
          <a:xfrm>
            <a:off x="5402880" y="1677960"/>
            <a:ext cx="2625120" cy="839880"/>
            <a:chOff x="5402880" y="1677960"/>
            <a:chExt cx="2625120" cy="839880"/>
          </a:xfrm>
        </p:grpSpPr>
        <p:sp>
          <p:nvSpPr>
            <p:cNvPr id="141" name="Rectangle aux angles arrondis"/>
            <p:cNvSpPr/>
            <p:nvPr/>
          </p:nvSpPr>
          <p:spPr>
            <a:xfrm>
              <a:off x="5402880" y="1677960"/>
              <a:ext cx="2625120" cy="839880"/>
            </a:xfrm>
            <a:prstGeom prst="roundRect">
              <a:avLst>
                <a:gd name="adj" fmla="val 22675"/>
              </a:avLst>
            </a:prstGeom>
            <a:solidFill>
              <a:srgbClr val="F38F18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Forme et ergonomie"/>
            <p:cNvSpPr/>
            <p:nvPr/>
          </p:nvSpPr>
          <p:spPr>
            <a:xfrm>
              <a:off x="5458680" y="1742760"/>
              <a:ext cx="2513520" cy="710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Forme et ergonomie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43" name="Matière"/>
          <p:cNvGrpSpPr/>
          <p:nvPr/>
        </p:nvGrpSpPr>
        <p:grpSpPr>
          <a:xfrm>
            <a:off x="9299520" y="1677960"/>
            <a:ext cx="2625120" cy="839880"/>
            <a:chOff x="9299520" y="1677960"/>
            <a:chExt cx="2625120" cy="839880"/>
          </a:xfrm>
        </p:grpSpPr>
        <p:sp>
          <p:nvSpPr>
            <p:cNvPr id="144" name="Rectangle aux angles arrondis"/>
            <p:cNvSpPr/>
            <p:nvPr/>
          </p:nvSpPr>
          <p:spPr>
            <a:xfrm>
              <a:off x="9299520" y="1677960"/>
              <a:ext cx="2625120" cy="839880"/>
            </a:xfrm>
            <a:prstGeom prst="roundRect">
              <a:avLst>
                <a:gd name="adj" fmla="val 22675"/>
              </a:avLst>
            </a:prstGeom>
            <a:solidFill>
              <a:srgbClr val="F5D328"/>
            </a:solidFill>
            <a:ln w="12700">
              <a:noFill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Matière"/>
            <p:cNvSpPr/>
            <p:nvPr/>
          </p:nvSpPr>
          <p:spPr>
            <a:xfrm>
              <a:off x="9355320" y="1895040"/>
              <a:ext cx="2513520" cy="405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Matière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146" name="APPRÉCIATION ESTHETIQUE"/>
          <p:cNvSpPr/>
          <p:nvPr/>
        </p:nvSpPr>
        <p:spPr>
          <a:xfrm>
            <a:off x="4539600" y="129600"/>
            <a:ext cx="4351680" cy="386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" tIns="10440" rIns="10440" bIns="10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APPRÉCIATION ESTHETIQUE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7" name="QU’EST CE QUE J’APPRECIE DANS CET OBJET"/>
          <p:cNvSpPr/>
          <p:nvPr/>
        </p:nvSpPr>
        <p:spPr>
          <a:xfrm>
            <a:off x="1573560" y="8256600"/>
            <a:ext cx="287532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QU’EST CE QUE J’APPRECIE DANS CET OBJET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8" name="EN QUOI  SA MATIÈRE M’INFLUENCE T’ELLE ?"/>
          <p:cNvSpPr/>
          <p:nvPr/>
        </p:nvSpPr>
        <p:spPr>
          <a:xfrm>
            <a:off x="9212040" y="8122320"/>
            <a:ext cx="3158280" cy="587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EN QUOI  SA MATIÈRE M’INFLUENCE T’ELLE ?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9" name="COMMENT JE L’UTILISE ?"/>
          <p:cNvSpPr/>
          <p:nvPr/>
        </p:nvSpPr>
        <p:spPr>
          <a:xfrm>
            <a:off x="5392800" y="8262000"/>
            <a:ext cx="2875320" cy="344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COMMENT JE L’UTILISE 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0" name="Comment apprécier l’esthétique d’un"/>
          <p:cNvSpPr/>
          <p:nvPr/>
        </p:nvSpPr>
        <p:spPr>
          <a:xfrm>
            <a:off x="3016800" y="967680"/>
            <a:ext cx="5819040" cy="466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Book"/>
                <a:ea typeface="Avenir Book"/>
              </a:rPr>
              <a:t>Comment apprécier l’esthétique d’un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51" name="Logo_CY_TECH.pdf" descr="Logo_CY_TECH.pdf"/>
          <p:cNvPicPr/>
          <p:nvPr/>
        </p:nvPicPr>
        <p:blipFill>
          <a:blip r:embed="rId14"/>
          <a:stretch/>
        </p:blipFill>
        <p:spPr>
          <a:xfrm>
            <a:off x="11674800" y="9106560"/>
            <a:ext cx="963360" cy="508680"/>
          </a:xfrm>
          <a:prstGeom prst="rect">
            <a:avLst/>
          </a:prstGeom>
          <a:ln w="12700">
            <a:noFill/>
          </a:ln>
        </p:spPr>
      </p:pic>
      <p:sp>
        <p:nvSpPr>
          <p:cNvPr id="152" name="INTRODUCTION AU DESIGN"/>
          <p:cNvSpPr/>
          <p:nvPr/>
        </p:nvSpPr>
        <p:spPr>
          <a:xfrm>
            <a:off x="556920" y="9338760"/>
            <a:ext cx="2177280" cy="403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7160" tIns="47160" rIns="47160" bIns="47160" anchor="t">
            <a:spAutoFit/>
          </a:bodyPr>
          <a:lstStyle/>
          <a:p>
            <a:pPr>
              <a:lnSpc>
                <a:spcPct val="17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INTRODUCTION AU DESIGN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sldNum" idx="3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Helvetica Light"/>
                <a:ea typeface="Helvetica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192C947A-74EE-4DA4-8BBD-28C4888E072F}" type="slidenum">
              <a:rPr lang="en-US" sz="18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4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헤드라인A 일반체"/>
              </a:rPr>
              <a:t>Click to edit the title text format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venir Blac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Blac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ETHODOLOGIE:…"/>
          <p:cNvSpPr/>
          <p:nvPr/>
        </p:nvSpPr>
        <p:spPr>
          <a:xfrm>
            <a:off x="2715840" y="703080"/>
            <a:ext cx="7572600" cy="713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"/>
              </a:lnSpc>
              <a:spcBef>
                <a:spcPts val="42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venir Black"/>
                <a:ea typeface="Avenir Black"/>
              </a:rPr>
              <a:t>METHODOLOGIE: 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"/>
              </a:lnSpc>
              <a:spcBef>
                <a:spcPts val="42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venir Black"/>
                <a:ea typeface="Avenir Black"/>
              </a:rPr>
              <a:t>Comment je perçois un objet 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3" name="CHOISIR UN OBJET DE VOTRE QUOTIDIEN"/>
          <p:cNvSpPr/>
          <p:nvPr/>
        </p:nvSpPr>
        <p:spPr>
          <a:xfrm>
            <a:off x="3089160" y="3364200"/>
            <a:ext cx="6826320" cy="30254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2600"/>
                </a:solidFill>
                <a:latin typeface="헤드라인A 일반체"/>
                <a:ea typeface="헤드라인A 일반체"/>
              </a:rPr>
              <a:t>CHOISIR UN OBJET DE VOTRE QUOTIDIEN ET REMPLIR LES FICHES SUIVANTES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94" name="PRODUIT"/>
          <p:cNvSpPr/>
          <p:nvPr/>
        </p:nvSpPr>
        <p:spPr>
          <a:xfrm>
            <a:off x="5078520" y="2150640"/>
            <a:ext cx="2839680" cy="8319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199D3"/>
                </a:solidFill>
                <a:latin typeface="헤드라인A 일반체"/>
                <a:ea typeface="헤드라인A 일반체"/>
              </a:rPr>
              <a:t>PRODUIT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à qui rend-il service ? : client ou utilisateur visé…"/>
          <p:cNvSpPr/>
          <p:nvPr/>
        </p:nvSpPr>
        <p:spPr>
          <a:xfrm>
            <a:off x="1327320" y="1321200"/>
            <a:ext cx="10070640" cy="1276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>
            <a:spAutoFit/>
          </a:bodyPr>
          <a:lstStyle/>
          <a:p>
            <a:pPr marL="228600" indent="-228600">
              <a:lnSpc>
                <a:spcPct val="11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200" b="1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à qui rend-il service ?</a:t>
            </a:r>
            <a:r>
              <a:rPr lang="en-US" sz="2200" b="0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 : client ou utilisateur visé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11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200" b="1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sur quoi agit-il ?</a:t>
            </a:r>
            <a:r>
              <a:rPr lang="en-US" sz="2200" b="0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 : éléments sur lesquels agit l’objet.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11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200" b="1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dans quel but ?</a:t>
            </a:r>
            <a:r>
              <a:rPr lang="en-US" sz="2200" b="0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 ou "pour quoi faire ?" : besoin principal à satisfaire.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196" name="Grouper"/>
          <p:cNvGrpSpPr/>
          <p:nvPr/>
        </p:nvGrpSpPr>
        <p:grpSpPr>
          <a:xfrm>
            <a:off x="3127680" y="2821320"/>
            <a:ext cx="7116120" cy="6170040"/>
            <a:chOff x="3127680" y="2821320"/>
            <a:chExt cx="7116120" cy="6170040"/>
          </a:xfrm>
        </p:grpSpPr>
        <p:sp>
          <p:nvSpPr>
            <p:cNvPr id="197" name="Produit / Service"/>
            <p:cNvSpPr/>
            <p:nvPr/>
          </p:nvSpPr>
          <p:spPr>
            <a:xfrm>
              <a:off x="5353560" y="5362200"/>
              <a:ext cx="2630520" cy="162072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365C0"/>
              </a:solidFill>
              <a:round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Produit / Service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8" name="3…"/>
            <p:cNvSpPr/>
            <p:nvPr/>
          </p:nvSpPr>
          <p:spPr>
            <a:xfrm>
              <a:off x="5410800" y="7558560"/>
              <a:ext cx="2516040" cy="1432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365C0"/>
              </a:solidFill>
              <a:round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3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Dans quel but ?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9" name="1…"/>
            <p:cNvSpPr/>
            <p:nvPr/>
          </p:nvSpPr>
          <p:spPr>
            <a:xfrm>
              <a:off x="3127680" y="2821320"/>
              <a:ext cx="2630520" cy="162072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365C0"/>
              </a:solidFill>
              <a:round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A qui rend t’il service?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00" name="2…"/>
            <p:cNvSpPr/>
            <p:nvPr/>
          </p:nvSpPr>
          <p:spPr>
            <a:xfrm>
              <a:off x="7613280" y="2821320"/>
              <a:ext cx="2630520" cy="162072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365C0"/>
              </a:solidFill>
              <a:round/>
            </a:ln>
            <a:effectLst>
              <a:outerShdw blurRad="38160" dist="2556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2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Sur quoi agit t’il ?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01" name="Ligne"/>
            <p:cNvSpPr/>
            <p:nvPr/>
          </p:nvSpPr>
          <p:spPr>
            <a:xfrm>
              <a:off x="4431240" y="4940640"/>
              <a:ext cx="4475160" cy="0"/>
            </a:xfrm>
            <a:prstGeom prst="line">
              <a:avLst/>
            </a:prstGeom>
            <a:ln w="25400">
              <a:solidFill>
                <a:srgbClr val="0365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gne"/>
            <p:cNvSpPr/>
            <p:nvPr/>
          </p:nvSpPr>
          <p:spPr>
            <a:xfrm flipV="1">
              <a:off x="4408920" y="4433400"/>
              <a:ext cx="0" cy="509040"/>
            </a:xfrm>
            <a:prstGeom prst="line">
              <a:avLst/>
            </a:prstGeom>
            <a:ln w="25400">
              <a:solidFill>
                <a:srgbClr val="0365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gne"/>
            <p:cNvSpPr/>
            <p:nvPr/>
          </p:nvSpPr>
          <p:spPr>
            <a:xfrm flipV="1">
              <a:off x="8928720" y="4433400"/>
              <a:ext cx="0" cy="509040"/>
            </a:xfrm>
            <a:prstGeom prst="line">
              <a:avLst/>
            </a:prstGeom>
            <a:ln w="25400">
              <a:solidFill>
                <a:srgbClr val="0365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gne"/>
            <p:cNvSpPr/>
            <p:nvPr/>
          </p:nvSpPr>
          <p:spPr>
            <a:xfrm flipV="1">
              <a:off x="6669000" y="4924800"/>
              <a:ext cx="0" cy="446760"/>
            </a:xfrm>
            <a:prstGeom prst="line">
              <a:avLst/>
            </a:prstGeom>
            <a:ln w="25400">
              <a:solidFill>
                <a:srgbClr val="0365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gne"/>
            <p:cNvSpPr/>
            <p:nvPr/>
          </p:nvSpPr>
          <p:spPr>
            <a:xfrm flipV="1">
              <a:off x="6669000" y="7016040"/>
              <a:ext cx="0" cy="509400"/>
            </a:xfrm>
            <a:prstGeom prst="line">
              <a:avLst/>
            </a:prstGeom>
            <a:ln w="25400">
              <a:solidFill>
                <a:srgbClr val="0365C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APPROCCHE DE PROPOSITION DE VALEUR :…"/>
          <p:cNvSpPr/>
          <p:nvPr/>
        </p:nvSpPr>
        <p:spPr>
          <a:xfrm>
            <a:off x="2471040" y="211680"/>
            <a:ext cx="6798960" cy="8323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APPROCCHE DE PROPOSITION DE VALEUR :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venir Heavy"/>
                <a:ea typeface="Avenir Heavy"/>
              </a:rPr>
              <a:t>LA METHODE DE LA BÊTE À CORNES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t choisi"/>
          <p:cNvSpPr/>
          <p:nvPr/>
        </p:nvSpPr>
        <p:spPr>
          <a:xfrm>
            <a:off x="5392440" y="4241880"/>
            <a:ext cx="2219400" cy="126972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365C0"/>
            </a:solidFill>
            <a:round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700" b="0" strike="noStrike" spc="-1">
                <a:solidFill>
                  <a:srgbClr val="000000"/>
                </a:solidFill>
                <a:latin typeface="헤드라인A 일반체"/>
                <a:ea typeface="헤드라인A 일반체"/>
              </a:rPr>
              <a:t>Objet choisi</a:t>
            </a:r>
            <a:endParaRPr lang="en-US" sz="3700" b="0" strike="noStrike" spc="-1">
              <a:latin typeface="Arial"/>
            </a:endParaRPr>
          </a:p>
        </p:txBody>
      </p:sp>
      <p:sp>
        <p:nvSpPr>
          <p:cNvPr id="208" name="Usager"/>
          <p:cNvSpPr/>
          <p:nvPr/>
        </p:nvSpPr>
        <p:spPr>
          <a:xfrm>
            <a:off x="1317960" y="2361240"/>
            <a:ext cx="2219400" cy="126972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365C0"/>
            </a:solidFill>
            <a:round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2600"/>
                </a:solidFill>
                <a:latin typeface="헤드라인A 일반체"/>
                <a:ea typeface="헤드라인A 일반체"/>
              </a:rPr>
              <a:t>Usager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09" name="Support"/>
          <p:cNvSpPr/>
          <p:nvPr/>
        </p:nvSpPr>
        <p:spPr>
          <a:xfrm>
            <a:off x="8711280" y="2361240"/>
            <a:ext cx="2219400" cy="126972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365C0"/>
            </a:solidFill>
            <a:round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2600"/>
                </a:solidFill>
                <a:latin typeface="헤드라인A 일반체"/>
                <a:ea typeface="헤드라인A 일반체"/>
              </a:rPr>
              <a:t>Support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10" name="contraintes…"/>
          <p:cNvSpPr/>
          <p:nvPr/>
        </p:nvSpPr>
        <p:spPr>
          <a:xfrm>
            <a:off x="1317960" y="6177600"/>
            <a:ext cx="2219400" cy="126972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365C0"/>
            </a:solidFill>
            <a:round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8A41A"/>
                </a:solidFill>
                <a:latin typeface="헤드라인A 일반체"/>
                <a:ea typeface="헤드라인A 일반체"/>
              </a:rPr>
              <a:t>contraintes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8A41A"/>
                </a:solidFill>
                <a:latin typeface="헤드라인A 일반체"/>
                <a:ea typeface="헤드라인A 일반체"/>
              </a:rPr>
              <a:t>usage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11" name="Ligne de connexion"/>
          <p:cNvSpPr/>
          <p:nvPr/>
        </p:nvSpPr>
        <p:spPr>
          <a:xfrm>
            <a:off x="3143520" y="3475800"/>
            <a:ext cx="2203560" cy="1314360"/>
          </a:xfrm>
          <a:custGeom>
            <a:avLst/>
            <a:gdLst/>
            <a:ahLst/>
            <a:cxnLst/>
            <a:rect l="l" t="t" r="r" b="b"/>
            <a:pathLst>
              <a:path w="21600" h="19356">
                <a:moveTo>
                  <a:pt x="21600" y="18640"/>
                </a:moveTo>
                <a:cubicBezTo>
                  <a:pt x="10894" y="21600"/>
                  <a:pt x="3694" y="15387"/>
                  <a:pt x="0" y="0"/>
                </a:cubicBezTo>
              </a:path>
            </a:pathLst>
          </a:custGeom>
          <a:noFill/>
          <a:ln w="25400">
            <a:solidFill>
              <a:srgbClr val="FF2600"/>
            </a:solidFill>
            <a:round/>
            <a:tailEnd type="triangle" w="med" len="med"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gne de connexion"/>
          <p:cNvSpPr/>
          <p:nvPr/>
        </p:nvSpPr>
        <p:spPr>
          <a:xfrm>
            <a:off x="7593840" y="3693600"/>
            <a:ext cx="2278800" cy="94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21600"/>
                </a:moveTo>
                <a:cubicBezTo>
                  <a:pt x="12651" y="21396"/>
                  <a:pt x="19851" y="14196"/>
                  <a:pt x="21600" y="0"/>
                </a:cubicBezTo>
              </a:path>
            </a:pathLst>
          </a:custGeom>
          <a:noFill/>
          <a:ln w="25400">
            <a:solidFill>
              <a:srgbClr val="FF2600"/>
            </a:solidFill>
            <a:round/>
            <a:tailEnd type="triangle" w="med" len="med"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APPROCHE PAR DÉFINITIONS DES FONCTONS…"/>
          <p:cNvSpPr/>
          <p:nvPr/>
        </p:nvSpPr>
        <p:spPr>
          <a:xfrm>
            <a:off x="2541960" y="194400"/>
            <a:ext cx="8300160" cy="14367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>
            <a:spAutoFit/>
          </a:bodyPr>
          <a:lstStyle/>
          <a:p>
            <a:pPr algn="ctr">
              <a:lnSpc>
                <a:spcPct val="117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APPROCHE PAR DÉFINITIONS DES FONCTONS</a:t>
            </a:r>
            <a:endParaRPr lang="en-US" sz="2500" b="0" strike="noStrike" spc="-1">
              <a:latin typeface="Arial"/>
            </a:endParaRPr>
          </a:p>
          <a:p>
            <a:pPr algn="ctr">
              <a:lnSpc>
                <a:spcPct val="117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principales / de contraintes / situations de vie</a:t>
            </a:r>
            <a:endParaRPr lang="en-US" sz="2500" b="0" strike="noStrike" spc="-1">
              <a:latin typeface="Arial"/>
            </a:endParaRPr>
          </a:p>
          <a:p>
            <a:pPr algn="ctr">
              <a:lnSpc>
                <a:spcPct val="117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Méthode du diagramme pieuvre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214" name="FP1"/>
          <p:cNvSpPr/>
          <p:nvPr/>
        </p:nvSpPr>
        <p:spPr>
          <a:xfrm>
            <a:off x="3545280" y="3784320"/>
            <a:ext cx="1388880" cy="710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2600"/>
                </a:solidFill>
                <a:latin typeface="헤드라인A 일반체"/>
                <a:ea typeface="헤드라인A 일반체"/>
              </a:rPr>
              <a:t>FP1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5" name="FP2"/>
          <p:cNvSpPr/>
          <p:nvPr/>
        </p:nvSpPr>
        <p:spPr>
          <a:xfrm>
            <a:off x="7664040" y="3907800"/>
            <a:ext cx="1388880" cy="710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2600"/>
                </a:solidFill>
                <a:latin typeface="헤드라인A 일반체"/>
                <a:ea typeface="헤드라인A 일반체"/>
              </a:rPr>
              <a:t>FP2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6" name="FC1…"/>
          <p:cNvSpPr/>
          <p:nvPr/>
        </p:nvSpPr>
        <p:spPr>
          <a:xfrm>
            <a:off x="3676320" y="5411160"/>
            <a:ext cx="1388880" cy="19292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18A41A"/>
                </a:solidFill>
                <a:latin typeface="헤드라인A 일반체"/>
                <a:ea typeface="헤드라인A 일반체"/>
              </a:rPr>
              <a:t>FC1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18A41A"/>
                </a:solidFill>
                <a:latin typeface="헤드라인A 일반체"/>
                <a:ea typeface="헤드라인A 일반체"/>
              </a:rPr>
              <a:t>FC2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18A41A"/>
                </a:solidFill>
                <a:latin typeface="헤드라인A 일반체"/>
                <a:ea typeface="헤드라인A 일반체"/>
              </a:rPr>
              <a:t>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7" name="Ligne de connexion"/>
          <p:cNvSpPr/>
          <p:nvPr/>
        </p:nvSpPr>
        <p:spPr>
          <a:xfrm>
            <a:off x="2952000" y="5227200"/>
            <a:ext cx="2545920" cy="1013040"/>
          </a:xfrm>
          <a:custGeom>
            <a:avLst/>
            <a:gdLst/>
            <a:ahLst/>
            <a:cxnLst/>
            <a:rect l="l" t="t" r="r" b="b"/>
            <a:pathLst>
              <a:path w="21600" h="20861">
                <a:moveTo>
                  <a:pt x="21600" y="62"/>
                </a:moveTo>
                <a:cubicBezTo>
                  <a:pt x="9421" y="-739"/>
                  <a:pt x="2221" y="6194"/>
                  <a:pt x="0" y="20861"/>
                </a:cubicBezTo>
              </a:path>
            </a:pathLst>
          </a:custGeom>
          <a:noFill/>
          <a:ln w="25400">
            <a:solidFill>
              <a:srgbClr val="18A41A"/>
            </a:solidFill>
            <a:round/>
            <a:tailEnd type="triangle" w="med" len="med"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ontraintes…"/>
          <p:cNvSpPr/>
          <p:nvPr/>
        </p:nvSpPr>
        <p:spPr>
          <a:xfrm>
            <a:off x="8711280" y="6177600"/>
            <a:ext cx="2219400" cy="126972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365C0"/>
            </a:solidFill>
            <a:round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18A41A"/>
                </a:solidFill>
                <a:latin typeface="헤드라인A 일반체"/>
                <a:ea typeface="헤드라인A 일반체"/>
              </a:rPr>
              <a:t>contraintes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18A41A"/>
                </a:solidFill>
                <a:latin typeface="헤드라인A 일반체"/>
                <a:ea typeface="헤드라인A 일반체"/>
              </a:rPr>
              <a:t>extérieures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9" name="Ligne de connexion"/>
          <p:cNvSpPr/>
          <p:nvPr/>
        </p:nvSpPr>
        <p:spPr>
          <a:xfrm>
            <a:off x="7345440" y="5274360"/>
            <a:ext cx="2329920" cy="93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cubicBezTo>
                  <a:pt x="11533" y="3192"/>
                  <a:pt x="18733" y="10392"/>
                  <a:pt x="21600" y="21600"/>
                </a:cubicBezTo>
              </a:path>
            </a:pathLst>
          </a:custGeom>
          <a:noFill/>
          <a:ln w="25400">
            <a:solidFill>
              <a:srgbClr val="18A41A"/>
            </a:solidFill>
            <a:round/>
            <a:tailEnd type="triangle" w="med" len="med"/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FC.."/>
          <p:cNvSpPr/>
          <p:nvPr/>
        </p:nvSpPr>
        <p:spPr>
          <a:xfrm>
            <a:off x="7664040" y="5758200"/>
            <a:ext cx="1388880" cy="710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18A41A"/>
                </a:solidFill>
                <a:latin typeface="헤드라인A 일반체"/>
                <a:ea typeface="헤드라인A 일반체"/>
              </a:rPr>
              <a:t>FC..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Tableau 1"/>
          <p:cNvGraphicFramePr/>
          <p:nvPr>
            <p:extLst>
              <p:ext uri="{D42A27DB-BD31-4B8C-83A1-F6EECF244321}">
                <p14:modId xmlns:p14="http://schemas.microsoft.com/office/powerpoint/2010/main" val="2904075310"/>
              </p:ext>
            </p:extLst>
          </p:nvPr>
        </p:nvGraphicFramePr>
        <p:xfrm>
          <a:off x="297620" y="2902227"/>
          <a:ext cx="12409560" cy="5729239"/>
        </p:xfrm>
        <a:graphic>
          <a:graphicData uri="http://schemas.openxmlformats.org/drawingml/2006/table">
            <a:tbl>
              <a:tblPr/>
              <a:tblGrid>
                <a:gridCol w="310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2410">
                <a:tc rowSpan="4"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fr-FR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Une carte de paiement permettant de payer sans contact n’importe où en toute sécurité avec une durée de validité 5 ans.</a:t>
                      </a:r>
                      <a:endParaRPr lang="en-US" sz="1800" b="1" strike="noStrike" kern="1200" spc="-1" dirty="0">
                        <a:solidFill>
                          <a:srgbClr val="FF0000"/>
                        </a:solidFill>
                        <a:latin typeface="헤드라인A 일반체"/>
                        <a:ea typeface="+mn-ea"/>
                        <a:cs typeface="+mn-cs"/>
                      </a:endParaRPr>
                    </a:p>
                  </a:txBody>
                  <a:tcPr marL="12600" marR="12600" anchor="ctr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Taille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 standard 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permettant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 un transport facile (poche, 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porte-feuille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300" b="0" strike="noStrike" spc="-1" dirty="0">
                        <a:latin typeface="Arial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Support plastique (carte plastique) avec coins arrondis</a:t>
                      </a: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 dirty="0">
                          <a:latin typeface="Arial"/>
                        </a:rPr>
                        <a:t>Carte plastique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mesurant</a:t>
                      </a:r>
                      <a:r>
                        <a:rPr lang="en-US" sz="1800" b="0" strike="noStrike" spc="-1" dirty="0">
                          <a:latin typeface="Arial"/>
                        </a:rPr>
                        <a:t> 85,60 x 53,98 mm,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épaisseur</a:t>
                      </a:r>
                      <a:r>
                        <a:rPr lang="en-US" sz="1800" b="0" strike="noStrike" spc="-1" dirty="0">
                          <a:latin typeface="Arial"/>
                        </a:rPr>
                        <a:t> de 0,76 mm et des coins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arrondis</a:t>
                      </a:r>
                      <a:r>
                        <a:rPr lang="en-US" sz="1800" b="0" strike="noStrike" spc="-1" dirty="0">
                          <a:latin typeface="Arial"/>
                        </a:rPr>
                        <a:t> (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norme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ISO 7810)</a:t>
                      </a: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0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Lecture des 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informations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 de la carte dans 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l’obscurité</a:t>
                      </a:r>
                      <a:endParaRPr lang="fr-FR" sz="1800" b="1" strike="noStrike" kern="1200" spc="-1" dirty="0">
                        <a:solidFill>
                          <a:srgbClr val="FF0000"/>
                        </a:solidFill>
                        <a:latin typeface="헤드라인A 일반체"/>
                        <a:ea typeface="+mn-ea"/>
                        <a:cs typeface="+mn-cs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Puce </a:t>
                      </a:r>
                      <a:r>
                        <a:rPr lang="fr-FR" dirty="0" err="1"/>
                        <a:t>éléctronique</a:t>
                      </a:r>
                      <a:endParaRPr lang="fr-FR" dirty="0"/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Puce, </a:t>
                      </a:r>
                      <a:r>
                        <a:rPr lang="en-US" sz="1800" b="1" strike="noStrike" spc="-1" dirty="0" err="1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Rfid</a:t>
                      </a:r>
                      <a:r>
                        <a:rPr lang="en-US" sz="1800" b="1" strike="noStrike" spc="-1" dirty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, </a:t>
                      </a:r>
                      <a:r>
                        <a:rPr lang="en-US" sz="1800" b="1" strike="noStrike" spc="-1" dirty="0" err="1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coller</a:t>
                      </a:r>
                      <a:r>
                        <a:rPr lang="en-US" sz="1800" b="1" strike="noStrike" spc="-1" dirty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 sur </a:t>
                      </a:r>
                      <a:r>
                        <a:rPr lang="en-US" sz="1800" b="1" strike="noStrike" spc="-1" dirty="0" err="1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</a:rPr>
                        <a:t>laiton</a:t>
                      </a:r>
                      <a:endParaRPr lang="en-US" sz="1800" b="0" strike="noStrike" spc="-1" dirty="0">
                        <a:latin typeface="+mn-lt"/>
                      </a:endParaRPr>
                    </a:p>
                    <a:p>
                      <a:endParaRPr lang="fr-FR" dirty="0"/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0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Sécurité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informations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bancaires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impossibilité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recopier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fr-FR" sz="1800" b="1" strike="noStrike" kern="1200" spc="-1" dirty="0">
                        <a:solidFill>
                          <a:srgbClr val="FF0000"/>
                        </a:solidFill>
                        <a:latin typeface="헤드라인A 일반체"/>
                        <a:ea typeface="+mn-ea"/>
                        <a:cs typeface="+mn-cs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Puce </a:t>
                      </a:r>
                      <a:r>
                        <a:rPr lang="en-US" sz="1800" b="1" strike="noStrike" kern="1200" spc="-1" dirty="0" err="1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électronique</a:t>
                      </a:r>
                      <a:r>
                        <a:rPr lang="en-US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 et RFID</a:t>
                      </a:r>
                      <a:endParaRPr lang="fr-FR" sz="1800" b="1" strike="noStrike" kern="1200" spc="-1" dirty="0">
                        <a:solidFill>
                          <a:srgbClr val="FF0000"/>
                        </a:solidFill>
                        <a:latin typeface="헤드라인A 일반체"/>
                        <a:ea typeface="+mn-ea"/>
                        <a:cs typeface="+mn-cs"/>
                      </a:endParaRP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strike="noStrike" kern="1200" spc="-1" dirty="0">
                          <a:solidFill>
                            <a:srgbClr val="FF0000"/>
                          </a:solidFill>
                          <a:latin typeface="헤드라인A 일반체"/>
                          <a:ea typeface="+mn-ea"/>
                          <a:cs typeface="+mn-cs"/>
                        </a:rPr>
                        <a:t>Envoi crypté des éléments nécessaires d’identification de la carte chez les commerçants ou distributeurs de billets étrangers </a:t>
                      </a:r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506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12600" marR="12600" anchor="ctr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trike="noStrike" spc="-1" dirty="0" err="1">
                          <a:solidFill>
                            <a:srgbClr val="FF0000"/>
                          </a:solidFill>
                          <a:latin typeface="헤드라인A 일반체"/>
                          <a:ea typeface="헤드라인A 일반체"/>
                        </a:rPr>
                        <a:t>Résistante</a:t>
                      </a:r>
                      <a:r>
                        <a:rPr lang="en-US" sz="1800" b="1" strike="noStrike" spc="-1" dirty="0">
                          <a:solidFill>
                            <a:srgbClr val="FF0000"/>
                          </a:solidFill>
                          <a:latin typeface="헤드라인A 일반체"/>
                          <a:ea typeface="헤드라인A 일반체"/>
                        </a:rPr>
                        <a:t> à </a:t>
                      </a:r>
                      <a:r>
                        <a:rPr lang="en-US" sz="1800" b="1" strike="noStrike" spc="-1" dirty="0" err="1">
                          <a:solidFill>
                            <a:srgbClr val="FF0000"/>
                          </a:solidFill>
                          <a:latin typeface="헤드라인A 일반체"/>
                          <a:ea typeface="헤드라인A 일반체"/>
                        </a:rPr>
                        <a:t>l'eau</a:t>
                      </a:r>
                      <a:r>
                        <a:rPr lang="en-US" sz="1800" b="1" strike="noStrike" spc="-1" dirty="0">
                          <a:solidFill>
                            <a:srgbClr val="FF0000"/>
                          </a:solidFill>
                          <a:latin typeface="헤드라인A 일반체"/>
                          <a:ea typeface="헤드라인A 일반체"/>
                        </a:rPr>
                        <a:t> et </a:t>
                      </a:r>
                      <a:r>
                        <a:rPr lang="en-US" sz="1800" b="1" strike="noStrike" spc="-1" dirty="0" err="1">
                          <a:solidFill>
                            <a:srgbClr val="FF0000"/>
                          </a:solidFill>
                          <a:latin typeface="헤드라인A 일반체"/>
                          <a:ea typeface="헤드라인A 일반체"/>
                        </a:rPr>
                        <a:t>poussière</a:t>
                      </a:r>
                      <a:endParaRPr lang="fr-FR" dirty="0"/>
                    </a:p>
                  </a:txBody>
                  <a:tcPr marL="12600" marR="126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Tous les composants de la carte de paiement </a:t>
                      </a:r>
                      <a:r>
                        <a:rPr lang="fr-FR"/>
                        <a:t>sont concernés</a:t>
                      </a:r>
                      <a:endParaRPr lang="fr-FR" dirty="0"/>
                    </a:p>
                  </a:txBody>
                  <a:tcPr marL="12600" marR="126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Tous les composants de la carte de paiement respectent une norme IP66 ou autres normes IP</a:t>
                      </a:r>
                    </a:p>
                  </a:txBody>
                  <a:tcPr marL="12600" marR="126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8823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Tableau 1"/>
          <p:cNvGraphicFramePr/>
          <p:nvPr/>
        </p:nvGraphicFramePr>
        <p:xfrm>
          <a:off x="1451160" y="2927160"/>
          <a:ext cx="10528920" cy="4681080"/>
        </p:xfrm>
        <a:graphic>
          <a:graphicData uri="http://schemas.openxmlformats.org/drawingml/2006/table">
            <a:tbl>
              <a:tblPr/>
              <a:tblGrid>
                <a:gridCol w="350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7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Avenir Heavy"/>
                          <a:ea typeface="Avenir Heavy"/>
                        </a:rPr>
                        <a:t>Lorem ipsum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4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12600" marR="126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0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0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600" marR="12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268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Arial</vt:lpstr>
      <vt:lpstr>Avenir Black</vt:lpstr>
      <vt:lpstr>Avenir Book</vt:lpstr>
      <vt:lpstr>Avenir Heavy</vt:lpstr>
      <vt:lpstr>DejaVu Sans</vt:lpstr>
      <vt:lpstr>Gill Sans</vt:lpstr>
      <vt:lpstr>Helvetica Light</vt:lpstr>
      <vt:lpstr>Helvetica Neue</vt:lpstr>
      <vt:lpstr>StarSymbol</vt:lpstr>
      <vt:lpstr>Symbol</vt:lpstr>
      <vt:lpstr>Times New Roman</vt:lpstr>
      <vt:lpstr>Wingdings</vt:lpstr>
      <vt:lpstr>헤드라인A 일반체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CYTech Student</cp:lastModifiedBy>
  <cp:revision>11</cp:revision>
  <dcterms:modified xsi:type="dcterms:W3CDTF">2023-11-15T16:28:35Z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0x0101003B29667EDF28804A90DBA70A71B670B2</vt:lpwstr>
  </property>
  <property fmtid="{D5CDD505-2E9C-101B-9397-08002B2CF9AE}" pid="3" name="PresentationFormat">
    <vt:lpwstr>Custom</vt:lpwstr>
  </property>
  <property fmtid="{D5CDD505-2E9C-101B-9397-08002B2CF9AE}" pid="4" name="Slides">
    <vt:i4>5</vt:i4>
  </property>
</Properties>
</file>