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练习题</a:t>
            </a:r>
          </a:p>
          <a:p>
            <a:pPr/>
            <a:r>
              <a:t>1</a:t>
            </a:r>
            <a:r>
              <a:t>.</a:t>
            </a:r>
            <a:r>
              <a:t>检查一个字符串是否以</a:t>
            </a:r>
            <a:r>
              <a:t>http</a:t>
            </a:r>
            <a:r>
              <a:t>开头</a:t>
            </a:r>
          </a:p>
          <a:p>
            <a:pPr/>
            <a:r>
              <a:t>2.</a:t>
            </a:r>
            <a:r>
              <a:t>检查一个文件是否为</a:t>
            </a:r>
            <a:r>
              <a:t>png</a:t>
            </a:r>
            <a:r>
              <a:t>文件</a:t>
            </a:r>
          </a:p>
          <a:p>
            <a:pPr/>
            <a:r>
              <a:t>3.</a:t>
            </a:r>
            <a:r>
              <a:t>检查一个字符串里边是否包含了</a:t>
            </a:r>
            <a:r>
              <a:t>itcast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练习题</a:t>
            </a:r>
          </a:p>
          <a:p>
            <a:pPr/>
            <a:r>
              <a:t>1</a:t>
            </a:r>
            <a:r>
              <a:t>.</a:t>
            </a:r>
            <a:r>
              <a:t>将</a:t>
            </a:r>
            <a:r>
              <a:t>http:**ios.itcast.cn*ios*images*content_25.jpg</a:t>
            </a:r>
            <a:r>
              <a:t>中的</a:t>
            </a:r>
            <a:r>
              <a:t>*</a:t>
            </a:r>
            <a:r>
              <a:t>替换为</a:t>
            </a:r>
            <a:r>
              <a:t>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练习题</a:t>
            </a:r>
          </a:p>
          <a:p>
            <a:pPr/>
            <a:r>
              <a:t>1</a:t>
            </a:r>
            <a:r>
              <a:t>.</a:t>
            </a:r>
            <a:r>
              <a:t>将</a:t>
            </a:r>
            <a:r>
              <a:t>10</a:t>
            </a:r>
            <a:r>
              <a:t>个</a:t>
            </a:r>
            <a:r>
              <a:t>itcast</a:t>
            </a:r>
            <a:r>
              <a:t>拼接起来</a:t>
            </a:r>
            <a:r>
              <a:t>,</a:t>
            </a:r>
            <a:r>
              <a:t> 中间用空格隔开</a:t>
            </a:r>
            <a:r>
              <a:t>, </a:t>
            </a:r>
            <a:r>
              <a:t>最后写入文件中</a:t>
            </a:r>
          </a:p>
          <a:p>
            <a:pPr/>
            <a:r>
              <a:t>2</a:t>
            </a:r>
            <a:r>
              <a:t>.</a:t>
            </a:r>
            <a:r>
              <a:t>将</a:t>
            </a:r>
            <a:r>
              <a:t>file://ios.itcast.cn</a:t>
            </a:r>
            <a:r>
              <a:t>/</a:t>
            </a:r>
            <a:r>
              <a:t>ios</a:t>
            </a:r>
            <a:r>
              <a:t>/</a:t>
            </a:r>
            <a:r>
              <a:t>images</a:t>
            </a:r>
            <a:r>
              <a:t>/</a:t>
            </a:r>
            <a:r>
              <a:t>content_25.jpg</a:t>
            </a:r>
            <a:r>
              <a:t>中的</a:t>
            </a:r>
            <a:r>
              <a:t>file</a:t>
            </a:r>
            <a:r>
              <a:t>替换为</a:t>
            </a:r>
            <a:r>
              <a:t>http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19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20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AutoShape 8"/>
          <p:cNvSpPr/>
          <p:nvPr/>
        </p:nvSpPr>
        <p:spPr>
          <a:xfrm>
            <a:off x="179387" y="188912"/>
            <a:ext cx="8823326" cy="5449888"/>
          </a:xfrm>
          <a:prstGeom prst="roundRect">
            <a:avLst>
              <a:gd name="adj" fmla="val 12843"/>
            </a:avLst>
          </a:prstGeom>
          <a:ln w="5715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" name="AutoShape 4"/>
          <p:cNvSpPr/>
          <p:nvPr/>
        </p:nvSpPr>
        <p:spPr>
          <a:xfrm>
            <a:off x="1439862" y="4059149"/>
            <a:ext cx="6400801" cy="18415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CCCC9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标题文本"/>
          <p:cNvSpPr txBox="1"/>
          <p:nvPr>
            <p:ph type="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24" name="正文级别 1…"/>
          <p:cNvSpPr txBox="1"/>
          <p:nvPr>
            <p:ph type="body" sz="quarter" idx="1"/>
          </p:nvPr>
        </p:nvSpPr>
        <p:spPr>
          <a:xfrm>
            <a:off x="1408521" y="4150809"/>
            <a:ext cx="6400801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27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28" name="Line 9"/>
          <p:cNvSpPr/>
          <p:nvPr/>
        </p:nvSpPr>
        <p:spPr>
          <a:xfrm>
            <a:off x="457200" y="10191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0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151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152" name="标题文本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53" name="图片占位符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正文级别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39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40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AutoShape 8"/>
          <p:cNvSpPr/>
          <p:nvPr/>
        </p:nvSpPr>
        <p:spPr>
          <a:xfrm>
            <a:off x="179387" y="188912"/>
            <a:ext cx="8823326" cy="5449888"/>
          </a:xfrm>
          <a:prstGeom prst="roundRect">
            <a:avLst>
              <a:gd name="adj" fmla="val 12843"/>
            </a:avLst>
          </a:prstGeom>
          <a:ln w="5715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" name="AutoShape 4"/>
          <p:cNvSpPr/>
          <p:nvPr/>
        </p:nvSpPr>
        <p:spPr>
          <a:xfrm>
            <a:off x="1439862" y="4059149"/>
            <a:ext cx="6400801" cy="18415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CCCC9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1408521" y="4150809"/>
            <a:ext cx="6400801" cy="85111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47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48" name="Line 9"/>
          <p:cNvSpPr/>
          <p:nvPr/>
        </p:nvSpPr>
        <p:spPr>
          <a:xfrm>
            <a:off x="457200" y="10191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文本占位符 24"/>
          <p:cNvSpPr/>
          <p:nvPr>
            <p:ph type="body" sz="quarter" idx="13"/>
          </p:nvPr>
        </p:nvSpPr>
        <p:spPr>
          <a:xfrm>
            <a:off x="1439863" y="5147969"/>
            <a:ext cx="6400801" cy="51593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8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69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70" name="标题文本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6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spcBef>
                <a:spcPts val="800"/>
              </a:spcBef>
              <a:buSzTx/>
              <a:buFontTx/>
              <a:buNone/>
              <a:defRPr sz="36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spcBef>
                <a:spcPts val="800"/>
              </a:spcBef>
              <a:buSzTx/>
              <a:buFontTx/>
              <a:buNone/>
              <a:defRPr sz="36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spcBef>
                <a:spcPts val="800"/>
              </a:spcBef>
              <a:buSzTx/>
              <a:buFontTx/>
              <a:buNone/>
              <a:defRPr sz="36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spcBef>
                <a:spcPts val="800"/>
              </a:spcBef>
              <a:buSzTx/>
              <a:buFontTx/>
              <a:buNone/>
              <a:defRPr sz="36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Line 9"/>
          <p:cNvSpPr/>
          <p:nvPr/>
        </p:nvSpPr>
        <p:spPr>
          <a:xfrm>
            <a:off x="722312" y="4406900"/>
            <a:ext cx="7772402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2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83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Line 9"/>
          <p:cNvSpPr/>
          <p:nvPr/>
        </p:nvSpPr>
        <p:spPr>
          <a:xfrm>
            <a:off x="457200" y="14509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6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97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9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9" name="正文级别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文本占位符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" name="Line 9"/>
          <p:cNvSpPr/>
          <p:nvPr/>
        </p:nvSpPr>
        <p:spPr>
          <a:xfrm>
            <a:off x="457200" y="14509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112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11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4" name="Line 9"/>
          <p:cNvSpPr/>
          <p:nvPr/>
        </p:nvSpPr>
        <p:spPr>
          <a:xfrm>
            <a:off x="457200" y="14509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4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125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126" name="Line 9"/>
          <p:cNvSpPr/>
          <p:nvPr/>
        </p:nvSpPr>
        <p:spPr>
          <a:xfrm>
            <a:off x="457200" y="10191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6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137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138" name="标题文本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39" name="正文级别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文本占位符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" y="345382"/>
            <a:ext cx="1582738" cy="60939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AutoShape 8"/>
          <p:cNvSpPr/>
          <p:nvPr/>
        </p:nvSpPr>
        <p:spPr>
          <a:xfrm>
            <a:off x="179387" y="188912"/>
            <a:ext cx="8823326" cy="6119814"/>
          </a:xfrm>
          <a:prstGeom prst="roundRect">
            <a:avLst>
              <a:gd name="adj" fmla="val 11046"/>
            </a:avLst>
          </a:prstGeom>
          <a:ln w="38100">
            <a:solidFill>
              <a:srgbClr val="336666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" name="Rectangle 5"/>
          <p:cNvSpPr txBox="1"/>
          <p:nvPr/>
        </p:nvSpPr>
        <p:spPr>
          <a:xfrm>
            <a:off x="3119119" y="6348730"/>
            <a:ext cx="290576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北京传智播客教育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www.itcast.cn</a:t>
            </a:r>
          </a:p>
        </p:txBody>
      </p:sp>
      <p:sp>
        <p:nvSpPr>
          <p:cNvPr id="5" name="Rectangle 12"/>
          <p:cNvSpPr txBox="1"/>
          <p:nvPr/>
        </p:nvSpPr>
        <p:spPr>
          <a:xfrm>
            <a:off x="2182494" y="333375"/>
            <a:ext cx="56696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 sz="2400">
                <a:solidFill>
                  <a:srgbClr val="DF333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</a:t>
            </a:r>
            <a:r>
              <a:t>高级软件人才实作培训专家</a:t>
            </a:r>
            <a:r>
              <a:t>!</a:t>
            </a:r>
          </a:p>
        </p:txBody>
      </p:sp>
      <p:sp>
        <p:nvSpPr>
          <p:cNvPr id="6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Line 9"/>
          <p:cNvSpPr/>
          <p:nvPr/>
        </p:nvSpPr>
        <p:spPr>
          <a:xfrm>
            <a:off x="457200" y="1450975"/>
            <a:ext cx="8229601" cy="0"/>
          </a:xfrm>
          <a:prstGeom prst="line">
            <a:avLst/>
          </a:prstGeom>
          <a:ln w="38100">
            <a:solidFill>
              <a:srgbClr val="33666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" name="幻灯片编号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6666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1pPr>
      <a:lvl2pPr marL="790575" marR="0" indent="-3333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2pPr>
      <a:lvl3pPr marL="12344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3pPr>
      <a:lvl4pPr marL="1727200" marR="0" indent="-355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4pPr>
      <a:lvl5pPr marL="2228850" marR="0" indent="-4000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5pPr>
      <a:lvl6pPr marL="26060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6pPr>
      <a:lvl7pPr marL="30632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7pPr>
      <a:lvl8pPr marL="35204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8pPr>
      <a:lvl9pPr marL="39776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onsolas"/>
          <a:ea typeface="Consolas"/>
          <a:cs typeface="Consolas"/>
          <a:sym typeface="Consola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os.itcast.cn/ios/images/content_25.jpg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框架</a:t>
            </a:r>
          </a:p>
        </p:txBody>
      </p:sp>
      <p:sp>
        <p:nvSpPr>
          <p:cNvPr id="165" name="内容占位符 4"/>
          <p:cNvSpPr txBox="1"/>
          <p:nvPr>
            <p:ph type="body" idx="1"/>
          </p:nvPr>
        </p:nvSpPr>
        <p:spPr>
          <a:xfrm>
            <a:off x="295325" y="1506246"/>
            <a:ext cx="8638256" cy="47085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什么是框架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众多功能</a:t>
            </a:r>
            <a:r>
              <a:t>\API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的集合</a:t>
            </a:r>
          </a:p>
          <a:p>
            <a:pPr>
              <a:buFontTx/>
              <a:buChar char="➢"/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框架的作用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框架是</a:t>
            </a:r>
            <a:r>
              <a:t>Mac\iOS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中其他框架的基础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框架包含了很多开发中常用的数据类型：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结构体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枚举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类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如何使用</a:t>
            </a: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要想使用</a:t>
            </a: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框架中的功能，包含它的主文件即可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6438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#import </a:t>
            </a:r>
            <a:r>
              <a:rPr>
                <a:solidFill>
                  <a:srgbClr val="C41A16"/>
                </a:solidFill>
              </a:rPr>
              <a:t>&lt;Foundation/Foundation.h&gt;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的存储</a:t>
            </a:r>
          </a:p>
        </p:txBody>
      </p:sp>
      <p:sp>
        <p:nvSpPr>
          <p:cNvPr id="195" name="内容占位符 4"/>
          <p:cNvSpPr txBox="1"/>
          <p:nvPr>
            <p:ph type="body" idx="1"/>
          </p:nvPr>
        </p:nvSpPr>
        <p:spPr>
          <a:xfrm>
            <a:off x="295325" y="1506246"/>
            <a:ext cx="8638256" cy="47085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可以将</a:t>
            </a:r>
            <a:r>
              <a:rPr sz="17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存储到一个文件中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t> </a:t>
            </a:r>
            <a:r>
              <a:rPr>
                <a:solidFill>
                  <a:srgbClr val="000000"/>
                </a:solidFill>
              </a:rPr>
              <a:t> *</a:t>
            </a:r>
            <a:r>
              <a:rPr>
                <a:solidFill>
                  <a:srgbClr val="000000"/>
                </a:solidFill>
              </a:rPr>
              <a:t>str = </a:t>
            </a:r>
            <a:r>
              <a:rPr>
                <a:solidFill>
                  <a:srgbClr val="C41A16"/>
                </a:solidFill>
              </a:rPr>
              <a:t>@"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哇哈哈哈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[str </a:t>
            </a:r>
            <a:r>
              <a:rPr>
                <a:solidFill>
                  <a:srgbClr val="2E0D6E"/>
                </a:solidFill>
              </a:rPr>
              <a:t>writeToFile</a:t>
            </a:r>
            <a:r>
              <a:t>:</a:t>
            </a:r>
            <a:r>
              <a:rPr>
                <a:solidFill>
                  <a:srgbClr val="C41A16"/>
                </a:solidFill>
              </a:rPr>
              <a:t>@"/Users/mj/Desktop/str.txt"</a:t>
            </a:r>
            <a:r>
              <a:t> </a:t>
            </a:r>
            <a:r>
              <a:rPr>
                <a:solidFill>
                  <a:srgbClr val="2E0D6E"/>
                </a:solidFill>
              </a:rPr>
              <a:t>atomically</a:t>
            </a:r>
            <a:r>
              <a:t>:</a:t>
            </a:r>
            <a:r>
              <a:rPr>
                <a:solidFill>
                  <a:srgbClr val="AA0D91"/>
                </a:solidFill>
              </a:rPr>
              <a:t>YES</a:t>
            </a:r>
            <a:r>
              <a:t> </a:t>
            </a:r>
            <a:r>
              <a:rPr>
                <a:solidFill>
                  <a:srgbClr val="2E0D6E"/>
                </a:solidFill>
              </a:rPr>
              <a:t>encoding</a:t>
            </a:r>
            <a:r>
              <a:t>:</a:t>
            </a:r>
            <a:r>
              <a:rPr>
                <a:solidFill>
                  <a:srgbClr val="2E0D6E"/>
                </a:solidFill>
              </a:rPr>
              <a:t>NSUTF8StringEncoding</a:t>
            </a:r>
            <a:r>
              <a:t> </a:t>
            </a:r>
            <a:r>
              <a:rPr>
                <a:solidFill>
                  <a:srgbClr val="2E0D6E"/>
                </a:solidFill>
              </a:rPr>
              <a:t>error</a:t>
            </a:r>
            <a:r>
              <a:t>:</a:t>
            </a:r>
            <a:r>
              <a:rPr>
                <a:solidFill>
                  <a:srgbClr val="AA0D91"/>
                </a:solidFill>
              </a:rPr>
              <a:t>nil</a:t>
            </a:r>
            <a:r>
              <a:t>];</a:t>
            </a:r>
          </a:p>
          <a:p>
            <a:pPr marL="0" indent="0"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[str </a:t>
            </a:r>
            <a:r>
              <a:rPr>
                <a:solidFill>
                  <a:srgbClr val="2E0D6E"/>
                </a:solidFill>
              </a:rPr>
              <a:t>writeToURL</a:t>
            </a:r>
            <a:r>
              <a:t>:[</a:t>
            </a:r>
            <a:r>
              <a:rPr>
                <a:solidFill>
                  <a:srgbClr val="5C2699"/>
                </a:solidFill>
              </a:rPr>
              <a:t>NSURL</a:t>
            </a:r>
            <a:r>
              <a:t> </a:t>
            </a:r>
            <a:r>
              <a:rPr>
                <a:solidFill>
                  <a:srgbClr val="2E0D6E"/>
                </a:solidFill>
              </a:rPr>
              <a:t>URLWithString</a:t>
            </a:r>
            <a:r>
              <a:t>:</a:t>
            </a:r>
            <a:r>
              <a:rPr>
                <a:solidFill>
                  <a:srgbClr val="C41A16"/>
                </a:solidFill>
              </a:rPr>
              <a:t>@"/Users/mj/Desktop/str.txt"</a:t>
            </a:r>
            <a:r>
              <a:t>] </a:t>
            </a:r>
            <a:r>
              <a:rPr>
                <a:solidFill>
                  <a:srgbClr val="2E0D6E"/>
                </a:solidFill>
              </a:rPr>
              <a:t>atomically</a:t>
            </a:r>
            <a:r>
              <a:t>:</a:t>
            </a:r>
            <a:r>
              <a:rPr>
                <a:solidFill>
                  <a:srgbClr val="AA0D91"/>
                </a:solidFill>
              </a:rPr>
              <a:t>YES</a:t>
            </a:r>
            <a:r>
              <a:t> </a:t>
            </a:r>
            <a:r>
              <a:rPr>
                <a:solidFill>
                  <a:srgbClr val="2E0D6E"/>
                </a:solidFill>
              </a:rPr>
              <a:t>encoding</a:t>
            </a:r>
            <a:r>
              <a:t>:</a:t>
            </a:r>
            <a:r>
              <a:rPr>
                <a:solidFill>
                  <a:srgbClr val="2E0D6E"/>
                </a:solidFill>
              </a:rPr>
              <a:t>NSUTF8StringEncoding</a:t>
            </a:r>
            <a:r>
              <a:t> </a:t>
            </a:r>
            <a:r>
              <a:rPr>
                <a:solidFill>
                  <a:srgbClr val="2E0D6E"/>
                </a:solidFill>
              </a:rPr>
              <a:t>error</a:t>
            </a:r>
            <a:r>
              <a:t>:</a:t>
            </a:r>
            <a:r>
              <a:rPr>
                <a:solidFill>
                  <a:srgbClr val="AA0D91"/>
                </a:solidFill>
              </a:rPr>
              <a:t>nil</a:t>
            </a:r>
            <a:r>
              <a:t>];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的大小写处理</a:t>
            </a:r>
          </a:p>
        </p:txBody>
      </p:sp>
      <p:sp>
        <p:nvSpPr>
          <p:cNvPr id="198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*)uppercaseString;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全部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字符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转为大写字母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lowercaseString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全部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字符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转为小写字母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capitalizedString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首字母变大写，其他字母都变小写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的比较</a:t>
            </a:r>
          </a:p>
        </p:txBody>
      </p:sp>
      <p:sp>
        <p:nvSpPr>
          <p:cNvPr id="201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)isEqualToString:(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两个</a:t>
            </a:r>
            <a:r>
              <a:rPr>
                <a:solidFill>
                  <a:srgbClr val="FF0000"/>
                </a:solidFill>
                <a:latin typeface="华文细黑"/>
                <a:ea typeface="华文细黑"/>
                <a:cs typeface="华文细黑"/>
                <a:sym typeface="华文细黑"/>
              </a:rPr>
              <a:t>字符串的内容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相同就返回</a:t>
            </a:r>
            <a:r>
              <a:rPr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rPr>
              <a:t>YES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否则返回</a:t>
            </a:r>
            <a:r>
              <a:rPr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rPr>
              <a:t>NO</a:t>
            </a:r>
            <a:endParaRPr>
              <a:solidFill>
                <a:srgbClr val="AA0D91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NSComparisonResult</a:t>
            </a:r>
            <a:r>
              <a:t>)compare:(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这个方法可以用来比较两个字符串内容的大小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比较方法</a:t>
            </a:r>
            <a:r>
              <a:t>:</a:t>
            </a:r>
            <a:r>
              <a:t>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逐个字符地进行比较</a:t>
            </a:r>
            <a:r>
              <a:t>ASCII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值，返回</a:t>
            </a:r>
            <a:r>
              <a:rPr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NSComparisonResult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作为比较结果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NSComparisonResult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是一个枚举，有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个值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如果左侧</a:t>
            </a:r>
            <a:r>
              <a:t>   </a:t>
            </a:r>
            <a:r>
              <a:t>&gt;</a:t>
            </a:r>
            <a:r>
              <a:t>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右侧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返回</a:t>
            </a:r>
            <a:r>
              <a:rPr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NSOrderedDescending</a:t>
            </a:r>
            <a:r>
              <a:t>,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如果左侧</a:t>
            </a:r>
            <a:r>
              <a:t>   </a:t>
            </a:r>
            <a:r>
              <a:t>&lt;</a:t>
            </a:r>
            <a:r>
              <a:t>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右侧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返回</a:t>
            </a:r>
            <a:r>
              <a:rPr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NSOrderedAscending</a:t>
            </a:r>
            <a:r>
              <a:t>,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如果左侧</a:t>
            </a:r>
            <a:r>
              <a:t>  </a:t>
            </a:r>
            <a:r>
              <a:t>==</a:t>
            </a:r>
            <a:r>
              <a:t>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右侧返回</a:t>
            </a:r>
            <a:r>
              <a:rPr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NSOrderedSame</a:t>
            </a:r>
            <a:endParaRPr>
              <a:solidFill>
                <a:srgbClr val="5C2699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NSComparisonResult</a:t>
            </a:r>
            <a:r>
              <a:t>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caseInsensitiveCompare</a:t>
            </a:r>
            <a:r>
              <a:t>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忽略大小写进行比较，返回值与</a:t>
            </a:r>
            <a:r>
              <a:t>compare: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一致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的搜索</a:t>
            </a:r>
          </a:p>
        </p:txBody>
      </p:sp>
      <p:sp>
        <p:nvSpPr>
          <p:cNvPr id="204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)hasPrefix:(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是否以</a:t>
            </a:r>
            <a:r>
              <a:t>aString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开头</a:t>
            </a:r>
          </a:p>
          <a:p>
            <a:pPr marL="0" indent="0">
              <a:buSzTx/>
              <a:buNone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)hasSuffix:(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是否以</a:t>
            </a:r>
            <a:r>
              <a:t>aString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结尾</a:t>
            </a:r>
          </a:p>
          <a:p>
            <a:pPr>
              <a:buFontTx/>
              <a:buChar char="➢"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NSRange</a:t>
            </a:r>
            <a:r>
              <a:t>)rangeOfString:(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用来检查字符串内容中是否包含了</a:t>
            </a:r>
            <a:r>
              <a:t>aString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如果包含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就返回</a:t>
            </a:r>
            <a:r>
              <a:t>aString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的范围</a:t>
            </a:r>
          </a:p>
          <a:p>
            <a:pPr>
              <a:spcBef>
                <a:spcPts val="400"/>
              </a:spcBef>
              <a:buFontTx/>
              <a:buChar char="◆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如果不包含</a:t>
            </a:r>
            <a:r>
              <a:t>,</a:t>
            </a:r>
            <a:r>
              <a:t> </a:t>
            </a:r>
            <a:r>
              <a:rPr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NSRange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</a:t>
            </a:r>
            <a:r>
              <a:t>location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</a:t>
            </a:r>
            <a:r>
              <a:rPr>
                <a:solidFill>
                  <a:srgbClr val="2E0D6E"/>
                </a:solidFill>
                <a:latin typeface="Menlo"/>
                <a:ea typeface="Menlo"/>
                <a:cs typeface="Menlo"/>
                <a:sym typeface="Menlo"/>
              </a:rPr>
              <a:t>NSNotFound</a:t>
            </a:r>
            <a:r>
              <a:t>,</a:t>
            </a:r>
            <a:r>
              <a:t> </a:t>
            </a:r>
            <a:r>
              <a:t>length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</a:t>
            </a:r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NSRange</a:t>
            </a:r>
          </a:p>
        </p:txBody>
      </p:sp>
      <p:sp>
        <p:nvSpPr>
          <p:cNvPr id="209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NSRange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是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Foundation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框架中比较常用的结构体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它的定义如下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300"/>
              </a:spcBef>
              <a:buSzTx/>
              <a:buNone/>
              <a:defRPr sz="1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typedef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struct</a:t>
            </a:r>
            <a:r>
              <a:rPr>
                <a:solidFill>
                  <a:srgbClr val="000000"/>
                </a:solidFill>
              </a:rPr>
              <a:t> _NSRange {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 location;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 length;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 NSRange;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NSUInteger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的定义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typedef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unsigned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NSUInteger;</a:t>
            </a:r>
            <a:endParaRPr>
              <a:solidFill>
                <a:srgbClr val="000000"/>
              </a:solidFill>
            </a:endParaRPr>
          </a:p>
          <a:p>
            <a: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300"/>
              </a:spcBef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NSRange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用来表示事物的一个范围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通常是字符串里的字符范围或者数组里的元素范围</a:t>
            </a:r>
          </a:p>
          <a:p>
            <a:pPr>
              <a:defRPr sz="1600"/>
            </a:pPr>
          </a:p>
          <a:p>
            <a:pPr>
              <a:spcBef>
                <a:spcPts val="300"/>
              </a:spcBef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NSRange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有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个成员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NSUInteger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表示该范围的起始位置</a:t>
            </a:r>
            <a:endParaRPr>
              <a:solidFill>
                <a:srgbClr val="000000"/>
              </a:solidFill>
              <a:latin typeface="华文细黑"/>
              <a:ea typeface="华文细黑"/>
              <a:cs typeface="华文细黑"/>
              <a:sym typeface="华文细黑"/>
            </a:endParaRP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NSUInteger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表示该范围内的长度</a:t>
            </a:r>
          </a:p>
          <a:p>
            <a:pPr>
              <a:buFontTx/>
              <a:buChar char="➢"/>
              <a:defRPr sz="1600"/>
            </a:pPr>
          </a:p>
          <a:p>
            <a:pPr>
              <a:spcBef>
                <a:spcPts val="300"/>
              </a:spcBef>
              <a:defRPr sz="16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比如</a:t>
            </a:r>
            <a:r>
              <a:rPr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rPr>
              <a:t>@“I love iOS”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中的</a:t>
            </a:r>
            <a:r>
              <a:rPr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rPr>
              <a:t>@“iOS”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可以用</a:t>
            </a:r>
            <a:r>
              <a:t>location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</a:t>
            </a:r>
            <a:r>
              <a:t>7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，</a:t>
            </a:r>
            <a:r>
              <a:t>length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</a:t>
            </a:r>
            <a:r>
              <a:t>3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的范围来表示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的截取和替换</a:t>
            </a:r>
          </a:p>
        </p:txBody>
      </p:sp>
      <p:sp>
        <p:nvSpPr>
          <p:cNvPr id="212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*)substringFromIndex:(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)from;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指定位置</a:t>
            </a:r>
            <a:r>
              <a:t>from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开始</a:t>
            </a: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包括指定位置的字符</a:t>
            </a:r>
            <a:r>
              <a:t>)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到尾部</a:t>
            </a:r>
          </a:p>
          <a:p>
            <a:pPr marL="0" indent="0">
              <a:buSzTx/>
              <a:buNone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*)substringToIndex:(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)to;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从字符串的开头一直截取到指定的位置</a:t>
            </a:r>
            <a:r>
              <a:t>to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，但不包括该位置的字符</a:t>
            </a:r>
          </a:p>
          <a:p>
            <a:pPr marL="0" indent="0">
              <a:buSzTx/>
              <a:buNone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*)substringWithRange:(</a:t>
            </a:r>
            <a:r>
              <a:rPr>
                <a:solidFill>
                  <a:srgbClr val="5C2699"/>
                </a:solidFill>
              </a:rPr>
              <a:t>NSRange</a:t>
            </a:r>
            <a:r>
              <a:t>)range;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按照所给出的</a:t>
            </a:r>
            <a:r>
              <a:t>NSRange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从字符串中截取子串</a:t>
            </a:r>
          </a:p>
          <a:p>
            <a:pPr>
              <a:buFontTx/>
              <a:buChar char="➢"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*)stringByReplacingOccurrencesOfString:(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*)target withString:(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*)replacement;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用</a:t>
            </a:r>
            <a:r>
              <a:t>replacement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替换</a:t>
            </a:r>
            <a:r>
              <a:t>target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与路径</a:t>
            </a:r>
          </a:p>
        </p:txBody>
      </p:sp>
      <p:sp>
        <p:nvSpPr>
          <p:cNvPr id="217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)isAbsolutePath;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是否为绝对路径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*)lastPathComponent;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获得最后一个目录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*)stringByDeletingLastPathComponent;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删除最后一个目录	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*)stringByAppendingPathComponent:(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在路径的后面拼接一个目录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也可以使用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stringByAppendingString: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或者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stringByAppendingFormat: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拼接字符串内容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与文件拓展名</a:t>
            </a:r>
          </a:p>
        </p:txBody>
      </p:sp>
      <p:sp>
        <p:nvSpPr>
          <p:cNvPr id="220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*)pathExtension;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获得拓展名</a:t>
            </a:r>
          </a:p>
          <a:p>
            <a:pPr>
              <a:buFontTx/>
              <a:buChar char="➢"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*)stringByDeletingPathExtension;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删除尾部的拓展名</a:t>
            </a:r>
          </a:p>
          <a:p>
            <a:pPr>
              <a:buFontTx/>
              <a:buChar char="➢"/>
              <a:defRPr sz="1800"/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*)stringByAppendingPathExtension:(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*)str;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在尾部添加一个拓展名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的其他用法</a:t>
            </a:r>
          </a:p>
        </p:txBody>
      </p:sp>
      <p:sp>
        <p:nvSpPr>
          <p:cNvPr id="223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)length;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返回字符串的长度</a:t>
            </a: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字符个数</a:t>
            </a:r>
            <a:r>
              <a:t>)	</a:t>
            </a:r>
          </a:p>
          <a:p>
            <a:pPr marL="0" indent="0"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unichar</a:t>
            </a:r>
            <a:r>
              <a:t>)characterAtIndex:(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)index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返回</a:t>
            </a:r>
            <a:r>
              <a:t>index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位置对应的字符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转为基本数据类型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double</a:t>
            </a:r>
            <a:r>
              <a:t>)doubleValue;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float</a:t>
            </a:r>
            <a:r>
              <a:t>)floatValue</a:t>
            </a: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int</a:t>
            </a:r>
            <a:r>
              <a:t>)intValue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char</a:t>
            </a:r>
            <a:r>
              <a:t> *)UTF8String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转为</a:t>
            </a:r>
            <a:r>
              <a:t>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语言中的字符串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去除空格</a:t>
            </a:r>
          </a:p>
        </p:txBody>
      </p:sp>
      <p:sp>
        <p:nvSpPr>
          <p:cNvPr id="226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去除所有的空格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[str </a:t>
            </a:r>
            <a:r>
              <a:rPr>
                <a:solidFill>
                  <a:srgbClr val="2E0D6E"/>
                </a:solidFill>
              </a:rPr>
              <a:t>stringByReplacingOccurrencesOfString</a:t>
            </a:r>
            <a:r>
              <a:t>:</a:t>
            </a:r>
            <a:r>
              <a:rPr>
                <a:solidFill>
                  <a:srgbClr val="C41A16"/>
                </a:solidFill>
              </a:rPr>
              <a:t>@" "</a:t>
            </a:r>
            <a:r>
              <a:t> </a:t>
            </a:r>
            <a:r>
              <a:rPr>
                <a:solidFill>
                  <a:srgbClr val="2E0D6E"/>
                </a:solidFill>
              </a:rPr>
              <a:t>withString</a:t>
            </a:r>
            <a:r>
              <a:t>:</a:t>
            </a:r>
            <a:r>
              <a:rPr>
                <a:solidFill>
                  <a:srgbClr val="C41A16"/>
                </a:solidFill>
              </a:rPr>
              <a:t>@""</a:t>
            </a:r>
            <a:r>
              <a:t>]</a:t>
            </a:r>
          </a:p>
          <a:p>
            <a:pPr marL="0" indent="0"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去除首尾的空格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[str </a:t>
            </a:r>
            <a:r>
              <a:rPr>
                <a:solidFill>
                  <a:srgbClr val="2E0D6E"/>
                </a:solidFill>
              </a:rPr>
              <a:t>stringByTrimmingCharactersInSet</a:t>
            </a:r>
            <a:r>
              <a:t>:[</a:t>
            </a:r>
            <a:r>
              <a:rPr>
                <a:solidFill>
                  <a:srgbClr val="5C2699"/>
                </a:solidFill>
              </a:rPr>
              <a:t>NSCharacterSet</a:t>
            </a:r>
            <a:r>
              <a:t> </a:t>
            </a:r>
            <a:r>
              <a:rPr>
                <a:solidFill>
                  <a:srgbClr val="2E0D6E"/>
                </a:solidFill>
              </a:rPr>
              <a:t>whitespaceCharacterSet</a:t>
            </a:r>
            <a:r>
              <a:t>]];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框架中的类</a:t>
            </a:r>
          </a:p>
        </p:txBody>
      </p:sp>
      <p:sp>
        <p:nvSpPr>
          <p:cNvPr id="168" name="内容占位符 4"/>
          <p:cNvSpPr txBox="1"/>
          <p:nvPr>
            <p:ph type="body" idx="1"/>
          </p:nvPr>
        </p:nvSpPr>
        <p:spPr>
          <a:xfrm>
            <a:off x="295325" y="1461941"/>
            <a:ext cx="8638256" cy="47085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框架提供了非常多好用的类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比如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字符串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NSArray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数组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NSDictionary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字典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NSDate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日期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NSData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数据</a:t>
            </a:r>
          </a:p>
          <a:p>
            <a:pPr>
              <a:spcBef>
                <a:spcPts val="300"/>
              </a:spcBef>
              <a:buFontTx/>
              <a:buChar char="➢"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NSNumber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数字</a:t>
            </a:r>
          </a:p>
          <a:p>
            <a:pPr>
              <a:buFontTx/>
              <a:buChar char="➢"/>
              <a:defRPr sz="1600"/>
            </a:pPr>
          </a:p>
          <a:p>
            <a:pPr>
              <a:spcBef>
                <a:spcPts val="300"/>
              </a:spcBef>
              <a:defRPr sz="1600"/>
            </a:pP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框架中的类都是以</a:t>
            </a:r>
            <a:r>
              <a:t>NS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为前缀</a:t>
            </a:r>
            <a:r>
              <a:t>(Next</a:t>
            </a:r>
            <a:r>
              <a:t> </a:t>
            </a:r>
            <a:r>
              <a:t>Step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的缩写</a:t>
            </a:r>
            <a:r>
              <a:t>)</a:t>
            </a:r>
          </a:p>
          <a:p>
            <a:pPr>
              <a:spcBef>
                <a:spcPts val="300"/>
              </a:spcBef>
              <a:buFontTx/>
              <a:buChar char="➢"/>
              <a:defRPr sz="16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乔布斯于</a:t>
            </a:r>
            <a:r>
              <a:t>1976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年创立苹果公司</a:t>
            </a:r>
          </a:p>
          <a:p>
            <a:pPr>
              <a:spcBef>
                <a:spcPts val="300"/>
              </a:spcBef>
              <a:buFontTx/>
              <a:buChar char="➢"/>
              <a:defRPr sz="16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乔布斯于</a:t>
            </a:r>
            <a:r>
              <a:t>1985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年离开苹果公司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创立</a:t>
            </a:r>
            <a:r>
              <a:t>NeXT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公司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开发了</a:t>
            </a:r>
            <a:r>
              <a:t>Next</a:t>
            </a:r>
            <a:r>
              <a:t> </a:t>
            </a:r>
            <a:r>
              <a:t>Step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操作系统</a:t>
            </a:r>
          </a:p>
          <a:p>
            <a:pPr>
              <a:spcBef>
                <a:spcPts val="300"/>
              </a:spcBef>
              <a:buFontTx/>
              <a:buChar char="➢"/>
              <a:defRPr sz="16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在开发</a:t>
            </a:r>
            <a:r>
              <a:t>Next</a:t>
            </a:r>
            <a:r>
              <a:t> </a:t>
            </a:r>
            <a:r>
              <a:t>Step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操作系统过程中产生了</a:t>
            </a:r>
            <a:r>
              <a:t>Foundation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框架</a:t>
            </a:r>
          </a:p>
          <a:p>
            <a:pPr>
              <a:spcBef>
                <a:spcPts val="300"/>
              </a:spcBef>
              <a:buFontTx/>
              <a:buChar char="➢"/>
              <a:defRPr sz="1600"/>
            </a:pPr>
            <a:r>
              <a:t>1997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年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苹果公司收购</a:t>
            </a:r>
            <a:r>
              <a:t>NeXT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公司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乔布斯重返苹果公司</a:t>
            </a:r>
            <a:r>
              <a:t>(Mac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系统就是基于</a:t>
            </a:r>
            <a:r>
              <a:t>Next</a:t>
            </a:r>
            <a:r>
              <a:t> </a:t>
            </a:r>
            <a:r>
              <a:t>Step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系统</a:t>
            </a:r>
            <a:r>
              <a:t>)</a:t>
            </a:r>
          </a:p>
          <a:p>
            <a:pPr>
              <a:spcBef>
                <a:spcPts val="300"/>
              </a:spcBef>
              <a:buFontTx/>
              <a:buChar char="➢"/>
              <a:defRPr sz="1600"/>
            </a:pPr>
            <a:r>
              <a:t>2007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年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苹果公司发布了</a:t>
            </a:r>
            <a:r>
              <a:t>iOS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系统</a:t>
            </a:r>
            <a:r>
              <a:t>(iOS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系统基于</a:t>
            </a:r>
            <a:r>
              <a:t>Mac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系统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NSMutableString</a:t>
            </a:r>
          </a:p>
        </p:txBody>
      </p:sp>
      <p:sp>
        <p:nvSpPr>
          <p:cNvPr id="229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NSMutableString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是</a:t>
            </a:r>
            <a:r>
              <a:t>NSString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的子类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NSMutableString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和</a:t>
            </a:r>
            <a:r>
              <a:t>NSString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的区别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是不可变的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 里面的文字内容是不能进行修改的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NSMutableString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是可变的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里面的文字内容可以随时更改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NSMutableString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能使用</a:t>
            </a:r>
            <a:r>
              <a:t>NSString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的所有方法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NSMutableString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的常用方法</a:t>
            </a:r>
          </a:p>
        </p:txBody>
      </p:sp>
      <p:sp>
        <p:nvSpPr>
          <p:cNvPr id="232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void</a:t>
            </a:r>
            <a:r>
              <a:t>)appendString:(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拼接</a:t>
            </a:r>
            <a:r>
              <a:t>aString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到最后面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void</a:t>
            </a:r>
            <a:r>
              <a:t>)appendFormat:(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*)format, ...;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拼接一段格式化字符串到最后面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void</a:t>
            </a:r>
            <a:r>
              <a:t>)deleteCharactersInRange:(</a:t>
            </a:r>
            <a:r>
              <a:rPr>
                <a:solidFill>
                  <a:srgbClr val="5C2699"/>
                </a:solidFill>
              </a:rPr>
              <a:t>NSRange</a:t>
            </a:r>
            <a:r>
              <a:t>)range;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删除</a:t>
            </a:r>
            <a:r>
              <a:t>range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范围内的字符串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void</a:t>
            </a:r>
            <a:r>
              <a:t>)insertString:(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 atIndex:(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)loc;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在</a:t>
            </a:r>
            <a:r>
              <a:t>loc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这个位置中插入</a:t>
            </a:r>
            <a:r>
              <a:t>aString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void</a:t>
            </a:r>
            <a:r>
              <a:t>)replaceCharactersInRange:(</a:t>
            </a:r>
            <a:r>
              <a:rPr>
                <a:solidFill>
                  <a:srgbClr val="5C2699"/>
                </a:solidFill>
              </a:rPr>
              <a:t>NSRange</a:t>
            </a:r>
            <a:r>
              <a:t>)range withString:(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*)aString;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使用</a:t>
            </a:r>
            <a:r>
              <a:t>aString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替换</a:t>
            </a:r>
            <a:r>
              <a:t>range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范围内的字符串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NSArray</a:t>
            </a:r>
          </a:p>
        </p:txBody>
      </p:sp>
      <p:sp>
        <p:nvSpPr>
          <p:cNvPr id="237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什么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</a:t>
            </a:r>
            <a:r>
              <a:rPr>
                <a:solidFill>
                  <a:srgbClr val="5C2699"/>
                </a:solidFill>
              </a:rPr>
              <a:t>NSArray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NSArray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是</a:t>
            </a:r>
            <a:r>
              <a:rPr>
                <a:solidFill>
                  <a:srgbClr val="000000"/>
                </a:solidFill>
              </a:rPr>
              <a:t>OC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中的数组类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 开发中建议尽量使用</a:t>
            </a:r>
            <a:r>
              <a:t>NSArray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替代</a:t>
            </a:r>
            <a:r>
              <a:rPr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语言中的数组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语言中数组的弊端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array[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] = {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89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27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76</a:t>
            </a:r>
            <a:r>
              <a:rPr>
                <a:solidFill>
                  <a:srgbClr val="000000"/>
                </a:solidFill>
              </a:rPr>
              <a:t>};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只能存放一种类型的数据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不能很方便地动态添加数组元素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不能很方便地动态删除数组元素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NSArray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的使用注意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只能存放任意</a:t>
            </a:r>
            <a:r>
              <a:t>OC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对象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并且是有顺序的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不能存储非</a:t>
            </a:r>
            <a:r>
              <a:t>OC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对象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比如</a:t>
            </a:r>
            <a:r>
              <a:rPr>
                <a:solidFill>
                  <a:srgbClr val="AA0D91"/>
                </a:solidFill>
              </a:rPr>
              <a:t>int</a:t>
            </a:r>
            <a:r>
              <a:t>\</a:t>
            </a:r>
            <a:r>
              <a:rPr>
                <a:solidFill>
                  <a:srgbClr val="AA0D91"/>
                </a:solidFill>
              </a:rPr>
              <a:t>float</a:t>
            </a:r>
            <a:r>
              <a:t>\</a:t>
            </a:r>
            <a:r>
              <a:rPr>
                <a:solidFill>
                  <a:srgbClr val="AA0D91"/>
                </a:solidFill>
              </a:rPr>
              <a:t>double</a:t>
            </a:r>
            <a:r>
              <a:t>\</a:t>
            </a:r>
            <a:r>
              <a:rPr>
                <a:solidFill>
                  <a:srgbClr val="AA0D91"/>
                </a:solidFill>
              </a:rPr>
              <a:t>char</a:t>
            </a:r>
            <a:r>
              <a:t>\</a:t>
            </a:r>
            <a:r>
              <a:rPr>
                <a:solidFill>
                  <a:srgbClr val="AA0D91"/>
                </a:solidFill>
              </a:rPr>
              <a:t>enum</a:t>
            </a:r>
            <a:r>
              <a:t>\</a:t>
            </a: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等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它是不可变的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一旦初始化完毕后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它里面的内容就永远是固定的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不能删除里面的元素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也不能再往里面添加元素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NSArray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的创建</a:t>
            </a:r>
          </a:p>
        </p:txBody>
      </p:sp>
      <p:sp>
        <p:nvSpPr>
          <p:cNvPr id="240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NSArray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常见的创建方式有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+ (</a:t>
            </a:r>
            <a:r>
              <a:rPr>
                <a:solidFill>
                  <a:srgbClr val="AA0D91"/>
                </a:solidFill>
              </a:rPr>
              <a:t>instancetype</a:t>
            </a:r>
            <a:r>
              <a:t>)array;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+ (</a:t>
            </a:r>
            <a:r>
              <a:rPr>
                <a:solidFill>
                  <a:srgbClr val="AA0D91"/>
                </a:solidFill>
              </a:rPr>
              <a:t>instancetype</a:t>
            </a:r>
            <a:r>
              <a:t>)arrayWithObject:(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)anObject;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+ (</a:t>
            </a:r>
            <a:r>
              <a:rPr>
                <a:solidFill>
                  <a:srgbClr val="AA0D91"/>
                </a:solidFill>
              </a:rPr>
              <a:t>instancetype</a:t>
            </a:r>
            <a:r>
              <a:t>)arrayWithObjects:(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)firstObj, ...;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+ (</a:t>
            </a:r>
            <a:r>
              <a:rPr>
                <a:solidFill>
                  <a:srgbClr val="AA0D91"/>
                </a:solidFill>
              </a:rPr>
              <a:t>instancetype</a:t>
            </a:r>
            <a:r>
              <a:t>)arrayWithArray:(</a:t>
            </a:r>
            <a:r>
              <a:rPr>
                <a:solidFill>
                  <a:srgbClr val="5C2699"/>
                </a:solidFill>
              </a:rPr>
              <a:t>NSArray</a:t>
            </a:r>
            <a:r>
              <a:t> *)array;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+ 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)arrayWithContentsOfFile:(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+ 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)arrayWithContentsOfURL:(</a:t>
            </a:r>
            <a:r>
              <a:rPr>
                <a:solidFill>
                  <a:srgbClr val="5C2699"/>
                </a:solidFill>
              </a:rPr>
              <a:t>NSURL</a:t>
            </a:r>
            <a:r>
              <a:t> *)url;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可以将一个</a:t>
            </a:r>
            <a:r>
              <a:rPr>
                <a:solidFill>
                  <a:srgbClr val="5C2699"/>
                </a:solidFill>
              </a:rPr>
              <a:t>NSArray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保存到文件中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)writeToFile:(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atomically:(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)useAuxiliaryFile;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)writeToURL:(</a:t>
            </a:r>
            <a:r>
              <a:rPr>
                <a:solidFill>
                  <a:srgbClr val="5C2699"/>
                </a:solidFill>
              </a:rPr>
              <a:t>NSURL</a:t>
            </a:r>
            <a:r>
              <a:t> *)url atomically:(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)atomically;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NSArray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的检索</a:t>
            </a:r>
          </a:p>
        </p:txBody>
      </p:sp>
      <p:sp>
        <p:nvSpPr>
          <p:cNvPr id="243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)count;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获取集合元素个数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)objectAtIndex:(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)index; 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</a:t>
            </a:r>
            <a:r>
              <a:t>index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位置对象的元素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)containsObject:(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)anObject; 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是否包含某一个元素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)lastObject; 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返回最后一个元素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firstObject</a:t>
            </a:r>
            <a:r>
              <a:t>; 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返回最后一个元素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NSArray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的检索</a:t>
            </a:r>
          </a:p>
        </p:txBody>
      </p:sp>
      <p:sp>
        <p:nvSpPr>
          <p:cNvPr id="246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)indexOfObject:(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)anObject;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查找</a:t>
            </a:r>
            <a:r>
              <a:t>anObject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元素在数组中的位置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NSUInteger</a:t>
            </a:r>
            <a:r>
              <a:t>)indexOfObject:(</a:t>
            </a:r>
            <a:r>
              <a:rPr>
                <a:solidFill>
                  <a:srgbClr val="AA0D91"/>
                </a:solidFill>
              </a:rPr>
              <a:t>id</a:t>
            </a:r>
            <a:r>
              <a:t>)anObject inRange:(</a:t>
            </a:r>
            <a:r>
              <a:rPr>
                <a:solidFill>
                  <a:srgbClr val="5C2699"/>
                </a:solidFill>
              </a:rPr>
              <a:t>NSRange</a:t>
            </a:r>
            <a:r>
              <a:t>)range;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在</a:t>
            </a:r>
            <a:r>
              <a:t>range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范围内查找</a:t>
            </a:r>
            <a:r>
              <a:t>anObject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元素在数组中的位置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NSFileManager</a:t>
            </a:r>
          </a:p>
        </p:txBody>
      </p:sp>
      <p:sp>
        <p:nvSpPr>
          <p:cNvPr id="249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什么是</a:t>
            </a:r>
            <a:r>
              <a:rPr>
                <a:solidFill>
                  <a:srgbClr val="5C2699"/>
                </a:solidFill>
              </a:rPr>
              <a:t>NSFileManager</a:t>
            </a:r>
            <a:endParaRPr>
              <a:solidFill>
                <a:srgbClr val="5C2699"/>
              </a:solidFill>
            </a:endParaRP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顾名思义</a:t>
            </a:r>
            <a:r>
              <a:t>,</a:t>
            </a:r>
            <a:r>
              <a:t> </a:t>
            </a:r>
            <a:r>
              <a:rPr>
                <a:solidFill>
                  <a:srgbClr val="5C2699"/>
                </a:solidFill>
              </a:rPr>
              <a:t>NSFileManager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是用来管理文件系统的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它可以用来进行常见的文件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文件夹操作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NSFileManager</a:t>
            </a:r>
            <a:r>
              <a:rPr>
                <a:solidFill>
                  <a:srgbClr val="000000"/>
                </a:solidFill>
                <a:latin typeface="华文细黑"/>
                <a:ea typeface="华文细黑"/>
                <a:cs typeface="华文细黑"/>
                <a:sym typeface="华文细黑"/>
              </a:rPr>
              <a:t>使用了单例模式</a:t>
            </a:r>
          </a:p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使用</a:t>
            </a:r>
            <a:r>
              <a:rPr>
                <a:solidFill>
                  <a:srgbClr val="2E0D6E"/>
                </a:solidFill>
              </a:rPr>
              <a:t>defaultManager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方法可以获得那个单例对象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  <a:r>
              <a:rPr>
                <a:solidFill>
                  <a:srgbClr val="5C2699"/>
                </a:solidFill>
              </a:rPr>
              <a:t>NSFileManager</a:t>
            </a:r>
            <a:r>
              <a:t> </a:t>
            </a:r>
            <a:r>
              <a:rPr>
                <a:solidFill>
                  <a:srgbClr val="2E0D6E"/>
                </a:solidFill>
              </a:rPr>
              <a:t>defaultManager</a:t>
            </a:r>
            <a: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NSFileManager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的常见判断</a:t>
            </a:r>
          </a:p>
        </p:txBody>
      </p:sp>
      <p:sp>
        <p:nvSpPr>
          <p:cNvPr id="252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)fileExistsAtPath:(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文件夹是否存在</a:t>
            </a:r>
          </a:p>
          <a:p>
            <a:pPr>
              <a:lnSpc>
                <a:spcPct val="90000"/>
              </a:lnSpc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)fileExistsAtPath:(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isDirectory:(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 *)isDirectory;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文件夹是否存在</a:t>
            </a:r>
            <a:r>
              <a:t>,</a:t>
            </a:r>
            <a:r>
              <a:t> </a:t>
            </a:r>
            <a:r>
              <a:t>isDirectory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代表是否为文件夹</a:t>
            </a:r>
          </a:p>
          <a:p>
            <a:pPr marL="0" indent="0">
              <a:lnSpc>
                <a:spcPct val="9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)isReadableFileAtPath:(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文件夹是否可读</a:t>
            </a:r>
          </a:p>
          <a:p>
            <a:pPr>
              <a:lnSpc>
                <a:spcPct val="90000"/>
              </a:lnSpc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)isWritableFileAtPath:(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文件夹是否可写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)isDeletableFileAtPath:(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文件夹是否可删除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NSFileManager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的文件访问</a:t>
            </a:r>
          </a:p>
        </p:txBody>
      </p:sp>
      <p:sp>
        <p:nvSpPr>
          <p:cNvPr id="255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NSDictionary</a:t>
            </a:r>
            <a:r>
              <a:t> *)attributesOfItemAtPath:(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</a:t>
            </a: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这个文件</a:t>
            </a:r>
            <a:r>
              <a:t>\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文件夹的属性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NSArray</a:t>
            </a:r>
            <a:r>
              <a:t> *)subpathsAtPath:(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NSArray</a:t>
            </a:r>
            <a:r>
              <a:t> *)subpathsOfDirectoryAtPath:(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</a:t>
            </a: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的所有子路径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NSArray</a:t>
            </a:r>
            <a:r>
              <a:t> *)contentsOfDirectoryAtPath:(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</a:t>
            </a:r>
            <a:r>
              <a:t>path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的当前子路径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5C2699"/>
                </a:solidFill>
              </a:rPr>
              <a:t>NSData</a:t>
            </a:r>
            <a:r>
              <a:t> *)contentsAtPath:(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获得文件内容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NSFileManager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的文件操作</a:t>
            </a:r>
          </a:p>
        </p:txBody>
      </p:sp>
      <p:sp>
        <p:nvSpPr>
          <p:cNvPr id="258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)copyItemAtPath:(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*)srcPath toPath:(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*)dstPath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拷贝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)moveItemAtPath:(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*)srcPath toPath:(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*)dstPath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移动</a:t>
            </a: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剪切</a:t>
            </a:r>
            <a:r>
              <a:t>)</a:t>
            </a:r>
          </a:p>
          <a:p>
            <a:pPr marL="0" indent="0">
              <a:lnSpc>
                <a:spcPct val="9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)removeItemAtPath:(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删除</a:t>
            </a:r>
          </a:p>
          <a:p>
            <a:pPr>
              <a:lnSpc>
                <a:spcPct val="90000"/>
              </a:lnSpc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)createDirectoryAtPath:(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withIntermediateDirectories:(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)createIntermediates attributes:(</a:t>
            </a:r>
            <a:r>
              <a:rPr>
                <a:solidFill>
                  <a:srgbClr val="5C2699"/>
                </a:solidFill>
              </a:rPr>
              <a:t>NSDictionary</a:t>
            </a:r>
            <a:r>
              <a:t> *)attributes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创建文件夹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不小心修改了系统文件</a:t>
            </a:r>
          </a:p>
        </p:txBody>
      </p:sp>
      <p:sp>
        <p:nvSpPr>
          <p:cNvPr id="171" name="内容占位符 4"/>
          <p:cNvSpPr txBox="1"/>
          <p:nvPr>
            <p:ph type="body" sz="quarter" idx="1"/>
          </p:nvPr>
        </p:nvSpPr>
        <p:spPr>
          <a:xfrm>
            <a:off x="295325" y="1492540"/>
            <a:ext cx="8638256" cy="603491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90000"/>
              </a:lnSpc>
              <a:spcBef>
                <a:spcPts val="400"/>
              </a:spcBef>
              <a:defRPr sz="1782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有时候会在不经意之间修改了系统自带的头文件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比如</a:t>
            </a:r>
            <a:r>
              <a:t>NSString.h,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这时会出现以下错误</a:t>
            </a:r>
            <a:r>
              <a:t>:</a:t>
            </a:r>
          </a:p>
        </p:txBody>
      </p:sp>
      <p:pic>
        <p:nvPicPr>
          <p:cNvPr id="17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2066267"/>
            <a:ext cx="8128000" cy="110490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3" name="内容占位符 4"/>
          <p:cNvSpPr txBox="1"/>
          <p:nvPr/>
        </p:nvSpPr>
        <p:spPr>
          <a:xfrm>
            <a:off x="341045" y="3217063"/>
            <a:ext cx="8546816" cy="3147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88035" indent="-288035" defTabSz="384047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解决方案很简单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只需要删除</a:t>
            </a:r>
            <a:r>
              <a:t>Xcode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的缓存即可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缓存路径是</a:t>
            </a:r>
          </a:p>
          <a:p>
            <a:pPr marL="288035" indent="-288035" defTabSz="384047">
              <a:lnSpc>
                <a:spcPct val="90000"/>
              </a:lnSpc>
              <a:spcBef>
                <a:spcPts val="300"/>
              </a:spcBef>
              <a:buSzPct val="100000"/>
              <a:buChar char="➢"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t>/Users/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用户名</a:t>
            </a:r>
            <a:r>
              <a:t>/Library/Developer/Xcode/DerivedData</a:t>
            </a:r>
          </a:p>
          <a:p>
            <a:pPr defTabSz="384047">
              <a:lnSpc>
                <a:spcPct val="90000"/>
              </a:lnSpc>
              <a:spcBef>
                <a:spcPts val="300"/>
              </a:spcBef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默认情况下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这是一个隐藏文件夹</a:t>
            </a:r>
            <a:r>
              <a:t>)</a:t>
            </a:r>
            <a:endParaRPr sz="2351"/>
          </a:p>
          <a:p>
            <a:pPr marL="288035" indent="-288035" defTabSz="384047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8035" indent="-288035" defTabSz="384047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要想看到上述文件夹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必须在终端敲指令显示隐藏文件夹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指令如下</a:t>
            </a:r>
          </a:p>
          <a:p>
            <a:pPr marL="288035" indent="-288035" defTabSz="384047">
              <a:lnSpc>
                <a:spcPct val="90000"/>
              </a:lnSpc>
              <a:spcBef>
                <a:spcPts val="300"/>
              </a:spcBef>
              <a:buSzPct val="100000"/>
              <a:buChar char="➢"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显示隐藏文件 </a:t>
            </a:r>
            <a:r>
              <a:t>:</a:t>
            </a:r>
            <a:r>
              <a:t> </a:t>
            </a:r>
            <a:r>
              <a:t>defaults</a:t>
            </a:r>
            <a:r>
              <a:t> </a:t>
            </a:r>
            <a:r>
              <a:t>write</a:t>
            </a:r>
            <a:r>
              <a:t> </a:t>
            </a:r>
            <a:r>
              <a:t>com.apple.finder</a:t>
            </a:r>
            <a:r>
              <a:t> </a:t>
            </a:r>
            <a:r>
              <a:t>AppleShowAllFiles</a:t>
            </a:r>
            <a:r>
              <a:t> </a:t>
            </a:r>
            <a:r>
              <a:t>–bool</a:t>
            </a:r>
            <a:r>
              <a:t> </a:t>
            </a:r>
            <a:r>
              <a:rPr>
                <a:solidFill>
                  <a:srgbClr val="FF0000"/>
                </a:solidFill>
              </a:rPr>
              <a:t>true</a:t>
            </a:r>
            <a:endParaRPr sz="2351"/>
          </a:p>
          <a:p>
            <a:pPr marL="288035" indent="-288035" defTabSz="384047">
              <a:lnSpc>
                <a:spcPct val="90000"/>
              </a:lnSpc>
              <a:spcBef>
                <a:spcPts val="300"/>
              </a:spcBef>
              <a:buSzPct val="100000"/>
              <a:buChar char="➢"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隐藏隐藏文件 </a:t>
            </a:r>
            <a:r>
              <a:t>:</a:t>
            </a:r>
            <a:r>
              <a:t> </a:t>
            </a:r>
            <a:r>
              <a:t>defaults</a:t>
            </a:r>
            <a:r>
              <a:t> </a:t>
            </a:r>
            <a:r>
              <a:t>write</a:t>
            </a:r>
            <a:r>
              <a:t> </a:t>
            </a:r>
            <a:r>
              <a:t>com.apple.finder</a:t>
            </a:r>
            <a:r>
              <a:t> </a:t>
            </a:r>
            <a:r>
              <a:t>AppleShowAllFiles</a:t>
            </a:r>
            <a:r>
              <a:t> </a:t>
            </a:r>
            <a:r>
              <a:t>–bool</a:t>
            </a:r>
            <a:r>
              <a:t> </a:t>
            </a:r>
            <a:r>
              <a:rPr>
                <a:solidFill>
                  <a:srgbClr val="FF0000"/>
                </a:solidFill>
              </a:rPr>
              <a:t>false</a:t>
            </a:r>
            <a:endParaRPr sz="2351"/>
          </a:p>
          <a:p>
            <a:pPr defTabSz="384047">
              <a:lnSpc>
                <a:spcPct val="90000"/>
              </a:lnSpc>
              <a:spcBef>
                <a:spcPts val="300"/>
              </a:spcBef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输入指令后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一定要重新启动</a:t>
            </a:r>
            <a:r>
              <a:t>Finder)</a:t>
            </a:r>
          </a:p>
          <a:p>
            <a:pPr marL="288035" indent="-288035" defTabSz="384047">
              <a:lnSpc>
                <a:spcPct val="90000"/>
              </a:lnSpc>
              <a:spcBef>
                <a:spcPts val="500"/>
              </a:spcBef>
              <a:buSzPct val="100000"/>
              <a:buChar char="➢"/>
              <a:defRPr sz="1512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p" bldLvl="5" animBg="1" rev="0" advAuto="0" spid="173" grpId="3"/>
      <p:bldP build="p" bldLvl="1" animBg="1" rev="0" advAuto="0" spid="17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NSFileManager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的文件操作</a:t>
            </a:r>
          </a:p>
        </p:txBody>
      </p:sp>
      <p:sp>
        <p:nvSpPr>
          <p:cNvPr id="261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)createDirectoryAtPath:(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withIntermediateDirectories:(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)createIntermediates attributes:(</a:t>
            </a:r>
            <a:r>
              <a:rPr>
                <a:solidFill>
                  <a:srgbClr val="5C2699"/>
                </a:solidFill>
              </a:rPr>
              <a:t>NSDictionary</a:t>
            </a:r>
            <a:r>
              <a:t> *)attributes error:(</a:t>
            </a:r>
            <a:r>
              <a:rPr>
                <a:solidFill>
                  <a:srgbClr val="5C2699"/>
                </a:solidFill>
              </a:rPr>
              <a:t>NSError</a:t>
            </a:r>
            <a:r>
              <a:t> **)error;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创建文件夹</a:t>
            </a:r>
            <a:r>
              <a:t>(createIntermediates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</a:t>
            </a:r>
            <a:r>
              <a:rPr>
                <a:solidFill>
                  <a:srgbClr val="AA0D91"/>
                </a:solidFill>
              </a:rPr>
              <a:t>YES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代表自动创建中间的文件夹</a:t>
            </a:r>
            <a:r>
              <a:t>)</a:t>
            </a:r>
          </a:p>
          <a:p>
            <a:pPr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40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AA0D91"/>
                </a:solidFill>
              </a:rPr>
              <a:t>BOOL</a:t>
            </a:r>
            <a:r>
              <a:t>)createFileAtPath:(</a:t>
            </a:r>
            <a:r>
              <a:rPr>
                <a:solidFill>
                  <a:srgbClr val="5C2699"/>
                </a:solidFill>
              </a:rPr>
              <a:t>NSString</a:t>
            </a:r>
            <a:r>
              <a:t> *)path contents:(</a:t>
            </a:r>
            <a:r>
              <a:rPr>
                <a:solidFill>
                  <a:srgbClr val="5C2699"/>
                </a:solidFill>
              </a:rPr>
              <a:t>NSData</a:t>
            </a:r>
            <a:r>
              <a:t> *)data attributes:(</a:t>
            </a:r>
            <a:r>
              <a:rPr>
                <a:solidFill>
                  <a:srgbClr val="5C2699"/>
                </a:solidFill>
              </a:rPr>
              <a:t>NSDictionary</a:t>
            </a:r>
            <a:r>
              <a:t> *)attr;</a:t>
            </a:r>
          </a:p>
          <a:p>
            <a:pPr>
              <a:spcBef>
                <a:spcPts val="400"/>
              </a:spcBef>
              <a:buFontTx/>
              <a:buChar char="➢"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创建文件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</a:p>
        </p:txBody>
      </p:sp>
      <p:sp>
        <p:nvSpPr>
          <p:cNvPr id="176" name="内容占位符 4"/>
          <p:cNvSpPr txBox="1"/>
          <p:nvPr>
            <p:ph type="body" sz="quarter" idx="1"/>
          </p:nvPr>
        </p:nvSpPr>
        <p:spPr>
          <a:xfrm>
            <a:off x="295325" y="1506247"/>
            <a:ext cx="5670240" cy="17279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什么是</a:t>
            </a:r>
            <a:r>
              <a: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endParaRPr sz="1600">
              <a:solidFill>
                <a:srgbClr val="5C2699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一个</a:t>
            </a:r>
            <a:r>
              <a: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对象就代表一个字符串</a:t>
            </a: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文字内容</a:t>
            </a:r>
            <a:r>
              <a:t>)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一般称</a:t>
            </a:r>
            <a:r>
              <a: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为字符串类</a:t>
            </a:r>
          </a:p>
          <a:p>
            <a:pPr>
              <a:buFontTx/>
              <a:buChar char="➢"/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右图中的文字内容普遍都是用</a:t>
            </a:r>
            <a:r>
              <a: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来表示的</a:t>
            </a:r>
          </a:p>
        </p:txBody>
      </p:sp>
      <p:pic>
        <p:nvPicPr>
          <p:cNvPr id="17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019" y="1506246"/>
            <a:ext cx="2566781" cy="45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6" grpId="1"/>
      <p:bldP build="whole" bldLvl="1" animBg="1" rev="0" advAuto="0" spid="17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的创建</a:t>
            </a:r>
          </a:p>
        </p:txBody>
      </p:sp>
      <p:sp>
        <p:nvSpPr>
          <p:cNvPr id="180" name="内容占位符 4"/>
          <p:cNvSpPr txBox="1"/>
          <p:nvPr>
            <p:ph type="body" idx="1"/>
          </p:nvPr>
        </p:nvSpPr>
        <p:spPr>
          <a:xfrm>
            <a:off x="295325" y="1506246"/>
            <a:ext cx="8638256" cy="47085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NSString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的创建方式比较多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最直接的方式</a:t>
            </a: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这是常量字符串</a:t>
            </a:r>
            <a:r>
              <a:t>)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rPr>
                <a:solidFill>
                  <a:srgbClr val="000000"/>
                </a:solidFill>
              </a:rPr>
              <a:t> *str = </a:t>
            </a:r>
            <a:r>
              <a:rPr>
                <a:solidFill>
                  <a:srgbClr val="C41A16"/>
                </a:solidFill>
              </a:rPr>
              <a:t>@"I'm in itcast."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>
              <a:buSzTx/>
              <a:buNone/>
              <a:defRPr sz="1800"/>
            </a:pP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格式化的方式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rPr>
                <a:solidFill>
                  <a:srgbClr val="000000"/>
                </a:solidFill>
              </a:rPr>
              <a:t> *str = [</a:t>
            </a:r>
            <a:r>
              <a:t>NSString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stringWithFormat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C41A16"/>
                </a:solidFill>
              </a:rPr>
              <a:t>@"My age is %d"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rPr>
                <a:solidFill>
                  <a:srgbClr val="000000"/>
                </a:solidFill>
              </a:rPr>
              <a:t> *str = [[</a:t>
            </a:r>
            <a:r>
              <a:t>NSString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alloc]</a:t>
            </a:r>
            <a:r>
              <a:rPr>
                <a:solidFill>
                  <a:srgbClr val="2E0D6E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initWithFormat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C41A16"/>
                </a:solidFill>
              </a:rPr>
              <a:t>@"My age is %d"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];</a:t>
            </a:r>
          </a:p>
          <a:p>
            <a:pPr marL="0" indent="0">
              <a:buSzTx/>
              <a:buNone/>
              <a:defRPr sz="1800"/>
            </a:pP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从文件中读取</a:t>
            </a:r>
          </a:p>
          <a:p>
            <a:pPr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中读取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的创建</a:t>
            </a:r>
          </a:p>
        </p:txBody>
      </p:sp>
      <p:sp>
        <p:nvSpPr>
          <p:cNvPr id="183" name="内容占位符 4"/>
          <p:cNvSpPr txBox="1"/>
          <p:nvPr>
            <p:ph type="body" idx="1"/>
          </p:nvPr>
        </p:nvSpPr>
        <p:spPr>
          <a:xfrm>
            <a:off x="295325" y="1506246"/>
            <a:ext cx="8638256" cy="47085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从文件中读取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用来保存错误信息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NSError</a:t>
            </a:r>
            <a:r>
              <a:rPr>
                <a:solidFill>
                  <a:srgbClr val="000000"/>
                </a:solidFill>
              </a:rPr>
              <a:t> *error 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读取文件内容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rPr>
                <a:solidFill>
                  <a:srgbClr val="000000"/>
                </a:solidFill>
              </a:rPr>
              <a:t> *str = [</a:t>
            </a:r>
            <a:r>
              <a:t>NSString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stringWithContentsOfFile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C41A16"/>
                </a:solidFill>
              </a:rPr>
              <a:t>@"/Users/mj/Desktop/test.txt"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encoding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2E0D6E"/>
                </a:solidFill>
              </a:rPr>
              <a:t>NSUTF8StringEncoding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error</a:t>
            </a:r>
            <a:r>
              <a:rPr>
                <a:solidFill>
                  <a:srgbClr val="000000"/>
                </a:solidFill>
              </a:rPr>
              <a:t>:&amp;error];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如果有错误信息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(error) {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E0D6E"/>
                </a:solidFill>
              </a:rPr>
              <a:t>NSLog</a:t>
            </a:r>
            <a:r>
              <a:t>(</a:t>
            </a:r>
            <a:r>
              <a:rPr>
                <a:solidFill>
                  <a:srgbClr val="C41A16"/>
                </a:solidFill>
              </a:rPr>
              <a:t>@"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读取失败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错误原因是</a:t>
            </a:r>
            <a:r>
              <a:rPr>
                <a:solidFill>
                  <a:srgbClr val="C41A16"/>
                </a:solidFill>
              </a:rPr>
              <a:t>:%@"</a:t>
            </a:r>
            <a:r>
              <a:t>, [error </a:t>
            </a:r>
            <a:r>
              <a:rPr>
                <a:solidFill>
                  <a:srgbClr val="2E0D6E"/>
                </a:solidFill>
              </a:rPr>
              <a:t>localizedDescription</a:t>
            </a:r>
            <a:r>
              <a:t>]);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t>{ </a:t>
            </a:r>
            <a:r>
              <a:rPr>
                <a:solidFill>
                  <a:srgbClr val="007400"/>
                </a:solidFill>
              </a:rPr>
              <a:t>// </a:t>
            </a:r>
            <a:r>
              <a:rPr>
                <a:solidFill>
                  <a:srgbClr val="007400"/>
                </a:solidFill>
                <a:latin typeface="华文细黑"/>
                <a:ea typeface="华文细黑"/>
                <a:cs typeface="华文细黑"/>
                <a:sym typeface="华文细黑"/>
              </a:rPr>
              <a:t>如果没有错误信息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E0D6E"/>
                </a:solidFill>
              </a:rPr>
              <a:t>NSLog</a:t>
            </a:r>
            <a:r>
              <a:t>(</a:t>
            </a:r>
            <a:r>
              <a:rPr>
                <a:solidFill>
                  <a:srgbClr val="C41A16"/>
                </a:solidFill>
              </a:rPr>
              <a:t>@"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读取成功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文件内容是</a:t>
            </a:r>
            <a:r>
              <a:rPr>
                <a:solidFill>
                  <a:srgbClr val="C41A16"/>
                </a:solidFill>
              </a:rPr>
              <a:t>:\n%@"</a:t>
            </a:r>
            <a:r>
              <a:t>, str);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NSString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的创建</a:t>
            </a:r>
          </a:p>
        </p:txBody>
      </p:sp>
      <p:sp>
        <p:nvSpPr>
          <p:cNvPr id="186" name="内容占位符 4"/>
          <p:cNvSpPr txBox="1"/>
          <p:nvPr>
            <p:ph type="body" idx="1"/>
          </p:nvPr>
        </p:nvSpPr>
        <p:spPr>
          <a:xfrm>
            <a:off x="295325" y="1506246"/>
            <a:ext cx="8638256" cy="47085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Char char="➢"/>
              <a:defRPr sz="16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从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中读取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用来保存错误信息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NSError</a:t>
            </a:r>
            <a:r>
              <a:rPr>
                <a:solidFill>
                  <a:srgbClr val="000000"/>
                </a:solidFill>
              </a:rPr>
              <a:t> *error 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000000"/>
                </a:solidFill>
              </a:rPr>
              <a:t>;</a:t>
            </a:r>
            <a:endParaRPr sz="2500"/>
          </a:p>
          <a:p>
            <a:pPr marL="0" indent="0">
              <a:lnSpc>
                <a:spcPct val="8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创建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路径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NSURL</a:t>
            </a:r>
            <a:r>
              <a:rPr>
                <a:solidFill>
                  <a:srgbClr val="000000"/>
                </a:solidFill>
              </a:rPr>
              <a:t> *url = [</a:t>
            </a:r>
            <a:r>
              <a:t>NSURL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URLWithString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C41A16"/>
                </a:solidFill>
              </a:rPr>
              <a:t>@"file:///Users/mj/Desktop/test.txt"</a:t>
            </a:r>
            <a:r>
              <a:rPr>
                <a:solidFill>
                  <a:srgbClr val="000000"/>
                </a:solidFill>
              </a:rPr>
              <a:t>];</a:t>
            </a:r>
            <a:endParaRPr sz="2500"/>
          </a:p>
          <a:p>
            <a:pPr marL="0" indent="0">
              <a:lnSpc>
                <a:spcPct val="8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读取文件内容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NSString</a:t>
            </a:r>
            <a:r>
              <a:rPr>
                <a:solidFill>
                  <a:srgbClr val="000000"/>
                </a:solidFill>
              </a:rPr>
              <a:t> *str = [</a:t>
            </a:r>
            <a:r>
              <a:t>NSString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stringWithContentsOfURL</a:t>
            </a:r>
            <a:r>
              <a:rPr>
                <a:solidFill>
                  <a:srgbClr val="000000"/>
                </a:solidFill>
              </a:rPr>
              <a:t>:url </a:t>
            </a:r>
            <a:r>
              <a:rPr>
                <a:solidFill>
                  <a:srgbClr val="2E0D6E"/>
                </a:solidFill>
              </a:rPr>
              <a:t>encoding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2E0D6E"/>
                </a:solidFill>
              </a:rPr>
              <a:t>NSUTF8StringEncoding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error</a:t>
            </a:r>
            <a:r>
              <a:rPr>
                <a:solidFill>
                  <a:srgbClr val="000000"/>
                </a:solidFill>
              </a:rPr>
              <a:t>:&amp;error];</a:t>
            </a:r>
            <a:endParaRPr sz="2500"/>
          </a:p>
          <a:p>
            <a:pPr marL="0" indent="0">
              <a:lnSpc>
                <a:spcPct val="80000"/>
              </a:lnSpc>
              <a:buSz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如果有错误信息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(error) {</a:t>
            </a:r>
            <a:endParaRPr sz="25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E0D6E"/>
                </a:solidFill>
              </a:rPr>
              <a:t>NSLog</a:t>
            </a:r>
            <a:r>
              <a:t>(</a:t>
            </a:r>
            <a:r>
              <a:rPr>
                <a:solidFill>
                  <a:srgbClr val="C41A16"/>
                </a:solidFill>
              </a:rPr>
              <a:t>@"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读取失败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错误原因是</a:t>
            </a:r>
            <a:r>
              <a:rPr>
                <a:solidFill>
                  <a:srgbClr val="C41A16"/>
                </a:solidFill>
              </a:rPr>
              <a:t>:%@"</a:t>
            </a:r>
            <a:r>
              <a:t>, [error </a:t>
            </a:r>
            <a:r>
              <a:rPr>
                <a:solidFill>
                  <a:srgbClr val="2E0D6E"/>
                </a:solidFill>
              </a:rPr>
              <a:t>localizedDescription</a:t>
            </a:r>
            <a:r>
              <a:t>]);</a:t>
            </a:r>
            <a:endParaRPr sz="25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t>{ </a:t>
            </a:r>
            <a:r>
              <a:rPr>
                <a:solidFill>
                  <a:srgbClr val="007400"/>
                </a:solidFill>
              </a:rPr>
              <a:t>// </a:t>
            </a:r>
            <a:r>
              <a:rPr>
                <a:solidFill>
                  <a:srgbClr val="007400"/>
                </a:solidFill>
                <a:latin typeface="华文细黑"/>
                <a:ea typeface="华文细黑"/>
                <a:cs typeface="华文细黑"/>
                <a:sym typeface="华文细黑"/>
              </a:rPr>
              <a:t>如果没有错误信息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E0D6E"/>
                </a:solidFill>
              </a:rPr>
              <a:t>NSLog</a:t>
            </a:r>
            <a:r>
              <a:t>(</a:t>
            </a:r>
            <a:r>
              <a:rPr>
                <a:solidFill>
                  <a:srgbClr val="C41A16"/>
                </a:solidFill>
              </a:rPr>
              <a:t>@"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读取成功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C41A16"/>
                </a:solidFill>
                <a:latin typeface="华文细黑"/>
                <a:ea typeface="华文细黑"/>
                <a:cs typeface="华文细黑"/>
                <a:sym typeface="华文细黑"/>
              </a:rPr>
              <a:t>文件内容是</a:t>
            </a:r>
            <a:r>
              <a:rPr>
                <a:solidFill>
                  <a:srgbClr val="C41A16"/>
                </a:solidFill>
              </a:rPr>
              <a:t>:\n%@"</a:t>
            </a:r>
            <a:r>
              <a:t>, str);</a:t>
            </a:r>
            <a:endParaRPr sz="25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</a:t>
            </a:r>
          </a:p>
        </p:txBody>
      </p:sp>
      <p:sp>
        <p:nvSpPr>
          <p:cNvPr id="189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什么是</a:t>
            </a:r>
            <a:r>
              <a:t>URL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的全称是</a:t>
            </a:r>
            <a:r>
              <a:t>Uniform Resource Locator(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统一资源定位符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是互联网上标准资源的地址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互联网上的每个资源都有一个唯一的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，它包含的信息指出资源的位置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根据一个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就能找到唯一的一个资源</a:t>
            </a:r>
          </a:p>
          <a:p>
            <a:pPr>
              <a:lnSpc>
                <a:spcPct val="90000"/>
              </a:lnSpc>
              <a:defRPr sz="1800"/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/>
            </a:pP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的格式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基本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包含协议、主机域名（服务器名称</a:t>
            </a:r>
            <a:r>
              <a:t>\IP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地址）、路径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举例</a:t>
            </a:r>
            <a:r>
              <a:t>: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http://ios.itcast.cn/ios/images/content_25.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jpg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可以简单认为</a:t>
            </a:r>
            <a:r>
              <a:t>:</a:t>
            </a:r>
            <a:r>
              <a:t> </a:t>
            </a:r>
            <a:r>
              <a:t>URL</a:t>
            </a:r>
            <a:r>
              <a:t> </a:t>
            </a:r>
            <a:r>
              <a:t>==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协议头</a:t>
            </a:r>
            <a:r>
              <a:t>://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主机域名</a:t>
            </a:r>
            <a:r>
              <a:t>/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路径</a:t>
            </a:r>
          </a:p>
          <a:p>
            <a:pPr>
              <a:lnSpc>
                <a:spcPct val="90000"/>
              </a:lnSpc>
              <a:buFontTx/>
              <a:buChar char="➢"/>
              <a:defRPr sz="1800"/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常见的</a:t>
            </a:r>
            <a:r>
              <a:t>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协议头</a:t>
            </a:r>
            <a:r>
              <a:t>(URL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类型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t>http\https</a:t>
            </a:r>
            <a:r>
              <a:t> </a:t>
            </a:r>
            <a:r>
              <a:t>: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超文本传输协议资源</a:t>
            </a:r>
            <a:r>
              <a:t>,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 网络资源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t>ftp</a:t>
            </a:r>
            <a:r>
              <a:t> </a:t>
            </a:r>
            <a:r>
              <a:t>: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文件传输协议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Char char="➢"/>
              <a:defRPr sz="1800"/>
            </a:pPr>
            <a:r>
              <a:t>file</a:t>
            </a:r>
            <a:r>
              <a:t> </a:t>
            </a:r>
            <a:r>
              <a:t>: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本地电脑的文件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的创建</a:t>
            </a:r>
          </a:p>
        </p:txBody>
      </p:sp>
      <p:sp>
        <p:nvSpPr>
          <p:cNvPr id="192" name="内容占位符 4"/>
          <p:cNvSpPr txBox="1"/>
          <p:nvPr>
            <p:ph type="body" idx="1"/>
          </p:nvPr>
        </p:nvSpPr>
        <p:spPr>
          <a:xfrm>
            <a:off x="295325" y="1476710"/>
            <a:ext cx="8638256" cy="48736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传入完整的字符串创建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NSURL</a:t>
            </a:r>
            <a:r>
              <a:rPr>
                <a:solidFill>
                  <a:srgbClr val="000000"/>
                </a:solidFill>
              </a:rPr>
              <a:t> *url = [</a:t>
            </a:r>
            <a:r>
              <a:t>NSURL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URLWithString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C41A16"/>
                </a:solidFill>
              </a:rPr>
              <a:t>@"file:///Users/mj/Desktop/str.txt"</a:t>
            </a:r>
            <a:r>
              <a:rPr>
                <a:solidFill>
                  <a:srgbClr val="000000"/>
                </a:solidFill>
              </a:rPr>
              <a:t>];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通过文件路径创建</a:t>
            </a:r>
            <a:r>
              <a:t>(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默认就是</a:t>
            </a:r>
            <a:r>
              <a:t>file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协议的</a:t>
            </a:r>
            <a:r>
              <a:t>)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NSURL</a:t>
            </a:r>
            <a:r>
              <a:rPr>
                <a:solidFill>
                  <a:srgbClr val="000000"/>
                </a:solidFill>
              </a:rPr>
              <a:t> *url = [</a:t>
            </a:r>
            <a:r>
              <a:t>NSURL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fileURLWithPath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C41A16"/>
                </a:solidFill>
              </a:rPr>
              <a:t>@"/Users/mj/Desktop/str.txt"</a:t>
            </a:r>
            <a:r>
              <a:rPr>
                <a:solidFill>
                  <a:srgbClr val="000000"/>
                </a:solidFill>
              </a:rPr>
              <a:t>];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史上最牛的游戏">
  <a:themeElements>
    <a:clrScheme name="史上最牛的游戏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史上最牛的游戏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史上最牛的游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史上最牛的游戏">
  <a:themeElements>
    <a:clrScheme name="史上最牛的游戏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史上最牛的游戏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史上最牛的游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