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6"/>
  </p:notesMasterIdLst>
  <p:sldIdLst>
    <p:sldId id="328" r:id="rId2"/>
    <p:sldId id="329" r:id="rId3"/>
    <p:sldId id="330" r:id="rId4"/>
    <p:sldId id="331" r:id="rId5"/>
    <p:sldId id="332" r:id="rId6"/>
    <p:sldId id="333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  <p14:sldId id="329"/>
            <p14:sldId id="330"/>
          </p14:sldIdLst>
        </p14:section>
        <p14:section name="三大概念" id="{CE774054-7300-9B4B-9C49-4FD29F420CDF}">
          <p14:sldIdLst>
            <p14:sldId id="331"/>
            <p14:sldId id="332"/>
            <p14:sldId id="333"/>
            <p14:sldId id="335"/>
            <p14:sldId id="336"/>
            <p14:sldId id="337"/>
          </p14:sldIdLst>
        </p14:section>
        <p14:section name="重力行为" id="{8D8D3B56-3C97-4C4B-BD43-EEB0366DE054}">
          <p14:sldIdLst>
            <p14:sldId id="338"/>
            <p14:sldId id="339"/>
          </p14:sldIdLst>
        </p14:section>
        <p14:section name="碰撞行为" id="{12A18E5F-B953-9E45-B689-9478980FB15A}">
          <p14:sldIdLst>
            <p14:sldId id="340"/>
            <p14:sldId id="341"/>
          </p14:sldIdLst>
        </p14:section>
        <p14:section name="捕捉行为" id="{17FEA985-6ECB-D544-9F23-1249EEC3E409}">
          <p14:sldIdLst>
            <p14:sldId id="3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9240" autoAdjust="0"/>
  </p:normalViewPr>
  <p:slideViewPr>
    <p:cSldViewPr snapToGrid="0" snapToObjects="1">
      <p:cViewPr>
        <p:scale>
          <a:sx n="116" d="100"/>
          <a:sy n="116" d="100"/>
        </p:scale>
        <p:origin x="-2936" y="-5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15/2/6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位移</a:t>
            </a:r>
            <a:r>
              <a:rPr kumimoji="1" lang="en-US" altLang="zh-CN"/>
              <a:t> = </a:t>
            </a:r>
            <a:r>
              <a:rPr kumimoji="1" lang="en-US" altLang="en-US"/>
              <a:t>初速度 * 时间 + （1/2）* 加速度 * 时间²</a:t>
            </a:r>
            <a:endParaRPr kumimoji="1"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50903-560B-5A4D-8B49-0FB38A3D28F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16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15/2/6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15/2/6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UIDynamic</a:t>
            </a:r>
            <a:endParaRPr kumimoji="1"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ios.itcast.cn</a:t>
            </a:r>
            <a:r>
              <a:rPr kumimoji="1" lang="en-US" altLang="zh-CN" dirty="0"/>
              <a:t>	</a:t>
            </a:r>
            <a:r>
              <a:rPr kumimoji="1" lang="en-US" altLang="zh-CN" dirty="0" err="1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重力行为（</a:t>
            </a:r>
            <a:r>
              <a:rPr kumimoji="1" lang="en-US" altLang="zh-CN" dirty="0"/>
              <a:t>UIGravityAnimator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19" y="1394115"/>
            <a:ext cx="8277051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简介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给定重力方向</a:t>
            </a:r>
            <a:r>
              <a:rPr lang="zh-CN" altLang="zh-CN" sz="1800"/>
              <a:t>、</a:t>
            </a:r>
            <a:r>
              <a:rPr lang="zh-CN" altLang="en-US" sz="1800"/>
              <a:t>加速度，让物体朝着重力方向掉落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UIGravityBehavior</a:t>
            </a:r>
            <a:r>
              <a:rPr lang="zh-CN" altLang="en-US" sz="1800"/>
              <a:t>的初始化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)initWithItems:(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*)items;</a:t>
            </a:r>
          </a:p>
          <a:p>
            <a:pPr>
              <a:buFont typeface="Wingdings" charset="2"/>
              <a:buChar char="ü"/>
            </a:pPr>
            <a:r>
              <a:rPr lang="en-US" altLang="zh-CN" sz="1800"/>
              <a:t>item</a:t>
            </a:r>
            <a:r>
              <a:rPr lang="zh-CN" altLang="en-US" sz="1800"/>
              <a:t>参数 ：里面存放着物理仿真元素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UIGravityBehavior</a:t>
            </a:r>
            <a:r>
              <a:rPr lang="zh-CN" altLang="en-US" sz="1800"/>
              <a:t>常见方法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)addItem:(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UIDynamicItem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&gt;)item;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添加</a:t>
            </a:r>
            <a:r>
              <a:rPr lang="en-US" altLang="zh-CN" sz="1800"/>
              <a:t>1</a:t>
            </a:r>
            <a:r>
              <a:rPr lang="zh-CN" altLang="en-US" sz="1800"/>
              <a:t>个物理仿真元素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)removeItem:(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UIDynamicItem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&gt;)item;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移除</a:t>
            </a:r>
            <a:r>
              <a:rPr lang="en-US" altLang="zh-CN" sz="1800"/>
              <a:t>1</a:t>
            </a:r>
            <a:r>
              <a:rPr lang="zh-CN" altLang="en-US" sz="1800"/>
              <a:t>个物理仿真元素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0916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重力行为（</a:t>
            </a:r>
            <a:r>
              <a:rPr kumimoji="1" lang="en-US" altLang="zh-CN" dirty="0"/>
              <a:t>UIGravityAnimator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19" y="1394115"/>
            <a:ext cx="8277051" cy="4889226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UIGravityBehavior</a:t>
            </a:r>
            <a:r>
              <a:rPr lang="zh-CN" altLang="en-US" sz="1800"/>
              <a:t>常见属性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* items;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添加到重力行为中的所有物理仿真元素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readwrite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CGVector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gravityDirection;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重力方向（是一个二维向量）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readwrite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angle;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重力方向</a:t>
            </a:r>
            <a:r>
              <a:rPr lang="zh-CN" altLang="zh-CN" sz="1800"/>
              <a:t>（</a:t>
            </a:r>
            <a:r>
              <a:rPr lang="zh-CN" altLang="en-US" sz="1800"/>
              <a:t>是一个角度，以</a:t>
            </a:r>
            <a:r>
              <a:rPr lang="en-US" altLang="zh-CN" sz="1800"/>
              <a:t>x</a:t>
            </a:r>
            <a:r>
              <a:rPr lang="zh-CN" altLang="en-US" sz="1800"/>
              <a:t>轴正方向为</a:t>
            </a:r>
            <a:r>
              <a:rPr lang="en-US" altLang="zh-CN" sz="1800"/>
              <a:t>0°</a:t>
            </a:r>
            <a:r>
              <a:rPr lang="zh-CN" altLang="en-US" sz="1800"/>
              <a:t>，顺时针正数，逆时针负数）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readwrite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magnitude;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量级（用来控制加速度，</a:t>
            </a:r>
            <a:r>
              <a:rPr lang="en-US" altLang="zh-CN" sz="1800"/>
              <a:t>1.0</a:t>
            </a:r>
            <a:r>
              <a:rPr lang="zh-CN" altLang="en-US" sz="1800"/>
              <a:t>代表加速度是</a:t>
            </a:r>
            <a:r>
              <a:rPr lang="en-US" altLang="zh-CN" sz="1800"/>
              <a:t>1000</a:t>
            </a:r>
            <a:r>
              <a:rPr lang="zh-CN" altLang="en-US" sz="1800"/>
              <a:t> </a:t>
            </a:r>
            <a:r>
              <a:rPr lang="en-US" altLang="zh-CN" sz="1800"/>
              <a:t>points</a:t>
            </a:r>
            <a:r>
              <a:rPr lang="zh-CN" altLang="en-US" sz="1800"/>
              <a:t> </a:t>
            </a:r>
            <a:r>
              <a:rPr lang="en-US" altLang="zh-CN" sz="1800"/>
              <a:t>/second²</a:t>
            </a:r>
            <a:r>
              <a:rPr lang="zh-CN" altLang="en-US" sz="1800"/>
              <a:t>）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70809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碰撞行为（</a:t>
            </a:r>
            <a:r>
              <a:rPr lang="en-US" altLang="zh-CN"/>
              <a:t>UICollisionBehavior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19" y="1394115"/>
            <a:ext cx="8277051" cy="4889226"/>
          </a:xfrm>
        </p:spPr>
        <p:txBody>
          <a:bodyPr>
            <a:normAutofit/>
          </a:bodyPr>
          <a:lstStyle/>
          <a:p>
            <a:r>
              <a:rPr lang="zh-CN" altLang="en-US" sz="1600"/>
              <a:t>简介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可以让物体之间实现碰撞效果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可以通过添加边界（</a:t>
            </a:r>
            <a:r>
              <a:rPr lang="en-US" altLang="zh-CN" sz="1600"/>
              <a:t>boundary</a:t>
            </a:r>
            <a:r>
              <a:rPr lang="zh-CN" altLang="en-US" sz="1600"/>
              <a:t>），让物理碰撞局限在某个空间中</a:t>
            </a:r>
            <a:endParaRPr lang="en-US" altLang="zh-CN" sz="1600"/>
          </a:p>
          <a:p>
            <a:pPr>
              <a:buFont typeface="Wingdings" charset="2"/>
              <a:buChar char="p"/>
            </a:pPr>
            <a:endParaRPr lang="en-US" altLang="zh-CN" sz="1600"/>
          </a:p>
          <a:p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UICollisionBehavior</a:t>
            </a:r>
            <a:r>
              <a:rPr lang="zh-CN" altLang="en-US" sz="1600"/>
              <a:t>边界相关的方法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)addBoundaryWithIdentifier:(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NSCopying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&gt;)identifier forPath:(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UIBezierPath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*)bezierPath;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)addBoundaryWithIdentifier:(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NSCopying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&gt;)identifier fromPoint:(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)p1 toPoint:(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)p2;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UIBezierPath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*)boundaryWithIdentifier:(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NSCopying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&gt;)identifier;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)removeBoundaryWithIdentifier:(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NSCopying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&gt;)identifier;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* boundaryIdentifiers;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)removeAllBoundaries;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87556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碰撞行为（</a:t>
            </a:r>
            <a:r>
              <a:rPr lang="en-US" altLang="zh-CN"/>
              <a:t>UICollisionBehavior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45" y="1394114"/>
            <a:ext cx="8591007" cy="5026899"/>
          </a:xfrm>
        </p:spPr>
        <p:txBody>
          <a:bodyPr>
            <a:normAutofit lnSpcReduction="10000"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UICollisionBehavior</a:t>
            </a:r>
            <a:r>
              <a:rPr lang="zh-CN" altLang="en-US" sz="1600"/>
              <a:t>常见用法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readwrite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translatesReferenceBoundsIntoBoundary;</a:t>
            </a:r>
          </a:p>
          <a:p>
            <a:pPr>
              <a:buFont typeface="Wingdings" charset="2"/>
              <a:buChar char="ü"/>
            </a:pPr>
            <a:r>
              <a:rPr lang="zh-CN" altLang="en-US" sz="1600"/>
              <a:t>是否以参照视图的</a:t>
            </a:r>
            <a:r>
              <a:rPr lang="en-US" altLang="zh-CN" sz="1600"/>
              <a:t>bounds</a:t>
            </a:r>
            <a:r>
              <a:rPr lang="zh-CN" altLang="en-US" sz="1600"/>
              <a:t>为边界</a:t>
            </a:r>
            <a:endParaRPr lang="en-US" altLang="zh-CN" sz="1600"/>
          </a:p>
          <a:p>
            <a:pPr>
              <a:buFont typeface="Wingdings" charset="2"/>
              <a:buChar char="ü"/>
            </a:pP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)setTranslatesReferenceBoundsIntoBoundaryWithInsets:(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UIEdgeInsets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)insets;</a:t>
            </a:r>
          </a:p>
          <a:p>
            <a:pPr>
              <a:buFont typeface="Wingdings" charset="2"/>
              <a:buChar char="ü"/>
            </a:pPr>
            <a:r>
              <a:rPr lang="zh-CN" altLang="en-US" sz="1600"/>
              <a:t>设置参照视图的</a:t>
            </a:r>
            <a:r>
              <a:rPr lang="en-US" altLang="zh-CN" sz="1600"/>
              <a:t>bounds</a:t>
            </a:r>
            <a:r>
              <a:rPr lang="zh-CN" altLang="en-US" sz="1600"/>
              <a:t>为边界，并且设置内边距</a:t>
            </a:r>
            <a:endParaRPr lang="en-US" altLang="zh-CN" sz="1600"/>
          </a:p>
          <a:p>
            <a:pPr>
              <a:buFont typeface="Wingdings" charset="2"/>
              <a:buChar char="ü"/>
            </a:pP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readwrite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UICollisionBehaviorMode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collisionMode;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碰撞模式（分为</a:t>
            </a:r>
            <a:r>
              <a:rPr lang="zh-CN" altLang="zh-CN" sz="1600"/>
              <a:t>3</a:t>
            </a:r>
            <a:r>
              <a:rPr lang="zh-CN" altLang="en-US" sz="1600"/>
              <a:t>种，元素碰撞、边界碰撞、全体碰撞）</a:t>
            </a:r>
            <a:endParaRPr lang="en-US" altLang="zh-CN" sz="1600"/>
          </a:p>
          <a:p>
            <a:pPr>
              <a:buFont typeface="Wingdings" charset="2"/>
              <a:buChar char="p"/>
            </a:pP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readwrite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UICollisionBehaviorDelegate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&gt; collisionDelegate;</a:t>
            </a:r>
          </a:p>
          <a:p>
            <a:pPr>
              <a:buFont typeface="Wingdings" charset="2"/>
              <a:buChar char="ü"/>
            </a:pPr>
            <a:r>
              <a:rPr lang="zh-CN" altLang="en-US" sz="1600"/>
              <a:t>代理对象（可以监听元素的碰撞过程）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67327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捕捉行为</a:t>
            </a:r>
            <a:r>
              <a:rPr lang="zh-CN" altLang="en-US" dirty="0"/>
              <a:t>（</a:t>
            </a:r>
            <a:r>
              <a:rPr lang="en-US" altLang="zh-CN"/>
              <a:t>UISnapBehavior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19" y="1394115"/>
            <a:ext cx="8277051" cy="4889226"/>
          </a:xfrm>
        </p:spPr>
        <p:txBody>
          <a:bodyPr>
            <a:normAutofit/>
          </a:bodyPr>
          <a:lstStyle/>
          <a:p>
            <a:r>
              <a:rPr lang="zh-CN" altLang="en-US" sz="1600"/>
              <a:t>简介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可以让物体迅速冲到某个位置（捕捉位置），捕捉到位置之后会带有一定的震动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UISnapBehavior</a:t>
            </a:r>
            <a:r>
              <a:rPr lang="zh-CN" altLang="en-US" sz="1600"/>
              <a:t>的初始化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)initWithItem:(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UIDynamicItem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&gt;)item snapToPoint:(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)point;</a:t>
            </a:r>
          </a:p>
          <a:p>
            <a:pPr>
              <a:buFont typeface="Wingdings" charset="2"/>
              <a:buChar char="p"/>
            </a:pPr>
            <a:endParaRPr lang="en-US" altLang="zh-CN" sz="16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n"/>
            </a:pP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UISnapBehavior</a:t>
            </a:r>
            <a:r>
              <a:rPr lang="zh-CN" altLang="en-US" sz="1600"/>
              <a:t>常见属性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damping;</a:t>
            </a:r>
          </a:p>
          <a:p>
            <a:pPr>
              <a:buFont typeface="Wingdings" charset="2"/>
              <a:buChar char="ü"/>
            </a:pPr>
            <a:r>
              <a:rPr lang="zh-CN" altLang="en-US" sz="1600"/>
              <a:t>用于减幅、减震（取值范围是</a:t>
            </a:r>
            <a:r>
              <a:rPr lang="en-US" altLang="zh-CN" sz="1600"/>
              <a:t>0.0</a:t>
            </a:r>
            <a:r>
              <a:rPr lang="zh-CN" altLang="en-US" sz="1600"/>
              <a:t> </a:t>
            </a:r>
            <a:r>
              <a:rPr lang="en-US" altLang="zh-CN" sz="1600"/>
              <a:t>~</a:t>
            </a:r>
            <a:r>
              <a:rPr lang="zh-CN" altLang="en-US" sz="1600"/>
              <a:t> </a:t>
            </a:r>
            <a:r>
              <a:rPr lang="en-US" altLang="zh-CN" sz="1600"/>
              <a:t>1.0</a:t>
            </a:r>
            <a:r>
              <a:rPr lang="zh-CN" altLang="en-US" sz="1600"/>
              <a:t>，值越大，震动幅度越小）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endParaRPr lang="en-US" altLang="zh-CN" sz="1600"/>
          </a:p>
          <a:p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UISnapBehavior</a:t>
            </a:r>
            <a:r>
              <a:rPr lang="zh-CN" altLang="en-US" sz="1600"/>
              <a:t>使用注意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如果要进行连续的捕捉行为，需要先把前面的捕捉行为从物理仿真器中移除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22782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 dirty="0"/>
              <a:t>什么是</a:t>
            </a:r>
            <a:r>
              <a:rPr lang="en-US" altLang="zh-CN" sz="1800" dirty="0" err="1"/>
              <a:t>UIDynamic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 err="1"/>
              <a:t>UIDynamic</a:t>
            </a:r>
            <a:r>
              <a:rPr lang="zh-CN" altLang="en-US" sz="1800" dirty="0"/>
              <a:t>是从</a:t>
            </a:r>
            <a:r>
              <a:rPr lang="en-US" altLang="zh-CN" sz="1800" dirty="0" err="1"/>
              <a:t>iOS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开始引入的一种新技术，隶属于</a:t>
            </a:r>
            <a:r>
              <a:rPr lang="en-US" altLang="zh-CN" sz="1800" dirty="0" err="1"/>
              <a:t>UIKit</a:t>
            </a:r>
            <a:r>
              <a:rPr lang="zh-CN" altLang="en-US" sz="1800" dirty="0"/>
              <a:t>框架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可以认为是一种物理引擎</a:t>
            </a:r>
            <a:r>
              <a:rPr lang="zh-CN" altLang="zh-CN" sz="1800" dirty="0"/>
              <a:t>，</a:t>
            </a:r>
            <a:r>
              <a:rPr lang="zh-CN" altLang="en-US" sz="1800" dirty="0"/>
              <a:t>能模拟和仿真现实生活中的物理现象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重力、弹性碰撞等现象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zh-CN" altLang="en-US" sz="1800" dirty="0"/>
              <a:t>物理引擎的价值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广泛用于游戏开发，经典成功案例是“愤怒的小鸟”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让开发人员可以在远离物理学公式的情况下，实现炫酷的物理仿真效果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提高了游戏开发效率，产生更多优秀好玩的物理仿真游戏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zh-CN" altLang="en-US" sz="1800" dirty="0"/>
              <a:t>知名的</a:t>
            </a:r>
            <a:r>
              <a:rPr lang="en-US" altLang="zh-CN" sz="1800" dirty="0"/>
              <a:t>2D</a:t>
            </a:r>
            <a:r>
              <a:rPr lang="zh-CN" altLang="en-US" sz="1800" dirty="0"/>
              <a:t>物理引擎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/>
              <a:t>Box2d</a:t>
            </a:r>
          </a:p>
          <a:p>
            <a:pPr>
              <a:buFont typeface="Wingdings" charset="2"/>
              <a:buChar char="p"/>
            </a:pPr>
            <a:r>
              <a:rPr lang="en-US" altLang="zh-CN" sz="1800" dirty="0"/>
              <a:t>Chipmunk</a:t>
            </a:r>
          </a:p>
        </p:txBody>
      </p:sp>
    </p:spTree>
    <p:extLst>
      <p:ext uri="{BB962C8B-B14F-4D97-AF65-F5344CB8AC3E}">
        <p14:creationId xmlns:p14="http://schemas.microsoft.com/office/powerpoint/2010/main" val="19172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100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要想使用</a:t>
            </a:r>
            <a:r>
              <a:rPr lang="en-US" altLang="zh-CN" sz="1800"/>
              <a:t>UIDynamic</a:t>
            </a:r>
            <a:r>
              <a:rPr lang="zh-CN" altLang="en-US" sz="1800"/>
              <a:t>来实现物理仿真效果，大致的步骤如下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创建一个</a:t>
            </a:r>
            <a:r>
              <a:rPr lang="zh-CN" altLang="en-US" sz="1800">
                <a:solidFill>
                  <a:srgbClr val="FF0000"/>
                </a:solidFill>
              </a:rPr>
              <a:t>物理仿真器</a:t>
            </a:r>
            <a:r>
              <a:rPr lang="zh-CN" altLang="en-US" sz="1800"/>
              <a:t>（顺便设置仿真范围</a:t>
            </a:r>
            <a:r>
              <a:rPr lang="zh-CN" altLang="zh-CN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创建相应的</a:t>
            </a:r>
            <a:r>
              <a:rPr lang="zh-CN" altLang="en-US" sz="1800">
                <a:solidFill>
                  <a:srgbClr val="3366FF"/>
                </a:solidFill>
              </a:rPr>
              <a:t>物理仿真行为</a:t>
            </a:r>
            <a:r>
              <a:rPr lang="zh-CN" altLang="en-US" sz="1800"/>
              <a:t>（顺便添加</a:t>
            </a:r>
            <a:r>
              <a:rPr lang="zh-CN" altLang="en-US" sz="1800">
                <a:solidFill>
                  <a:srgbClr val="800000"/>
                </a:solidFill>
              </a:rPr>
              <a:t>物理仿真元素</a:t>
            </a:r>
            <a:r>
              <a:rPr lang="zh-CN" altLang="zh-CN" sz="1800"/>
              <a:t>）</a:t>
            </a:r>
            <a:endParaRPr lang="en-US" altLang="zh-CN" sz="1800">
              <a:solidFill>
                <a:srgbClr val="800000"/>
              </a:solidFill>
            </a:endParaRPr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将</a:t>
            </a:r>
            <a:r>
              <a:rPr lang="zh-CN" altLang="en-US" sz="1800">
                <a:solidFill>
                  <a:srgbClr val="3366FF"/>
                </a:solidFill>
              </a:rPr>
              <a:t>物理仿真行为</a:t>
            </a:r>
            <a:r>
              <a:rPr lang="zh-CN" altLang="en-US" sz="1800"/>
              <a:t>添加到</a:t>
            </a:r>
            <a:r>
              <a:rPr lang="zh-CN" altLang="en-US" sz="1800">
                <a:solidFill>
                  <a:srgbClr val="FF0000"/>
                </a:solidFill>
              </a:rPr>
              <a:t>物理仿真器</a:t>
            </a:r>
            <a:r>
              <a:rPr lang="zh-CN" altLang="en-US" sz="1800"/>
              <a:t>中 </a:t>
            </a:r>
            <a:r>
              <a:rPr lang="zh-CN" altLang="en-US" sz="1800">
                <a:sym typeface="Wingdings"/>
              </a:rPr>
              <a:t> </a:t>
            </a:r>
            <a:r>
              <a:rPr lang="zh-CN" altLang="en-US" sz="1800"/>
              <a:t>开始仿真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1370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三大概念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4831"/>
            <a:ext cx="8229600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物理仿真元素（</a:t>
            </a:r>
            <a:r>
              <a:rPr lang="en-US" altLang="zh-CN" sz="1800"/>
              <a:t>Dynamic</a:t>
            </a:r>
            <a:r>
              <a:rPr lang="zh-CN" altLang="en-US" sz="1800"/>
              <a:t> </a:t>
            </a:r>
            <a:r>
              <a:rPr lang="en-US" altLang="zh-CN" sz="1800"/>
              <a:t>Item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谁要进行物理仿真？</a:t>
            </a:r>
            <a:endParaRPr lang="en-US" altLang="zh-CN" sz="1800"/>
          </a:p>
          <a:p>
            <a:pPr>
              <a:buFont typeface="Wingdings" charset="2"/>
              <a:buChar char="n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物理仿真行为（</a:t>
            </a:r>
            <a:r>
              <a:rPr lang="en-US" altLang="zh-CN" sz="1800"/>
              <a:t>Dynamic</a:t>
            </a:r>
            <a:r>
              <a:rPr lang="zh-CN" altLang="en-US" sz="1800"/>
              <a:t> </a:t>
            </a:r>
            <a:r>
              <a:rPr lang="en-US" altLang="zh-CN" sz="1800"/>
              <a:t>Behavior</a:t>
            </a:r>
            <a:r>
              <a:rPr lang="zh-CN" altLang="en-US" sz="1800"/>
              <a:t>） 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执行怎样的物理仿真效果？怎样的动画效果？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zh-CN" altLang="en-US" sz="1800"/>
              <a:t>物理仿真器（</a:t>
            </a:r>
            <a:r>
              <a:rPr lang="en-US" altLang="zh-CN" sz="1800"/>
              <a:t>Dynamic Animator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让</a:t>
            </a:r>
            <a:r>
              <a:rPr lang="zh-CN" altLang="en-US" sz="1800">
                <a:solidFill>
                  <a:srgbClr val="800000"/>
                </a:solidFill>
              </a:rPr>
              <a:t>物理仿真元素</a:t>
            </a:r>
            <a:r>
              <a:rPr lang="zh-CN" altLang="en-US" sz="1800"/>
              <a:t>执行具体的</a:t>
            </a:r>
            <a:r>
              <a:rPr lang="zh-CN" altLang="en-US" sz="1800">
                <a:solidFill>
                  <a:srgbClr val="3366FF"/>
                </a:solidFill>
              </a:rPr>
              <a:t>物理仿真行为</a:t>
            </a:r>
            <a:endParaRPr lang="en-US" altLang="zh-CN" sz="180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7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物理仿真元素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332" y="1374831"/>
            <a:ext cx="8733716" cy="48892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/>
              <a:t>注意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不是任何对象都能做物理仿真元素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不是任何对象都能进行物理仿真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哪些对象才能做物理仿真元素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任何遵守了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UIDynamicItem</a:t>
            </a:r>
            <a:r>
              <a:rPr lang="zh-CN" altLang="en-US" sz="1800"/>
              <a:t>协议的对象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800"/>
              <a:t>默认已经遵守了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UIDynamicItem</a:t>
            </a:r>
            <a:r>
              <a:rPr lang="zh-CN" altLang="en-US" sz="1800"/>
              <a:t>协议，因此任何</a:t>
            </a:r>
            <a:r>
              <a:rPr lang="en-US" altLang="zh-CN" sz="1800"/>
              <a:t>UI</a:t>
            </a:r>
            <a:r>
              <a:rPr lang="zh-CN" altLang="en-US" sz="1800"/>
              <a:t>控件都能做物理仿真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UICollectionViewLayoutAttributes</a:t>
            </a:r>
            <a:r>
              <a:rPr lang="zh-CN" altLang="en-US" sz="1800"/>
              <a:t>类默认也遵守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UIDynamicItem</a:t>
            </a:r>
            <a:r>
              <a:rPr lang="zh-CN" altLang="en-US" sz="1800"/>
              <a:t>协议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24826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物理仿真行为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19" y="1394115"/>
            <a:ext cx="8277051" cy="4889226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UIDynamic</a:t>
            </a:r>
            <a:r>
              <a:rPr lang="zh-CN" altLang="en-US" sz="1800" dirty="0"/>
              <a:t>提供了以下几种物理仿真行为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UIGravityBehavior</a:t>
            </a:r>
            <a:r>
              <a:rPr lang="zh-CN" altLang="en-US" sz="1800" dirty="0"/>
              <a:t>：重力行为</a:t>
            </a:r>
          </a:p>
          <a:p>
            <a:pPr>
              <a:buFont typeface="Wingdings" charset="2"/>
              <a:buChar char="p"/>
            </a:pP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UICollisionBehavior</a:t>
            </a:r>
            <a:r>
              <a:rPr lang="zh-CN" altLang="en-US" sz="1800" dirty="0"/>
              <a:t>：碰撞行为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UISnapBehavior</a:t>
            </a:r>
            <a:r>
              <a:rPr lang="zh-CN" altLang="en-US" sz="1800" dirty="0"/>
              <a:t>：捕捉行为</a:t>
            </a:r>
          </a:p>
          <a:p>
            <a:pPr>
              <a:buFont typeface="Wingdings" charset="2"/>
              <a:buChar char="p"/>
            </a:pP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UIPushBehavior</a:t>
            </a:r>
            <a:r>
              <a:rPr lang="zh-CN" altLang="en-US" sz="1800" dirty="0"/>
              <a:t>：推动行为</a:t>
            </a:r>
          </a:p>
          <a:p>
            <a:pPr>
              <a:buFont typeface="Wingdings" charset="2"/>
              <a:buChar char="p"/>
            </a:pP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UIAttachmentBehavior</a:t>
            </a:r>
            <a:r>
              <a:rPr lang="zh-CN" altLang="en-US" sz="1800" dirty="0"/>
              <a:t>：附着行为</a:t>
            </a:r>
          </a:p>
          <a:p>
            <a:pPr>
              <a:buFont typeface="Wingdings" charset="2"/>
              <a:buChar char="p"/>
            </a:pP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UIDynamicItemBehavior</a:t>
            </a:r>
            <a:r>
              <a:rPr lang="zh-CN" altLang="en-US" sz="1800" dirty="0"/>
              <a:t>：动力元素行为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zh-CN" altLang="en-US" sz="1800" dirty="0"/>
              <a:t>物理仿真行为须知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上述所有物理仿真行为都继承自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UIDynamicBehavior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 dirty="0" err="1"/>
              <a:t>所有的</a:t>
            </a:r>
            <a:r>
              <a:rPr lang="en-US" altLang="zh-CN" sz="1800" dirty="0" err="1">
                <a:solidFill>
                  <a:srgbClr val="5C2699"/>
                </a:solidFill>
                <a:latin typeface="Menlo-Regular"/>
              </a:rPr>
              <a:t>UIDynamicBehavior</a:t>
            </a:r>
            <a:r>
              <a:rPr kumimoji="1" lang="zh-CN" altLang="en-US" sz="1800" dirty="0" err="1"/>
              <a:t>都可以独立进行</a:t>
            </a:r>
            <a:endParaRPr kumimoji="1" lang="en-US" altLang="zh-CN" sz="1800" dirty="0" err="1"/>
          </a:p>
          <a:p>
            <a:pPr>
              <a:buFont typeface="Wingdings" charset="2"/>
              <a:buChar char="p"/>
            </a:pPr>
            <a:r>
              <a:rPr kumimoji="1" lang="zh-CN" altLang="en-US" sz="1800" dirty="0"/>
              <a:t>组合使用多种行为时，可以实现一些比较复杂的效果</a:t>
            </a:r>
            <a:endParaRPr lang="zh-CN" altLang="en-US" sz="1800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7074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物理仿真</a:t>
            </a:r>
            <a:r>
              <a:rPr lang="en-US" altLang="en-US"/>
              <a:t>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19" y="1394115"/>
            <a:ext cx="8277051" cy="4889226"/>
          </a:xfrm>
        </p:spPr>
        <p:txBody>
          <a:bodyPr>
            <a:normAutofit/>
          </a:bodyPr>
          <a:lstStyle/>
          <a:p>
            <a:r>
              <a:rPr lang="zh-CN" altLang="en-US" sz="1800"/>
              <a:t>物理仿真器须知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它可以让物理仿真元素执行物理仿真行为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它是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UIDynamicAnimator</a:t>
            </a:r>
            <a:r>
              <a:rPr lang="zh-CN" altLang="en-US" sz="1800"/>
              <a:t>类型的对象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pPr>
              <a:buFont typeface="Wingdings" charset="2"/>
              <a:buChar char="n"/>
            </a:pP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UIDynamicAnimator</a:t>
            </a:r>
            <a:r>
              <a:rPr lang="zh-CN" altLang="en-US" sz="1800"/>
              <a:t>的初始化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)initWithReferenceView:(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zh-CN" altLang="en-US" sz="1800">
                <a:solidFill>
                  <a:srgbClr val="5C2699"/>
                </a:solidFill>
                <a:latin typeface="Menlo-Regular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*)view;</a:t>
            </a:r>
          </a:p>
          <a:p>
            <a:pPr>
              <a:buFont typeface="Wingdings" charset="2"/>
              <a:buChar char="ü"/>
            </a:pPr>
            <a:r>
              <a:rPr lang="en-US" altLang="zh-CN" sz="1800"/>
              <a:t>view</a:t>
            </a:r>
            <a:r>
              <a:rPr lang="zh-CN" altLang="en-US" sz="1800"/>
              <a:t>参数：是一个参照视图，表示物理仿真的范围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50171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物理仿真</a:t>
            </a:r>
            <a:r>
              <a:rPr lang="en-US" altLang="en-US"/>
              <a:t>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19" y="1394115"/>
            <a:ext cx="8277051" cy="4889226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UIDynamicAnimator</a:t>
            </a:r>
            <a:r>
              <a:rPr lang="zh-CN" altLang="en-US" sz="1800"/>
              <a:t>的常见方法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)addBehavior:(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UIDynamicBehavior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*)behavior;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添加</a:t>
            </a:r>
            <a:r>
              <a:rPr lang="en-US" altLang="zh-CN" sz="1800"/>
              <a:t>1</a:t>
            </a:r>
            <a:r>
              <a:rPr lang="zh-CN" altLang="en-US" sz="1800"/>
              <a:t>个物理仿真行为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)removeBehavior:(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UIDynamicBehavior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*)behavior;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移除</a:t>
            </a:r>
            <a:r>
              <a:rPr lang="en-US" altLang="zh-CN" sz="1800"/>
              <a:t>1</a:t>
            </a:r>
            <a:r>
              <a:rPr lang="zh-CN" altLang="en-US" sz="1800"/>
              <a:t>个物理仿真行为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)removeAllBehaviors;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移除之前添加过的所有物理仿真行为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98881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物理仿真</a:t>
            </a:r>
            <a:r>
              <a:rPr lang="en-US" altLang="en-US"/>
              <a:t>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19" y="1394115"/>
            <a:ext cx="8277051" cy="4889226"/>
          </a:xfrm>
        </p:spPr>
        <p:txBody>
          <a:bodyPr>
            <a:normAutofit lnSpcReduction="10000"/>
          </a:bodyPr>
          <a:lstStyle/>
          <a:p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UIDynamicAnimator</a:t>
            </a:r>
            <a:r>
              <a:rPr lang="zh-CN" altLang="en-US" sz="1800"/>
              <a:t>的常见属性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* referenceView;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参照视图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* behaviors;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添加到物理仿真器中的所有物理仿真行为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getter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= isRunning)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running;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是否正在进行物理仿真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assign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UIDynamicAnimatorDelegate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&gt; delegate;</a:t>
            </a:r>
          </a:p>
          <a:p>
            <a:pPr>
              <a:buFont typeface="Wingdings" charset="2"/>
              <a:buChar char="ü"/>
            </a:pPr>
            <a:r>
              <a:rPr lang="zh-CN" altLang="en-US" sz="1800"/>
              <a:t>代理对象（能监听物理仿真器的仿真过程，比如开始和结束）</a:t>
            </a:r>
            <a:endParaRPr lang="en-US" altLang="zh-CN" sz="1800"/>
          </a:p>
          <a:p>
            <a:pPr>
              <a:buFont typeface="Wingdings" charset="2"/>
              <a:buChar char="ü"/>
            </a:pP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54629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iOS8模版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iOS8模版.thmx</Template>
  <TotalTime>4665</TotalTime>
  <Words>828</Words>
  <Application>Microsoft Macintosh PowerPoint</Application>
  <PresentationFormat>全屏显示(4:3)</PresentationFormat>
  <Paragraphs>152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iOS8模版</vt:lpstr>
      <vt:lpstr>UIDynamic</vt:lpstr>
      <vt:lpstr>简介</vt:lpstr>
      <vt:lpstr>使用步骤</vt:lpstr>
      <vt:lpstr>三大概念</vt:lpstr>
      <vt:lpstr>物理仿真元素</vt:lpstr>
      <vt:lpstr>物理仿真行为</vt:lpstr>
      <vt:lpstr>物理仿真器</vt:lpstr>
      <vt:lpstr>物理仿真器</vt:lpstr>
      <vt:lpstr>物理仿真器</vt:lpstr>
      <vt:lpstr>重力行为（UIGravityAnimator）</vt:lpstr>
      <vt:lpstr>重力行为（UIGravityAnimator）</vt:lpstr>
      <vt:lpstr>碰撞行为（UICollisionBehavior）</vt:lpstr>
      <vt:lpstr>碰撞行为（UICollisionBehavior）</vt:lpstr>
      <vt:lpstr>捕捉行为（UISnapBehavior）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 CZ</cp:lastModifiedBy>
  <cp:revision>2968</cp:revision>
  <dcterms:created xsi:type="dcterms:W3CDTF">2013-07-22T07:36:09Z</dcterms:created>
  <dcterms:modified xsi:type="dcterms:W3CDTF">2015-02-06T01:48:18Z</dcterms:modified>
</cp:coreProperties>
</file>