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6"/>
  </p:notesMasterIdLst>
  <p:handoutMasterIdLst>
    <p:handoutMasterId r:id="rId27"/>
  </p:handoutMasterIdLst>
  <p:sldIdLst>
    <p:sldId id="257" r:id="rId5"/>
    <p:sldId id="268" r:id="rId6"/>
    <p:sldId id="389" r:id="rId7"/>
    <p:sldId id="399" r:id="rId8"/>
    <p:sldId id="412" r:id="rId9"/>
    <p:sldId id="413" r:id="rId10"/>
    <p:sldId id="414" r:id="rId11"/>
    <p:sldId id="415" r:id="rId12"/>
    <p:sldId id="404" r:id="rId13"/>
    <p:sldId id="423" r:id="rId14"/>
    <p:sldId id="424" r:id="rId15"/>
    <p:sldId id="425" r:id="rId16"/>
    <p:sldId id="426" r:id="rId17"/>
    <p:sldId id="405" r:id="rId18"/>
    <p:sldId id="422" r:id="rId19"/>
    <p:sldId id="408" r:id="rId20"/>
    <p:sldId id="419" r:id="rId21"/>
    <p:sldId id="420" r:id="rId22"/>
    <p:sldId id="421" r:id="rId23"/>
    <p:sldId id="398" r:id="rId24"/>
    <p:sldId id="4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ka, Ori-Aharon" initials="MO" lastIdx="1" clrIdx="0">
    <p:extLst>
      <p:ext uri="{19B8F6BF-5375-455C-9EA6-DF929625EA0E}">
        <p15:presenceInfo xmlns:p15="http://schemas.microsoft.com/office/powerpoint/2012/main" userId="S::ori-aharon.malka@intel.com::5a597039-3de9-473f-968e-246459e0fe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56"/>
    <a:srgbClr val="37335B"/>
    <a:srgbClr val="0A1564"/>
    <a:srgbClr val="1B192E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3725" autoAdjust="0"/>
  </p:normalViewPr>
  <p:slideViewPr>
    <p:cSldViewPr snapToGrid="0">
      <p:cViewPr varScale="1">
        <p:scale>
          <a:sx n="152" d="100"/>
          <a:sy n="152" d="100"/>
        </p:scale>
        <p:origin x="876" y="17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20:36:16.0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0,'962'0,"-776"18,383-18,-554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20:36:18.0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37,'242'-17,"-38"0,292 15,-268 3,-210-1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20:36:19.6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0,'1107'0,"-1072"0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20:36:21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0,'1002'19,"-917"-21,-37 0,0 2,47 6,-76-2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5T20:36:22.9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0,'853'0,"-815"2,51 9,-84-10,10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68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0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4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14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3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4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1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I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rone scanning the crops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GCU </a:t>
            </a:r>
            <a:r>
              <a:rPr lang="en-I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processes the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drone’s </a:t>
            </a:r>
            <a:r>
              <a:rPr lang="en-I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video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GUI </a:t>
            </a:r>
            <a:r>
              <a:rPr lang="en-I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defining the flyable areas, scheduling scans, and displaying scan results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I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achine learning pipeline for processing the video, consisting of YOLO and our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CNN ripeness</a:t>
            </a:r>
            <a:r>
              <a:rPr lang="en-I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model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7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63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IL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 GPS map </a:t>
            </a:r>
            <a:r>
              <a:rPr lang="en-I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of the farmland, and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mark</a:t>
            </a:r>
            <a:r>
              <a:rPr lang="en-I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on the map scan relevant features, such as farm borders, flyable areas, and crop areas for scanning. This information will be further used for planning out a scan path for the drone by using a traversal algorithm and building a crop heatmap.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L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Scheduling scans</a:t>
            </a:r>
            <a:r>
              <a:rPr lang="en-I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whether manual or periodic, with the option to add triggers and conditions such as postponing a scan due to bad weather conditions for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I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flight.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L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Displaying of scan </a:t>
            </a:r>
            <a:r>
              <a:rPr lang="en-I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results, the results will consist of a table with information such as total fruit count, ripe fruit count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I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percentage and areas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that</a:t>
            </a:r>
            <a:r>
              <a:rPr lang="en-I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required additional scans. In addition, after a complete scan we will generate and display a heat map of ripe fruit sectors overlayed on top of the map provided by the user, with a suggested optimal path for the harvest of hotspots.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379" y="-729969"/>
            <a:ext cx="9076378" cy="151754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Capstone Project Phase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C3DE33-E97D-8D0F-CDA4-3376461F8349}"/>
              </a:ext>
            </a:extLst>
          </p:cNvPr>
          <p:cNvSpPr txBox="1">
            <a:spLocks/>
          </p:cNvSpPr>
          <p:nvPr/>
        </p:nvSpPr>
        <p:spPr>
          <a:xfrm>
            <a:off x="1800802" y="1207848"/>
            <a:ext cx="9076378" cy="151754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Crop Ripeness Identification by Analysis of Drone Video Stream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1761B-7DB1-3116-7143-1FCA4B6CB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51" y="4780757"/>
            <a:ext cx="2172874" cy="16178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5617BF-48C7-847D-5761-5CCEBADC16FE}"/>
              </a:ext>
            </a:extLst>
          </p:cNvPr>
          <p:cNvSpPr txBox="1"/>
          <p:nvPr/>
        </p:nvSpPr>
        <p:spPr>
          <a:xfrm>
            <a:off x="3031901" y="2920902"/>
            <a:ext cx="6226174" cy="1633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L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23-1-D-22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Supervisors: Dr Dan Lemberg, Mrs. Elena Kramer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Ori Malka, Alexander Martinov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968" y="588362"/>
            <a:ext cx="6262063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User Interface (UI)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DF276-1C74-CA5B-C5C0-449D8F1DB610}"/>
              </a:ext>
            </a:extLst>
          </p:cNvPr>
          <p:cNvSpPr txBox="1"/>
          <p:nvPr/>
        </p:nvSpPr>
        <p:spPr>
          <a:xfrm>
            <a:off x="2964968" y="2082407"/>
            <a:ext cx="5686656" cy="296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buSzPts val="1200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UI will allow three main functions: </a:t>
            </a:r>
            <a:b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Provide a GPS map of the farmland. 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Schedule scans (manual/periodic). 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IL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Displaying of scan results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I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871779-EE7C-51A9-BCC4-A343C664B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08" t="44122" r="29805" b="12324"/>
          <a:stretch/>
        </p:blipFill>
        <p:spPr>
          <a:xfrm>
            <a:off x="7156970" y="1710957"/>
            <a:ext cx="4298430" cy="44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032" y="610453"/>
            <a:ext cx="6001933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Models Pipeline -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DF276-1C74-CA5B-C5C0-449D8F1DB610}"/>
              </a:ext>
            </a:extLst>
          </p:cNvPr>
          <p:cNvSpPr txBox="1"/>
          <p:nvPr/>
        </p:nvSpPr>
        <p:spPr>
          <a:xfrm>
            <a:off x="3309426" y="1855653"/>
            <a:ext cx="5686656" cy="3341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buSzPts val="1200"/>
            </a:pPr>
            <a: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High-level explanation:</a:t>
            </a:r>
            <a:b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400" u="sng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model pipeline will consist of a video stream input from the drone.</a:t>
            </a:r>
            <a:b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video stream will be processed by a YOLO model.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YOLO model will detect fruit objects and send their segmentation to our CNN-based model for fruit ripeness assessment.  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I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8FA10-7256-0380-95ED-AC610BE10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49" t="5587" r="20150" b="76926"/>
          <a:stretch/>
        </p:blipFill>
        <p:spPr>
          <a:xfrm>
            <a:off x="3862867" y="5015376"/>
            <a:ext cx="4466261" cy="12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032" y="610453"/>
            <a:ext cx="6219236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Models Pipeline - II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DF276-1C74-CA5B-C5C0-449D8F1DB610}"/>
              </a:ext>
            </a:extLst>
          </p:cNvPr>
          <p:cNvSpPr txBox="1"/>
          <p:nvPr/>
        </p:nvSpPr>
        <p:spPr>
          <a:xfrm>
            <a:off x="3309426" y="1855653"/>
            <a:ext cx="5891330" cy="29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buSzPts val="1200"/>
            </a:pPr>
            <a:r>
              <a:rPr lang="en-US" sz="1400" b="1" u="sng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YOLO: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will use YOLO for fruit detection, counting, and segmentation of individual fruits captured on video.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Our YOLO version needs to detect fruits in real-time from an aerial POV. 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Therefore, we will have to test several types of YOLO (SEG-YOLO,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YOLOx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etc.).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I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8FA10-7256-0380-95ED-AC610BE10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30" t="11642" r="30141" b="77579"/>
          <a:stretch/>
        </p:blipFill>
        <p:spPr>
          <a:xfrm>
            <a:off x="600062" y="1855652"/>
            <a:ext cx="1890890" cy="10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4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031" y="610453"/>
            <a:ext cx="6496709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Models Pipeline - III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DF276-1C74-CA5B-C5C0-449D8F1DB610}"/>
              </a:ext>
            </a:extLst>
          </p:cNvPr>
          <p:cNvSpPr txBox="1"/>
          <p:nvPr/>
        </p:nvSpPr>
        <p:spPr>
          <a:xfrm>
            <a:off x="3309426" y="1855653"/>
            <a:ext cx="5891330" cy="29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buSzPts val="1200"/>
            </a:pP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Fruit ripeness model: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Our model is CNN-based for fruit ripeness assessment from segmented fruit images (image classification model). </a:t>
            </a:r>
            <a:b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will train the model on a unique dataset that consists of citrus fruit images in different ripeness stages (labeled – supervised training).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dataset will be built by us during the second stage of the project. 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I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8FA10-7256-0380-95ED-AC610BE10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77" t="11423" r="20794" b="77798"/>
          <a:stretch/>
        </p:blipFill>
        <p:spPr>
          <a:xfrm>
            <a:off x="528593" y="1855653"/>
            <a:ext cx="1962359" cy="10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4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81" y="720706"/>
            <a:ext cx="9066837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Ground Control Unit (GCU)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2C586-AA18-DBE4-8415-81E79A417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17"/>
          <a:stretch/>
        </p:blipFill>
        <p:spPr>
          <a:xfrm>
            <a:off x="7113401" y="1785949"/>
            <a:ext cx="4616023" cy="46509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241C12-CF04-5FCD-D086-A7434BEF3945}"/>
              </a:ext>
            </a:extLst>
          </p:cNvPr>
          <p:cNvSpPr txBox="1"/>
          <p:nvPr/>
        </p:nvSpPr>
        <p:spPr>
          <a:xfrm>
            <a:off x="973870" y="1942888"/>
            <a:ext cx="5891330" cy="3331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buSzPts val="1200"/>
            </a:pP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GCU will provide the following functions:</a:t>
            </a:r>
            <a:b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GCU will be an on-location server with a wired connection to the DJI Smart Controller.</a:t>
            </a:r>
            <a:b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GCU is the “brain” of the operation, handling the drone control, image processing, and UI aspects of our project. 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GCU will also tie the ripe fruit detections to the current drone location on the planned flight path.</a:t>
            </a:r>
            <a:endParaRPr lang="en-IL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4DBCEB-E9D8-D7DA-9325-2913017E8B53}"/>
                  </a:ext>
                </a:extLst>
              </p14:cNvPr>
              <p14:cNvContentPartPr/>
              <p14:nvPr/>
            </p14:nvContentPartPr>
            <p14:xfrm>
              <a:off x="10619392" y="2743051"/>
              <a:ext cx="623880" cy="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4DBCEB-E9D8-D7DA-9325-2913017E8B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65752" y="2635051"/>
                <a:ext cx="7315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3E4E3F-CB46-DF5C-703A-E9781D2DC23B}"/>
                  </a:ext>
                </a:extLst>
              </p14:cNvPr>
              <p14:cNvContentPartPr/>
              <p14:nvPr/>
            </p14:nvContentPartPr>
            <p14:xfrm>
              <a:off x="8664592" y="3473851"/>
              <a:ext cx="427680" cy="13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3E4E3F-CB46-DF5C-703A-E9781D2DC2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10592" y="3366211"/>
                <a:ext cx="535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610546-C4B5-76A9-5EFB-41F7E3C652B1}"/>
                  </a:ext>
                </a:extLst>
              </p14:cNvPr>
              <p14:cNvContentPartPr/>
              <p14:nvPr/>
            </p14:nvContentPartPr>
            <p14:xfrm>
              <a:off x="9736672" y="4111411"/>
              <a:ext cx="4114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610546-C4B5-76A9-5EFB-41F7E3C652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82672" y="4003411"/>
                <a:ext cx="519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C84F1A-4220-9265-7F01-1D625D8A38C4}"/>
                  </a:ext>
                </a:extLst>
              </p14:cNvPr>
              <p14:cNvContentPartPr/>
              <p14:nvPr/>
            </p14:nvContentPartPr>
            <p14:xfrm>
              <a:off x="9736672" y="4552771"/>
              <a:ext cx="467280" cy="9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C84F1A-4220-9265-7F01-1D625D8A38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82672" y="4444771"/>
                <a:ext cx="5749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2E4BCC-7B42-541C-3AC5-67276A2BAD73}"/>
                  </a:ext>
                </a:extLst>
              </p14:cNvPr>
              <p14:cNvContentPartPr/>
              <p14:nvPr/>
            </p14:nvContentPartPr>
            <p14:xfrm>
              <a:off x="9755392" y="5063611"/>
              <a:ext cx="360720" cy="6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2E4BCC-7B42-541C-3AC5-67276A2BAD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01752" y="4955611"/>
                <a:ext cx="46836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8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549" y="672725"/>
            <a:ext cx="5403148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Verification 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itle 10">
            <a:extLst>
              <a:ext uri="{FF2B5EF4-FFF2-40B4-BE49-F238E27FC236}">
                <a16:creationId xmlns:a16="http://schemas.microsoft.com/office/drawing/2014/main" id="{EEC8E8FA-6327-AD4A-705B-4B9F11CAEB59}"/>
              </a:ext>
            </a:extLst>
          </p:cNvPr>
          <p:cNvSpPr txBox="1">
            <a:spLocks/>
          </p:cNvSpPr>
          <p:nvPr/>
        </p:nvSpPr>
        <p:spPr>
          <a:xfrm>
            <a:off x="3035549" y="876564"/>
            <a:ext cx="5704677" cy="480703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map loading, map marketing, flight schedule, and displaying of data.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Control Unit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drone control, drone connection, video reception from the drone, path planning, running the model pipeline, detection of faulty path sections, and heatmap generation.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Pipeline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YOLO detection and segmentation and our CNN ripeness model predictions.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localization, video feed, reception, and API.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C51F52-BDAB-B56D-D565-A8966E326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9588" y="1938166"/>
            <a:ext cx="2981667" cy="29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375" y="631893"/>
            <a:ext cx="4094130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GUI Screens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15E68C-21EE-77C3-E9C7-96CD88A7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519" y="2369292"/>
            <a:ext cx="5323840" cy="3282950"/>
          </a:xfrm>
          <a:prstGeom prst="rect">
            <a:avLst/>
          </a:prstGeom>
        </p:spPr>
      </p:pic>
      <p:sp>
        <p:nvSpPr>
          <p:cNvPr id="9" name="Title 10">
            <a:extLst>
              <a:ext uri="{FF2B5EF4-FFF2-40B4-BE49-F238E27FC236}">
                <a16:creationId xmlns:a16="http://schemas.microsoft.com/office/drawing/2014/main" id="{B7891BA2-1369-C40E-6D33-24747D4CC5D1}"/>
              </a:ext>
            </a:extLst>
          </p:cNvPr>
          <p:cNvSpPr txBox="1">
            <a:spLocks/>
          </p:cNvSpPr>
          <p:nvPr/>
        </p:nvSpPr>
        <p:spPr>
          <a:xfrm>
            <a:off x="5098743" y="1463606"/>
            <a:ext cx="1669393" cy="37823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56"/>
                </a:solidFill>
              </a:rPr>
              <a:t>Scan Results</a:t>
            </a:r>
          </a:p>
        </p:txBody>
      </p:sp>
    </p:spTree>
    <p:extLst>
      <p:ext uri="{BB962C8B-B14F-4D97-AF65-F5344CB8AC3E}">
        <p14:creationId xmlns:p14="http://schemas.microsoft.com/office/powerpoint/2010/main" val="21068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375" y="631893"/>
            <a:ext cx="4094130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GUI Screens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15E68C-21EE-77C3-E9C7-96CD88A7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519" y="2369292"/>
            <a:ext cx="5323840" cy="3282950"/>
          </a:xfrm>
          <a:prstGeom prst="rect">
            <a:avLst/>
          </a:prstGeom>
        </p:spPr>
      </p:pic>
      <p:sp>
        <p:nvSpPr>
          <p:cNvPr id="9" name="Title 10">
            <a:extLst>
              <a:ext uri="{FF2B5EF4-FFF2-40B4-BE49-F238E27FC236}">
                <a16:creationId xmlns:a16="http://schemas.microsoft.com/office/drawing/2014/main" id="{B7891BA2-1369-C40E-6D33-24747D4CC5D1}"/>
              </a:ext>
            </a:extLst>
          </p:cNvPr>
          <p:cNvSpPr txBox="1">
            <a:spLocks/>
          </p:cNvSpPr>
          <p:nvPr/>
        </p:nvSpPr>
        <p:spPr>
          <a:xfrm>
            <a:off x="5098743" y="1463606"/>
            <a:ext cx="1669393" cy="37823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56"/>
                </a:solidFill>
              </a:rPr>
              <a:t>Scan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5AC48-FCDD-DD5F-A7FB-05CDAB7B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519" y="2369292"/>
            <a:ext cx="5323840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9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375" y="631893"/>
            <a:ext cx="4094130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GUI Screens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15E68C-21EE-77C3-E9C7-96CD88A7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519" y="2369292"/>
            <a:ext cx="5323840" cy="3282950"/>
          </a:xfrm>
          <a:prstGeom prst="rect">
            <a:avLst/>
          </a:prstGeom>
        </p:spPr>
      </p:pic>
      <p:sp>
        <p:nvSpPr>
          <p:cNvPr id="9" name="Title 10">
            <a:extLst>
              <a:ext uri="{FF2B5EF4-FFF2-40B4-BE49-F238E27FC236}">
                <a16:creationId xmlns:a16="http://schemas.microsoft.com/office/drawing/2014/main" id="{B7891BA2-1369-C40E-6D33-24747D4CC5D1}"/>
              </a:ext>
            </a:extLst>
          </p:cNvPr>
          <p:cNvSpPr txBox="1">
            <a:spLocks/>
          </p:cNvSpPr>
          <p:nvPr/>
        </p:nvSpPr>
        <p:spPr>
          <a:xfrm>
            <a:off x="5098743" y="1463606"/>
            <a:ext cx="1669393" cy="37823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56"/>
                </a:solidFill>
              </a:rPr>
              <a:t>Heatmap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635E9-20B1-9A2F-9EB0-B51198F0D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519" y="2369292"/>
            <a:ext cx="5323840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6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375" y="631893"/>
            <a:ext cx="4094130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GUI Screens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15E68C-21EE-77C3-E9C7-96CD88A7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519" y="2369292"/>
            <a:ext cx="5323840" cy="3282950"/>
          </a:xfrm>
          <a:prstGeom prst="rect">
            <a:avLst/>
          </a:prstGeom>
        </p:spPr>
      </p:pic>
      <p:sp>
        <p:nvSpPr>
          <p:cNvPr id="9" name="Title 10">
            <a:extLst>
              <a:ext uri="{FF2B5EF4-FFF2-40B4-BE49-F238E27FC236}">
                <a16:creationId xmlns:a16="http://schemas.microsoft.com/office/drawing/2014/main" id="{B7891BA2-1369-C40E-6D33-24747D4CC5D1}"/>
              </a:ext>
            </a:extLst>
          </p:cNvPr>
          <p:cNvSpPr txBox="1">
            <a:spLocks/>
          </p:cNvSpPr>
          <p:nvPr/>
        </p:nvSpPr>
        <p:spPr>
          <a:xfrm>
            <a:off x="5098743" y="1463606"/>
            <a:ext cx="1669393" cy="37823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56"/>
                </a:solidFill>
              </a:rPr>
              <a:t>Scheduler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5AC48-FCDD-DD5F-A7FB-05CDAB7B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519" y="2369292"/>
            <a:ext cx="5323840" cy="3282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A6534D-648D-9848-7B40-8911DA4BE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519" y="2365482"/>
            <a:ext cx="5323840" cy="328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36" y="877778"/>
            <a:ext cx="8281987" cy="1253041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19104" y="3734193"/>
            <a:ext cx="1237409" cy="365760"/>
          </a:xfrm>
        </p:spPr>
        <p:txBody>
          <a:bodyPr/>
          <a:lstStyle/>
          <a:p>
            <a:r>
              <a:rPr lang="en-US" dirty="0"/>
              <a:t>Ori Malka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06817" y="3734193"/>
            <a:ext cx="2425700" cy="365760"/>
          </a:xfrm>
        </p:spPr>
        <p:txBody>
          <a:bodyPr/>
          <a:lstStyle/>
          <a:p>
            <a:r>
              <a:rPr lang="en-US" dirty="0"/>
              <a:t>Alexander Martinov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Placeholder 19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C015AAC3-F3C3-42B1-A32A-85A2BB6882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559" b="7559"/>
          <a:stretch>
            <a:fillRect/>
          </a:stretch>
        </p:blipFill>
        <p:spPr>
          <a:xfrm>
            <a:off x="3391989" y="2130819"/>
            <a:ext cx="1691640" cy="143560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A36504-433A-8DB4-F8F4-4CD3656AD612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" b="95"/>
          <a:stretch>
            <a:fillRect/>
          </a:stretch>
        </p:blipFill>
        <p:spPr bwMode="auto">
          <a:xfrm>
            <a:off x="6573847" y="2123685"/>
            <a:ext cx="1692275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581" y="-845844"/>
            <a:ext cx="5437187" cy="2986234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Backup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D0FE11A-5FE9-49D7-9C59-8E41EC187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6815" y="2685010"/>
            <a:ext cx="1661160" cy="16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6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844" y="777943"/>
            <a:ext cx="6965236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Development Process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D696D-4942-2764-33CF-E9689DF7FBC9}"/>
              </a:ext>
            </a:extLst>
          </p:cNvPr>
          <p:cNvSpPr txBox="1"/>
          <p:nvPr/>
        </p:nvSpPr>
        <p:spPr>
          <a:xfrm>
            <a:off x="2648343" y="2012618"/>
            <a:ext cx="6672231" cy="32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rtl="0">
              <a:lnSpc>
                <a:spcPct val="150000"/>
              </a:lnSpc>
              <a:buSzPts val="2000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development process will consist of the following steps:</a:t>
            </a:r>
            <a:endParaRPr lang="en-IL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Taking pictures of fruit for a ripeness assessment model dataset.</a:t>
            </a:r>
            <a:endParaRPr lang="en-IL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a basic drone communication and control module.</a:t>
            </a:r>
            <a:endParaRPr lang="en-IL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a module for planning out a scanning route given a map.</a:t>
            </a:r>
            <a:endParaRPr lang="en-IL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 YOLO model for fruit detection and segmentation.</a:t>
            </a:r>
            <a:endParaRPr lang="en-IL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a CNN-based model for fruit ripeness assessment given segmented image. </a:t>
            </a:r>
            <a:endParaRPr lang="en-IL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 full scan and detection pipeline.</a:t>
            </a:r>
            <a:endParaRPr lang="en-IL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simple UI for defining the paths clear for flying on a map.</a:t>
            </a:r>
            <a:endParaRPr lang="en-IL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simple UI for scheduling scans and displaying scan results. </a:t>
            </a:r>
            <a:endParaRPr lang="en-IL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-442278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95938"/>
            <a:ext cx="3565525" cy="4811274"/>
          </a:xfrm>
        </p:spPr>
        <p:txBody>
          <a:bodyPr/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F3B0803F-26F1-D289-D2B6-B321BCCEAA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3" b="23"/>
          <a:stretch>
            <a:fillRect/>
          </a:stretch>
        </p:blipFill>
        <p:spPr/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583A6B31-0AB1-E59A-8AEE-76BDB3F4D4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56" name="Picture Placeholder 55">
            <a:extLst>
              <a:ext uri="{FF2B5EF4-FFF2-40B4-BE49-F238E27FC236}">
                <a16:creationId xmlns:a16="http://schemas.microsoft.com/office/drawing/2014/main" id="{4ED200B8-602C-2A1D-7B07-220E88F654B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1F99123-2323-E186-1503-50FF17D92E58}"/>
              </a:ext>
            </a:extLst>
          </p:cNvPr>
          <p:cNvSpPr txBox="1"/>
          <p:nvPr/>
        </p:nvSpPr>
        <p:spPr>
          <a:xfrm>
            <a:off x="544557" y="1891908"/>
            <a:ext cx="3781501" cy="448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rtl="0">
              <a:lnSpc>
                <a:spcPct val="150000"/>
              </a:lnSpc>
              <a:buSzPts val="1200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Introduction. </a:t>
            </a:r>
          </a:p>
          <a:p>
            <a:pPr marL="228600" lvl="0" indent="-228600" rtl="0">
              <a:lnSpc>
                <a:spcPct val="150000"/>
              </a:lnSpc>
              <a:buSzPts val="1200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Solution.</a:t>
            </a:r>
          </a:p>
          <a:p>
            <a:pPr marL="228600" lvl="0" indent="-228600" rtl="0">
              <a:lnSpc>
                <a:spcPct val="150000"/>
              </a:lnSpc>
              <a:buSzPts val="1200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Our System. </a:t>
            </a:r>
          </a:p>
          <a:p>
            <a:pPr marL="228600" lvl="0" indent="-228600" rtl="0">
              <a:lnSpc>
                <a:spcPct val="150000"/>
              </a:lnSpc>
              <a:buSzPts val="1200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Overview.</a:t>
            </a:r>
          </a:p>
          <a:p>
            <a:pPr lvl="1">
              <a:lnSpc>
                <a:spcPct val="150000"/>
              </a:lnSpc>
              <a:buSzPts val="1200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4.1.  Drone. </a:t>
            </a:r>
          </a:p>
          <a:p>
            <a:pPr lvl="1">
              <a:lnSpc>
                <a:spcPct val="150000"/>
              </a:lnSpc>
              <a:buSzPts val="1200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4.2. User Interface.</a:t>
            </a:r>
          </a:p>
          <a:p>
            <a:pPr lvl="1">
              <a:lnSpc>
                <a:spcPct val="150000"/>
              </a:lnSpc>
              <a:buSzPts val="1200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4.3. Models Architecture/Pipeline.</a:t>
            </a:r>
          </a:p>
          <a:p>
            <a:pPr lvl="1">
              <a:lnSpc>
                <a:spcPct val="150000"/>
              </a:lnSpc>
              <a:buSzPts val="1200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4.4. Ground Control Unit. </a:t>
            </a:r>
          </a:p>
          <a:p>
            <a:pPr marL="228600" lvl="0" indent="-228600" rtl="0">
              <a:lnSpc>
                <a:spcPct val="150000"/>
              </a:lnSpc>
              <a:buSzPts val="1200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Verification Plan.</a:t>
            </a:r>
          </a:p>
          <a:p>
            <a:pPr marL="228600" indent="-228600">
              <a:lnSpc>
                <a:spcPct val="150000"/>
              </a:lnSpc>
              <a:buSzPts val="1200"/>
              <a:buFontTx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 Screens</a:t>
            </a:r>
          </a:p>
          <a:p>
            <a:pPr marL="228600" lvl="0" indent="-228600" rtl="0">
              <a:lnSpc>
                <a:spcPct val="150000"/>
              </a:lnSpc>
              <a:buSzPts val="1200"/>
              <a:buAutoNum type="arabicPeriod"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 rtl="0">
              <a:lnSpc>
                <a:spcPct val="150000"/>
              </a:lnSpc>
              <a:buSzPts val="1200"/>
              <a:buAutoNum type="arabicPeriod"/>
            </a:pPr>
            <a:endParaRPr lang="en-IL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953" y="666419"/>
            <a:ext cx="4247436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itle 10">
            <a:extLst>
              <a:ext uri="{FF2B5EF4-FFF2-40B4-BE49-F238E27FC236}">
                <a16:creationId xmlns:a16="http://schemas.microsoft.com/office/drawing/2014/main" id="{EEC8E8FA-6327-AD4A-705B-4B9F11CAEB59}"/>
              </a:ext>
            </a:extLst>
          </p:cNvPr>
          <p:cNvSpPr txBox="1">
            <a:spLocks/>
          </p:cNvSpPr>
          <p:nvPr/>
        </p:nvSpPr>
        <p:spPr>
          <a:xfrm>
            <a:off x="2890685" y="2295579"/>
            <a:ext cx="5651582" cy="18184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farming is considered the great initiator of civilization.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Farmland become bigger and harder to manage due to the ever-increasing demand for affordable, high-quality, available food.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18B98CC-5ABC-3BED-FC53-237C16C1A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4390" y="4243041"/>
            <a:ext cx="2264171" cy="22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3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953" y="666419"/>
            <a:ext cx="4247436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itle 10">
            <a:extLst>
              <a:ext uri="{FF2B5EF4-FFF2-40B4-BE49-F238E27FC236}">
                <a16:creationId xmlns:a16="http://schemas.microsoft.com/office/drawing/2014/main" id="{EEC8E8FA-6327-AD4A-705B-4B9F11CAEB59}"/>
              </a:ext>
            </a:extLst>
          </p:cNvPr>
          <p:cNvSpPr txBox="1">
            <a:spLocks/>
          </p:cNvSpPr>
          <p:nvPr/>
        </p:nvSpPr>
        <p:spPr>
          <a:xfrm>
            <a:off x="2937880" y="2295579"/>
            <a:ext cx="5651582" cy="198365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management is critical for modern agriculture because it impacts crop yield.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promising approach in crop management is the use of drones equipped with deep-learning algorithms to identify the ripeness of crops.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BE3B46-BE58-C18C-8AB7-314DAF88E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4303" y="1965502"/>
            <a:ext cx="2643809" cy="26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953" y="666419"/>
            <a:ext cx="4247436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The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itle 10">
            <a:extLst>
              <a:ext uri="{FF2B5EF4-FFF2-40B4-BE49-F238E27FC236}">
                <a16:creationId xmlns:a16="http://schemas.microsoft.com/office/drawing/2014/main" id="{EEC8E8FA-6327-AD4A-705B-4B9F11CAEB59}"/>
              </a:ext>
            </a:extLst>
          </p:cNvPr>
          <p:cNvSpPr txBox="1">
            <a:spLocks/>
          </p:cNvSpPr>
          <p:nvPr/>
        </p:nvSpPr>
        <p:spPr>
          <a:xfrm>
            <a:off x="2937880" y="1877469"/>
            <a:ext cx="5651582" cy="310306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this project is to develop a system for crop management in the aspect of monitoring the crop quantity and ripeness and optimizing its harvesting routes.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will be able to scan a given farmland and analysis its crop quantity and ripeness in a sort of “heat-map” output.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257195B-27F2-8C08-E925-58C9E86FB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2894" y="2113444"/>
            <a:ext cx="2041513" cy="20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953" y="666419"/>
            <a:ext cx="4247436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Our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itle 10">
            <a:extLst>
              <a:ext uri="{FF2B5EF4-FFF2-40B4-BE49-F238E27FC236}">
                <a16:creationId xmlns:a16="http://schemas.microsoft.com/office/drawing/2014/main" id="{EEC8E8FA-6327-AD4A-705B-4B9F11CAEB59}"/>
              </a:ext>
            </a:extLst>
          </p:cNvPr>
          <p:cNvSpPr txBox="1">
            <a:spLocks/>
          </p:cNvSpPr>
          <p:nvPr/>
        </p:nvSpPr>
        <p:spPr>
          <a:xfrm>
            <a:off x="2955782" y="2291882"/>
            <a:ext cx="5704677" cy="337885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generates the drone flying route by analyzing a GPS map that was given by the user.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drone is flying, the Ground Control Unit (GCU) communicates with it for progress evaluation and route adjustments.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drone video stream is processed in real-time with our novel video processing models pipeline that is built from YOLO and our CNN for ripeness classification.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293D5B5-7F27-5800-54AA-F40F0255C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0100" y="2475006"/>
            <a:ext cx="2269551" cy="22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6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196" y="657570"/>
            <a:ext cx="7273853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Architecture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4EE06-B89C-058D-4CBF-F1D68C9A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480" y="1671835"/>
            <a:ext cx="8723039" cy="50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1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919" y="607194"/>
            <a:ext cx="2224602" cy="83171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Drone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2C586-AA18-DBE4-8415-81E79A417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4" r="58813" b="34709"/>
          <a:stretch/>
        </p:blipFill>
        <p:spPr>
          <a:xfrm>
            <a:off x="7844510" y="1956246"/>
            <a:ext cx="3895374" cy="3504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DF276-1C74-CA5B-C5C0-449D8F1DB610}"/>
              </a:ext>
            </a:extLst>
          </p:cNvPr>
          <p:cNvSpPr txBox="1"/>
          <p:nvPr/>
        </p:nvSpPr>
        <p:spPr>
          <a:xfrm>
            <a:off x="1243865" y="1781112"/>
            <a:ext cx="5686656" cy="454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drone will oversee the physical aspect of our project, by flying through the fields on the previously defined flight paths.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drone and the GCU will be in constant communication through the DJI Smart Controller (Using DJI API). 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think that a flexible and easy-to-use drone control and communication API is key for project success.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requires addressing issues such as distance and range, interference, and latency in the communication link.</a:t>
            </a: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SzPts val="1200"/>
              <a:buFont typeface="Symbol" panose="05050102010706020507" pitchFamily="18" charset="2"/>
              <a:buChar char=""/>
            </a:pPr>
            <a:endParaRPr lang="en-I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{A58C7A2F-5543-47AC-9197-DCD8FA22E694}tf33713516_win32</Template>
  <TotalTime>564</TotalTime>
  <Words>1102</Words>
  <Application>Microsoft Office PowerPoint</Application>
  <PresentationFormat>Widescreen</PresentationFormat>
  <Paragraphs>154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Gill Sans MT</vt:lpstr>
      <vt:lpstr>Symbol</vt:lpstr>
      <vt:lpstr>Times New Roman</vt:lpstr>
      <vt:lpstr>Walbaum Display</vt:lpstr>
      <vt:lpstr>3DFloatVTI</vt:lpstr>
      <vt:lpstr>Capstone Project Phase 1</vt:lpstr>
      <vt:lpstr>Team</vt:lpstr>
      <vt:lpstr>Agenda</vt:lpstr>
      <vt:lpstr>Introduction</vt:lpstr>
      <vt:lpstr>Introduction</vt:lpstr>
      <vt:lpstr>The Solution</vt:lpstr>
      <vt:lpstr>Our System</vt:lpstr>
      <vt:lpstr>Architecture Overview</vt:lpstr>
      <vt:lpstr>Drone</vt:lpstr>
      <vt:lpstr>User Interface (UI)</vt:lpstr>
      <vt:lpstr>Models Pipeline - I</vt:lpstr>
      <vt:lpstr>Models Pipeline - II</vt:lpstr>
      <vt:lpstr>Models Pipeline - III</vt:lpstr>
      <vt:lpstr>Ground Control Unit (GCU)</vt:lpstr>
      <vt:lpstr>Verification Plan</vt:lpstr>
      <vt:lpstr>GUI Screens</vt:lpstr>
      <vt:lpstr>GUI Screens</vt:lpstr>
      <vt:lpstr>GUI Screens</vt:lpstr>
      <vt:lpstr>GUI Screens</vt:lpstr>
      <vt:lpstr>Backup</vt:lpstr>
      <vt:lpstr>Development Process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 of Used Cryptography in Blockchain</dc:title>
  <dc:creator>Malka, Ori-Aharon</dc:creator>
  <cp:lastModifiedBy>Malka, Ori-Aharon</cp:lastModifiedBy>
  <cp:revision>86</cp:revision>
  <dcterms:created xsi:type="dcterms:W3CDTF">2022-04-29T12:34:15Z</dcterms:created>
  <dcterms:modified xsi:type="dcterms:W3CDTF">2023-01-19T15:10:42Z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