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520904729266621"/>
          <c:y val="0.135002721829069"/>
          <c:w val="0.93253084304318"/>
          <c:h val="0.7995645073489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量产品牌均值</c:v>
                </c:pt>
              </c:strCache>
            </c:strRef>
          </c:tx>
          <c:spPr>
            <a:solidFill>
              <a:srgbClr val="d4d6d9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总体平均</c:v>
                </c:pt>
                <c:pt idx="1">
                  <c:v>销售服务</c:v>
                </c:pt>
                <c:pt idx="2">
                  <c:v>展场设施及车源展示</c:v>
                </c:pt>
                <c:pt idx="3">
                  <c:v>整体车况</c:v>
                </c:pt>
                <c:pt idx="4">
                  <c:v>交易过程</c:v>
                </c:pt>
                <c:pt idx="5">
                  <c:v>售后服务</c:v>
                </c:pt>
                <c:pt idx="6">
                  <c:v>拥车成本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76.060286360211</c:v>
                </c:pt>
                <c:pt idx="1">
                  <c:v>78.6128301886794</c:v>
                </c:pt>
                <c:pt idx="2">
                  <c:v>78.3746223564955</c:v>
                </c:pt>
                <c:pt idx="3">
                  <c:v>77.1117824773413</c:v>
                </c:pt>
                <c:pt idx="4">
                  <c:v>77.9833836858006</c:v>
                </c:pt>
                <c:pt idx="5">
                  <c:v>72.4600638977636</c:v>
                </c:pt>
                <c:pt idx="6">
                  <c:v>74.3285498489425</c:v>
                </c:pt>
              </c:numCache>
            </c:numRef>
          </c:val>
        </c:ser>
        <c:gapWidth val="180"/>
        <c:overlap val="0"/>
        <c:axId val="51342931"/>
        <c:axId val="84651927"/>
      </c:barChart>
      <c:lineChart>
        <c:grouping val="standard"/>
        <c:ser>
          <c:idx val="1"/>
          <c:order val="1"/>
          <c:tx>
            <c:strRef>
              <c:f>label 1</c:f>
              <c:strCache>
                <c:ptCount val="1"/>
                <c:pt idx="0">
                  <c:v>一汽-大众 大众</c:v>
                </c:pt>
              </c:strCache>
            </c:strRef>
          </c:tx>
          <c:spPr>
            <a:solidFill>
              <a:srgbClr val="002060"/>
            </a:solidFill>
            <a:ln w="22320">
              <a:solidFill>
                <a:srgbClr val="002060"/>
              </a:solidFill>
              <a:round/>
            </a:ln>
          </c:spPr>
          <c:marker>
            <c:symbol val="square"/>
            <c:size val="5"/>
            <c:spPr>
              <a:solidFill>
                <a:srgbClr val="002060"/>
              </a:solidFill>
            </c:spPr>
          </c:marker>
          <c:dLbls>
            <c:dLbl>
              <c:idx val="5"/>
              <c:dLblPos val="r"/>
              <c:showLegendKey val="0"/>
              <c:showVal val="1"/>
              <c:showCatName val="0"/>
              <c:showSerName val="0"/>
              <c:showPercent val="0"/>
            </c:dLbl>
            <c:dLblPos val="b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总体平均</c:v>
                </c:pt>
                <c:pt idx="1">
                  <c:v>销售服务</c:v>
                </c:pt>
                <c:pt idx="2">
                  <c:v>展场设施及车源展示</c:v>
                </c:pt>
                <c:pt idx="3">
                  <c:v>整体车况</c:v>
                </c:pt>
                <c:pt idx="4">
                  <c:v>交易过程</c:v>
                </c:pt>
                <c:pt idx="5">
                  <c:v>售后服务</c:v>
                </c:pt>
                <c:pt idx="6">
                  <c:v>拥车成本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76.5000000000001</c:v>
                </c:pt>
                <c:pt idx="1">
                  <c:v>79.805</c:v>
                </c:pt>
                <c:pt idx="2">
                  <c:v>78.945</c:v>
                </c:pt>
                <c:pt idx="3">
                  <c:v>76.81</c:v>
                </c:pt>
                <c:pt idx="4">
                  <c:v>78.605</c:v>
                </c:pt>
                <c:pt idx="5">
                  <c:v>70.281081081081</c:v>
                </c:pt>
                <c:pt idx="6">
                  <c:v>74.3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最佳值</c:v>
                </c:pt>
              </c:strCache>
            </c:strRef>
          </c:tx>
          <c:spPr>
            <a:solidFill>
              <a:srgbClr val="008000"/>
            </a:solidFill>
            <a:ln w="22320">
              <a:solidFill>
                <a:srgbClr val="008000"/>
              </a:solidFill>
              <a:round/>
            </a:ln>
          </c:spPr>
          <c:marker>
            <c:symbol val="square"/>
            <c:size val="5"/>
            <c:spPr>
              <a:solidFill>
                <a:srgbClr val="008000"/>
              </a:solidFill>
            </c:spPr>
          </c:marker>
          <c:dLbls>
            <c:dLblPos val="t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7"/>
                <c:pt idx="0">
                  <c:v>总体平均</c:v>
                </c:pt>
                <c:pt idx="1">
                  <c:v>销售服务</c:v>
                </c:pt>
                <c:pt idx="2">
                  <c:v>展场设施及车源展示</c:v>
                </c:pt>
                <c:pt idx="3">
                  <c:v>整体车况</c:v>
                </c:pt>
                <c:pt idx="4">
                  <c:v>交易过程</c:v>
                </c:pt>
                <c:pt idx="5">
                  <c:v>售后服务</c:v>
                </c:pt>
                <c:pt idx="6">
                  <c:v>拥车成本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7"/>
                <c:pt idx="0">
                  <c:v>77.63</c:v>
                </c:pt>
                <c:pt idx="1">
                  <c:v>80.1372549019608</c:v>
                </c:pt>
                <c:pt idx="2">
                  <c:v>79.74</c:v>
                </c:pt>
                <c:pt idx="3">
                  <c:v>79.427135678392</c:v>
                </c:pt>
                <c:pt idx="4">
                  <c:v>80.3529411764706</c:v>
                </c:pt>
                <c:pt idx="5">
                  <c:v>77.3</c:v>
                </c:pt>
                <c:pt idx="6">
                  <c:v>76.51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79239152"/>
        <c:axId val="80913153"/>
      </c:lineChart>
      <c:catAx>
        <c:axId val="51342931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one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defRPr>
            </a:pPr>
          </a:p>
        </c:txPr>
        <c:crossAx val="84651927"/>
        <c:crosses val="autoZero"/>
        <c:auto val="1"/>
        <c:lblAlgn val="ctr"/>
        <c:lblOffset val="100"/>
      </c:catAx>
      <c:valAx>
        <c:axId val="84651927"/>
        <c:scaling>
          <c:orientation val="minMax"/>
          <c:max val="90"/>
          <c:min val="70"/>
        </c:scaling>
        <c:delete val="0"/>
        <c:axPos val="l"/>
        <c:numFmt formatCode="0.0\ ;[RED]\(0.0\)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defRPr>
            </a:pPr>
          </a:p>
        </c:txPr>
        <c:crossAx val="51342931"/>
        <c:crosses val="autoZero"/>
        <c:crossBetween val="midCat"/>
        <c:majorUnit val="5"/>
        <c:minorUnit val="1.66666666666667"/>
      </c:valAx>
      <c:catAx>
        <c:axId val="79239152"/>
        <c:scaling>
          <c:orientation val="minMax"/>
        </c:scaling>
        <c:delete val="1"/>
        <c:axPos val="b"/>
        <c:numFmt formatCode="MM/DD/YYYY" sourceLinked="1"/>
        <c:majorTickMark val="none"/>
        <c:minorTickMark val="none"/>
        <c:tickLblPos val="none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defRPr>
            </a:pPr>
          </a:p>
        </c:txPr>
        <c:crossAx val="80913153"/>
        <c:crosses val="autoZero"/>
        <c:auto val="1"/>
        <c:lblAlgn val="ctr"/>
        <c:lblOffset val="100"/>
      </c:catAx>
      <c:valAx>
        <c:axId val="80913153"/>
        <c:scaling>
          <c:orientation val="minMax"/>
          <c:max val="90"/>
          <c:min val="70"/>
        </c:scaling>
        <c:delete val="1"/>
        <c:axPos val="l"/>
        <c:numFmt formatCode="0.0\ ;[RED]\(0.0\)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defRPr>
            </a:pPr>
          </a:p>
        </c:txPr>
        <c:crossAx val="79239152"/>
        <c:crosses val="autoZero"/>
        <c:crossBetween val="midCat"/>
        <c:majorUnit val="5"/>
        <c:minorUnit val="1.66666666666667"/>
      </c:valAx>
      <c:spPr>
        <a:solidFill>
          <a:srgbClr val="ffffff"/>
        </a:solidFill>
        <a:ln>
          <a:noFill/>
        </a:ln>
      </c:spPr>
    </c:plotArea>
    <c:legend>
      <c:legendPos val="t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926388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98880" y="4355280"/>
            <a:ext cx="926388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5840" y="158220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5840" y="435528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98880" y="435528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926388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98880" y="1582200"/>
            <a:ext cx="926388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03520" y="1581840"/>
            <a:ext cx="6653880" cy="5308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03520" y="1581840"/>
            <a:ext cx="6653880" cy="5308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398880" y="1582200"/>
            <a:ext cx="9263880" cy="530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926388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452052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45840" y="1582200"/>
            <a:ext cx="452052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398880" y="990360"/>
            <a:ext cx="9263880" cy="268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98880" y="435528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45840" y="1582200"/>
            <a:ext cx="452052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98880" y="1582200"/>
            <a:ext cx="9263880" cy="530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452052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45840" y="158220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145840" y="435528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5840" y="158220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98880" y="4355280"/>
            <a:ext cx="926388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926388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98880" y="4355280"/>
            <a:ext cx="926388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45840" y="158220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145840" y="435528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98880" y="435528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926388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98880" y="1582200"/>
            <a:ext cx="926388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703520" y="1581840"/>
            <a:ext cx="6653880" cy="53089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1703520" y="1581840"/>
            <a:ext cx="6653880" cy="5308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926388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452052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5840" y="1582200"/>
            <a:ext cx="452052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8880" y="990360"/>
            <a:ext cx="9263880" cy="268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98880" y="435528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5840" y="1582200"/>
            <a:ext cx="452052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4520520" cy="530892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5840" y="158220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5840" y="435528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98880" y="158220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5840" y="1582200"/>
            <a:ext cx="452052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98880" y="4355280"/>
            <a:ext cx="9263880" cy="2532240"/>
          </a:xfrm>
          <a:prstGeom prst="rect">
            <a:avLst/>
          </a:prstGeom>
        </p:spPr>
        <p:txBody>
          <a:bodyPr lIns="0" rIns="0" tIns="0" bIns="0"/>
          <a:p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533E1A3-CB7B-4BFF-9A88-2C55AF66E60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398520" y="839520"/>
            <a:ext cx="9262440" cy="360"/>
          </a:xfrm>
          <a:prstGeom prst="line">
            <a:avLst/>
          </a:prstGeom>
          <a:ln w="936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Picture 36" descr=""/>
          <p:cNvPicPr/>
          <p:nvPr/>
        </p:nvPicPr>
        <p:blipFill>
          <a:blip r:embed="rId2"/>
          <a:stretch/>
        </p:blipFill>
        <p:spPr>
          <a:xfrm>
            <a:off x="4384080" y="344520"/>
            <a:ext cx="1292040" cy="29880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868680" y="7617600"/>
            <a:ext cx="309960" cy="131040"/>
          </a:xfrm>
          <a:prstGeom prst="rect">
            <a:avLst/>
          </a:prstGeom>
          <a:solidFill>
            <a:srgbClr val="d4d6d9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212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214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217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256400" y="7617600"/>
            <a:ext cx="309960" cy="131040"/>
          </a:xfrm>
          <a:prstGeom prst="rect">
            <a:avLst/>
          </a:prstGeom>
          <a:solidFill>
            <a:schemeClr val="tx2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0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51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102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644120" y="7617600"/>
            <a:ext cx="309960" cy="131040"/>
          </a:xfrm>
          <a:prstGeom prst="rect">
            <a:avLst/>
          </a:prstGeom>
          <a:solidFill>
            <a:srgbClr val="a8adb3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168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173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179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2031840" y="7617600"/>
            <a:ext cx="309960" cy="131040"/>
          </a:xfrm>
          <a:prstGeom prst="rect">
            <a:avLst/>
          </a:prstGeom>
          <a:solidFill>
            <a:srgbClr val="006384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0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99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132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2419560" y="7617600"/>
            <a:ext cx="309960" cy="131040"/>
          </a:xfrm>
          <a:prstGeom prst="rect">
            <a:avLst/>
          </a:prstGeom>
          <a:solidFill>
            <a:srgbClr val="5f1939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95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25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57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2807280" y="7617600"/>
            <a:ext cx="309960" cy="131040"/>
          </a:xfrm>
          <a:prstGeom prst="rect">
            <a:avLst/>
          </a:prstGeom>
          <a:solidFill>
            <a:srgbClr val="80b0c8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128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176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200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4280400" y="7617600"/>
            <a:ext cx="309960" cy="131040"/>
          </a:xfrm>
          <a:prstGeom prst="rect">
            <a:avLst/>
          </a:prstGeom>
          <a:solidFill>
            <a:srgbClr val="4c5356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76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83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86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4668120" y="7617600"/>
            <a:ext cx="309960" cy="131040"/>
          </a:xfrm>
          <a:prstGeom prst="rect">
            <a:avLst/>
          </a:prstGeom>
          <a:solidFill>
            <a:srgbClr val="004666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0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70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102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0"/>
          <p:cNvSpPr/>
          <p:nvPr/>
        </p:nvSpPr>
        <p:spPr>
          <a:xfrm>
            <a:off x="5055840" y="7617600"/>
            <a:ext cx="309960" cy="131040"/>
          </a:xfrm>
          <a:prstGeom prst="rect">
            <a:avLst/>
          </a:prstGeom>
          <a:solidFill>
            <a:srgbClr val="c6dfe7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198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223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231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5443560" y="7617600"/>
            <a:ext cx="309960" cy="131040"/>
          </a:xfrm>
          <a:prstGeom prst="rect">
            <a:avLst/>
          </a:prstGeom>
          <a:solidFill>
            <a:srgbClr val="a21e4d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162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30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77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5831280" y="7617600"/>
            <a:ext cx="309960" cy="131040"/>
          </a:xfrm>
          <a:prstGeom prst="rect">
            <a:avLst/>
          </a:prstGeom>
          <a:solidFill>
            <a:srgbClr val="d8aa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216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170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0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6218640" y="7617600"/>
            <a:ext cx="309960" cy="131040"/>
          </a:xfrm>
          <a:prstGeom prst="rect">
            <a:avLst/>
          </a:prstGeom>
          <a:solidFill>
            <a:srgbClr val="f6e5bc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246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229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188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4"/>
          <p:cNvSpPr/>
          <p:nvPr/>
        </p:nvSpPr>
        <p:spPr>
          <a:xfrm>
            <a:off x="6606720" y="7617600"/>
            <a:ext cx="309960" cy="131040"/>
          </a:xfrm>
          <a:prstGeom prst="rect">
            <a:avLst/>
          </a:prstGeom>
          <a:solidFill>
            <a:srgbClr val="95a844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149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168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 68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5"/>
          <p:cNvSpPr/>
          <p:nvPr/>
        </p:nvSpPr>
        <p:spPr>
          <a:xfrm>
            <a:off x="6994080" y="7617600"/>
            <a:ext cx="309960" cy="131040"/>
          </a:xfrm>
          <a:prstGeom prst="rect">
            <a:avLst/>
          </a:prstGeom>
          <a:solidFill>
            <a:srgbClr val="c2cca6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194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204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166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6"/>
          <p:cNvSpPr/>
          <p:nvPr/>
        </p:nvSpPr>
        <p:spPr>
          <a:xfrm>
            <a:off x="8467560" y="7617600"/>
            <a:ext cx="309960" cy="131040"/>
          </a:xfrm>
          <a:prstGeom prst="rect">
            <a:avLst/>
          </a:prstGeom>
          <a:solidFill>
            <a:srgbClr val="ff00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255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0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0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8855280" y="7617600"/>
            <a:ext cx="309960" cy="131040"/>
          </a:xfrm>
          <a:prstGeom prst="rect">
            <a:avLst/>
          </a:prstGeom>
          <a:solidFill>
            <a:srgbClr val="ffcc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255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204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0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8"/>
          <p:cNvSpPr/>
          <p:nvPr/>
        </p:nvSpPr>
        <p:spPr>
          <a:xfrm>
            <a:off x="9242640" y="7617600"/>
            <a:ext cx="309960" cy="131040"/>
          </a:xfrm>
          <a:prstGeom prst="rect">
            <a:avLst/>
          </a:prstGeom>
          <a:solidFill>
            <a:srgbClr val="008000"/>
          </a:solidFill>
          <a:ln w="9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  0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G  128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B  0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9"/>
          <p:cNvSpPr/>
          <p:nvPr/>
        </p:nvSpPr>
        <p:spPr>
          <a:xfrm>
            <a:off x="408960" y="7636680"/>
            <a:ext cx="36396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黑体"/>
              </a:rPr>
              <a:t>Colours: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0"/>
          <p:cNvSpPr/>
          <p:nvPr/>
        </p:nvSpPr>
        <p:spPr>
          <a:xfrm>
            <a:off x="3737880" y="7636680"/>
            <a:ext cx="47196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黑体"/>
              </a:rPr>
              <a:t>Additional </a:t>
            </a: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黑体"/>
              </a:rPr>
              <a:t>
</a:t>
            </a: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黑体"/>
              </a:rPr>
              <a:t>highlight </a:t>
            </a: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黑体"/>
              </a:rPr>
              <a:t>
</a:t>
            </a: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黑体"/>
              </a:rPr>
              <a:t>colours: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1"/>
          <p:cNvSpPr/>
          <p:nvPr/>
        </p:nvSpPr>
        <p:spPr>
          <a:xfrm>
            <a:off x="8007120" y="7636680"/>
            <a:ext cx="3499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黑体"/>
              </a:rPr>
              <a:t>Special </a:t>
            </a: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黑体"/>
              </a:rPr>
              <a:t>
</a:t>
            </a:r>
            <a:r>
              <a:rPr b="0" lang="en-US" sz="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黑体"/>
              </a:rPr>
              <a:t>colours:</a:t>
            </a:r>
            <a:endParaRPr b="0" lang="en-US" sz="14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2"/>
          <p:cNvSpPr>
            <a:spLocks noGrp="1"/>
          </p:cNvSpPr>
          <p:nvPr>
            <p:ph type="title"/>
          </p:nvPr>
        </p:nvSpPr>
        <p:spPr>
          <a:xfrm>
            <a:off x="398880" y="990360"/>
            <a:ext cx="9263880" cy="579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Master title style</a:t>
            </a:r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3"/>
          <p:cNvSpPr>
            <a:spLocks noGrp="1"/>
          </p:cNvSpPr>
          <p:nvPr>
            <p:ph type="body"/>
          </p:nvPr>
        </p:nvSpPr>
        <p:spPr>
          <a:xfrm>
            <a:off x="398880" y="1582200"/>
            <a:ext cx="9263880" cy="5308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Seventh Outline LevelClick to edit Master text styles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90440" indent="-189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380880" indent="-189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571680" indent="-189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762120" indent="-189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4"/>
          <p:cNvSpPr>
            <a:spLocks noGrp="1"/>
          </p:cNvSpPr>
          <p:nvPr>
            <p:ph type="sldNum"/>
          </p:nvPr>
        </p:nvSpPr>
        <p:spPr>
          <a:xfrm>
            <a:off x="8916840" y="7218360"/>
            <a:ext cx="745920" cy="197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ECBC13F1-279B-489C-9283-D0F1BE9C1F91}" type="slidenum"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5"/>
          <p:cNvSpPr>
            <a:spLocks noGrp="1"/>
          </p:cNvSpPr>
          <p:nvPr>
            <p:ph type="dt"/>
          </p:nvPr>
        </p:nvSpPr>
        <p:spPr>
          <a:xfrm>
            <a:off x="335520" y="7218360"/>
            <a:ext cx="9157680" cy="197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Stand: DD Month YYYY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Table 1"/>
          <p:cNvGraphicFramePr/>
          <p:nvPr/>
        </p:nvGraphicFramePr>
        <p:xfrm>
          <a:off x="1208520" y="6119640"/>
          <a:ext cx="8006400" cy="408240"/>
        </p:xfrm>
        <a:graphic>
          <a:graphicData uri="http://schemas.openxmlformats.org/drawingml/2006/table">
            <a:tbl>
              <a:tblPr/>
              <a:tblGrid>
                <a:gridCol w="1143360"/>
                <a:gridCol w="1143360"/>
                <a:gridCol w="1143360"/>
                <a:gridCol w="1143360"/>
                <a:gridCol w="1066320"/>
                <a:gridCol w="1220400"/>
                <a:gridCol w="1146240"/>
              </a:tblGrid>
              <a:tr h="50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黑体"/>
                          <a:ea typeface="黑体"/>
                        </a:rPr>
                        <a:t>总体平均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黑体"/>
                          <a:ea typeface="黑体"/>
                        </a:rPr>
                        <a:t>销售服务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黑体"/>
                          <a:ea typeface="黑体"/>
                        </a:rPr>
                        <a:t>展场设施及车辆展示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黑体"/>
                          <a:ea typeface="黑体"/>
                        </a:rPr>
                        <a:t>整体车况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黑体"/>
                          <a:ea typeface="黑体"/>
                        </a:rPr>
                        <a:t>交易过程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黑体"/>
                          <a:ea typeface="黑体"/>
                        </a:rPr>
                        <a:t>售后服务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黑体"/>
                          <a:ea typeface="黑体"/>
                        </a:rPr>
                        <a:t>拥车成本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TextShape 2"/>
          <p:cNvSpPr txBox="1"/>
          <p:nvPr/>
        </p:nvSpPr>
        <p:spPr>
          <a:xfrm>
            <a:off x="398520" y="990360"/>
            <a:ext cx="9263880" cy="57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一汽</a:t>
            </a:r>
            <a:r>
              <a:rPr b="1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-</a:t>
            </a:r>
            <a:r>
              <a:rPr b="1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大众 大众品牌经销商服务满意度因子表现</a:t>
            </a:r>
            <a:endParaRPr b="0" lang="en-US" sz="142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398520" y="1582200"/>
            <a:ext cx="9263880" cy="530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1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一汽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大众 大众品牌在“售后服务”环节得分明显低于量产品牌均值和最佳值</a:t>
            </a:r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17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8916840" y="7218360"/>
            <a:ext cx="745920" cy="19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D4CF92D9-8526-484C-84D9-38F6A701F8FB}" type="slidenum"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&lt;number&gt;</a:t>
            </a:fld>
            <a:endParaRPr b="0" lang="en-US" sz="111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103" name="内容占位符 9"/>
          <p:cNvGraphicFramePr/>
          <p:nvPr/>
        </p:nvGraphicFramePr>
        <p:xfrm>
          <a:off x="785880" y="2730600"/>
          <a:ext cx="8551080" cy="364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04" name="Picture 42" descr=""/>
          <p:cNvPicPr/>
          <p:nvPr/>
        </p:nvPicPr>
        <p:blipFill>
          <a:blip r:embed="rId2"/>
          <a:stretch/>
        </p:blipFill>
        <p:spPr>
          <a:xfrm>
            <a:off x="8078400" y="188640"/>
            <a:ext cx="1604520" cy="317160"/>
          </a:xfrm>
          <a:prstGeom prst="rect">
            <a:avLst/>
          </a:prstGeom>
          <a:ln w="9360">
            <a:noFill/>
          </a:ln>
        </p:spPr>
      </p:pic>
      <p:sp>
        <p:nvSpPr>
          <p:cNvPr id="105" name="CustomShape 5"/>
          <p:cNvSpPr/>
          <p:nvPr/>
        </p:nvSpPr>
        <p:spPr>
          <a:xfrm>
            <a:off x="1875600" y="4910760"/>
            <a:ext cx="349560" cy="23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"/>
          <p:cNvSpPr/>
          <p:nvPr/>
        </p:nvSpPr>
        <p:spPr>
          <a:xfrm>
            <a:off x="1869120" y="4934160"/>
            <a:ext cx="325800" cy="18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 </a:t>
            </a: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1.1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3073320" y="4576680"/>
            <a:ext cx="279360" cy="23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8"/>
          <p:cNvSpPr/>
          <p:nvPr/>
        </p:nvSpPr>
        <p:spPr>
          <a:xfrm>
            <a:off x="3029760" y="4600080"/>
            <a:ext cx="325800" cy="18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 </a:t>
            </a: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0.3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4180320" y="4658760"/>
            <a:ext cx="279360" cy="23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0"/>
          <p:cNvSpPr/>
          <p:nvPr/>
        </p:nvSpPr>
        <p:spPr>
          <a:xfrm>
            <a:off x="4137120" y="4682160"/>
            <a:ext cx="325800" cy="18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 </a:t>
            </a: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0.8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5258160" y="4819680"/>
            <a:ext cx="349200" cy="23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2"/>
          <p:cNvSpPr/>
          <p:nvPr/>
        </p:nvSpPr>
        <p:spPr>
          <a:xfrm>
            <a:off x="5249160" y="4843080"/>
            <a:ext cx="325800" cy="18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 </a:t>
            </a: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2.6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6414120" y="4651920"/>
            <a:ext cx="349560" cy="23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4"/>
          <p:cNvSpPr/>
          <p:nvPr/>
        </p:nvSpPr>
        <p:spPr>
          <a:xfrm>
            <a:off x="6409080" y="4675680"/>
            <a:ext cx="325800" cy="18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 </a:t>
            </a: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1.8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7518960" y="5256720"/>
            <a:ext cx="349200" cy="23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6"/>
          <p:cNvSpPr/>
          <p:nvPr/>
        </p:nvSpPr>
        <p:spPr>
          <a:xfrm>
            <a:off x="7510320" y="5280480"/>
            <a:ext cx="325800" cy="18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 </a:t>
            </a: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7.0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7"/>
          <p:cNvSpPr/>
          <p:nvPr/>
        </p:nvSpPr>
        <p:spPr>
          <a:xfrm>
            <a:off x="8673120" y="5238000"/>
            <a:ext cx="349560" cy="234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8"/>
          <p:cNvSpPr/>
          <p:nvPr/>
        </p:nvSpPr>
        <p:spPr>
          <a:xfrm>
            <a:off x="8669880" y="5261400"/>
            <a:ext cx="325800" cy="18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 </a:t>
            </a:r>
            <a:r>
              <a:rPr b="1" lang="en-US" sz="1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黑体"/>
              </a:rPr>
              <a:t>2.2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9"/>
          <p:cNvSpPr/>
          <p:nvPr/>
        </p:nvSpPr>
        <p:spPr>
          <a:xfrm>
            <a:off x="6648120" y="563760"/>
            <a:ext cx="31010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数据来源：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2017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年二手车零售客户定量调研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0"/>
          <p:cNvSpPr/>
          <p:nvPr/>
        </p:nvSpPr>
        <p:spPr>
          <a:xfrm>
            <a:off x="6970320" y="2836080"/>
            <a:ext cx="329400" cy="198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1"/>
          <p:cNvSpPr/>
          <p:nvPr/>
        </p:nvSpPr>
        <p:spPr>
          <a:xfrm>
            <a:off x="7266960" y="2796480"/>
            <a:ext cx="1370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与最佳值的差距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2"/>
          <p:cNvSpPr/>
          <p:nvPr/>
        </p:nvSpPr>
        <p:spPr>
          <a:xfrm>
            <a:off x="6764400" y="188640"/>
            <a:ext cx="13136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BACK UP</a:t>
            </a:r>
            <a:endParaRPr b="0" lang="en-US" sz="1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2020-10-10T20:38:34Z</dcterms:created>
  <dc:creator/>
  <dc:description/>
  <dc:language>en-US</dc:language>
  <cp:lastModifiedBy/>
  <dcterms:modified xsi:type="dcterms:W3CDTF">2020-10-10T20:39:22Z</dcterms:modified>
  <cp:revision>1</cp:revision>
  <dc:subject/>
  <dc:title/>
</cp:coreProperties>
</file>