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74" r:id="rId12"/>
    <p:sldId id="273" r:id="rId13"/>
    <p:sldId id="263" r:id="rId14"/>
    <p:sldId id="276" r:id="rId15"/>
    <p:sldId id="279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FDBDF-37CA-4DD7-BF9B-1BA12912FF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861C8C-1D1F-4E01-A023-4968F5013E5C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To investigate the factors affecting postgraduate students’ workload satisfaction</a:t>
          </a:r>
          <a:endParaRPr lang="en-US" dirty="0"/>
        </a:p>
      </dgm:t>
    </dgm:pt>
    <dgm:pt modelId="{CB589D70-2DA6-4414-8E14-D46B5A5BB748}" type="parTrans" cxnId="{2543D7B6-B8D1-4086-B0DB-D52165AA6F36}">
      <dgm:prSet/>
      <dgm:spPr/>
      <dgm:t>
        <a:bodyPr/>
        <a:lstStyle/>
        <a:p>
          <a:endParaRPr lang="en-US"/>
        </a:p>
      </dgm:t>
    </dgm:pt>
    <dgm:pt modelId="{6E727DCC-7737-4984-8D47-D5BE39DD3EDE}" type="sibTrans" cxnId="{2543D7B6-B8D1-4086-B0DB-D52165AA6F36}">
      <dgm:prSet/>
      <dgm:spPr/>
      <dgm:t>
        <a:bodyPr/>
        <a:lstStyle/>
        <a:p>
          <a:endParaRPr lang="en-US"/>
        </a:p>
      </dgm:t>
    </dgm:pt>
    <dgm:pt modelId="{EDD25ED5-0CC8-4A92-81F9-B9EE8B4FAC4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Survey peers in the following Degrees</a:t>
          </a:r>
          <a:endParaRPr lang="en-US" dirty="0"/>
        </a:p>
      </dgm:t>
    </dgm:pt>
    <dgm:pt modelId="{9F140350-882F-4D02-AB80-733FD5A6E4B8}" type="parTrans" cxnId="{04F21654-2F22-45E8-B478-C6F4BE02A316}">
      <dgm:prSet/>
      <dgm:spPr/>
      <dgm:t>
        <a:bodyPr/>
        <a:lstStyle/>
        <a:p>
          <a:endParaRPr lang="en-US"/>
        </a:p>
      </dgm:t>
    </dgm:pt>
    <dgm:pt modelId="{61677148-95F6-4025-9926-23FE93B319FC}" type="sibTrans" cxnId="{04F21654-2F22-45E8-B478-C6F4BE02A316}">
      <dgm:prSet/>
      <dgm:spPr/>
      <dgm:t>
        <a:bodyPr/>
        <a:lstStyle/>
        <a:p>
          <a:endParaRPr lang="en-US"/>
        </a:p>
      </dgm:t>
    </dgm:pt>
    <dgm:pt modelId="{8C9916B3-06BC-40B8-A48F-F901BC93F634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Higher Diploma in Applied Computer Science</a:t>
          </a:r>
          <a:endParaRPr lang="en-US" dirty="0"/>
        </a:p>
      </dgm:t>
    </dgm:pt>
    <dgm:pt modelId="{A9FFCE96-13C8-4783-8C91-C21EBB05D7A3}" type="parTrans" cxnId="{27483DB8-9EA1-4623-A8FC-C4700C16F477}">
      <dgm:prSet/>
      <dgm:spPr/>
      <dgm:t>
        <a:bodyPr/>
        <a:lstStyle/>
        <a:p>
          <a:endParaRPr lang="en-US"/>
        </a:p>
      </dgm:t>
    </dgm:pt>
    <dgm:pt modelId="{5AF0A6D9-523B-49A1-A453-0CE37692D17B}" type="sibTrans" cxnId="{27483DB8-9EA1-4623-A8FC-C4700C16F477}">
      <dgm:prSet/>
      <dgm:spPr/>
      <dgm:t>
        <a:bodyPr/>
        <a:lstStyle/>
        <a:p>
          <a:endParaRPr lang="en-US"/>
        </a:p>
      </dgm:t>
    </dgm:pt>
    <dgm:pt modelId="{4A0EB7BF-2CF1-4A3E-8081-D9A2071F9F4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Masters in Data Science</a:t>
          </a:r>
          <a:endParaRPr lang="en-US" dirty="0"/>
        </a:p>
      </dgm:t>
    </dgm:pt>
    <dgm:pt modelId="{039A74CD-B40A-47AA-954D-8B1E3087B885}" type="parTrans" cxnId="{8D6F5A57-D081-4EFB-B36A-1D52B17F2263}">
      <dgm:prSet/>
      <dgm:spPr/>
      <dgm:t>
        <a:bodyPr/>
        <a:lstStyle/>
        <a:p>
          <a:endParaRPr lang="en-US"/>
        </a:p>
      </dgm:t>
    </dgm:pt>
    <dgm:pt modelId="{C3960A2D-CA64-44E0-8009-6080D3EFD45E}" type="sibTrans" cxnId="{8D6F5A57-D081-4EFB-B36A-1D52B17F2263}">
      <dgm:prSet/>
      <dgm:spPr/>
      <dgm:t>
        <a:bodyPr/>
        <a:lstStyle/>
        <a:p>
          <a:endParaRPr lang="en-US"/>
        </a:p>
      </dgm:t>
    </dgm:pt>
    <dgm:pt modelId="{190F53F2-F117-4646-B4A6-4E5963486BA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Higher Diploma in Data Science</a:t>
          </a:r>
          <a:endParaRPr lang="en-US" dirty="0"/>
        </a:p>
      </dgm:t>
    </dgm:pt>
    <dgm:pt modelId="{4024EE14-E796-4475-9EBA-018C5D8DC47B}" type="parTrans" cxnId="{8B627412-CB63-4781-816F-8B31C6B0DB88}">
      <dgm:prSet/>
      <dgm:spPr/>
      <dgm:t>
        <a:bodyPr/>
        <a:lstStyle/>
        <a:p>
          <a:endParaRPr lang="en-US"/>
        </a:p>
      </dgm:t>
    </dgm:pt>
    <dgm:pt modelId="{97876859-52C0-4583-9339-32AC0C7CE8A4}" type="sibTrans" cxnId="{8B627412-CB63-4781-816F-8B31C6B0DB88}">
      <dgm:prSet/>
      <dgm:spPr/>
      <dgm:t>
        <a:bodyPr/>
        <a:lstStyle/>
        <a:p>
          <a:endParaRPr lang="en-US"/>
        </a:p>
      </dgm:t>
    </dgm:pt>
    <dgm:pt modelId="{B88D28B7-D350-4DD9-B285-A5F11F92D01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Masters in Software Development</a:t>
          </a:r>
          <a:endParaRPr lang="en-US" dirty="0"/>
        </a:p>
      </dgm:t>
    </dgm:pt>
    <dgm:pt modelId="{EC851511-DD19-4C56-8F90-10D4EAFE9C84}" type="parTrans" cxnId="{087290E5-499C-4053-A04A-833A016E9CBD}">
      <dgm:prSet/>
      <dgm:spPr/>
      <dgm:t>
        <a:bodyPr/>
        <a:lstStyle/>
        <a:p>
          <a:endParaRPr lang="en-US"/>
        </a:p>
      </dgm:t>
    </dgm:pt>
    <dgm:pt modelId="{6CD4CE6B-C9EE-4C54-B37D-8D0AA6C77C15}" type="sibTrans" cxnId="{087290E5-499C-4053-A04A-833A016E9CBD}">
      <dgm:prSet/>
      <dgm:spPr/>
      <dgm:t>
        <a:bodyPr/>
        <a:lstStyle/>
        <a:p>
          <a:endParaRPr lang="en-US"/>
        </a:p>
      </dgm:t>
    </dgm:pt>
    <dgm:pt modelId="{E5954C1F-04F7-4FAB-8BD6-D62749B9A515}" type="pres">
      <dgm:prSet presAssocID="{ACEFDBDF-37CA-4DD7-BF9B-1BA12912FF37}" presName="root" presStyleCnt="0">
        <dgm:presLayoutVars>
          <dgm:dir/>
          <dgm:resizeHandles val="exact"/>
        </dgm:presLayoutVars>
      </dgm:prSet>
      <dgm:spPr/>
    </dgm:pt>
    <dgm:pt modelId="{3712402D-52F4-4858-8012-C1F7853037AB}" type="pres">
      <dgm:prSet presAssocID="{8D861C8C-1D1F-4E01-A023-4968F5013E5C}" presName="compNode" presStyleCnt="0"/>
      <dgm:spPr/>
    </dgm:pt>
    <dgm:pt modelId="{1640AB53-1089-4BE9-B58F-3B7CD26253F8}" type="pres">
      <dgm:prSet presAssocID="{8D861C8C-1D1F-4E01-A023-4968F5013E5C}" presName="bgRect" presStyleLbl="bgShp" presStyleIdx="0" presStyleCnt="2"/>
      <dgm:spPr>
        <a:solidFill>
          <a:srgbClr val="E2E2E2"/>
        </a:solidFill>
      </dgm:spPr>
    </dgm:pt>
    <dgm:pt modelId="{99EC3623-0D21-4DCA-AB4E-67F7F2AACD67}" type="pres">
      <dgm:prSet presAssocID="{8D861C8C-1D1F-4E01-A023-4968F5013E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0A0C4A6-A26F-4E5D-BF9C-AFB1CE35D3BF}" type="pres">
      <dgm:prSet presAssocID="{8D861C8C-1D1F-4E01-A023-4968F5013E5C}" presName="spaceRect" presStyleCnt="0"/>
      <dgm:spPr/>
    </dgm:pt>
    <dgm:pt modelId="{2AFC6F40-C9E2-4D9C-B9B6-C08CB1A295E7}" type="pres">
      <dgm:prSet presAssocID="{8D861C8C-1D1F-4E01-A023-4968F5013E5C}" presName="parTx" presStyleLbl="revTx" presStyleIdx="0" presStyleCnt="3">
        <dgm:presLayoutVars>
          <dgm:chMax val="0"/>
          <dgm:chPref val="0"/>
        </dgm:presLayoutVars>
      </dgm:prSet>
      <dgm:spPr/>
    </dgm:pt>
    <dgm:pt modelId="{9476404E-A83F-4AEB-8EE1-2C30407A74EA}" type="pres">
      <dgm:prSet presAssocID="{6E727DCC-7737-4984-8D47-D5BE39DD3EDE}" presName="sibTrans" presStyleCnt="0"/>
      <dgm:spPr/>
    </dgm:pt>
    <dgm:pt modelId="{D9AC7DDB-B75E-4BF8-8060-CBCF1EE371E0}" type="pres">
      <dgm:prSet presAssocID="{EDD25ED5-0CC8-4A92-81F9-B9EE8B4FAC4E}" presName="compNode" presStyleCnt="0"/>
      <dgm:spPr/>
    </dgm:pt>
    <dgm:pt modelId="{C809ED66-41EB-4392-B6D5-FEFD65DD0F3B}" type="pres">
      <dgm:prSet presAssocID="{EDD25ED5-0CC8-4A92-81F9-B9EE8B4FAC4E}" presName="bgRect" presStyleLbl="bgShp" presStyleIdx="1" presStyleCnt="2"/>
      <dgm:spPr>
        <a:solidFill>
          <a:srgbClr val="E2E2E2"/>
        </a:solidFill>
      </dgm:spPr>
    </dgm:pt>
    <dgm:pt modelId="{B2C6213B-C2B6-40B2-AF6B-1B4BFBC34D5B}" type="pres">
      <dgm:prSet presAssocID="{EDD25ED5-0CC8-4A92-81F9-B9EE8B4FAC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849242A-AAF4-48DF-8E9E-B4BA54872D89}" type="pres">
      <dgm:prSet presAssocID="{EDD25ED5-0CC8-4A92-81F9-B9EE8B4FAC4E}" presName="spaceRect" presStyleCnt="0"/>
      <dgm:spPr/>
    </dgm:pt>
    <dgm:pt modelId="{BFF7C24D-881A-45B9-A4DE-E27989E89825}" type="pres">
      <dgm:prSet presAssocID="{EDD25ED5-0CC8-4A92-81F9-B9EE8B4FAC4E}" presName="parTx" presStyleLbl="revTx" presStyleIdx="1" presStyleCnt="3">
        <dgm:presLayoutVars>
          <dgm:chMax val="0"/>
          <dgm:chPref val="0"/>
        </dgm:presLayoutVars>
      </dgm:prSet>
      <dgm:spPr/>
    </dgm:pt>
    <dgm:pt modelId="{E220B88B-CA9C-4E60-BB28-7B108D193830}" type="pres">
      <dgm:prSet presAssocID="{EDD25ED5-0CC8-4A92-81F9-B9EE8B4FAC4E}" presName="desTx" presStyleLbl="revTx" presStyleIdx="2" presStyleCnt="3">
        <dgm:presLayoutVars/>
      </dgm:prSet>
      <dgm:spPr/>
    </dgm:pt>
  </dgm:ptLst>
  <dgm:cxnLst>
    <dgm:cxn modelId="{8B627412-CB63-4781-816F-8B31C6B0DB88}" srcId="{EDD25ED5-0CC8-4A92-81F9-B9EE8B4FAC4E}" destId="{190F53F2-F117-4646-B4A6-4E5963486BA7}" srcOrd="2" destOrd="0" parTransId="{4024EE14-E796-4475-9EBA-018C5D8DC47B}" sibTransId="{97876859-52C0-4583-9339-32AC0C7CE8A4}"/>
    <dgm:cxn modelId="{F7F42E1A-64C7-4A1F-A6CE-3D19221A2138}" type="presOf" srcId="{8D861C8C-1D1F-4E01-A023-4968F5013E5C}" destId="{2AFC6F40-C9E2-4D9C-B9B6-C08CB1A295E7}" srcOrd="0" destOrd="0" presId="urn:microsoft.com/office/officeart/2018/2/layout/IconVerticalSolidList"/>
    <dgm:cxn modelId="{6167615D-37B4-415F-A1B1-ED4FEC0D1A62}" type="presOf" srcId="{8C9916B3-06BC-40B8-A48F-F901BC93F634}" destId="{E220B88B-CA9C-4E60-BB28-7B108D193830}" srcOrd="0" destOrd="0" presId="urn:microsoft.com/office/officeart/2018/2/layout/IconVerticalSolidList"/>
    <dgm:cxn modelId="{498D5E4A-4148-406B-9613-F80E8E8F72F5}" type="presOf" srcId="{190F53F2-F117-4646-B4A6-4E5963486BA7}" destId="{E220B88B-CA9C-4E60-BB28-7B108D193830}" srcOrd="0" destOrd="2" presId="urn:microsoft.com/office/officeart/2018/2/layout/IconVerticalSolidList"/>
    <dgm:cxn modelId="{44CE624A-08E3-418D-A6E8-7AD545B31D91}" type="presOf" srcId="{B88D28B7-D350-4DD9-B285-A5F11F92D011}" destId="{E220B88B-CA9C-4E60-BB28-7B108D193830}" srcOrd="0" destOrd="3" presId="urn:microsoft.com/office/officeart/2018/2/layout/IconVerticalSolidList"/>
    <dgm:cxn modelId="{04F21654-2F22-45E8-B478-C6F4BE02A316}" srcId="{ACEFDBDF-37CA-4DD7-BF9B-1BA12912FF37}" destId="{EDD25ED5-0CC8-4A92-81F9-B9EE8B4FAC4E}" srcOrd="1" destOrd="0" parTransId="{9F140350-882F-4D02-AB80-733FD5A6E4B8}" sibTransId="{61677148-95F6-4025-9926-23FE93B319FC}"/>
    <dgm:cxn modelId="{4E258555-9EB0-462D-9A59-7A78E7936409}" type="presOf" srcId="{4A0EB7BF-2CF1-4A3E-8081-D9A2071F9F47}" destId="{E220B88B-CA9C-4E60-BB28-7B108D193830}" srcOrd="0" destOrd="1" presId="urn:microsoft.com/office/officeart/2018/2/layout/IconVerticalSolidList"/>
    <dgm:cxn modelId="{8D6F5A57-D081-4EFB-B36A-1D52B17F2263}" srcId="{EDD25ED5-0CC8-4A92-81F9-B9EE8B4FAC4E}" destId="{4A0EB7BF-2CF1-4A3E-8081-D9A2071F9F47}" srcOrd="1" destOrd="0" parTransId="{039A74CD-B40A-47AA-954D-8B1E3087B885}" sibTransId="{C3960A2D-CA64-44E0-8009-6080D3EFD45E}"/>
    <dgm:cxn modelId="{26F056AF-0A9F-45EE-92C4-C75257B69702}" type="presOf" srcId="{EDD25ED5-0CC8-4A92-81F9-B9EE8B4FAC4E}" destId="{BFF7C24D-881A-45B9-A4DE-E27989E89825}" srcOrd="0" destOrd="0" presId="urn:microsoft.com/office/officeart/2018/2/layout/IconVerticalSolidList"/>
    <dgm:cxn modelId="{2543D7B6-B8D1-4086-B0DB-D52165AA6F36}" srcId="{ACEFDBDF-37CA-4DD7-BF9B-1BA12912FF37}" destId="{8D861C8C-1D1F-4E01-A023-4968F5013E5C}" srcOrd="0" destOrd="0" parTransId="{CB589D70-2DA6-4414-8E14-D46B5A5BB748}" sibTransId="{6E727DCC-7737-4984-8D47-D5BE39DD3EDE}"/>
    <dgm:cxn modelId="{27483DB8-9EA1-4623-A8FC-C4700C16F477}" srcId="{EDD25ED5-0CC8-4A92-81F9-B9EE8B4FAC4E}" destId="{8C9916B3-06BC-40B8-A48F-F901BC93F634}" srcOrd="0" destOrd="0" parTransId="{A9FFCE96-13C8-4783-8C91-C21EBB05D7A3}" sibTransId="{5AF0A6D9-523B-49A1-A453-0CE37692D17B}"/>
    <dgm:cxn modelId="{087290E5-499C-4053-A04A-833A016E9CBD}" srcId="{EDD25ED5-0CC8-4A92-81F9-B9EE8B4FAC4E}" destId="{B88D28B7-D350-4DD9-B285-A5F11F92D011}" srcOrd="3" destOrd="0" parTransId="{EC851511-DD19-4C56-8F90-10D4EAFE9C84}" sibTransId="{6CD4CE6B-C9EE-4C54-B37D-8D0AA6C77C15}"/>
    <dgm:cxn modelId="{47C9E8E8-A59E-40B2-849D-92E4ACFA0D09}" type="presOf" srcId="{ACEFDBDF-37CA-4DD7-BF9B-1BA12912FF37}" destId="{E5954C1F-04F7-4FAB-8BD6-D62749B9A515}" srcOrd="0" destOrd="0" presId="urn:microsoft.com/office/officeart/2018/2/layout/IconVerticalSolidList"/>
    <dgm:cxn modelId="{A7524BCA-E165-4D7B-A438-23BB7919EBDB}" type="presParOf" srcId="{E5954C1F-04F7-4FAB-8BD6-D62749B9A515}" destId="{3712402D-52F4-4858-8012-C1F7853037AB}" srcOrd="0" destOrd="0" presId="urn:microsoft.com/office/officeart/2018/2/layout/IconVerticalSolidList"/>
    <dgm:cxn modelId="{39D3B4C0-8642-4088-B0BC-FBE616B74D5E}" type="presParOf" srcId="{3712402D-52F4-4858-8012-C1F7853037AB}" destId="{1640AB53-1089-4BE9-B58F-3B7CD26253F8}" srcOrd="0" destOrd="0" presId="urn:microsoft.com/office/officeart/2018/2/layout/IconVerticalSolidList"/>
    <dgm:cxn modelId="{B88325CE-D500-4793-92C7-0A04C4BE8F93}" type="presParOf" srcId="{3712402D-52F4-4858-8012-C1F7853037AB}" destId="{99EC3623-0D21-4DCA-AB4E-67F7F2AACD67}" srcOrd="1" destOrd="0" presId="urn:microsoft.com/office/officeart/2018/2/layout/IconVerticalSolidList"/>
    <dgm:cxn modelId="{786B34CC-02AA-496B-AF52-E2FDF7C5721F}" type="presParOf" srcId="{3712402D-52F4-4858-8012-C1F7853037AB}" destId="{40A0C4A6-A26F-4E5D-BF9C-AFB1CE35D3BF}" srcOrd="2" destOrd="0" presId="urn:microsoft.com/office/officeart/2018/2/layout/IconVerticalSolidList"/>
    <dgm:cxn modelId="{717BAA01-8F19-4606-B163-300629F41D02}" type="presParOf" srcId="{3712402D-52F4-4858-8012-C1F7853037AB}" destId="{2AFC6F40-C9E2-4D9C-B9B6-C08CB1A295E7}" srcOrd="3" destOrd="0" presId="urn:microsoft.com/office/officeart/2018/2/layout/IconVerticalSolidList"/>
    <dgm:cxn modelId="{E169B88A-F70E-483C-808E-18D8B8B2A0A0}" type="presParOf" srcId="{E5954C1F-04F7-4FAB-8BD6-D62749B9A515}" destId="{9476404E-A83F-4AEB-8EE1-2C30407A74EA}" srcOrd="1" destOrd="0" presId="urn:microsoft.com/office/officeart/2018/2/layout/IconVerticalSolidList"/>
    <dgm:cxn modelId="{7C6220D1-D62B-445C-B875-24886099CFBE}" type="presParOf" srcId="{E5954C1F-04F7-4FAB-8BD6-D62749B9A515}" destId="{D9AC7DDB-B75E-4BF8-8060-CBCF1EE371E0}" srcOrd="2" destOrd="0" presId="urn:microsoft.com/office/officeart/2018/2/layout/IconVerticalSolidList"/>
    <dgm:cxn modelId="{6395BA50-F34B-4A3B-8DD2-5C01A75E654D}" type="presParOf" srcId="{D9AC7DDB-B75E-4BF8-8060-CBCF1EE371E0}" destId="{C809ED66-41EB-4392-B6D5-FEFD65DD0F3B}" srcOrd="0" destOrd="0" presId="urn:microsoft.com/office/officeart/2018/2/layout/IconVerticalSolidList"/>
    <dgm:cxn modelId="{9A8131D1-2B0E-46BB-961A-81A9419C7A1C}" type="presParOf" srcId="{D9AC7DDB-B75E-4BF8-8060-CBCF1EE371E0}" destId="{B2C6213B-C2B6-40B2-AF6B-1B4BFBC34D5B}" srcOrd="1" destOrd="0" presId="urn:microsoft.com/office/officeart/2018/2/layout/IconVerticalSolidList"/>
    <dgm:cxn modelId="{E9EEC269-81A3-4D4A-B292-853C8DC09514}" type="presParOf" srcId="{D9AC7DDB-B75E-4BF8-8060-CBCF1EE371E0}" destId="{B849242A-AAF4-48DF-8E9E-B4BA54872D89}" srcOrd="2" destOrd="0" presId="urn:microsoft.com/office/officeart/2018/2/layout/IconVerticalSolidList"/>
    <dgm:cxn modelId="{AF8CA9CA-3B2F-42B3-A613-50797372F8F7}" type="presParOf" srcId="{D9AC7DDB-B75E-4BF8-8060-CBCF1EE371E0}" destId="{BFF7C24D-881A-45B9-A4DE-E27989E89825}" srcOrd="3" destOrd="0" presId="urn:microsoft.com/office/officeart/2018/2/layout/IconVerticalSolidList"/>
    <dgm:cxn modelId="{A2CCA031-E739-485F-9A64-5EFE82986C44}" type="presParOf" srcId="{D9AC7DDB-B75E-4BF8-8060-CBCF1EE371E0}" destId="{E220B88B-CA9C-4E60-BB28-7B108D1938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CD5FE-CCD7-47FB-AAF0-E88442B011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76C17F-22F4-4367-A7F5-DB10C1234F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sz="1800" dirty="0"/>
            <a:t>“NA” values were converted to </a:t>
          </a:r>
          <a:r>
            <a:rPr lang="en-IE" sz="1800" b="1" dirty="0"/>
            <a:t>missing</a:t>
          </a:r>
        </a:p>
        <a:p>
          <a:pPr>
            <a:lnSpc>
              <a:spcPct val="100000"/>
            </a:lnSpc>
            <a:defRPr cap="all"/>
          </a:pPr>
          <a:r>
            <a:rPr lang="en-US" sz="1800" dirty="0"/>
            <a:t>Gender Values were converted to </a:t>
          </a:r>
          <a:r>
            <a:rPr lang="en-US" sz="1800" b="1" dirty="0"/>
            <a:t>Uppercase</a:t>
          </a:r>
        </a:p>
      </dgm:t>
    </dgm:pt>
    <dgm:pt modelId="{D74EF3A9-17AD-483A-A583-19F3F73A663C}" type="parTrans" cxnId="{05DDFB9C-3DED-4DB0-8E8C-F207A8F4AF1D}">
      <dgm:prSet/>
      <dgm:spPr/>
      <dgm:t>
        <a:bodyPr/>
        <a:lstStyle/>
        <a:p>
          <a:endParaRPr lang="en-US"/>
        </a:p>
      </dgm:t>
    </dgm:pt>
    <dgm:pt modelId="{6BF1C615-2F4E-4DDB-A966-08A009C5F32A}" type="sibTrans" cxnId="{05DDFB9C-3DED-4DB0-8E8C-F207A8F4AF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05A0F7-81F9-490A-9C89-F79429C595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sz="1800" dirty="0"/>
            <a:t>Three observations had </a:t>
          </a:r>
          <a:r>
            <a:rPr lang="en-IE" sz="1800" b="1" dirty="0"/>
            <a:t>invalid</a:t>
          </a:r>
          <a:r>
            <a:rPr lang="en-IE" sz="1800" b="0" dirty="0"/>
            <a:t> Ranks</a:t>
          </a:r>
        </a:p>
        <a:p>
          <a:pPr>
            <a:lnSpc>
              <a:spcPct val="100000"/>
            </a:lnSpc>
            <a:defRPr cap="all"/>
          </a:pPr>
          <a:r>
            <a:rPr lang="en-IE" sz="1800" b="0" dirty="0"/>
            <a:t>Corrected based on the most frequent sequence with Matching valid Ranks</a:t>
          </a:r>
        </a:p>
      </dgm:t>
    </dgm:pt>
    <dgm:pt modelId="{8B0BEEFA-CC60-445A-B356-5E1A18335255}" type="parTrans" cxnId="{7D562E1A-7D65-41B4-A42D-FC3673749B60}">
      <dgm:prSet/>
      <dgm:spPr/>
      <dgm:t>
        <a:bodyPr/>
        <a:lstStyle/>
        <a:p>
          <a:endParaRPr lang="en-US"/>
        </a:p>
      </dgm:t>
    </dgm:pt>
    <dgm:pt modelId="{1FFD1D93-5DEF-4F44-B944-BBB5EB02278E}" type="sibTrans" cxnId="{7D562E1A-7D65-41B4-A42D-FC3673749B60}">
      <dgm:prSet/>
      <dgm:spPr/>
      <dgm:t>
        <a:bodyPr/>
        <a:lstStyle/>
        <a:p>
          <a:endParaRPr lang="en-US"/>
        </a:p>
      </dgm:t>
    </dgm:pt>
    <dgm:pt modelId="{116CDDA2-7AF2-4B92-B51E-CC30CB6B57B1}" type="pres">
      <dgm:prSet presAssocID="{E5ACD5FE-CCD7-47FB-AAF0-E88442B01149}" presName="root" presStyleCnt="0">
        <dgm:presLayoutVars>
          <dgm:dir/>
          <dgm:resizeHandles val="exact"/>
        </dgm:presLayoutVars>
      </dgm:prSet>
      <dgm:spPr/>
    </dgm:pt>
    <dgm:pt modelId="{4CA775EE-06E6-437A-9D48-5386F99029DE}" type="pres">
      <dgm:prSet presAssocID="{4776C17F-22F4-4367-A7F5-DB10C1234F71}" presName="compNode" presStyleCnt="0"/>
      <dgm:spPr/>
    </dgm:pt>
    <dgm:pt modelId="{3C942FA8-1EA5-43E6-ADB4-BE2C681E179A}" type="pres">
      <dgm:prSet presAssocID="{4776C17F-22F4-4367-A7F5-DB10C1234F71}" presName="iconBgRect" presStyleLbl="bgShp" presStyleIdx="0" presStyleCnt="2"/>
      <dgm:spPr/>
    </dgm:pt>
    <dgm:pt modelId="{D4CA544A-FB80-40CF-B895-CC04588787B0}" type="pres">
      <dgm:prSet presAssocID="{4776C17F-22F4-4367-A7F5-DB10C1234F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4B071FA-EA8A-4DF9-8DBD-E6B9ED4C3DD5}" type="pres">
      <dgm:prSet presAssocID="{4776C17F-22F4-4367-A7F5-DB10C1234F71}" presName="spaceRect" presStyleCnt="0"/>
      <dgm:spPr/>
    </dgm:pt>
    <dgm:pt modelId="{C1405206-C75A-4996-954F-A5F180041AF5}" type="pres">
      <dgm:prSet presAssocID="{4776C17F-22F4-4367-A7F5-DB10C1234F71}" presName="textRect" presStyleLbl="revTx" presStyleIdx="0" presStyleCnt="2" custScaleX="148782" custLinFactNeighborY="-27354">
        <dgm:presLayoutVars>
          <dgm:chMax val="1"/>
          <dgm:chPref val="1"/>
        </dgm:presLayoutVars>
      </dgm:prSet>
      <dgm:spPr/>
    </dgm:pt>
    <dgm:pt modelId="{47EF486C-51EA-4105-A56A-ACFCCEDB050C}" type="pres">
      <dgm:prSet presAssocID="{6BF1C615-2F4E-4DDB-A966-08A009C5F32A}" presName="sibTrans" presStyleCnt="0"/>
      <dgm:spPr/>
    </dgm:pt>
    <dgm:pt modelId="{C05A16B3-BB87-45F0-99A0-EE7D3443C8E9}" type="pres">
      <dgm:prSet presAssocID="{FB05A0F7-81F9-490A-9C89-F79429C595EF}" presName="compNode" presStyleCnt="0"/>
      <dgm:spPr/>
    </dgm:pt>
    <dgm:pt modelId="{D7C3D34C-C12A-436F-958E-DD1792086392}" type="pres">
      <dgm:prSet presAssocID="{FB05A0F7-81F9-490A-9C89-F79429C595EF}" presName="iconBgRect" presStyleLbl="bgShp" presStyleIdx="1" presStyleCnt="2"/>
      <dgm:spPr/>
    </dgm:pt>
    <dgm:pt modelId="{05BA9E42-8CF3-4A34-BCC8-E15127E59544}" type="pres">
      <dgm:prSet presAssocID="{FB05A0F7-81F9-490A-9C89-F79429C5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411C0A-6790-4684-9F8C-9AB9F554F719}" type="pres">
      <dgm:prSet presAssocID="{FB05A0F7-81F9-490A-9C89-F79429C595EF}" presName="spaceRect" presStyleCnt="0"/>
      <dgm:spPr/>
    </dgm:pt>
    <dgm:pt modelId="{08FBEAF9-EDC1-4FB8-BF07-8D6A865ACD36}" type="pres">
      <dgm:prSet presAssocID="{FB05A0F7-81F9-490A-9C89-F79429C595EF}" presName="textRect" presStyleLbl="revTx" presStyleIdx="1" presStyleCnt="2" custScaleX="150892" custLinFactNeighborX="-718" custLinFactNeighborY="-24759">
        <dgm:presLayoutVars>
          <dgm:chMax val="1"/>
          <dgm:chPref val="1"/>
        </dgm:presLayoutVars>
      </dgm:prSet>
      <dgm:spPr/>
    </dgm:pt>
  </dgm:ptLst>
  <dgm:cxnLst>
    <dgm:cxn modelId="{C46FC112-7367-42A3-B0E9-614667F1F5D9}" type="presOf" srcId="{4776C17F-22F4-4367-A7F5-DB10C1234F71}" destId="{C1405206-C75A-4996-954F-A5F180041AF5}" srcOrd="0" destOrd="0" presId="urn:microsoft.com/office/officeart/2018/5/layout/IconCircleLabelList"/>
    <dgm:cxn modelId="{7D562E1A-7D65-41B4-A42D-FC3673749B60}" srcId="{E5ACD5FE-CCD7-47FB-AAF0-E88442B01149}" destId="{FB05A0F7-81F9-490A-9C89-F79429C595EF}" srcOrd="1" destOrd="0" parTransId="{8B0BEEFA-CC60-445A-B356-5E1A18335255}" sibTransId="{1FFD1D93-5DEF-4F44-B944-BBB5EB02278E}"/>
    <dgm:cxn modelId="{A703041C-9F39-443D-81BB-1C9B573EBD0E}" type="presOf" srcId="{FB05A0F7-81F9-490A-9C89-F79429C595EF}" destId="{08FBEAF9-EDC1-4FB8-BF07-8D6A865ACD36}" srcOrd="0" destOrd="0" presId="urn:microsoft.com/office/officeart/2018/5/layout/IconCircleLabelList"/>
    <dgm:cxn modelId="{64131F59-BDB6-4263-B3B6-4E6394C2832D}" type="presOf" srcId="{E5ACD5FE-CCD7-47FB-AAF0-E88442B01149}" destId="{116CDDA2-7AF2-4B92-B51E-CC30CB6B57B1}" srcOrd="0" destOrd="0" presId="urn:microsoft.com/office/officeart/2018/5/layout/IconCircleLabelList"/>
    <dgm:cxn modelId="{05DDFB9C-3DED-4DB0-8E8C-F207A8F4AF1D}" srcId="{E5ACD5FE-CCD7-47FB-AAF0-E88442B01149}" destId="{4776C17F-22F4-4367-A7F5-DB10C1234F71}" srcOrd="0" destOrd="0" parTransId="{D74EF3A9-17AD-483A-A583-19F3F73A663C}" sibTransId="{6BF1C615-2F4E-4DDB-A966-08A009C5F32A}"/>
    <dgm:cxn modelId="{4546B892-29E4-4722-B781-213D942FCF4F}" type="presParOf" srcId="{116CDDA2-7AF2-4B92-B51E-CC30CB6B57B1}" destId="{4CA775EE-06E6-437A-9D48-5386F99029DE}" srcOrd="0" destOrd="0" presId="urn:microsoft.com/office/officeart/2018/5/layout/IconCircleLabelList"/>
    <dgm:cxn modelId="{18DE67DD-ADF4-4463-B0D0-DE60F137DE32}" type="presParOf" srcId="{4CA775EE-06E6-437A-9D48-5386F99029DE}" destId="{3C942FA8-1EA5-43E6-ADB4-BE2C681E179A}" srcOrd="0" destOrd="0" presId="urn:microsoft.com/office/officeart/2018/5/layout/IconCircleLabelList"/>
    <dgm:cxn modelId="{B1210EE1-4BEC-4A9F-88D1-E4C4D3BCB5D3}" type="presParOf" srcId="{4CA775EE-06E6-437A-9D48-5386F99029DE}" destId="{D4CA544A-FB80-40CF-B895-CC04588787B0}" srcOrd="1" destOrd="0" presId="urn:microsoft.com/office/officeart/2018/5/layout/IconCircleLabelList"/>
    <dgm:cxn modelId="{D0215DA9-825E-4174-A228-84D25F12B509}" type="presParOf" srcId="{4CA775EE-06E6-437A-9D48-5386F99029DE}" destId="{74B071FA-EA8A-4DF9-8DBD-E6B9ED4C3DD5}" srcOrd="2" destOrd="0" presId="urn:microsoft.com/office/officeart/2018/5/layout/IconCircleLabelList"/>
    <dgm:cxn modelId="{F8DEB005-C505-467E-A809-231DCBB5FC2F}" type="presParOf" srcId="{4CA775EE-06E6-437A-9D48-5386F99029DE}" destId="{C1405206-C75A-4996-954F-A5F180041AF5}" srcOrd="3" destOrd="0" presId="urn:microsoft.com/office/officeart/2018/5/layout/IconCircleLabelList"/>
    <dgm:cxn modelId="{5129AB3E-D87B-442A-982D-7C3DA56DD1C1}" type="presParOf" srcId="{116CDDA2-7AF2-4B92-B51E-CC30CB6B57B1}" destId="{47EF486C-51EA-4105-A56A-ACFCCEDB050C}" srcOrd="1" destOrd="0" presId="urn:microsoft.com/office/officeart/2018/5/layout/IconCircleLabelList"/>
    <dgm:cxn modelId="{77EA13C2-DC8E-44DA-9318-5E9A4B80F3DB}" type="presParOf" srcId="{116CDDA2-7AF2-4B92-B51E-CC30CB6B57B1}" destId="{C05A16B3-BB87-45F0-99A0-EE7D3443C8E9}" srcOrd="2" destOrd="0" presId="urn:microsoft.com/office/officeart/2018/5/layout/IconCircleLabelList"/>
    <dgm:cxn modelId="{7876ED1A-DC99-4660-A71F-29738B4F2977}" type="presParOf" srcId="{C05A16B3-BB87-45F0-99A0-EE7D3443C8E9}" destId="{D7C3D34C-C12A-436F-958E-DD1792086392}" srcOrd="0" destOrd="0" presId="urn:microsoft.com/office/officeart/2018/5/layout/IconCircleLabelList"/>
    <dgm:cxn modelId="{6D9EBD75-E5EF-415F-898A-A52618769E79}" type="presParOf" srcId="{C05A16B3-BB87-45F0-99A0-EE7D3443C8E9}" destId="{05BA9E42-8CF3-4A34-BCC8-E15127E59544}" srcOrd="1" destOrd="0" presId="urn:microsoft.com/office/officeart/2018/5/layout/IconCircleLabelList"/>
    <dgm:cxn modelId="{62F33F21-469F-4747-B744-C2939262BF7C}" type="presParOf" srcId="{C05A16B3-BB87-45F0-99A0-EE7D3443C8E9}" destId="{7A411C0A-6790-4684-9F8C-9AB9F554F719}" srcOrd="2" destOrd="0" presId="urn:microsoft.com/office/officeart/2018/5/layout/IconCircleLabelList"/>
    <dgm:cxn modelId="{66B529A1-342D-4B90-BEC5-7FFBB666CE37}" type="presParOf" srcId="{C05A16B3-BB87-45F0-99A0-EE7D3443C8E9}" destId="{08FBEAF9-EDC1-4FB8-BF07-8D6A865ACD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626740-1555-4E43-983F-D660F3730FD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119B0C7-1DEC-4969-8B76-72351F53CB56}">
      <dgm:prSet/>
      <dgm:spPr/>
      <dgm:t>
        <a:bodyPr/>
        <a:lstStyle/>
        <a:p>
          <a:pPr>
            <a:defRPr b="1"/>
          </a:pPr>
          <a:r>
            <a:rPr lang="en-IE" dirty="0"/>
            <a:t>To investigate the influencing parameters of Workload Satisfaction</a:t>
          </a:r>
          <a:endParaRPr lang="en-US" dirty="0"/>
        </a:p>
      </dgm:t>
    </dgm:pt>
    <dgm:pt modelId="{E1D44DE1-1AB6-4807-A253-84FFEBAAB10B}" type="parTrans" cxnId="{26A0CA7A-F4B4-4326-94BB-9361DEEBEF8A}">
      <dgm:prSet/>
      <dgm:spPr/>
      <dgm:t>
        <a:bodyPr/>
        <a:lstStyle/>
        <a:p>
          <a:endParaRPr lang="en-US"/>
        </a:p>
      </dgm:t>
    </dgm:pt>
    <dgm:pt modelId="{E1EC77F3-FC29-41C9-82B8-579D8A1FAE72}" type="sibTrans" cxnId="{26A0CA7A-F4B4-4326-94BB-9361DEEBEF8A}">
      <dgm:prSet/>
      <dgm:spPr/>
      <dgm:t>
        <a:bodyPr/>
        <a:lstStyle/>
        <a:p>
          <a:endParaRPr lang="en-US"/>
        </a:p>
      </dgm:t>
    </dgm:pt>
    <dgm:pt modelId="{5316B529-A01E-4F69-A3B9-35B1B9F5A98A}">
      <dgm:prSet/>
      <dgm:spPr/>
      <dgm:t>
        <a:bodyPr/>
        <a:lstStyle/>
        <a:p>
          <a:pPr>
            <a:defRPr b="1"/>
          </a:pPr>
          <a:r>
            <a:rPr lang="en-IE" b="1" dirty="0"/>
            <a:t>Random Forest </a:t>
          </a:r>
          <a:endParaRPr lang="en-US" dirty="0"/>
        </a:p>
      </dgm:t>
    </dgm:pt>
    <dgm:pt modelId="{1EFFC354-171D-4B49-A8E2-5CFF97C0510A}" type="parTrans" cxnId="{B1A8824C-E590-45B6-9AD4-080170BE8F38}">
      <dgm:prSet/>
      <dgm:spPr/>
      <dgm:t>
        <a:bodyPr/>
        <a:lstStyle/>
        <a:p>
          <a:endParaRPr lang="en-US"/>
        </a:p>
      </dgm:t>
    </dgm:pt>
    <dgm:pt modelId="{AD146D52-3D8C-443B-AAF0-3807702DF2B4}" type="sibTrans" cxnId="{B1A8824C-E590-45B6-9AD4-080170BE8F38}">
      <dgm:prSet/>
      <dgm:spPr/>
      <dgm:t>
        <a:bodyPr/>
        <a:lstStyle/>
        <a:p>
          <a:endParaRPr lang="en-US"/>
        </a:p>
      </dgm:t>
    </dgm:pt>
    <dgm:pt modelId="{7D2C8E6B-EE0E-4414-9676-94B757CDC653}">
      <dgm:prSet/>
      <dgm:spPr/>
      <dgm:t>
        <a:bodyPr/>
        <a:lstStyle/>
        <a:p>
          <a:r>
            <a:rPr lang="en-IE"/>
            <a:t>Constructs a multitude of decision trees during training  </a:t>
          </a:r>
          <a:endParaRPr lang="en-US"/>
        </a:p>
      </dgm:t>
    </dgm:pt>
    <dgm:pt modelId="{42D1287C-76F2-4918-A0BE-E075B48D82BB}" type="parTrans" cxnId="{79E143F2-2DE1-492B-9405-4A4EEFBB5BE3}">
      <dgm:prSet/>
      <dgm:spPr/>
      <dgm:t>
        <a:bodyPr/>
        <a:lstStyle/>
        <a:p>
          <a:endParaRPr lang="en-US"/>
        </a:p>
      </dgm:t>
    </dgm:pt>
    <dgm:pt modelId="{E3247B19-4F93-49F0-8341-3496FE6CD294}" type="sibTrans" cxnId="{79E143F2-2DE1-492B-9405-4A4EEFBB5BE3}">
      <dgm:prSet/>
      <dgm:spPr/>
      <dgm:t>
        <a:bodyPr/>
        <a:lstStyle/>
        <a:p>
          <a:endParaRPr lang="en-US"/>
        </a:p>
      </dgm:t>
    </dgm:pt>
    <dgm:pt modelId="{AE4744CC-BC17-404A-A6DF-E926D21C9671}">
      <dgm:prSet/>
      <dgm:spPr/>
      <dgm:t>
        <a:bodyPr/>
        <a:lstStyle/>
        <a:p>
          <a:r>
            <a:rPr lang="en-IE" dirty="0"/>
            <a:t>Outputs the modal class (classification) or mean prediction (regression) of individual trees </a:t>
          </a:r>
          <a:endParaRPr lang="en-US" dirty="0"/>
        </a:p>
      </dgm:t>
    </dgm:pt>
    <dgm:pt modelId="{FC621C7A-EBF0-425E-B758-98D8E8A46CF4}" type="parTrans" cxnId="{7DC46C9F-1F04-4305-8383-E77A4373F78B}">
      <dgm:prSet/>
      <dgm:spPr/>
      <dgm:t>
        <a:bodyPr/>
        <a:lstStyle/>
        <a:p>
          <a:endParaRPr lang="en-US"/>
        </a:p>
      </dgm:t>
    </dgm:pt>
    <dgm:pt modelId="{E6BC8C86-E3EC-4701-8D6C-B2ACA1C784EB}" type="sibTrans" cxnId="{7DC46C9F-1F04-4305-8383-E77A4373F78B}">
      <dgm:prSet/>
      <dgm:spPr/>
      <dgm:t>
        <a:bodyPr/>
        <a:lstStyle/>
        <a:p>
          <a:endParaRPr lang="en-US"/>
        </a:p>
      </dgm:t>
    </dgm:pt>
    <dgm:pt modelId="{BADF1CF0-6524-4B73-84D9-EFC00C838EBF}">
      <dgm:prSet/>
      <dgm:spPr/>
      <dgm:t>
        <a:bodyPr/>
        <a:lstStyle/>
        <a:p>
          <a:r>
            <a:rPr lang="en-IE"/>
            <a:t>Loss Reduction Variable Importance ranks the predictors </a:t>
          </a:r>
          <a:endParaRPr lang="en-US"/>
        </a:p>
      </dgm:t>
    </dgm:pt>
    <dgm:pt modelId="{34AB4D93-91DD-4D80-83A5-FC4BF73331E1}" type="parTrans" cxnId="{1B5C363A-4F44-44CF-A160-942FC786CC87}">
      <dgm:prSet/>
      <dgm:spPr/>
      <dgm:t>
        <a:bodyPr/>
        <a:lstStyle/>
        <a:p>
          <a:endParaRPr lang="en-US"/>
        </a:p>
      </dgm:t>
    </dgm:pt>
    <dgm:pt modelId="{7F40E3A1-5E6F-4A37-89B7-90339814774D}" type="sibTrans" cxnId="{1B5C363A-4F44-44CF-A160-942FC786CC87}">
      <dgm:prSet/>
      <dgm:spPr/>
      <dgm:t>
        <a:bodyPr/>
        <a:lstStyle/>
        <a:p>
          <a:endParaRPr lang="en-US"/>
        </a:p>
      </dgm:t>
    </dgm:pt>
    <dgm:pt modelId="{E6BE1E7B-3FB7-4A3E-805A-22CC27FF4F30}" type="pres">
      <dgm:prSet presAssocID="{2C626740-1555-4E43-983F-D660F3730FD8}" presName="root" presStyleCnt="0">
        <dgm:presLayoutVars>
          <dgm:dir/>
          <dgm:resizeHandles val="exact"/>
        </dgm:presLayoutVars>
      </dgm:prSet>
      <dgm:spPr/>
    </dgm:pt>
    <dgm:pt modelId="{538CF714-3913-45A5-973C-43346C836705}" type="pres">
      <dgm:prSet presAssocID="{2119B0C7-1DEC-4969-8B76-72351F53CB56}" presName="compNode" presStyleCnt="0"/>
      <dgm:spPr/>
    </dgm:pt>
    <dgm:pt modelId="{3F5C23A2-C1F2-4081-8D2A-CD4FC82221AF}" type="pres">
      <dgm:prSet presAssocID="{2119B0C7-1DEC-4969-8B76-72351F53CB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1FCB17E-9B75-4381-9515-06499420E1A6}" type="pres">
      <dgm:prSet presAssocID="{2119B0C7-1DEC-4969-8B76-72351F53CB56}" presName="iconSpace" presStyleCnt="0"/>
      <dgm:spPr/>
    </dgm:pt>
    <dgm:pt modelId="{0BCCFADB-9DBE-45E7-83EF-35E41F8C3EC9}" type="pres">
      <dgm:prSet presAssocID="{2119B0C7-1DEC-4969-8B76-72351F53CB56}" presName="parTx" presStyleLbl="revTx" presStyleIdx="0" presStyleCnt="4">
        <dgm:presLayoutVars>
          <dgm:chMax val="0"/>
          <dgm:chPref val="0"/>
        </dgm:presLayoutVars>
      </dgm:prSet>
      <dgm:spPr/>
    </dgm:pt>
    <dgm:pt modelId="{2A006949-0BD9-4076-9959-3A6B2027ED31}" type="pres">
      <dgm:prSet presAssocID="{2119B0C7-1DEC-4969-8B76-72351F53CB56}" presName="txSpace" presStyleCnt="0"/>
      <dgm:spPr/>
    </dgm:pt>
    <dgm:pt modelId="{3FB287B9-DE2F-4617-823F-F857D1DAE29E}" type="pres">
      <dgm:prSet presAssocID="{2119B0C7-1DEC-4969-8B76-72351F53CB56}" presName="desTx" presStyleLbl="revTx" presStyleIdx="1" presStyleCnt="4">
        <dgm:presLayoutVars/>
      </dgm:prSet>
      <dgm:spPr/>
    </dgm:pt>
    <dgm:pt modelId="{EC8F6CD6-17A4-46F5-884B-56A24AED00CC}" type="pres">
      <dgm:prSet presAssocID="{E1EC77F3-FC29-41C9-82B8-579D8A1FAE72}" presName="sibTrans" presStyleCnt="0"/>
      <dgm:spPr/>
    </dgm:pt>
    <dgm:pt modelId="{9768E4B8-F016-41BA-8CA2-D461168FB1CF}" type="pres">
      <dgm:prSet presAssocID="{5316B529-A01E-4F69-A3B9-35B1B9F5A98A}" presName="compNode" presStyleCnt="0"/>
      <dgm:spPr/>
    </dgm:pt>
    <dgm:pt modelId="{68D9B208-171A-47D3-A98D-C1929CA9F2F4}" type="pres">
      <dgm:prSet presAssocID="{5316B529-A01E-4F69-A3B9-35B1B9F5A9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168131F-F493-4827-947C-ECC3D9C08CDF}" type="pres">
      <dgm:prSet presAssocID="{5316B529-A01E-4F69-A3B9-35B1B9F5A98A}" presName="iconSpace" presStyleCnt="0"/>
      <dgm:spPr/>
    </dgm:pt>
    <dgm:pt modelId="{56EE828C-8B33-4340-BCCE-177816920E89}" type="pres">
      <dgm:prSet presAssocID="{5316B529-A01E-4F69-A3B9-35B1B9F5A98A}" presName="parTx" presStyleLbl="revTx" presStyleIdx="2" presStyleCnt="4">
        <dgm:presLayoutVars>
          <dgm:chMax val="0"/>
          <dgm:chPref val="0"/>
        </dgm:presLayoutVars>
      </dgm:prSet>
      <dgm:spPr/>
    </dgm:pt>
    <dgm:pt modelId="{1FD2E9EF-6D1F-48D9-8DFB-5A3812BC61B7}" type="pres">
      <dgm:prSet presAssocID="{5316B529-A01E-4F69-A3B9-35B1B9F5A98A}" presName="txSpace" presStyleCnt="0"/>
      <dgm:spPr/>
    </dgm:pt>
    <dgm:pt modelId="{23BD77FA-2650-414F-B259-80DF58AE175B}" type="pres">
      <dgm:prSet presAssocID="{5316B529-A01E-4F69-A3B9-35B1B9F5A98A}" presName="desTx" presStyleLbl="revTx" presStyleIdx="3" presStyleCnt="4">
        <dgm:presLayoutVars/>
      </dgm:prSet>
      <dgm:spPr/>
    </dgm:pt>
  </dgm:ptLst>
  <dgm:cxnLst>
    <dgm:cxn modelId="{04FED307-74A6-4F99-AA41-D88C3A2A55DF}" type="presOf" srcId="{2C626740-1555-4E43-983F-D660F3730FD8}" destId="{E6BE1E7B-3FB7-4A3E-805A-22CC27FF4F30}" srcOrd="0" destOrd="0" presId="urn:microsoft.com/office/officeart/2018/2/layout/IconLabelDescriptionList"/>
    <dgm:cxn modelId="{1B5C363A-4F44-44CF-A160-942FC786CC87}" srcId="{5316B529-A01E-4F69-A3B9-35B1B9F5A98A}" destId="{BADF1CF0-6524-4B73-84D9-EFC00C838EBF}" srcOrd="2" destOrd="0" parTransId="{34AB4D93-91DD-4D80-83A5-FC4BF73331E1}" sibTransId="{7F40E3A1-5E6F-4A37-89B7-90339814774D}"/>
    <dgm:cxn modelId="{B1A8824C-E590-45B6-9AD4-080170BE8F38}" srcId="{2C626740-1555-4E43-983F-D660F3730FD8}" destId="{5316B529-A01E-4F69-A3B9-35B1B9F5A98A}" srcOrd="1" destOrd="0" parTransId="{1EFFC354-171D-4B49-A8E2-5CFF97C0510A}" sibTransId="{AD146D52-3D8C-443B-AAF0-3807702DF2B4}"/>
    <dgm:cxn modelId="{CE345259-8048-4B9B-80B9-C308B2A80019}" type="presOf" srcId="{BADF1CF0-6524-4B73-84D9-EFC00C838EBF}" destId="{23BD77FA-2650-414F-B259-80DF58AE175B}" srcOrd="0" destOrd="2" presId="urn:microsoft.com/office/officeart/2018/2/layout/IconLabelDescriptionList"/>
    <dgm:cxn modelId="{26A0CA7A-F4B4-4326-94BB-9361DEEBEF8A}" srcId="{2C626740-1555-4E43-983F-D660F3730FD8}" destId="{2119B0C7-1DEC-4969-8B76-72351F53CB56}" srcOrd="0" destOrd="0" parTransId="{E1D44DE1-1AB6-4807-A253-84FFEBAAB10B}" sibTransId="{E1EC77F3-FC29-41C9-82B8-579D8A1FAE72}"/>
    <dgm:cxn modelId="{7DC46C9F-1F04-4305-8383-E77A4373F78B}" srcId="{5316B529-A01E-4F69-A3B9-35B1B9F5A98A}" destId="{AE4744CC-BC17-404A-A6DF-E926D21C9671}" srcOrd="1" destOrd="0" parTransId="{FC621C7A-EBF0-425E-B758-98D8E8A46CF4}" sibTransId="{E6BC8C86-E3EC-4701-8D6C-B2ACA1C784EB}"/>
    <dgm:cxn modelId="{ACF908B3-5F7B-4878-97EB-18A58B372232}" type="presOf" srcId="{AE4744CC-BC17-404A-A6DF-E926D21C9671}" destId="{23BD77FA-2650-414F-B259-80DF58AE175B}" srcOrd="0" destOrd="1" presId="urn:microsoft.com/office/officeart/2018/2/layout/IconLabelDescriptionList"/>
    <dgm:cxn modelId="{18AF0CCC-C587-479C-8353-0E3D7EF99967}" type="presOf" srcId="{7D2C8E6B-EE0E-4414-9676-94B757CDC653}" destId="{23BD77FA-2650-414F-B259-80DF58AE175B}" srcOrd="0" destOrd="0" presId="urn:microsoft.com/office/officeart/2018/2/layout/IconLabelDescriptionList"/>
    <dgm:cxn modelId="{EF0D14E4-D756-4ECE-ABCD-C736EACE65FF}" type="presOf" srcId="{2119B0C7-1DEC-4969-8B76-72351F53CB56}" destId="{0BCCFADB-9DBE-45E7-83EF-35E41F8C3EC9}" srcOrd="0" destOrd="0" presId="urn:microsoft.com/office/officeart/2018/2/layout/IconLabelDescriptionList"/>
    <dgm:cxn modelId="{79E143F2-2DE1-492B-9405-4A4EEFBB5BE3}" srcId="{5316B529-A01E-4F69-A3B9-35B1B9F5A98A}" destId="{7D2C8E6B-EE0E-4414-9676-94B757CDC653}" srcOrd="0" destOrd="0" parTransId="{42D1287C-76F2-4918-A0BE-E075B48D82BB}" sibTransId="{E3247B19-4F93-49F0-8341-3496FE6CD294}"/>
    <dgm:cxn modelId="{EA3FFBF8-3FC0-437D-9B45-8749A9BCEDD4}" type="presOf" srcId="{5316B529-A01E-4F69-A3B9-35B1B9F5A98A}" destId="{56EE828C-8B33-4340-BCCE-177816920E89}" srcOrd="0" destOrd="0" presId="urn:microsoft.com/office/officeart/2018/2/layout/IconLabelDescriptionList"/>
    <dgm:cxn modelId="{9C14DD34-3318-4E4B-9BE6-B6AAE870CC10}" type="presParOf" srcId="{E6BE1E7B-3FB7-4A3E-805A-22CC27FF4F30}" destId="{538CF714-3913-45A5-973C-43346C836705}" srcOrd="0" destOrd="0" presId="urn:microsoft.com/office/officeart/2018/2/layout/IconLabelDescriptionList"/>
    <dgm:cxn modelId="{962F573D-EA8E-488F-91C9-492F57D14247}" type="presParOf" srcId="{538CF714-3913-45A5-973C-43346C836705}" destId="{3F5C23A2-C1F2-4081-8D2A-CD4FC82221AF}" srcOrd="0" destOrd="0" presId="urn:microsoft.com/office/officeart/2018/2/layout/IconLabelDescriptionList"/>
    <dgm:cxn modelId="{501D2BAA-E6A3-4390-9A03-B9134C7725FD}" type="presParOf" srcId="{538CF714-3913-45A5-973C-43346C836705}" destId="{21FCB17E-9B75-4381-9515-06499420E1A6}" srcOrd="1" destOrd="0" presId="urn:microsoft.com/office/officeart/2018/2/layout/IconLabelDescriptionList"/>
    <dgm:cxn modelId="{6E950321-ED23-48AA-9D21-6BC2B233603F}" type="presParOf" srcId="{538CF714-3913-45A5-973C-43346C836705}" destId="{0BCCFADB-9DBE-45E7-83EF-35E41F8C3EC9}" srcOrd="2" destOrd="0" presId="urn:microsoft.com/office/officeart/2018/2/layout/IconLabelDescriptionList"/>
    <dgm:cxn modelId="{60AE13C6-586B-46B6-AA2A-1B6280FDE795}" type="presParOf" srcId="{538CF714-3913-45A5-973C-43346C836705}" destId="{2A006949-0BD9-4076-9959-3A6B2027ED31}" srcOrd="3" destOrd="0" presId="urn:microsoft.com/office/officeart/2018/2/layout/IconLabelDescriptionList"/>
    <dgm:cxn modelId="{3AB7A35D-29F2-4745-B59C-2E2B4022D0C3}" type="presParOf" srcId="{538CF714-3913-45A5-973C-43346C836705}" destId="{3FB287B9-DE2F-4617-823F-F857D1DAE29E}" srcOrd="4" destOrd="0" presId="urn:microsoft.com/office/officeart/2018/2/layout/IconLabelDescriptionList"/>
    <dgm:cxn modelId="{18EF347C-E126-4B5E-9B47-8ABF73BDB8F5}" type="presParOf" srcId="{E6BE1E7B-3FB7-4A3E-805A-22CC27FF4F30}" destId="{EC8F6CD6-17A4-46F5-884B-56A24AED00CC}" srcOrd="1" destOrd="0" presId="urn:microsoft.com/office/officeart/2018/2/layout/IconLabelDescriptionList"/>
    <dgm:cxn modelId="{B1673AFC-F5F5-48A9-87A1-052EBC4F86A1}" type="presParOf" srcId="{E6BE1E7B-3FB7-4A3E-805A-22CC27FF4F30}" destId="{9768E4B8-F016-41BA-8CA2-D461168FB1CF}" srcOrd="2" destOrd="0" presId="urn:microsoft.com/office/officeart/2018/2/layout/IconLabelDescriptionList"/>
    <dgm:cxn modelId="{23D0E801-00A4-4FE1-8A0B-63C2073E2806}" type="presParOf" srcId="{9768E4B8-F016-41BA-8CA2-D461168FB1CF}" destId="{68D9B208-171A-47D3-A98D-C1929CA9F2F4}" srcOrd="0" destOrd="0" presId="urn:microsoft.com/office/officeart/2018/2/layout/IconLabelDescriptionList"/>
    <dgm:cxn modelId="{73DCCE17-AABA-455D-A217-2728A347CE36}" type="presParOf" srcId="{9768E4B8-F016-41BA-8CA2-D461168FB1CF}" destId="{D168131F-F493-4827-947C-ECC3D9C08CDF}" srcOrd="1" destOrd="0" presId="urn:microsoft.com/office/officeart/2018/2/layout/IconLabelDescriptionList"/>
    <dgm:cxn modelId="{A21BDBA7-55A5-40F6-993F-A7A42E9A7A6C}" type="presParOf" srcId="{9768E4B8-F016-41BA-8CA2-D461168FB1CF}" destId="{56EE828C-8B33-4340-BCCE-177816920E89}" srcOrd="2" destOrd="0" presId="urn:microsoft.com/office/officeart/2018/2/layout/IconLabelDescriptionList"/>
    <dgm:cxn modelId="{C0889B3D-2F96-448E-8ECE-12998682A1A3}" type="presParOf" srcId="{9768E4B8-F016-41BA-8CA2-D461168FB1CF}" destId="{1FD2E9EF-6D1F-48D9-8DFB-5A3812BC61B7}" srcOrd="3" destOrd="0" presId="urn:microsoft.com/office/officeart/2018/2/layout/IconLabelDescriptionList"/>
    <dgm:cxn modelId="{D9F06BF8-A0FC-4817-976C-9E1AA035F075}" type="presParOf" srcId="{9768E4B8-F016-41BA-8CA2-D461168FB1CF}" destId="{23BD77FA-2650-414F-B259-80DF58AE17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26740-1555-4E43-983F-D660F3730FD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119B0C7-1DEC-4969-8B76-72351F53CB5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sz="2200" b="1" dirty="0"/>
            <a:t>Random Forest</a:t>
          </a:r>
          <a:r>
            <a:rPr lang="en-IE" sz="2200" dirty="0"/>
            <a:t> is a non-parametric method and does not provide a statistical measure of significance</a:t>
          </a:r>
          <a:endParaRPr lang="en-US" sz="2200" dirty="0"/>
        </a:p>
      </dgm:t>
    </dgm:pt>
    <dgm:pt modelId="{E1D44DE1-1AB6-4807-A253-84FFEBAAB10B}" type="parTrans" cxnId="{26A0CA7A-F4B4-4326-94BB-9361DEEBEF8A}">
      <dgm:prSet/>
      <dgm:spPr/>
      <dgm:t>
        <a:bodyPr/>
        <a:lstStyle/>
        <a:p>
          <a:endParaRPr lang="en-US"/>
        </a:p>
      </dgm:t>
    </dgm:pt>
    <dgm:pt modelId="{E1EC77F3-FC29-41C9-82B8-579D8A1FAE72}" type="sibTrans" cxnId="{26A0CA7A-F4B4-4326-94BB-9361DEEBEF8A}">
      <dgm:prSet/>
      <dgm:spPr/>
      <dgm:t>
        <a:bodyPr/>
        <a:lstStyle/>
        <a:p>
          <a:endParaRPr lang="en-US"/>
        </a:p>
      </dgm:t>
    </dgm:pt>
    <dgm:pt modelId="{5316B529-A01E-4F69-A3B9-35B1B9F5A98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sz="2200" b="1" dirty="0"/>
            <a:t>Multinomial Logistic Regression</a:t>
          </a:r>
          <a:r>
            <a:rPr lang="en-IE" sz="2200" dirty="0"/>
            <a:t> </a:t>
          </a:r>
          <a:endParaRPr lang="en-US" sz="2200" dirty="0"/>
        </a:p>
      </dgm:t>
    </dgm:pt>
    <dgm:pt modelId="{1EFFC354-171D-4B49-A8E2-5CFF97C0510A}" type="parTrans" cxnId="{B1A8824C-E590-45B6-9AD4-080170BE8F38}">
      <dgm:prSet/>
      <dgm:spPr/>
      <dgm:t>
        <a:bodyPr/>
        <a:lstStyle/>
        <a:p>
          <a:endParaRPr lang="en-US"/>
        </a:p>
      </dgm:t>
    </dgm:pt>
    <dgm:pt modelId="{AD146D52-3D8C-443B-AAF0-3807702DF2B4}" type="sibTrans" cxnId="{B1A8824C-E590-45B6-9AD4-080170BE8F38}">
      <dgm:prSet/>
      <dgm:spPr/>
      <dgm:t>
        <a:bodyPr/>
        <a:lstStyle/>
        <a:p>
          <a:endParaRPr lang="en-US"/>
        </a:p>
      </dgm:t>
    </dgm:pt>
    <dgm:pt modelId="{7D2C8E6B-EE0E-4414-9676-94B757CDC653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To further examine the predictor-response relationship</a:t>
          </a:r>
        </a:p>
        <a:p>
          <a:pPr>
            <a:lnSpc>
              <a:spcPct val="100000"/>
            </a:lnSpc>
          </a:pPr>
          <a:r>
            <a:rPr lang="en-IE" dirty="0"/>
            <a:t>It models nominal outcome variables</a:t>
          </a:r>
        </a:p>
        <a:p>
          <a:pPr>
            <a:lnSpc>
              <a:spcPct val="100000"/>
            </a:lnSpc>
          </a:pPr>
          <a:r>
            <a:rPr lang="en-IE" dirty="0"/>
            <a:t>Log odds of the outcomes are modelled as a linear combination of the predictor variables </a:t>
          </a:r>
          <a:endParaRPr lang="en-US" dirty="0"/>
        </a:p>
      </dgm:t>
    </dgm:pt>
    <dgm:pt modelId="{42D1287C-76F2-4918-A0BE-E075B48D82BB}" type="parTrans" cxnId="{79E143F2-2DE1-492B-9405-4A4EEFBB5BE3}">
      <dgm:prSet/>
      <dgm:spPr/>
      <dgm:t>
        <a:bodyPr/>
        <a:lstStyle/>
        <a:p>
          <a:endParaRPr lang="en-US"/>
        </a:p>
      </dgm:t>
    </dgm:pt>
    <dgm:pt modelId="{E3247B19-4F93-49F0-8341-3496FE6CD294}" type="sibTrans" cxnId="{79E143F2-2DE1-492B-9405-4A4EEFBB5BE3}">
      <dgm:prSet/>
      <dgm:spPr/>
      <dgm:t>
        <a:bodyPr/>
        <a:lstStyle/>
        <a:p>
          <a:endParaRPr lang="en-US"/>
        </a:p>
      </dgm:t>
    </dgm:pt>
    <dgm:pt modelId="{E6BE1E7B-3FB7-4A3E-805A-22CC27FF4F30}" type="pres">
      <dgm:prSet presAssocID="{2C626740-1555-4E43-983F-D660F3730FD8}" presName="root" presStyleCnt="0">
        <dgm:presLayoutVars>
          <dgm:dir/>
          <dgm:resizeHandles val="exact"/>
        </dgm:presLayoutVars>
      </dgm:prSet>
      <dgm:spPr/>
    </dgm:pt>
    <dgm:pt modelId="{538CF714-3913-45A5-973C-43346C836705}" type="pres">
      <dgm:prSet presAssocID="{2119B0C7-1DEC-4969-8B76-72351F53CB56}" presName="compNode" presStyleCnt="0"/>
      <dgm:spPr/>
    </dgm:pt>
    <dgm:pt modelId="{3F5C23A2-C1F2-4081-8D2A-CD4FC82221AF}" type="pres">
      <dgm:prSet presAssocID="{2119B0C7-1DEC-4969-8B76-72351F53CB56}" presName="iconRect" presStyleLbl="node1" presStyleIdx="0" presStyleCnt="2" custLinFactNeighborX="788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1FCB17E-9B75-4381-9515-06499420E1A6}" type="pres">
      <dgm:prSet presAssocID="{2119B0C7-1DEC-4969-8B76-72351F53CB56}" presName="iconSpace" presStyleCnt="0"/>
      <dgm:spPr/>
    </dgm:pt>
    <dgm:pt modelId="{0BCCFADB-9DBE-45E7-83EF-35E41F8C3EC9}" type="pres">
      <dgm:prSet presAssocID="{2119B0C7-1DEC-4969-8B76-72351F53CB56}" presName="parTx" presStyleLbl="revTx" presStyleIdx="0" presStyleCnt="4">
        <dgm:presLayoutVars>
          <dgm:chMax val="0"/>
          <dgm:chPref val="0"/>
        </dgm:presLayoutVars>
      </dgm:prSet>
      <dgm:spPr/>
    </dgm:pt>
    <dgm:pt modelId="{2A006949-0BD9-4076-9959-3A6B2027ED31}" type="pres">
      <dgm:prSet presAssocID="{2119B0C7-1DEC-4969-8B76-72351F53CB56}" presName="txSpace" presStyleCnt="0"/>
      <dgm:spPr/>
    </dgm:pt>
    <dgm:pt modelId="{3FB287B9-DE2F-4617-823F-F857D1DAE29E}" type="pres">
      <dgm:prSet presAssocID="{2119B0C7-1DEC-4969-8B76-72351F53CB56}" presName="desTx" presStyleLbl="revTx" presStyleIdx="1" presStyleCnt="4">
        <dgm:presLayoutVars/>
      </dgm:prSet>
      <dgm:spPr/>
    </dgm:pt>
    <dgm:pt modelId="{EC8F6CD6-17A4-46F5-884B-56A24AED00CC}" type="pres">
      <dgm:prSet presAssocID="{E1EC77F3-FC29-41C9-82B8-579D8A1FAE72}" presName="sibTrans" presStyleCnt="0"/>
      <dgm:spPr/>
    </dgm:pt>
    <dgm:pt modelId="{9768E4B8-F016-41BA-8CA2-D461168FB1CF}" type="pres">
      <dgm:prSet presAssocID="{5316B529-A01E-4F69-A3B9-35B1B9F5A98A}" presName="compNode" presStyleCnt="0"/>
      <dgm:spPr/>
    </dgm:pt>
    <dgm:pt modelId="{68D9B208-171A-47D3-A98D-C1929CA9F2F4}" type="pres">
      <dgm:prSet presAssocID="{5316B529-A01E-4F69-A3B9-35B1B9F5A98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168131F-F493-4827-947C-ECC3D9C08CDF}" type="pres">
      <dgm:prSet presAssocID="{5316B529-A01E-4F69-A3B9-35B1B9F5A98A}" presName="iconSpace" presStyleCnt="0"/>
      <dgm:spPr/>
    </dgm:pt>
    <dgm:pt modelId="{56EE828C-8B33-4340-BCCE-177816920E89}" type="pres">
      <dgm:prSet presAssocID="{5316B529-A01E-4F69-A3B9-35B1B9F5A98A}" presName="parTx" presStyleLbl="revTx" presStyleIdx="2" presStyleCnt="4">
        <dgm:presLayoutVars>
          <dgm:chMax val="0"/>
          <dgm:chPref val="0"/>
        </dgm:presLayoutVars>
      </dgm:prSet>
      <dgm:spPr/>
    </dgm:pt>
    <dgm:pt modelId="{1FD2E9EF-6D1F-48D9-8DFB-5A3812BC61B7}" type="pres">
      <dgm:prSet presAssocID="{5316B529-A01E-4F69-A3B9-35B1B9F5A98A}" presName="txSpace" presStyleCnt="0"/>
      <dgm:spPr/>
    </dgm:pt>
    <dgm:pt modelId="{23BD77FA-2650-414F-B259-80DF58AE175B}" type="pres">
      <dgm:prSet presAssocID="{5316B529-A01E-4F69-A3B9-35B1B9F5A98A}" presName="desTx" presStyleLbl="revTx" presStyleIdx="3" presStyleCnt="4" custLinFactNeighborY="-40350">
        <dgm:presLayoutVars/>
      </dgm:prSet>
      <dgm:spPr/>
    </dgm:pt>
  </dgm:ptLst>
  <dgm:cxnLst>
    <dgm:cxn modelId="{04FED307-74A6-4F99-AA41-D88C3A2A55DF}" type="presOf" srcId="{2C626740-1555-4E43-983F-D660F3730FD8}" destId="{E6BE1E7B-3FB7-4A3E-805A-22CC27FF4F30}" srcOrd="0" destOrd="0" presId="urn:microsoft.com/office/officeart/2018/2/layout/IconLabelDescriptionList"/>
    <dgm:cxn modelId="{B1A8824C-E590-45B6-9AD4-080170BE8F38}" srcId="{2C626740-1555-4E43-983F-D660F3730FD8}" destId="{5316B529-A01E-4F69-A3B9-35B1B9F5A98A}" srcOrd="1" destOrd="0" parTransId="{1EFFC354-171D-4B49-A8E2-5CFF97C0510A}" sibTransId="{AD146D52-3D8C-443B-AAF0-3807702DF2B4}"/>
    <dgm:cxn modelId="{26A0CA7A-F4B4-4326-94BB-9361DEEBEF8A}" srcId="{2C626740-1555-4E43-983F-D660F3730FD8}" destId="{2119B0C7-1DEC-4969-8B76-72351F53CB56}" srcOrd="0" destOrd="0" parTransId="{E1D44DE1-1AB6-4807-A253-84FFEBAAB10B}" sibTransId="{E1EC77F3-FC29-41C9-82B8-579D8A1FAE72}"/>
    <dgm:cxn modelId="{18AF0CCC-C587-479C-8353-0E3D7EF99967}" type="presOf" srcId="{7D2C8E6B-EE0E-4414-9676-94B757CDC653}" destId="{23BD77FA-2650-414F-B259-80DF58AE175B}" srcOrd="0" destOrd="0" presId="urn:microsoft.com/office/officeart/2018/2/layout/IconLabelDescriptionList"/>
    <dgm:cxn modelId="{EF0D14E4-D756-4ECE-ABCD-C736EACE65FF}" type="presOf" srcId="{2119B0C7-1DEC-4969-8B76-72351F53CB56}" destId="{0BCCFADB-9DBE-45E7-83EF-35E41F8C3EC9}" srcOrd="0" destOrd="0" presId="urn:microsoft.com/office/officeart/2018/2/layout/IconLabelDescriptionList"/>
    <dgm:cxn modelId="{79E143F2-2DE1-492B-9405-4A4EEFBB5BE3}" srcId="{5316B529-A01E-4F69-A3B9-35B1B9F5A98A}" destId="{7D2C8E6B-EE0E-4414-9676-94B757CDC653}" srcOrd="0" destOrd="0" parTransId="{42D1287C-76F2-4918-A0BE-E075B48D82BB}" sibTransId="{E3247B19-4F93-49F0-8341-3496FE6CD294}"/>
    <dgm:cxn modelId="{EA3FFBF8-3FC0-437D-9B45-8749A9BCEDD4}" type="presOf" srcId="{5316B529-A01E-4F69-A3B9-35B1B9F5A98A}" destId="{56EE828C-8B33-4340-BCCE-177816920E89}" srcOrd="0" destOrd="0" presId="urn:microsoft.com/office/officeart/2018/2/layout/IconLabelDescriptionList"/>
    <dgm:cxn modelId="{9C14DD34-3318-4E4B-9BE6-B6AAE870CC10}" type="presParOf" srcId="{E6BE1E7B-3FB7-4A3E-805A-22CC27FF4F30}" destId="{538CF714-3913-45A5-973C-43346C836705}" srcOrd="0" destOrd="0" presId="urn:microsoft.com/office/officeart/2018/2/layout/IconLabelDescriptionList"/>
    <dgm:cxn modelId="{962F573D-EA8E-488F-91C9-492F57D14247}" type="presParOf" srcId="{538CF714-3913-45A5-973C-43346C836705}" destId="{3F5C23A2-C1F2-4081-8D2A-CD4FC82221AF}" srcOrd="0" destOrd="0" presId="urn:microsoft.com/office/officeart/2018/2/layout/IconLabelDescriptionList"/>
    <dgm:cxn modelId="{501D2BAA-E6A3-4390-9A03-B9134C7725FD}" type="presParOf" srcId="{538CF714-3913-45A5-973C-43346C836705}" destId="{21FCB17E-9B75-4381-9515-06499420E1A6}" srcOrd="1" destOrd="0" presId="urn:microsoft.com/office/officeart/2018/2/layout/IconLabelDescriptionList"/>
    <dgm:cxn modelId="{6E950321-ED23-48AA-9D21-6BC2B233603F}" type="presParOf" srcId="{538CF714-3913-45A5-973C-43346C836705}" destId="{0BCCFADB-9DBE-45E7-83EF-35E41F8C3EC9}" srcOrd="2" destOrd="0" presId="urn:microsoft.com/office/officeart/2018/2/layout/IconLabelDescriptionList"/>
    <dgm:cxn modelId="{60AE13C6-586B-46B6-AA2A-1B6280FDE795}" type="presParOf" srcId="{538CF714-3913-45A5-973C-43346C836705}" destId="{2A006949-0BD9-4076-9959-3A6B2027ED31}" srcOrd="3" destOrd="0" presId="urn:microsoft.com/office/officeart/2018/2/layout/IconLabelDescriptionList"/>
    <dgm:cxn modelId="{3AB7A35D-29F2-4745-B59C-2E2B4022D0C3}" type="presParOf" srcId="{538CF714-3913-45A5-973C-43346C836705}" destId="{3FB287B9-DE2F-4617-823F-F857D1DAE29E}" srcOrd="4" destOrd="0" presId="urn:microsoft.com/office/officeart/2018/2/layout/IconLabelDescriptionList"/>
    <dgm:cxn modelId="{18EF347C-E126-4B5E-9B47-8ABF73BDB8F5}" type="presParOf" srcId="{E6BE1E7B-3FB7-4A3E-805A-22CC27FF4F30}" destId="{EC8F6CD6-17A4-46F5-884B-56A24AED00CC}" srcOrd="1" destOrd="0" presId="urn:microsoft.com/office/officeart/2018/2/layout/IconLabelDescriptionList"/>
    <dgm:cxn modelId="{B1673AFC-F5F5-48A9-87A1-052EBC4F86A1}" type="presParOf" srcId="{E6BE1E7B-3FB7-4A3E-805A-22CC27FF4F30}" destId="{9768E4B8-F016-41BA-8CA2-D461168FB1CF}" srcOrd="2" destOrd="0" presId="urn:microsoft.com/office/officeart/2018/2/layout/IconLabelDescriptionList"/>
    <dgm:cxn modelId="{23D0E801-00A4-4FE1-8A0B-63C2073E2806}" type="presParOf" srcId="{9768E4B8-F016-41BA-8CA2-D461168FB1CF}" destId="{68D9B208-171A-47D3-A98D-C1929CA9F2F4}" srcOrd="0" destOrd="0" presId="urn:microsoft.com/office/officeart/2018/2/layout/IconLabelDescriptionList"/>
    <dgm:cxn modelId="{73DCCE17-AABA-455D-A217-2728A347CE36}" type="presParOf" srcId="{9768E4B8-F016-41BA-8CA2-D461168FB1CF}" destId="{D168131F-F493-4827-947C-ECC3D9C08CDF}" srcOrd="1" destOrd="0" presId="urn:microsoft.com/office/officeart/2018/2/layout/IconLabelDescriptionList"/>
    <dgm:cxn modelId="{A21BDBA7-55A5-40F6-993F-A7A42E9A7A6C}" type="presParOf" srcId="{9768E4B8-F016-41BA-8CA2-D461168FB1CF}" destId="{56EE828C-8B33-4340-BCCE-177816920E89}" srcOrd="2" destOrd="0" presId="urn:microsoft.com/office/officeart/2018/2/layout/IconLabelDescriptionList"/>
    <dgm:cxn modelId="{C0889B3D-2F96-448E-8ECE-12998682A1A3}" type="presParOf" srcId="{9768E4B8-F016-41BA-8CA2-D461168FB1CF}" destId="{1FD2E9EF-6D1F-48D9-8DFB-5A3812BC61B7}" srcOrd="3" destOrd="0" presId="urn:microsoft.com/office/officeart/2018/2/layout/IconLabelDescriptionList"/>
    <dgm:cxn modelId="{D9F06BF8-A0FC-4817-976C-9E1AA035F075}" type="presParOf" srcId="{9768E4B8-F016-41BA-8CA2-D461168FB1CF}" destId="{23BD77FA-2650-414F-B259-80DF58AE17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C9AD7-507A-4D50-9817-B79351E0F2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EFC2D8-B0EA-484D-B07E-A010238B245E}">
      <dgm:prSet/>
      <dgm:spPr/>
      <dgm:t>
        <a:bodyPr/>
        <a:lstStyle/>
        <a:p>
          <a:r>
            <a:rPr lang="en-IE" dirty="0"/>
            <a:t>A survey was conducted on a subset of Maynooth University Postgraduates</a:t>
          </a:r>
          <a:endParaRPr lang="en-US" dirty="0"/>
        </a:p>
      </dgm:t>
    </dgm:pt>
    <dgm:pt modelId="{12096AAF-3CB1-4769-AD08-DD0F4322A612}" type="parTrans" cxnId="{19EBCE99-0AE2-403F-8179-C9465B34173A}">
      <dgm:prSet/>
      <dgm:spPr/>
      <dgm:t>
        <a:bodyPr/>
        <a:lstStyle/>
        <a:p>
          <a:endParaRPr lang="en-US"/>
        </a:p>
      </dgm:t>
    </dgm:pt>
    <dgm:pt modelId="{C82A5D2F-9159-4E0D-BB42-CF3E28AEC37E}" type="sibTrans" cxnId="{19EBCE99-0AE2-403F-8179-C9465B34173A}">
      <dgm:prSet/>
      <dgm:spPr/>
      <dgm:t>
        <a:bodyPr/>
        <a:lstStyle/>
        <a:p>
          <a:endParaRPr lang="en-US"/>
        </a:p>
      </dgm:t>
    </dgm:pt>
    <dgm:pt modelId="{F2E0FDEA-D923-4084-8CF0-BBE81F3A0DC2}">
      <dgm:prSet/>
      <dgm:spPr/>
      <dgm:t>
        <a:bodyPr/>
        <a:lstStyle/>
        <a:p>
          <a:r>
            <a:rPr lang="en-IE"/>
            <a:t>Descriptive analysis was done is SAS</a:t>
          </a:r>
          <a:endParaRPr lang="en-US"/>
        </a:p>
      </dgm:t>
    </dgm:pt>
    <dgm:pt modelId="{49BF8609-ADE7-4D4D-8150-5733D7CD2E05}" type="parTrans" cxnId="{D0E30678-D1DC-4AA8-931F-0EE2D4CDC78E}">
      <dgm:prSet/>
      <dgm:spPr/>
      <dgm:t>
        <a:bodyPr/>
        <a:lstStyle/>
        <a:p>
          <a:endParaRPr lang="en-US"/>
        </a:p>
      </dgm:t>
    </dgm:pt>
    <dgm:pt modelId="{1B66B4FD-1C4D-45B9-BF65-854E999CD56E}" type="sibTrans" cxnId="{D0E30678-D1DC-4AA8-931F-0EE2D4CDC78E}">
      <dgm:prSet/>
      <dgm:spPr/>
      <dgm:t>
        <a:bodyPr/>
        <a:lstStyle/>
        <a:p>
          <a:endParaRPr lang="en-US"/>
        </a:p>
      </dgm:t>
    </dgm:pt>
    <dgm:pt modelId="{CB418DF2-8F85-426A-BDD6-6FD9ADE3970B}">
      <dgm:prSet/>
      <dgm:spPr/>
      <dgm:t>
        <a:bodyPr/>
        <a:lstStyle/>
        <a:p>
          <a:r>
            <a:rPr lang="en-IE" dirty="0"/>
            <a:t>Findings were visualised using SAS</a:t>
          </a:r>
          <a:endParaRPr lang="en-US" dirty="0"/>
        </a:p>
      </dgm:t>
    </dgm:pt>
    <dgm:pt modelId="{A4A8487A-61E7-4831-A00E-8B686175BB0B}" type="parTrans" cxnId="{C7BA316F-64AA-4E70-9F63-C17C825FA883}">
      <dgm:prSet/>
      <dgm:spPr/>
      <dgm:t>
        <a:bodyPr/>
        <a:lstStyle/>
        <a:p>
          <a:endParaRPr lang="en-US"/>
        </a:p>
      </dgm:t>
    </dgm:pt>
    <dgm:pt modelId="{D6E7DE95-5A90-4115-8FCD-42F36CF411EA}" type="sibTrans" cxnId="{C7BA316F-64AA-4E70-9F63-C17C825FA883}">
      <dgm:prSet/>
      <dgm:spPr/>
      <dgm:t>
        <a:bodyPr/>
        <a:lstStyle/>
        <a:p>
          <a:endParaRPr lang="en-US"/>
        </a:p>
      </dgm:t>
    </dgm:pt>
    <dgm:pt modelId="{0FB5DC09-097A-4429-9FB6-E050811237A1}">
      <dgm:prSet/>
      <dgm:spPr/>
      <dgm:t>
        <a:bodyPr/>
        <a:lstStyle/>
        <a:p>
          <a:r>
            <a:rPr lang="en-IE" b="0" dirty="0"/>
            <a:t>Supervised machine learning found that a combination of Age, Level, Course, Gender and Jobs were the most powerful predictors of student </a:t>
          </a:r>
          <a:r>
            <a:rPr lang="en-IE" dirty="0"/>
            <a:t>workload satisfaction</a:t>
          </a:r>
          <a:endParaRPr lang="en-US" dirty="0"/>
        </a:p>
      </dgm:t>
    </dgm:pt>
    <dgm:pt modelId="{359C793C-6F5A-41D1-98DB-802E213BE863}" type="parTrans" cxnId="{E56B2F2C-F068-4B1D-9B6E-C818ABC2AE18}">
      <dgm:prSet/>
      <dgm:spPr/>
      <dgm:t>
        <a:bodyPr/>
        <a:lstStyle/>
        <a:p>
          <a:endParaRPr lang="en-US"/>
        </a:p>
      </dgm:t>
    </dgm:pt>
    <dgm:pt modelId="{94E29C43-5C64-460D-89D8-092A7A649114}" type="sibTrans" cxnId="{E56B2F2C-F068-4B1D-9B6E-C818ABC2AE18}">
      <dgm:prSet/>
      <dgm:spPr/>
      <dgm:t>
        <a:bodyPr/>
        <a:lstStyle/>
        <a:p>
          <a:endParaRPr lang="en-US"/>
        </a:p>
      </dgm:t>
    </dgm:pt>
    <dgm:pt modelId="{59FCE99B-0418-4BC0-B519-C95AD29DA7FF}">
      <dgm:prSet/>
      <dgm:spPr/>
      <dgm:t>
        <a:bodyPr/>
        <a:lstStyle/>
        <a:p>
          <a:r>
            <a:rPr lang="en-IE" dirty="0"/>
            <a:t>Lastly, we learned that paper-based surveys are difficult to conduct and care must be taken ensure good data quality during collection and data entry</a:t>
          </a:r>
          <a:endParaRPr lang="en-US" dirty="0"/>
        </a:p>
      </dgm:t>
    </dgm:pt>
    <dgm:pt modelId="{DF4E869E-4241-48D3-B70C-F08618E70163}" type="parTrans" cxnId="{1A244E49-DF0D-40C4-8E15-F9EE28FE22E5}">
      <dgm:prSet/>
      <dgm:spPr/>
      <dgm:t>
        <a:bodyPr/>
        <a:lstStyle/>
        <a:p>
          <a:endParaRPr lang="en-US"/>
        </a:p>
      </dgm:t>
    </dgm:pt>
    <dgm:pt modelId="{EB2C44EA-CC4C-444F-B2B0-84DCFF278319}" type="sibTrans" cxnId="{1A244E49-DF0D-40C4-8E15-F9EE28FE22E5}">
      <dgm:prSet/>
      <dgm:spPr/>
      <dgm:t>
        <a:bodyPr/>
        <a:lstStyle/>
        <a:p>
          <a:endParaRPr lang="en-US"/>
        </a:p>
      </dgm:t>
    </dgm:pt>
    <dgm:pt modelId="{888DA0B3-2C8D-4A09-8576-D0B57F22FE04}" type="pres">
      <dgm:prSet presAssocID="{44CC9AD7-507A-4D50-9817-B79351E0F2D6}" presName="root" presStyleCnt="0">
        <dgm:presLayoutVars>
          <dgm:dir/>
          <dgm:resizeHandles val="exact"/>
        </dgm:presLayoutVars>
      </dgm:prSet>
      <dgm:spPr/>
    </dgm:pt>
    <dgm:pt modelId="{A016C06D-5C31-43F8-BA5A-4B2845B68EB2}" type="pres">
      <dgm:prSet presAssocID="{43EFC2D8-B0EA-484D-B07E-A010238B245E}" presName="compNode" presStyleCnt="0"/>
      <dgm:spPr/>
    </dgm:pt>
    <dgm:pt modelId="{933DEB78-03C6-477F-9FA7-7A30F1298431}" type="pres">
      <dgm:prSet presAssocID="{43EFC2D8-B0EA-484D-B07E-A010238B245E}" presName="bgRect" presStyleLbl="bgShp" presStyleIdx="0" presStyleCnt="5"/>
      <dgm:spPr/>
    </dgm:pt>
    <dgm:pt modelId="{7B42E417-8D9B-4453-B43D-B4AD4EECB15A}" type="pres">
      <dgm:prSet presAssocID="{43EFC2D8-B0EA-484D-B07E-A010238B24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AEEFB05-E0D9-4F2A-912C-6FF5252ADB9B}" type="pres">
      <dgm:prSet presAssocID="{43EFC2D8-B0EA-484D-B07E-A010238B245E}" presName="spaceRect" presStyleCnt="0"/>
      <dgm:spPr/>
    </dgm:pt>
    <dgm:pt modelId="{C771910E-EB40-45A1-B0F9-1C048BFE12F4}" type="pres">
      <dgm:prSet presAssocID="{43EFC2D8-B0EA-484D-B07E-A010238B245E}" presName="parTx" presStyleLbl="revTx" presStyleIdx="0" presStyleCnt="5">
        <dgm:presLayoutVars>
          <dgm:chMax val="0"/>
          <dgm:chPref val="0"/>
        </dgm:presLayoutVars>
      </dgm:prSet>
      <dgm:spPr/>
    </dgm:pt>
    <dgm:pt modelId="{62F6862C-1665-415C-92D7-BEE343C86C2D}" type="pres">
      <dgm:prSet presAssocID="{C82A5D2F-9159-4E0D-BB42-CF3E28AEC37E}" presName="sibTrans" presStyleCnt="0"/>
      <dgm:spPr/>
    </dgm:pt>
    <dgm:pt modelId="{1411C2D7-7166-49BD-A251-569C49852D18}" type="pres">
      <dgm:prSet presAssocID="{F2E0FDEA-D923-4084-8CF0-BBE81F3A0DC2}" presName="compNode" presStyleCnt="0"/>
      <dgm:spPr/>
    </dgm:pt>
    <dgm:pt modelId="{2316C71B-1073-4981-B772-F42DBAA54D8E}" type="pres">
      <dgm:prSet presAssocID="{F2E0FDEA-D923-4084-8CF0-BBE81F3A0DC2}" presName="bgRect" presStyleLbl="bgShp" presStyleIdx="1" presStyleCnt="5"/>
      <dgm:spPr/>
    </dgm:pt>
    <dgm:pt modelId="{C9C388E1-5270-47D5-8D8E-7AD76698A549}" type="pres">
      <dgm:prSet presAssocID="{F2E0FDEA-D923-4084-8CF0-BBE81F3A0D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21053EB-A22B-4DF9-820B-3E022EAC3E5F}" type="pres">
      <dgm:prSet presAssocID="{F2E0FDEA-D923-4084-8CF0-BBE81F3A0DC2}" presName="spaceRect" presStyleCnt="0"/>
      <dgm:spPr/>
    </dgm:pt>
    <dgm:pt modelId="{8B69310A-6D41-4CA4-8162-7DF8C3A4A68A}" type="pres">
      <dgm:prSet presAssocID="{F2E0FDEA-D923-4084-8CF0-BBE81F3A0DC2}" presName="parTx" presStyleLbl="revTx" presStyleIdx="1" presStyleCnt="5">
        <dgm:presLayoutVars>
          <dgm:chMax val="0"/>
          <dgm:chPref val="0"/>
        </dgm:presLayoutVars>
      </dgm:prSet>
      <dgm:spPr/>
    </dgm:pt>
    <dgm:pt modelId="{5535E352-C360-4C3F-9426-C1D268A3731A}" type="pres">
      <dgm:prSet presAssocID="{1B66B4FD-1C4D-45B9-BF65-854E999CD56E}" presName="sibTrans" presStyleCnt="0"/>
      <dgm:spPr/>
    </dgm:pt>
    <dgm:pt modelId="{3874E018-D1D8-44EF-84D6-85897325A2EA}" type="pres">
      <dgm:prSet presAssocID="{CB418DF2-8F85-426A-BDD6-6FD9ADE3970B}" presName="compNode" presStyleCnt="0"/>
      <dgm:spPr/>
    </dgm:pt>
    <dgm:pt modelId="{EB386526-2B2C-409B-B047-0D431809CCDC}" type="pres">
      <dgm:prSet presAssocID="{CB418DF2-8F85-426A-BDD6-6FD9ADE3970B}" presName="bgRect" presStyleLbl="bgShp" presStyleIdx="2" presStyleCnt="5"/>
      <dgm:spPr/>
    </dgm:pt>
    <dgm:pt modelId="{E946FE50-758B-4F03-81B8-7F293366F1D2}" type="pres">
      <dgm:prSet presAssocID="{CB418DF2-8F85-426A-BDD6-6FD9ADE397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9231D5-B199-435D-A38B-F162B3AC8D9C}" type="pres">
      <dgm:prSet presAssocID="{CB418DF2-8F85-426A-BDD6-6FD9ADE3970B}" presName="spaceRect" presStyleCnt="0"/>
      <dgm:spPr/>
    </dgm:pt>
    <dgm:pt modelId="{965D5CE7-0724-4797-B651-F042F5692ED9}" type="pres">
      <dgm:prSet presAssocID="{CB418DF2-8F85-426A-BDD6-6FD9ADE3970B}" presName="parTx" presStyleLbl="revTx" presStyleIdx="2" presStyleCnt="5">
        <dgm:presLayoutVars>
          <dgm:chMax val="0"/>
          <dgm:chPref val="0"/>
        </dgm:presLayoutVars>
      </dgm:prSet>
      <dgm:spPr/>
    </dgm:pt>
    <dgm:pt modelId="{13CF8404-FC56-4EE6-8B1C-F555B8C55C6D}" type="pres">
      <dgm:prSet presAssocID="{D6E7DE95-5A90-4115-8FCD-42F36CF411EA}" presName="sibTrans" presStyleCnt="0"/>
      <dgm:spPr/>
    </dgm:pt>
    <dgm:pt modelId="{E50DD092-F246-4209-9B4D-68BB7535246A}" type="pres">
      <dgm:prSet presAssocID="{0FB5DC09-097A-4429-9FB6-E050811237A1}" presName="compNode" presStyleCnt="0"/>
      <dgm:spPr/>
    </dgm:pt>
    <dgm:pt modelId="{50FEE866-4A9D-480A-A7E0-657121B10C38}" type="pres">
      <dgm:prSet presAssocID="{0FB5DC09-097A-4429-9FB6-E050811237A1}" presName="bgRect" presStyleLbl="bgShp" presStyleIdx="3" presStyleCnt="5"/>
      <dgm:spPr/>
    </dgm:pt>
    <dgm:pt modelId="{A91061A3-E3D6-4B48-ABA5-4A61383B5965}" type="pres">
      <dgm:prSet presAssocID="{0FB5DC09-097A-4429-9FB6-E050811237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CA4105-A4EC-4099-A72E-D7F86A48E534}" type="pres">
      <dgm:prSet presAssocID="{0FB5DC09-097A-4429-9FB6-E050811237A1}" presName="spaceRect" presStyleCnt="0"/>
      <dgm:spPr/>
    </dgm:pt>
    <dgm:pt modelId="{2461E747-84E8-4ED5-815E-048931C66137}" type="pres">
      <dgm:prSet presAssocID="{0FB5DC09-097A-4429-9FB6-E050811237A1}" presName="parTx" presStyleLbl="revTx" presStyleIdx="3" presStyleCnt="5">
        <dgm:presLayoutVars>
          <dgm:chMax val="0"/>
          <dgm:chPref val="0"/>
        </dgm:presLayoutVars>
      </dgm:prSet>
      <dgm:spPr/>
    </dgm:pt>
    <dgm:pt modelId="{F93E3124-61D2-419A-ADC6-8F9091BC56EA}" type="pres">
      <dgm:prSet presAssocID="{94E29C43-5C64-460D-89D8-092A7A649114}" presName="sibTrans" presStyleCnt="0"/>
      <dgm:spPr/>
    </dgm:pt>
    <dgm:pt modelId="{21A3526D-E356-4B75-8564-3706724E06CF}" type="pres">
      <dgm:prSet presAssocID="{59FCE99B-0418-4BC0-B519-C95AD29DA7FF}" presName="compNode" presStyleCnt="0"/>
      <dgm:spPr/>
    </dgm:pt>
    <dgm:pt modelId="{7344C9B7-0B6A-4E8E-9B63-656F8FA85A49}" type="pres">
      <dgm:prSet presAssocID="{59FCE99B-0418-4BC0-B519-C95AD29DA7FF}" presName="bgRect" presStyleLbl="bgShp" presStyleIdx="4" presStyleCnt="5"/>
      <dgm:spPr/>
    </dgm:pt>
    <dgm:pt modelId="{F14D438B-2BB6-44B5-8945-7E1B4E65295B}" type="pres">
      <dgm:prSet presAssocID="{59FCE99B-0418-4BC0-B519-C95AD29DA7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94EC0EB-CB65-4FCE-852E-AC5BA385D5E4}" type="pres">
      <dgm:prSet presAssocID="{59FCE99B-0418-4BC0-B519-C95AD29DA7FF}" presName="spaceRect" presStyleCnt="0"/>
      <dgm:spPr/>
    </dgm:pt>
    <dgm:pt modelId="{D116E3E7-9EFF-4C0E-8B9F-2AC9059655BE}" type="pres">
      <dgm:prSet presAssocID="{59FCE99B-0418-4BC0-B519-C95AD29DA7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2DD0018-F12E-4A53-9829-B4063C7FE2A9}" type="presOf" srcId="{44CC9AD7-507A-4D50-9817-B79351E0F2D6}" destId="{888DA0B3-2C8D-4A09-8576-D0B57F22FE04}" srcOrd="0" destOrd="0" presId="urn:microsoft.com/office/officeart/2018/2/layout/IconVerticalSolidList"/>
    <dgm:cxn modelId="{E56B2F2C-F068-4B1D-9B6E-C818ABC2AE18}" srcId="{44CC9AD7-507A-4D50-9817-B79351E0F2D6}" destId="{0FB5DC09-097A-4429-9FB6-E050811237A1}" srcOrd="3" destOrd="0" parTransId="{359C793C-6F5A-41D1-98DB-802E213BE863}" sibTransId="{94E29C43-5C64-460D-89D8-092A7A649114}"/>
    <dgm:cxn modelId="{6B3C8E3A-13BD-4A3C-9FCB-4D50696DAD4F}" type="presOf" srcId="{59FCE99B-0418-4BC0-B519-C95AD29DA7FF}" destId="{D116E3E7-9EFF-4C0E-8B9F-2AC9059655BE}" srcOrd="0" destOrd="0" presId="urn:microsoft.com/office/officeart/2018/2/layout/IconVerticalSolidList"/>
    <dgm:cxn modelId="{1A244E49-DF0D-40C4-8E15-F9EE28FE22E5}" srcId="{44CC9AD7-507A-4D50-9817-B79351E0F2D6}" destId="{59FCE99B-0418-4BC0-B519-C95AD29DA7FF}" srcOrd="4" destOrd="0" parTransId="{DF4E869E-4241-48D3-B70C-F08618E70163}" sibTransId="{EB2C44EA-CC4C-444F-B2B0-84DCFF278319}"/>
    <dgm:cxn modelId="{C7BA316F-64AA-4E70-9F63-C17C825FA883}" srcId="{44CC9AD7-507A-4D50-9817-B79351E0F2D6}" destId="{CB418DF2-8F85-426A-BDD6-6FD9ADE3970B}" srcOrd="2" destOrd="0" parTransId="{A4A8487A-61E7-4831-A00E-8B686175BB0B}" sibTransId="{D6E7DE95-5A90-4115-8FCD-42F36CF411EA}"/>
    <dgm:cxn modelId="{070BFA74-A677-4696-A4A4-D38A383D766F}" type="presOf" srcId="{CB418DF2-8F85-426A-BDD6-6FD9ADE3970B}" destId="{965D5CE7-0724-4797-B651-F042F5692ED9}" srcOrd="0" destOrd="0" presId="urn:microsoft.com/office/officeart/2018/2/layout/IconVerticalSolidList"/>
    <dgm:cxn modelId="{D0E30678-D1DC-4AA8-931F-0EE2D4CDC78E}" srcId="{44CC9AD7-507A-4D50-9817-B79351E0F2D6}" destId="{F2E0FDEA-D923-4084-8CF0-BBE81F3A0DC2}" srcOrd="1" destOrd="0" parTransId="{49BF8609-ADE7-4D4D-8150-5733D7CD2E05}" sibTransId="{1B66B4FD-1C4D-45B9-BF65-854E999CD56E}"/>
    <dgm:cxn modelId="{19EBCE99-0AE2-403F-8179-C9465B34173A}" srcId="{44CC9AD7-507A-4D50-9817-B79351E0F2D6}" destId="{43EFC2D8-B0EA-484D-B07E-A010238B245E}" srcOrd="0" destOrd="0" parTransId="{12096AAF-3CB1-4769-AD08-DD0F4322A612}" sibTransId="{C82A5D2F-9159-4E0D-BB42-CF3E28AEC37E}"/>
    <dgm:cxn modelId="{6D0487AB-549D-4316-A6C9-AE076EF1F2C7}" type="presOf" srcId="{0FB5DC09-097A-4429-9FB6-E050811237A1}" destId="{2461E747-84E8-4ED5-815E-048931C66137}" srcOrd="0" destOrd="0" presId="urn:microsoft.com/office/officeart/2018/2/layout/IconVerticalSolidList"/>
    <dgm:cxn modelId="{71F067AD-5090-4A71-93E7-BFE30ADC0564}" type="presOf" srcId="{F2E0FDEA-D923-4084-8CF0-BBE81F3A0DC2}" destId="{8B69310A-6D41-4CA4-8162-7DF8C3A4A68A}" srcOrd="0" destOrd="0" presId="urn:microsoft.com/office/officeart/2018/2/layout/IconVerticalSolidList"/>
    <dgm:cxn modelId="{49F85ADF-0F37-4F99-81C2-A0FCAB15EE42}" type="presOf" srcId="{43EFC2D8-B0EA-484D-B07E-A010238B245E}" destId="{C771910E-EB40-45A1-B0F9-1C048BFE12F4}" srcOrd="0" destOrd="0" presId="urn:microsoft.com/office/officeart/2018/2/layout/IconVerticalSolidList"/>
    <dgm:cxn modelId="{55F86871-1B24-4181-872D-55E8AC22B39D}" type="presParOf" srcId="{888DA0B3-2C8D-4A09-8576-D0B57F22FE04}" destId="{A016C06D-5C31-43F8-BA5A-4B2845B68EB2}" srcOrd="0" destOrd="0" presId="urn:microsoft.com/office/officeart/2018/2/layout/IconVerticalSolidList"/>
    <dgm:cxn modelId="{428CA968-3059-4E97-8BDC-F3DF1FBB3226}" type="presParOf" srcId="{A016C06D-5C31-43F8-BA5A-4B2845B68EB2}" destId="{933DEB78-03C6-477F-9FA7-7A30F1298431}" srcOrd="0" destOrd="0" presId="urn:microsoft.com/office/officeart/2018/2/layout/IconVerticalSolidList"/>
    <dgm:cxn modelId="{6D45D7DA-E6C5-47E0-9F06-73FFDFD0CA5E}" type="presParOf" srcId="{A016C06D-5C31-43F8-BA5A-4B2845B68EB2}" destId="{7B42E417-8D9B-4453-B43D-B4AD4EECB15A}" srcOrd="1" destOrd="0" presId="urn:microsoft.com/office/officeart/2018/2/layout/IconVerticalSolidList"/>
    <dgm:cxn modelId="{9704022F-EC72-4367-8931-FA657D06EF8C}" type="presParOf" srcId="{A016C06D-5C31-43F8-BA5A-4B2845B68EB2}" destId="{DAEEFB05-E0D9-4F2A-912C-6FF5252ADB9B}" srcOrd="2" destOrd="0" presId="urn:microsoft.com/office/officeart/2018/2/layout/IconVerticalSolidList"/>
    <dgm:cxn modelId="{AF81CF30-5986-497E-AD3F-A0293E8CA310}" type="presParOf" srcId="{A016C06D-5C31-43F8-BA5A-4B2845B68EB2}" destId="{C771910E-EB40-45A1-B0F9-1C048BFE12F4}" srcOrd="3" destOrd="0" presId="urn:microsoft.com/office/officeart/2018/2/layout/IconVerticalSolidList"/>
    <dgm:cxn modelId="{A707CC2C-9313-45C0-B6E3-997C4FE5D036}" type="presParOf" srcId="{888DA0B3-2C8D-4A09-8576-D0B57F22FE04}" destId="{62F6862C-1665-415C-92D7-BEE343C86C2D}" srcOrd="1" destOrd="0" presId="urn:microsoft.com/office/officeart/2018/2/layout/IconVerticalSolidList"/>
    <dgm:cxn modelId="{CEEA64E4-2C6D-4BBF-A076-B8EC105A9E3C}" type="presParOf" srcId="{888DA0B3-2C8D-4A09-8576-D0B57F22FE04}" destId="{1411C2D7-7166-49BD-A251-569C49852D18}" srcOrd="2" destOrd="0" presId="urn:microsoft.com/office/officeart/2018/2/layout/IconVerticalSolidList"/>
    <dgm:cxn modelId="{A3E725EB-6CB9-4545-A370-F1227DFB85C7}" type="presParOf" srcId="{1411C2D7-7166-49BD-A251-569C49852D18}" destId="{2316C71B-1073-4981-B772-F42DBAA54D8E}" srcOrd="0" destOrd="0" presId="urn:microsoft.com/office/officeart/2018/2/layout/IconVerticalSolidList"/>
    <dgm:cxn modelId="{F316D815-AC0A-4D39-8394-B1DD2CCDA245}" type="presParOf" srcId="{1411C2D7-7166-49BD-A251-569C49852D18}" destId="{C9C388E1-5270-47D5-8D8E-7AD76698A549}" srcOrd="1" destOrd="0" presId="urn:microsoft.com/office/officeart/2018/2/layout/IconVerticalSolidList"/>
    <dgm:cxn modelId="{1168D8B5-5769-429D-A2C2-88C5CC3DB114}" type="presParOf" srcId="{1411C2D7-7166-49BD-A251-569C49852D18}" destId="{B21053EB-A22B-4DF9-820B-3E022EAC3E5F}" srcOrd="2" destOrd="0" presId="urn:microsoft.com/office/officeart/2018/2/layout/IconVerticalSolidList"/>
    <dgm:cxn modelId="{59B9CBF4-6C13-4766-86DA-60F5973BD87D}" type="presParOf" srcId="{1411C2D7-7166-49BD-A251-569C49852D18}" destId="{8B69310A-6D41-4CA4-8162-7DF8C3A4A68A}" srcOrd="3" destOrd="0" presId="urn:microsoft.com/office/officeart/2018/2/layout/IconVerticalSolidList"/>
    <dgm:cxn modelId="{229956FF-D0D0-418E-977F-52FE36FC29CB}" type="presParOf" srcId="{888DA0B3-2C8D-4A09-8576-D0B57F22FE04}" destId="{5535E352-C360-4C3F-9426-C1D268A3731A}" srcOrd="3" destOrd="0" presId="urn:microsoft.com/office/officeart/2018/2/layout/IconVerticalSolidList"/>
    <dgm:cxn modelId="{A01F85D3-854A-4AAA-BDF6-3FE0D0F199C9}" type="presParOf" srcId="{888DA0B3-2C8D-4A09-8576-D0B57F22FE04}" destId="{3874E018-D1D8-44EF-84D6-85897325A2EA}" srcOrd="4" destOrd="0" presId="urn:microsoft.com/office/officeart/2018/2/layout/IconVerticalSolidList"/>
    <dgm:cxn modelId="{6BB271D4-DDB9-4C33-9B7B-F042F145C88C}" type="presParOf" srcId="{3874E018-D1D8-44EF-84D6-85897325A2EA}" destId="{EB386526-2B2C-409B-B047-0D431809CCDC}" srcOrd="0" destOrd="0" presId="urn:microsoft.com/office/officeart/2018/2/layout/IconVerticalSolidList"/>
    <dgm:cxn modelId="{29E7710D-6C2E-4C50-A7CD-144964403816}" type="presParOf" srcId="{3874E018-D1D8-44EF-84D6-85897325A2EA}" destId="{E946FE50-758B-4F03-81B8-7F293366F1D2}" srcOrd="1" destOrd="0" presId="urn:microsoft.com/office/officeart/2018/2/layout/IconVerticalSolidList"/>
    <dgm:cxn modelId="{6C1A2D92-E1CA-47D2-A9CE-04CCE5CBBA3B}" type="presParOf" srcId="{3874E018-D1D8-44EF-84D6-85897325A2EA}" destId="{A89231D5-B199-435D-A38B-F162B3AC8D9C}" srcOrd="2" destOrd="0" presId="urn:microsoft.com/office/officeart/2018/2/layout/IconVerticalSolidList"/>
    <dgm:cxn modelId="{2DB0F829-9006-49F0-B5EB-C4405FB5E112}" type="presParOf" srcId="{3874E018-D1D8-44EF-84D6-85897325A2EA}" destId="{965D5CE7-0724-4797-B651-F042F5692ED9}" srcOrd="3" destOrd="0" presId="urn:microsoft.com/office/officeart/2018/2/layout/IconVerticalSolidList"/>
    <dgm:cxn modelId="{CA5B0A85-9BEC-464A-85AE-9B1B18F4ED3B}" type="presParOf" srcId="{888DA0B3-2C8D-4A09-8576-D0B57F22FE04}" destId="{13CF8404-FC56-4EE6-8B1C-F555B8C55C6D}" srcOrd="5" destOrd="0" presId="urn:microsoft.com/office/officeart/2018/2/layout/IconVerticalSolidList"/>
    <dgm:cxn modelId="{A9C09A61-7029-47A5-B6CE-DC8C91D73524}" type="presParOf" srcId="{888DA0B3-2C8D-4A09-8576-D0B57F22FE04}" destId="{E50DD092-F246-4209-9B4D-68BB7535246A}" srcOrd="6" destOrd="0" presId="urn:microsoft.com/office/officeart/2018/2/layout/IconVerticalSolidList"/>
    <dgm:cxn modelId="{9723B9DD-AEF8-4F40-AB60-833B8C456916}" type="presParOf" srcId="{E50DD092-F246-4209-9B4D-68BB7535246A}" destId="{50FEE866-4A9D-480A-A7E0-657121B10C38}" srcOrd="0" destOrd="0" presId="urn:microsoft.com/office/officeart/2018/2/layout/IconVerticalSolidList"/>
    <dgm:cxn modelId="{A71D7F20-191F-4687-8D1E-D9DBB85F1B86}" type="presParOf" srcId="{E50DD092-F246-4209-9B4D-68BB7535246A}" destId="{A91061A3-E3D6-4B48-ABA5-4A61383B5965}" srcOrd="1" destOrd="0" presId="urn:microsoft.com/office/officeart/2018/2/layout/IconVerticalSolidList"/>
    <dgm:cxn modelId="{5336F5E7-EE6E-42B2-BAB7-3754549D7BA0}" type="presParOf" srcId="{E50DD092-F246-4209-9B4D-68BB7535246A}" destId="{31CA4105-A4EC-4099-A72E-D7F86A48E534}" srcOrd="2" destOrd="0" presId="urn:microsoft.com/office/officeart/2018/2/layout/IconVerticalSolidList"/>
    <dgm:cxn modelId="{82541922-2C0D-4C07-B880-53C0B6A6E1F1}" type="presParOf" srcId="{E50DD092-F246-4209-9B4D-68BB7535246A}" destId="{2461E747-84E8-4ED5-815E-048931C66137}" srcOrd="3" destOrd="0" presId="urn:microsoft.com/office/officeart/2018/2/layout/IconVerticalSolidList"/>
    <dgm:cxn modelId="{1C3BD7DC-1E37-4A0C-810F-F760BD03F02B}" type="presParOf" srcId="{888DA0B3-2C8D-4A09-8576-D0B57F22FE04}" destId="{F93E3124-61D2-419A-ADC6-8F9091BC56EA}" srcOrd="7" destOrd="0" presId="urn:microsoft.com/office/officeart/2018/2/layout/IconVerticalSolidList"/>
    <dgm:cxn modelId="{1D37669D-31A5-47CF-B1FA-86DD8BC28933}" type="presParOf" srcId="{888DA0B3-2C8D-4A09-8576-D0B57F22FE04}" destId="{21A3526D-E356-4B75-8564-3706724E06CF}" srcOrd="8" destOrd="0" presId="urn:microsoft.com/office/officeart/2018/2/layout/IconVerticalSolidList"/>
    <dgm:cxn modelId="{2E2D8C12-C3D0-4B36-B516-961933D34EB9}" type="presParOf" srcId="{21A3526D-E356-4B75-8564-3706724E06CF}" destId="{7344C9B7-0B6A-4E8E-9B63-656F8FA85A49}" srcOrd="0" destOrd="0" presId="urn:microsoft.com/office/officeart/2018/2/layout/IconVerticalSolidList"/>
    <dgm:cxn modelId="{A1312BAA-1C17-430D-9EFB-577FEE397C80}" type="presParOf" srcId="{21A3526D-E356-4B75-8564-3706724E06CF}" destId="{F14D438B-2BB6-44B5-8945-7E1B4E65295B}" srcOrd="1" destOrd="0" presId="urn:microsoft.com/office/officeart/2018/2/layout/IconVerticalSolidList"/>
    <dgm:cxn modelId="{ADCC1A86-10C8-49D1-A48C-BEFB402C71D0}" type="presParOf" srcId="{21A3526D-E356-4B75-8564-3706724E06CF}" destId="{294EC0EB-CB65-4FCE-852E-AC5BA385D5E4}" srcOrd="2" destOrd="0" presId="urn:microsoft.com/office/officeart/2018/2/layout/IconVerticalSolidList"/>
    <dgm:cxn modelId="{CCF9298F-5AFC-4F6E-8C22-1E935C4AF0C5}" type="presParOf" srcId="{21A3526D-E356-4B75-8564-3706724E06CF}" destId="{D116E3E7-9EFF-4C0E-8B9F-2AC905965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0AB53-1089-4BE9-B58F-3B7CD26253F8}">
      <dsp:nvSpPr>
        <dsp:cNvPr id="0" name=""/>
        <dsp:cNvSpPr/>
      </dsp:nvSpPr>
      <dsp:spPr>
        <a:xfrm>
          <a:off x="0" y="806312"/>
          <a:ext cx="6596063" cy="1479672"/>
        </a:xfrm>
        <a:prstGeom prst="roundRect">
          <a:avLst>
            <a:gd name="adj" fmla="val 10000"/>
          </a:avLst>
        </a:prstGeom>
        <a:solidFill>
          <a:srgbClr val="E2E2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C3623-0D21-4DCA-AB4E-67F7F2AACD67}">
      <dsp:nvSpPr>
        <dsp:cNvPr id="0" name=""/>
        <dsp:cNvSpPr/>
      </dsp:nvSpPr>
      <dsp:spPr>
        <a:xfrm>
          <a:off x="447600" y="1139239"/>
          <a:ext cx="813819" cy="8138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C6F40-C9E2-4D9C-B9B6-C08CB1A295E7}">
      <dsp:nvSpPr>
        <dsp:cNvPr id="0" name=""/>
        <dsp:cNvSpPr/>
      </dsp:nvSpPr>
      <dsp:spPr>
        <a:xfrm>
          <a:off x="1709021" y="806312"/>
          <a:ext cx="4885371" cy="147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9" tIns="156599" rIns="156599" bIns="156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To investigate the factors affecting postgraduate students’ workload satisfaction</a:t>
          </a:r>
          <a:endParaRPr lang="en-US" sz="2500" kern="1200" dirty="0"/>
        </a:p>
      </dsp:txBody>
      <dsp:txXfrm>
        <a:off x="1709021" y="806312"/>
        <a:ext cx="4885371" cy="1479672"/>
      </dsp:txXfrm>
    </dsp:sp>
    <dsp:sp modelId="{C809ED66-41EB-4392-B6D5-FEFD65DD0F3B}">
      <dsp:nvSpPr>
        <dsp:cNvPr id="0" name=""/>
        <dsp:cNvSpPr/>
      </dsp:nvSpPr>
      <dsp:spPr>
        <a:xfrm>
          <a:off x="0" y="2655903"/>
          <a:ext cx="6596063" cy="1479672"/>
        </a:xfrm>
        <a:prstGeom prst="roundRect">
          <a:avLst>
            <a:gd name="adj" fmla="val 10000"/>
          </a:avLst>
        </a:prstGeom>
        <a:solidFill>
          <a:srgbClr val="E2E2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213B-C2B6-40B2-AF6B-1B4BFBC34D5B}">
      <dsp:nvSpPr>
        <dsp:cNvPr id="0" name=""/>
        <dsp:cNvSpPr/>
      </dsp:nvSpPr>
      <dsp:spPr>
        <a:xfrm>
          <a:off x="447600" y="2988829"/>
          <a:ext cx="813819" cy="813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C24D-881A-45B9-A4DE-E27989E89825}">
      <dsp:nvSpPr>
        <dsp:cNvPr id="0" name=""/>
        <dsp:cNvSpPr/>
      </dsp:nvSpPr>
      <dsp:spPr>
        <a:xfrm>
          <a:off x="1709021" y="2655903"/>
          <a:ext cx="2968228" cy="147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9" tIns="156599" rIns="156599" bIns="156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Survey peers in the following Degrees</a:t>
          </a:r>
          <a:endParaRPr lang="en-US" sz="2500" kern="1200" dirty="0"/>
        </a:p>
      </dsp:txBody>
      <dsp:txXfrm>
        <a:off x="1709021" y="2655903"/>
        <a:ext cx="2968228" cy="1479672"/>
      </dsp:txXfrm>
    </dsp:sp>
    <dsp:sp modelId="{E220B88B-CA9C-4E60-BB28-7B108D193830}">
      <dsp:nvSpPr>
        <dsp:cNvPr id="0" name=""/>
        <dsp:cNvSpPr/>
      </dsp:nvSpPr>
      <dsp:spPr>
        <a:xfrm>
          <a:off x="4677249" y="2655903"/>
          <a:ext cx="1917142" cy="147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9" tIns="156599" rIns="156599" bIns="15659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Higher Diploma in Applied Computer Science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Masters in Data Science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Higher Diploma in Data Science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Masters in Software Development</a:t>
          </a:r>
          <a:endParaRPr lang="en-US" sz="1100" kern="1200" dirty="0"/>
        </a:p>
      </dsp:txBody>
      <dsp:txXfrm>
        <a:off x="4677249" y="2655903"/>
        <a:ext cx="1917142" cy="1479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42FA8-1EA5-43E6-ADB4-BE2C681E179A}">
      <dsp:nvSpPr>
        <dsp:cNvPr id="0" name=""/>
        <dsp:cNvSpPr/>
      </dsp:nvSpPr>
      <dsp:spPr>
        <a:xfrm>
          <a:off x="1376240" y="381747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544A-FB80-40CF-B895-CC04588787B0}">
      <dsp:nvSpPr>
        <dsp:cNvPr id="0" name=""/>
        <dsp:cNvSpPr/>
      </dsp:nvSpPr>
      <dsp:spPr>
        <a:xfrm>
          <a:off x="1771115" y="77662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5206-C75A-4996-954F-A5F180041AF5}">
      <dsp:nvSpPr>
        <dsp:cNvPr id="0" name=""/>
        <dsp:cNvSpPr/>
      </dsp:nvSpPr>
      <dsp:spPr>
        <a:xfrm>
          <a:off x="43050" y="2584919"/>
          <a:ext cx="4519253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800" kern="1200" dirty="0"/>
            <a:t>“NA” values were converted to </a:t>
          </a:r>
          <a:r>
            <a:rPr lang="en-IE" sz="1800" b="1" kern="1200" dirty="0"/>
            <a:t>missing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Gender Values were converted to </a:t>
          </a:r>
          <a:r>
            <a:rPr lang="en-US" sz="1800" b="1" kern="1200" dirty="0"/>
            <a:t>Uppercase</a:t>
          </a:r>
        </a:p>
      </dsp:txBody>
      <dsp:txXfrm>
        <a:off x="43050" y="2584919"/>
        <a:ext cx="4519253" cy="829230"/>
      </dsp:txXfrm>
    </dsp:sp>
    <dsp:sp modelId="{D7C3D34C-C12A-436F-958E-DD1792086392}">
      <dsp:nvSpPr>
        <dsp:cNvPr id="0" name=""/>
        <dsp:cNvSpPr/>
      </dsp:nvSpPr>
      <dsp:spPr>
        <a:xfrm>
          <a:off x="6459101" y="381747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9E42-8CF3-4A34-BCC8-E15127E59544}">
      <dsp:nvSpPr>
        <dsp:cNvPr id="0" name=""/>
        <dsp:cNvSpPr/>
      </dsp:nvSpPr>
      <dsp:spPr>
        <a:xfrm>
          <a:off x="6853976" y="77662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EAF9-EDC1-4FB8-BF07-8D6A865ACD36}">
      <dsp:nvSpPr>
        <dsp:cNvPr id="0" name=""/>
        <dsp:cNvSpPr/>
      </dsp:nvSpPr>
      <dsp:spPr>
        <a:xfrm>
          <a:off x="5072057" y="2606438"/>
          <a:ext cx="4583344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800" kern="1200" dirty="0"/>
            <a:t>Three observations had </a:t>
          </a:r>
          <a:r>
            <a:rPr lang="en-IE" sz="1800" b="1" kern="1200" dirty="0"/>
            <a:t>invalid</a:t>
          </a:r>
          <a:r>
            <a:rPr lang="en-IE" sz="1800" b="0" kern="1200" dirty="0"/>
            <a:t> Ranks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800" b="0" kern="1200" dirty="0"/>
            <a:t>Corrected based on the most frequent sequence with Matching valid Ranks</a:t>
          </a:r>
        </a:p>
      </dsp:txBody>
      <dsp:txXfrm>
        <a:off x="5072057" y="2606438"/>
        <a:ext cx="4583344" cy="829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C23A2-C1F2-4081-8D2A-CD4FC82221AF}">
      <dsp:nvSpPr>
        <dsp:cNvPr id="0" name=""/>
        <dsp:cNvSpPr/>
      </dsp:nvSpPr>
      <dsp:spPr>
        <a:xfrm>
          <a:off x="162131" y="822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FADB-9DBE-45E7-83EF-35E41F8C3EC9}">
      <dsp:nvSpPr>
        <dsp:cNvPr id="0" name=""/>
        <dsp:cNvSpPr/>
      </dsp:nvSpPr>
      <dsp:spPr>
        <a:xfrm>
          <a:off x="162131" y="17601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200" kern="1200" dirty="0"/>
            <a:t>To investigate the influencing parameters of Workload Satisfaction</a:t>
          </a:r>
          <a:endParaRPr lang="en-US" sz="2200" kern="1200" dirty="0"/>
        </a:p>
      </dsp:txBody>
      <dsp:txXfrm>
        <a:off x="162131" y="1760178"/>
        <a:ext cx="4320000" cy="648000"/>
      </dsp:txXfrm>
    </dsp:sp>
    <dsp:sp modelId="{3FB287B9-DE2F-4617-823F-F857D1DAE29E}">
      <dsp:nvSpPr>
        <dsp:cNvPr id="0" name=""/>
        <dsp:cNvSpPr/>
      </dsp:nvSpPr>
      <dsp:spPr>
        <a:xfrm>
          <a:off x="162131" y="2485342"/>
          <a:ext cx="4320000" cy="145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9B208-171A-47D3-A98D-C1929CA9F2F4}">
      <dsp:nvSpPr>
        <dsp:cNvPr id="0" name=""/>
        <dsp:cNvSpPr/>
      </dsp:nvSpPr>
      <dsp:spPr>
        <a:xfrm>
          <a:off x="5238131" y="822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28C-8B33-4340-BCCE-177816920E89}">
      <dsp:nvSpPr>
        <dsp:cNvPr id="0" name=""/>
        <dsp:cNvSpPr/>
      </dsp:nvSpPr>
      <dsp:spPr>
        <a:xfrm>
          <a:off x="5238131" y="17601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200" b="1" kern="1200" dirty="0"/>
            <a:t>Random Forest </a:t>
          </a:r>
          <a:endParaRPr lang="en-US" sz="2200" kern="1200" dirty="0"/>
        </a:p>
      </dsp:txBody>
      <dsp:txXfrm>
        <a:off x="5238131" y="1760178"/>
        <a:ext cx="4320000" cy="648000"/>
      </dsp:txXfrm>
    </dsp:sp>
    <dsp:sp modelId="{23BD77FA-2650-414F-B259-80DF58AE175B}">
      <dsp:nvSpPr>
        <dsp:cNvPr id="0" name=""/>
        <dsp:cNvSpPr/>
      </dsp:nvSpPr>
      <dsp:spPr>
        <a:xfrm>
          <a:off x="5238131" y="2485342"/>
          <a:ext cx="4320000" cy="145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Constructs a multitude of decision trees during training 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Outputs the modal class (classification) or mean prediction (regression) of individual trees 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Loss Reduction Variable Importance ranks the predictors </a:t>
          </a:r>
          <a:endParaRPr lang="en-US" sz="1700" kern="1200"/>
        </a:p>
      </dsp:txBody>
      <dsp:txXfrm>
        <a:off x="5238131" y="2485342"/>
        <a:ext cx="4320000" cy="1455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C23A2-C1F2-4081-8D2A-CD4FC82221AF}">
      <dsp:nvSpPr>
        <dsp:cNvPr id="0" name=""/>
        <dsp:cNvSpPr/>
      </dsp:nvSpPr>
      <dsp:spPr>
        <a:xfrm>
          <a:off x="285838" y="39621"/>
          <a:ext cx="1510523" cy="14804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FADB-9DBE-45E7-83EF-35E41F8C3EC9}">
      <dsp:nvSpPr>
        <dsp:cNvPr id="0" name=""/>
        <dsp:cNvSpPr/>
      </dsp:nvSpPr>
      <dsp:spPr>
        <a:xfrm>
          <a:off x="166718" y="1688145"/>
          <a:ext cx="4315781" cy="9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200" b="1" kern="1200" dirty="0"/>
            <a:t>Random Forest</a:t>
          </a:r>
          <a:r>
            <a:rPr lang="en-IE" sz="2200" kern="1200" dirty="0"/>
            <a:t> is a non-parametric method and does not provide a statistical measure of significance</a:t>
          </a:r>
          <a:endParaRPr lang="en-US" sz="2200" kern="1200" dirty="0"/>
        </a:p>
      </dsp:txBody>
      <dsp:txXfrm>
        <a:off x="166718" y="1688145"/>
        <a:ext cx="4315781" cy="912985"/>
      </dsp:txXfrm>
    </dsp:sp>
    <dsp:sp modelId="{3FB287B9-DE2F-4617-823F-F857D1DAE29E}">
      <dsp:nvSpPr>
        <dsp:cNvPr id="0" name=""/>
        <dsp:cNvSpPr/>
      </dsp:nvSpPr>
      <dsp:spPr>
        <a:xfrm>
          <a:off x="166718" y="2679281"/>
          <a:ext cx="4315781" cy="126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9B208-171A-47D3-A98D-C1929CA9F2F4}">
      <dsp:nvSpPr>
        <dsp:cNvPr id="0" name=""/>
        <dsp:cNvSpPr/>
      </dsp:nvSpPr>
      <dsp:spPr>
        <a:xfrm>
          <a:off x="5237761" y="39621"/>
          <a:ext cx="1510523" cy="148049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28C-8B33-4340-BCCE-177816920E89}">
      <dsp:nvSpPr>
        <dsp:cNvPr id="0" name=""/>
        <dsp:cNvSpPr/>
      </dsp:nvSpPr>
      <dsp:spPr>
        <a:xfrm>
          <a:off x="5237761" y="1688145"/>
          <a:ext cx="4315781" cy="9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200" b="1" kern="1200" dirty="0"/>
            <a:t>Multinomial Logistic Regression</a:t>
          </a:r>
          <a:r>
            <a:rPr lang="en-IE" sz="2200" kern="1200" dirty="0"/>
            <a:t> </a:t>
          </a:r>
          <a:endParaRPr lang="en-US" sz="2200" kern="1200" dirty="0"/>
        </a:p>
      </dsp:txBody>
      <dsp:txXfrm>
        <a:off x="5237761" y="1688145"/>
        <a:ext cx="4315781" cy="912985"/>
      </dsp:txXfrm>
    </dsp:sp>
    <dsp:sp modelId="{23BD77FA-2650-414F-B259-80DF58AE175B}">
      <dsp:nvSpPr>
        <dsp:cNvPr id="0" name=""/>
        <dsp:cNvSpPr/>
      </dsp:nvSpPr>
      <dsp:spPr>
        <a:xfrm>
          <a:off x="5237761" y="2167691"/>
          <a:ext cx="4315781" cy="126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To further examine the predictor-response relationship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It models nominal outcome variables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Log odds of the outcomes are modelled as a linear combination of the predictor variables </a:t>
          </a:r>
          <a:endParaRPr lang="en-US" sz="1700" kern="1200" dirty="0"/>
        </a:p>
      </dsp:txBody>
      <dsp:txXfrm>
        <a:off x="5237761" y="2167691"/>
        <a:ext cx="4315781" cy="1267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EB78-03C6-477F-9FA7-7A30F1298431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2E417-8D9B-4453-B43D-B4AD4EECB15A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1910E-EB40-45A1-B0F9-1C048BFE12F4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A survey was conducted on a subset of Maynooth University Postgraduates</a:t>
          </a:r>
          <a:endParaRPr lang="en-US" sz="1600" kern="1200" dirty="0"/>
        </a:p>
      </dsp:txBody>
      <dsp:txXfrm>
        <a:off x="945860" y="3844"/>
        <a:ext cx="4696114" cy="818926"/>
      </dsp:txXfrm>
    </dsp:sp>
    <dsp:sp modelId="{2316C71B-1073-4981-B772-F42DBAA54D8E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388E1-5270-47D5-8D8E-7AD76698A549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310A-6D41-4CA4-8162-7DF8C3A4A68A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Descriptive analysis was done is SAS</a:t>
          </a:r>
          <a:endParaRPr lang="en-US" sz="1600" kern="1200"/>
        </a:p>
      </dsp:txBody>
      <dsp:txXfrm>
        <a:off x="945860" y="1027503"/>
        <a:ext cx="4696114" cy="818926"/>
      </dsp:txXfrm>
    </dsp:sp>
    <dsp:sp modelId="{EB386526-2B2C-409B-B047-0D431809CCDC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6FE50-758B-4F03-81B8-7F293366F1D2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D5CE7-0724-4797-B651-F042F5692ED9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Findings were visualised using SAS</a:t>
          </a:r>
          <a:endParaRPr lang="en-US" sz="1600" kern="1200" dirty="0"/>
        </a:p>
      </dsp:txBody>
      <dsp:txXfrm>
        <a:off x="945860" y="2051161"/>
        <a:ext cx="4696114" cy="818926"/>
      </dsp:txXfrm>
    </dsp:sp>
    <dsp:sp modelId="{50FEE866-4A9D-480A-A7E0-657121B10C38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061A3-E3D6-4B48-ABA5-4A61383B5965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E747-84E8-4ED5-815E-048931C66137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0" kern="1200" dirty="0"/>
            <a:t>Supervised machine learning found that a combination of Age, Level, Course, Gender and Jobs were the most powerful predictors of student </a:t>
          </a:r>
          <a:r>
            <a:rPr lang="en-IE" sz="1600" kern="1200" dirty="0"/>
            <a:t>workload satisfaction</a:t>
          </a:r>
          <a:endParaRPr lang="en-US" sz="1600" kern="1200" dirty="0"/>
        </a:p>
      </dsp:txBody>
      <dsp:txXfrm>
        <a:off x="945860" y="3074820"/>
        <a:ext cx="4696114" cy="818926"/>
      </dsp:txXfrm>
    </dsp:sp>
    <dsp:sp modelId="{7344C9B7-0B6A-4E8E-9B63-656F8FA85A49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D438B-2BB6-44B5-8945-7E1B4E65295B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E3E7-9EFF-4C0E-8B9F-2AC9059655BE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Lastly, we learned that paper-based surveys are difficult to conduct and care must be taken ensure good data quality during collection and data entry</a:t>
          </a:r>
          <a:endParaRPr lang="en-US" sz="1600" kern="1200" dirty="0"/>
        </a:p>
      </dsp:txBody>
      <dsp:txXfrm>
        <a:off x="945860" y="4098478"/>
        <a:ext cx="4696114" cy="81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72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23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04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7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32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4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156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893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01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71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991C125-AFF2-45BC-B440-E2EC9044C802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5DB53A3-DE93-42A3-8F2A-EF3B9302B7F0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002B-31EE-401D-B996-8D875C8C7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IE" sz="4400" dirty="0">
                <a:solidFill>
                  <a:srgbClr val="FFFFFF"/>
                </a:solidFill>
              </a:rPr>
              <a:t>Maynooth University Postgraduate Student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5E53-84F8-4B11-A072-7FF80DAB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IE" sz="1600" dirty="0">
                <a:solidFill>
                  <a:srgbClr val="FFFFFF"/>
                </a:solidFill>
              </a:rPr>
              <a:t>Gupta, </a:t>
            </a:r>
            <a:r>
              <a:rPr lang="en-IE" sz="1600">
                <a:solidFill>
                  <a:srgbClr val="FFFFFF"/>
                </a:solidFill>
              </a:rPr>
              <a:t>Suchismit</a:t>
            </a:r>
            <a:endParaRPr lang="en-IE" sz="1600" dirty="0">
              <a:solidFill>
                <a:srgbClr val="FFFFFF"/>
              </a:solidFill>
            </a:endParaRPr>
          </a:p>
          <a:p>
            <a:pPr algn="r"/>
            <a:r>
              <a:rPr lang="en-IE" sz="1600" dirty="0">
                <a:solidFill>
                  <a:srgbClr val="FFFFFF"/>
                </a:solidFill>
              </a:rPr>
              <a:t>Kumar </a:t>
            </a:r>
            <a:r>
              <a:rPr lang="en-IE" sz="1600">
                <a:solidFill>
                  <a:srgbClr val="FFFFFF"/>
                </a:solidFill>
              </a:rPr>
              <a:t>Budhdeo</a:t>
            </a:r>
            <a:r>
              <a:rPr lang="en-IE" sz="1600" dirty="0">
                <a:solidFill>
                  <a:srgbClr val="FFFFFF"/>
                </a:solidFill>
              </a:rPr>
              <a:t>, Pratik </a:t>
            </a:r>
          </a:p>
          <a:p>
            <a:pPr algn="r"/>
            <a:r>
              <a:rPr lang="en-IE" sz="1600">
                <a:solidFill>
                  <a:srgbClr val="FFFFFF"/>
                </a:solidFill>
              </a:rPr>
              <a:t>O’Riogain</a:t>
            </a:r>
            <a:r>
              <a:rPr lang="en-IE" sz="1600" dirty="0">
                <a:solidFill>
                  <a:srgbClr val="FFFFFF"/>
                </a:solidFill>
              </a:rPr>
              <a:t>, Sean </a:t>
            </a:r>
          </a:p>
          <a:p>
            <a:pPr algn="r"/>
            <a:r>
              <a:rPr lang="en-IE" sz="1600" dirty="0">
                <a:solidFill>
                  <a:srgbClr val="FFFFFF"/>
                </a:solidFill>
              </a:rPr>
              <a:t>Weston, Megan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3DF2E51-415E-4C3F-B047-F8578EAE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74" y="640080"/>
            <a:ext cx="507672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961C-2121-4382-9371-914CDFB2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Time Spent</a:t>
            </a:r>
            <a:endParaRPr lang="en-US" dirty="0"/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2C18A8B9-C5CF-4594-835D-66F0D58B7FB0}"/>
              </a:ext>
            </a:extLst>
          </p:cNvPr>
          <p:cNvSpPr txBox="1">
            <a:spLocks/>
          </p:cNvSpPr>
          <p:nvPr/>
        </p:nvSpPr>
        <p:spPr>
          <a:xfrm>
            <a:off x="4630146" y="4169251"/>
            <a:ext cx="6314518" cy="23717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endParaRPr lang="en-US" dirty="0"/>
          </a:p>
          <a:p>
            <a:pPr lvl="1"/>
            <a:r>
              <a:rPr lang="en-US" dirty="0"/>
              <a:t>On average, Applied Computer Science spend the most time in lectures/labs and studying</a:t>
            </a:r>
          </a:p>
          <a:p>
            <a:pPr lvl="1"/>
            <a:r>
              <a:rPr lang="en-US" dirty="0"/>
              <a:t>Data Science spend the most mean time on essays/assignments</a:t>
            </a:r>
          </a:p>
          <a:p>
            <a:pPr lvl="1"/>
            <a:r>
              <a:rPr lang="en-US" dirty="0"/>
              <a:t>Most Applied Computer Science students spend little to no time at jobs/internships</a:t>
            </a:r>
          </a:p>
          <a:p>
            <a:pPr lvl="1"/>
            <a:r>
              <a:rPr lang="en-US" dirty="0"/>
              <a:t>Software Eng./Dev. Have the lowest average travel time</a:t>
            </a:r>
          </a:p>
          <a:p>
            <a:pPr lvl="1"/>
            <a:endParaRPr lang="en-US" dirty="0"/>
          </a:p>
          <a:p>
            <a:pPr marL="128016" lvl="1" indent="0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A3EFAD4-0B7F-403E-B6A6-74062C56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46" y="896752"/>
            <a:ext cx="6314518" cy="36150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E30C55-70D8-4F89-B7CA-1DFBF28A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06" y="1837498"/>
            <a:ext cx="3168062" cy="44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5436-0AAB-4D00-A67C-21326D63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E" sz="4000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8C41-35F9-4C90-9560-1E04F742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11" y="2120082"/>
            <a:ext cx="3737180" cy="4152701"/>
          </a:xfrm>
        </p:spPr>
        <p:txBody>
          <a:bodyPr>
            <a:noAutofit/>
          </a:bodyPr>
          <a:lstStyle/>
          <a:p>
            <a:pPr marL="128016" lvl="1" indent="0">
              <a:buNone/>
            </a:pPr>
            <a:r>
              <a:rPr lang="en-IE" dirty="0"/>
              <a:t>Overall</a:t>
            </a:r>
          </a:p>
          <a:p>
            <a:pPr lvl="1"/>
            <a:r>
              <a:rPr lang="en-IE" sz="1600" dirty="0"/>
              <a:t>80% will seek paid employment after graduating</a:t>
            </a:r>
          </a:p>
          <a:p>
            <a:pPr lvl="1"/>
            <a:r>
              <a:rPr lang="en-IE" sz="1600" dirty="0"/>
              <a:t>13% plan to go on to further education</a:t>
            </a:r>
          </a:p>
          <a:p>
            <a:pPr lvl="1"/>
            <a:r>
              <a:rPr lang="en-IE" sz="1600" dirty="0"/>
              <a:t>Remainder are intent on setting up their own business</a:t>
            </a:r>
          </a:p>
          <a:p>
            <a:pPr lvl="1"/>
            <a:r>
              <a:rPr lang="en-IE" sz="1600" dirty="0"/>
              <a:t>Nobody plans to travel</a:t>
            </a:r>
          </a:p>
          <a:p>
            <a:r>
              <a:rPr lang="en-IE" sz="1800" dirty="0"/>
              <a:t>By degree</a:t>
            </a:r>
          </a:p>
          <a:p>
            <a:pPr lvl="1"/>
            <a:r>
              <a:rPr lang="en-IE" sz="1600" dirty="0"/>
              <a:t>All respondents from the H. Dip. in Data Science intend to seek paid employment</a:t>
            </a:r>
          </a:p>
          <a:p>
            <a:pPr lvl="1"/>
            <a:r>
              <a:rPr lang="en-IE" sz="1600" dirty="0"/>
              <a:t>All prospective entrepreneurs are in the Computer Science courses</a:t>
            </a:r>
          </a:p>
          <a:p>
            <a:pPr lvl="1"/>
            <a:r>
              <a:rPr lang="en-IE" sz="1600" dirty="0"/>
              <a:t>Masters in Data Analytics had the highest proportion planning to go on to further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767B-05F3-498D-BEF1-3745465E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701606"/>
            <a:ext cx="6909577" cy="3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CF18-959F-45A8-9630-41381131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E" sz="4000"/>
              <a:t>Workload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857F-D50E-4A9E-85C4-B00DBBC5B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36" y="2340864"/>
            <a:ext cx="3133580" cy="393192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Software Eng./Dev. spend most time in lectures/labs and are most keen for a reduction in their workload and curriculum and most eager to do more job preparation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Data Science courses (both Masters and H. Dip.) have the highest overall satisfaction rate (both 78%) with their respective workload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9678C-2E75-4A20-B92C-C1567B43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16" y="1154632"/>
            <a:ext cx="7945394" cy="45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D3A2753F-F17D-4325-B2FA-142ADC86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E" dirty="0"/>
              <a:t>Supervised Machine Learning</a:t>
            </a:r>
          </a:p>
        </p:txBody>
      </p:sp>
      <p:graphicFrame>
        <p:nvGraphicFramePr>
          <p:cNvPr id="43" name="Content Placeholder 35">
            <a:extLst>
              <a:ext uri="{FF2B5EF4-FFF2-40B4-BE49-F238E27FC236}">
                <a16:creationId xmlns:a16="http://schemas.microsoft.com/office/drawing/2014/main" id="{663A740A-323C-4241-B2C7-2EF4A6445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341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8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02ED-8CC1-4282-A0D8-C5DB423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Random Forest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9E9635-CD22-49BF-9478-B000924BE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1596"/>
              </p:ext>
            </p:extLst>
          </p:nvPr>
        </p:nvGraphicFramePr>
        <p:xfrm>
          <a:off x="5923721" y="2078862"/>
          <a:ext cx="5486467" cy="21618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1287">
                  <a:extLst>
                    <a:ext uri="{9D8B030D-6E8A-4147-A177-3AD203B41FA5}">
                      <a16:colId xmlns:a16="http://schemas.microsoft.com/office/drawing/2014/main" val="3157942047"/>
                    </a:ext>
                  </a:extLst>
                </a:gridCol>
                <a:gridCol w="1901250">
                  <a:extLst>
                    <a:ext uri="{9D8B030D-6E8A-4147-A177-3AD203B41FA5}">
                      <a16:colId xmlns:a16="http://schemas.microsoft.com/office/drawing/2014/main" val="233854622"/>
                    </a:ext>
                  </a:extLst>
                </a:gridCol>
                <a:gridCol w="2353930">
                  <a:extLst>
                    <a:ext uri="{9D8B030D-6E8A-4147-A177-3AD203B41FA5}">
                      <a16:colId xmlns:a16="http://schemas.microsoft.com/office/drawing/2014/main" val="952316875"/>
                    </a:ext>
                  </a:extLst>
                </a:gridCol>
              </a:tblGrid>
              <a:tr h="232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Type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Top Influencing Factors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Least Influencing Factors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3599999"/>
                  </a:ext>
                </a:extLst>
              </a:tr>
              <a:tr h="4823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Current Curriculum 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Age -&gt; Level -&gt; Course -&gt; Gender -&gt; Job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Assign -&gt; Lecture -&gt; Self Study -&gt; Attendance -&gt; Travel 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750303"/>
                  </a:ext>
                </a:extLst>
              </a:tr>
              <a:tr h="4823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Jobs or Internship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Level -&gt; Age -&gt; Course -&gt; Gender -&gt; Assign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Job -&gt; Attendance -&gt; Self Study -&gt; Lecture -&gt; Travel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226432"/>
                  </a:ext>
                </a:extLst>
              </a:tr>
              <a:tr h="4823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Prep for Future Jobs/Study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Level -&gt; Age -&gt; Course -&gt; Gender -&gt; Assign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Job -&gt; Self Study -&gt; Lecture -&gt; Attendance -&gt; Travel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89212"/>
                  </a:ext>
                </a:extLst>
              </a:tr>
              <a:tr h="4823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Overall </a:t>
                      </a:r>
                      <a:endParaRPr lang="en-IE" sz="13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Course -&gt; Level -&gt; Gender -&gt; Age -&gt; Job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Assign -&gt; Self Study -&gt; Attendance -&gt; Travel -&gt; Lecture</a:t>
                      </a:r>
                      <a:endParaRPr lang="en-IE" sz="13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1587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49873-795E-4776-A923-0F46A9742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30063"/>
              </p:ext>
            </p:extLst>
          </p:nvPr>
        </p:nvGraphicFramePr>
        <p:xfrm>
          <a:off x="881202" y="4704522"/>
          <a:ext cx="4585319" cy="15682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87006">
                  <a:extLst>
                    <a:ext uri="{9D8B030D-6E8A-4147-A177-3AD203B41FA5}">
                      <a16:colId xmlns:a16="http://schemas.microsoft.com/office/drawing/2014/main" val="2755202378"/>
                    </a:ext>
                  </a:extLst>
                </a:gridCol>
                <a:gridCol w="1444103">
                  <a:extLst>
                    <a:ext uri="{9D8B030D-6E8A-4147-A177-3AD203B41FA5}">
                      <a16:colId xmlns:a16="http://schemas.microsoft.com/office/drawing/2014/main" val="3594643895"/>
                    </a:ext>
                  </a:extLst>
                </a:gridCol>
                <a:gridCol w="1354210">
                  <a:extLst>
                    <a:ext uri="{9D8B030D-6E8A-4147-A177-3AD203B41FA5}">
                      <a16:colId xmlns:a16="http://schemas.microsoft.com/office/drawing/2014/main" val="3812982803"/>
                    </a:ext>
                  </a:extLst>
                </a:gridCol>
              </a:tblGrid>
              <a:tr h="258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Type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Misclassification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Avg. Sq. Error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8516075"/>
                  </a:ext>
                </a:extLst>
              </a:tr>
              <a:tr h="258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Current Curriculum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0.42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0.19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0264761"/>
                  </a:ext>
                </a:extLst>
              </a:tr>
              <a:tr h="258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Jobs or Internship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0.46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0.17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480488"/>
                  </a:ext>
                </a:extLst>
              </a:tr>
              <a:tr h="533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Prep for Future Jobs/Study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0.48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0.25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2593258"/>
                  </a:ext>
                </a:extLst>
              </a:tr>
              <a:tr h="258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Overall Workload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0.35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0.17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320158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7CE7B7-0F08-43D6-8FE6-08233E9B5F65}"/>
              </a:ext>
            </a:extLst>
          </p:cNvPr>
          <p:cNvSpPr txBox="1">
            <a:spLocks/>
          </p:cNvSpPr>
          <p:nvPr/>
        </p:nvSpPr>
        <p:spPr>
          <a:xfrm>
            <a:off x="781811" y="2078862"/>
            <a:ext cx="4784102" cy="21618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2000" dirty="0"/>
              <a:t>Module variable was highly correlated with Course, it was omitted from the model.</a:t>
            </a:r>
          </a:p>
          <a:p>
            <a:pPr lvl="1"/>
            <a:r>
              <a:rPr lang="en-IE" sz="2000" dirty="0"/>
              <a:t>Other promising predictors such as time spent on Lectures/Labs, Essays/Assignments, etc. were found to be insignificant.</a:t>
            </a:r>
          </a:p>
          <a:p>
            <a:pPr lvl="1"/>
            <a:r>
              <a:rPr lang="en-IE" sz="2000" dirty="0"/>
              <a:t>Degree Course and Age were among the top influencing factors.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97A9E-0AAD-41A4-AFD3-F3704A217BC9}"/>
              </a:ext>
            </a:extLst>
          </p:cNvPr>
          <p:cNvSpPr txBox="1">
            <a:spLocks/>
          </p:cNvSpPr>
          <p:nvPr/>
        </p:nvSpPr>
        <p:spPr>
          <a:xfrm>
            <a:off x="5784507" y="4552388"/>
            <a:ext cx="5625682" cy="172039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2000" dirty="0"/>
              <a:t>Overall misclassification score and Mean Square Error calculated under the “Baseline Fit Statistics” of the fitted Random Forest model. </a:t>
            </a:r>
          </a:p>
          <a:p>
            <a:pPr lvl="1"/>
            <a:r>
              <a:rPr lang="en-IE" sz="2000" dirty="0"/>
              <a:t>The model achieved classified majority of the sample correctly with 65% accuracy rate for overall workload. 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03050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D3A2753F-F17D-4325-B2FA-142ADC86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E" dirty="0"/>
              <a:t>Supervised Machine Learning</a:t>
            </a:r>
          </a:p>
        </p:txBody>
      </p:sp>
      <p:graphicFrame>
        <p:nvGraphicFramePr>
          <p:cNvPr id="43" name="Content Placeholder 35">
            <a:extLst>
              <a:ext uri="{FF2B5EF4-FFF2-40B4-BE49-F238E27FC236}">
                <a16:creationId xmlns:a16="http://schemas.microsoft.com/office/drawing/2014/main" id="{663A740A-323C-4241-B2C7-2EF4A6445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761129"/>
              </p:ext>
            </p:extLst>
          </p:nvPr>
        </p:nvGraphicFramePr>
        <p:xfrm>
          <a:off x="1023938" y="2286000"/>
          <a:ext cx="9720262" cy="398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12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E9E7-6859-441D-8319-3BA870B6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Logistic Regression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D5A8-4BF1-4557-85B5-3BC995040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89296"/>
                <a:ext cx="10303513" cy="1283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E" sz="2000" dirty="0"/>
                  <a:t>We tested two models in this multinomial regression: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𝐿𝑜𝑔𝑖𝑡</m:t>
                    </m:r>
                    <m:d>
                      <m:d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𝐴𝑑𝑒𝑞𝑢𝑎𝑡𝑒</m:t>
                            </m:r>
                          </m:num>
                          <m:den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𝑊𝑎𝑛𝑡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𝐿𝑒𝑠𝑠</m:t>
                            </m:r>
                          </m:den>
                        </m:f>
                      </m:e>
                    </m:d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𝐶𝑜𝑢𝑟𝑠𝑒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𝐿𝑒𝑣𝑒𝑙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𝐼𝑛𝑡𝑒𝑟𝑛</m:t>
                    </m:r>
                  </m:oMath>
                </a14:m>
                <a:endParaRPr lang="en-IE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n-IE" sz="1400" i="1">
                        <a:latin typeface="Cambria Math" panose="02040503050406030204" pitchFamily="18" charset="0"/>
                      </a:rPr>
                      <m:t>𝐿𝑜𝑔𝑖𝑡</m:t>
                    </m:r>
                    <m:d>
                      <m:d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𝑊𝑎𝑛𝑡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b="0" i="1" smtClean="0">
                                <a:latin typeface="Cambria Math" panose="02040503050406030204" pitchFamily="18" charset="0"/>
                              </a:rPr>
                              <m:t>𝑀𝑜𝑟𝑒</m:t>
                            </m:r>
                          </m:num>
                          <m:den>
                            <m:r>
                              <a:rPr lang="en-IE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IE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i="1">
                                <a:latin typeface="Cambria Math" panose="02040503050406030204" pitchFamily="18" charset="0"/>
                              </a:rPr>
                              <m:t>𝑊𝑎𝑛𝑡</m:t>
                            </m:r>
                            <m:r>
                              <a:rPr lang="en-IE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400" i="1">
                                <a:latin typeface="Cambria Math" panose="02040503050406030204" pitchFamily="18" charset="0"/>
                              </a:rPr>
                              <m:t>𝐿𝑒𝑠𝑠</m:t>
                            </m:r>
                          </m:den>
                        </m:f>
                      </m:e>
                    </m:d>
                    <m:r>
                      <a:rPr lang="en-IE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𝐶𝑜𝑢𝑟𝑠𝑒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𝐿𝑒𝑣𝑒𝑙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E" sz="1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E" sz="1400" i="1">
                        <a:latin typeface="Cambria Math" panose="02040503050406030204" pitchFamily="18" charset="0"/>
                      </a:rPr>
                      <m:t>𝐼𝑛𝑡𝑒𝑟𝑛</m:t>
                    </m:r>
                  </m:oMath>
                </a14:m>
                <a:endParaRPr lang="en-IE" sz="1400" dirty="0"/>
              </a:p>
              <a:p>
                <a:pPr lvl="0"/>
                <a:endParaRPr lang="en-IE" sz="1600" dirty="0"/>
              </a:p>
              <a:p>
                <a:endParaRPr lang="en-IE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D5A8-4BF1-4557-85B5-3BC995040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89296"/>
                <a:ext cx="10303513" cy="1283666"/>
              </a:xfrm>
              <a:blipFill>
                <a:blip r:embed="rId2"/>
                <a:stretch>
                  <a:fillRect l="-118" t="-47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717947-F927-4DA8-B147-FE45DAB08A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59" y="3429000"/>
            <a:ext cx="2815441" cy="27691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2A5FB5-3133-44FC-A3DD-D6477060F207}"/>
              </a:ext>
            </a:extLst>
          </p:cNvPr>
          <p:cNvSpPr txBox="1">
            <a:spLocks/>
          </p:cNvSpPr>
          <p:nvPr/>
        </p:nvSpPr>
        <p:spPr>
          <a:xfrm>
            <a:off x="1024129" y="3368498"/>
            <a:ext cx="6468492" cy="3059598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b="1" dirty="0"/>
              <a:t>Adequate versus I Want Less (p &lt;0.1)</a:t>
            </a:r>
          </a:p>
          <a:p>
            <a:r>
              <a:rPr lang="en-IE" dirty="0"/>
              <a:t>Age, Course and Gender are significant</a:t>
            </a:r>
          </a:p>
          <a:p>
            <a:pPr lvl="1"/>
            <a:r>
              <a:rPr lang="en-IE" sz="2100" dirty="0"/>
              <a:t>One-year increase in Age, we expect a 16.9% decrease in the odds of </a:t>
            </a:r>
            <a:r>
              <a:rPr lang="en-IE" sz="2100" b="1" dirty="0"/>
              <a:t>Adequate</a:t>
            </a:r>
            <a:r>
              <a:rPr lang="en-IE" sz="2100" dirty="0"/>
              <a:t> compared to </a:t>
            </a:r>
            <a:r>
              <a:rPr lang="en-IE" sz="2100" b="1" dirty="0"/>
              <a:t>I Want Less</a:t>
            </a:r>
            <a:r>
              <a:rPr lang="en-IE" sz="2100" dirty="0"/>
              <a:t>. </a:t>
            </a:r>
          </a:p>
          <a:p>
            <a:pPr lvl="1"/>
            <a:r>
              <a:rPr lang="en-IE" sz="2100" dirty="0"/>
              <a:t>For female students, the relative log odds decreases by 76.6%</a:t>
            </a:r>
          </a:p>
          <a:p>
            <a:pPr lvl="1"/>
            <a:r>
              <a:rPr lang="en-IE" sz="2100" dirty="0"/>
              <a:t>The relative log odds decreases by 1.92 moving from Applied Comp. Sci. to Software Eng./Dev. Most students from the Software Engineering course want less overall workload compared to the other two courses. </a:t>
            </a:r>
          </a:p>
          <a:p>
            <a:r>
              <a:rPr lang="en-IE" sz="2400" b="1" dirty="0"/>
              <a:t>I Want More versus I Want Less (p&lt;0.1)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IE" dirty="0"/>
              <a:t>Only the Course predictor is significant</a:t>
            </a:r>
          </a:p>
          <a:p>
            <a:pPr lvl="1"/>
            <a:r>
              <a:rPr lang="en-IE" sz="2100" dirty="0"/>
              <a:t>The relative log odds decreases by 2.67 if moving from Applied Comp. Sci. to Software Eng./Dev. </a:t>
            </a:r>
          </a:p>
          <a:p>
            <a:pPr lvl="1"/>
            <a:r>
              <a:rPr lang="en-IE" sz="2100" dirty="0"/>
              <a:t>This means that students from Applied Computer Science want more overall workload compared to other two courses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381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26C5-6852-4206-803D-A4FE3C3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030B2DE-A4FB-404B-9FED-3D3B145FE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0569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1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175-7867-4235-8565-DF99015B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IE" dirty="0"/>
              <a:t>Brief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CCF5214-2D3E-4E3B-A39B-9E237D51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lvl="1"/>
            <a:r>
              <a:rPr lang="en-IE" sz="2100" dirty="0"/>
              <a:t>Conduct a survey with Maynooth University postgraduates (subset) to analyse workload satisfaction</a:t>
            </a:r>
          </a:p>
          <a:p>
            <a:pPr lvl="1"/>
            <a:r>
              <a:rPr lang="en-IE" sz="2100" dirty="0"/>
              <a:t>Decide on a topic of interest</a:t>
            </a:r>
          </a:p>
          <a:p>
            <a:pPr lvl="1"/>
            <a:r>
              <a:rPr lang="en-IE" sz="2100" dirty="0"/>
              <a:t>Design the survey questions</a:t>
            </a:r>
          </a:p>
          <a:p>
            <a:pPr lvl="1"/>
            <a:r>
              <a:rPr lang="en-IE" sz="2100" dirty="0"/>
              <a:t>Collect student data based on the survey</a:t>
            </a:r>
          </a:p>
          <a:p>
            <a:pPr lvl="1"/>
            <a:r>
              <a:rPr lang="en-IE" sz="2100" dirty="0"/>
              <a:t>Analyse and interpret the results using SAS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DF607-2455-40BB-A9F2-EFB44A901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335"/>
          <a:stretch/>
        </p:blipFill>
        <p:spPr>
          <a:xfrm>
            <a:off x="7552267" y="1239329"/>
            <a:ext cx="3999654" cy="43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F4BE0-8157-4A8C-8CF0-2E74640E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IE"/>
              <a:t>Approach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FD57C54B-85E3-4CAC-873B-EB179C51D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2163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22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BFD-16C2-401A-A77C-2F272A2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Survey design</a:t>
            </a:r>
          </a:p>
        </p:txBody>
      </p:sp>
      <p:grpSp>
        <p:nvGrpSpPr>
          <p:cNvPr id="24" name="Canvas 3">
            <a:extLst>
              <a:ext uri="{FF2B5EF4-FFF2-40B4-BE49-F238E27FC236}">
                <a16:creationId xmlns:a16="http://schemas.microsoft.com/office/drawing/2014/main" id="{9DEA0165-F59E-4833-B9BD-98BDFAB37BA5}"/>
              </a:ext>
            </a:extLst>
          </p:cNvPr>
          <p:cNvGrpSpPr/>
          <p:nvPr/>
        </p:nvGrpSpPr>
        <p:grpSpPr>
          <a:xfrm>
            <a:off x="6934200" y="410527"/>
            <a:ext cx="4741230" cy="6036945"/>
            <a:chOff x="0" y="0"/>
            <a:chExt cx="2461895" cy="6036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788F27-5C25-4283-A190-27EA0615AC17}"/>
                </a:ext>
              </a:extLst>
            </p:cNvPr>
            <p:cNvSpPr/>
            <p:nvPr/>
          </p:nvSpPr>
          <p:spPr>
            <a:xfrm>
              <a:off x="0" y="0"/>
              <a:ext cx="2461895" cy="6036945"/>
            </a:xfrm>
            <a:prstGeom prst="rect">
              <a:avLst/>
            </a:prstGeom>
          </p:spPr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C69898-8CEE-4333-AE2C-FDC341936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264" t="11720" r="29070" b="9000"/>
            <a:stretch/>
          </p:blipFill>
          <p:spPr>
            <a:xfrm>
              <a:off x="0" y="46"/>
              <a:ext cx="2321560" cy="308094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E440518-BCC1-4EF4-B8A9-685F3664F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264" t="14474" r="29070" b="10378"/>
            <a:stretch/>
          </p:blipFill>
          <p:spPr>
            <a:xfrm>
              <a:off x="0" y="3080989"/>
              <a:ext cx="2321560" cy="2920320"/>
            </a:xfrm>
            <a:prstGeom prst="rect">
              <a:avLst/>
            </a:prstGeom>
          </p:spPr>
        </p:pic>
      </p:grpSp>
      <p:sp>
        <p:nvSpPr>
          <p:cNvPr id="32" name="Content Placeholder 15">
            <a:extLst>
              <a:ext uri="{FF2B5EF4-FFF2-40B4-BE49-F238E27FC236}">
                <a16:creationId xmlns:a16="http://schemas.microsoft.com/office/drawing/2014/main" id="{EA42A2CD-A4E0-447B-A6CA-36E55EF9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11" y="2084832"/>
            <a:ext cx="4468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The survey questions included: </a:t>
            </a:r>
          </a:p>
          <a:p>
            <a:pPr marL="0" indent="0">
              <a:buNone/>
            </a:pPr>
            <a:endParaRPr lang="en-IE" dirty="0"/>
          </a:p>
          <a:p>
            <a:pPr lvl="1"/>
            <a:r>
              <a:rPr lang="en-IE" sz="2000" dirty="0"/>
              <a:t>Weekly Lecture Attendance (%)</a:t>
            </a:r>
          </a:p>
          <a:p>
            <a:pPr lvl="1"/>
            <a:r>
              <a:rPr lang="en-IE" sz="2000" dirty="0"/>
              <a:t>Hours spent per week on various listed activities</a:t>
            </a:r>
          </a:p>
          <a:p>
            <a:pPr lvl="1"/>
            <a:r>
              <a:rPr lang="en-IE" sz="2000" dirty="0"/>
              <a:t>Rate satisfaction with current workload</a:t>
            </a:r>
          </a:p>
          <a:p>
            <a:pPr lvl="1"/>
            <a:r>
              <a:rPr lang="en-IE" sz="2000" dirty="0"/>
              <a:t>Future plans within a year after finishing current programme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57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D973-8942-44DD-B1D8-6638A1C5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IE" sz="4400"/>
              <a:t>Data Collection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F7A7B-96FD-4210-8200-1530C5A7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We surveyed 54 students from the chosen courses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Using Excel, we converted the responses to interpretable form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We read the data into SAS for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D466C-44EB-400F-AE38-37601F0A2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0" r="20875" b="36520"/>
          <a:stretch/>
        </p:blipFill>
        <p:spPr>
          <a:xfrm>
            <a:off x="6096000" y="1731247"/>
            <a:ext cx="5455921" cy="3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0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5FAD-A13A-464D-B0DB-29A355B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E" dirty="0"/>
              <a:t>Missing and Invalid Data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5879CD-9A2A-45B0-B3CD-6A222B026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874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6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EA4CD-0DBE-4D19-8E87-E3513BEB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E" sz="4400">
                <a:solidFill>
                  <a:schemeClr val="tx1"/>
                </a:solidFill>
              </a:rPr>
              <a:t>Data Analysis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0E1F9F-11A1-4755-BD99-54783F80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938488" cy="393192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Age and Gender Distribution (Lollipop)</a:t>
            </a:r>
          </a:p>
          <a:p>
            <a:endParaRPr lang="en-IE" dirty="0">
              <a:solidFill>
                <a:srgbClr val="FFFFFF"/>
              </a:solidFill>
            </a:endParaRPr>
          </a:p>
          <a:p>
            <a:pPr lvl="1"/>
            <a:r>
              <a:rPr lang="en-IE" dirty="0">
                <a:solidFill>
                  <a:srgbClr val="FFFFFF"/>
                </a:solidFill>
              </a:rPr>
              <a:t>3:1 Male: Female gender ratio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Wider spread in ages amongst male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463007-8BDE-46C0-A8C1-EA5576ACA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8085"/>
            <a:ext cx="5455921" cy="36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5EB-C9DA-4C81-94C7-7BB214A7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spc="200" dirty="0"/>
              <a:t>Course and Level</a:t>
            </a: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25E9D719-50FA-4E4A-8B31-59707223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2084832"/>
            <a:ext cx="4255443" cy="402336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E" sz="2200" dirty="0"/>
          </a:p>
          <a:p>
            <a:pPr marL="128016" lvl="1" indent="0">
              <a:buNone/>
            </a:pPr>
            <a:endParaRPr lang="en-IE" sz="2200" dirty="0"/>
          </a:p>
          <a:p>
            <a:pPr lvl="1"/>
            <a:r>
              <a:rPr lang="en-IE" sz="2200" dirty="0"/>
              <a:t>50% from Data Science, 30% from Applied Comp. Sci. and 20% from Software Eng./Dev.</a:t>
            </a:r>
          </a:p>
          <a:p>
            <a:pPr lvl="1"/>
            <a:endParaRPr lang="en-IE" sz="2200" dirty="0"/>
          </a:p>
          <a:p>
            <a:pPr lvl="1"/>
            <a:r>
              <a:rPr lang="en-IE" sz="2200" dirty="0"/>
              <a:t>Data Science was the only course with </a:t>
            </a:r>
            <a:r>
              <a:rPr lang="en-IE" sz="2200" dirty="0" err="1"/>
              <a:t>HDip</a:t>
            </a:r>
            <a:r>
              <a:rPr lang="en-IE" sz="2200" dirty="0"/>
              <a:t> and Masters students</a:t>
            </a:r>
          </a:p>
          <a:p>
            <a:pPr marL="128016" lvl="1" indent="0">
              <a:buNone/>
            </a:pPr>
            <a:endParaRPr lang="en-IE" sz="1600" dirty="0"/>
          </a:p>
          <a:p>
            <a:endParaRPr lang="en-IE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502C9-6682-4024-BC0E-E22521E9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" y="1984107"/>
            <a:ext cx="5678424" cy="45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839-6015-4702-B671-9B40AFF3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E" sz="4400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89F6-B901-4F2E-B6D9-18774561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7464"/>
            <a:ext cx="3133580" cy="393192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000" dirty="0"/>
              <a:t>67% of the respondents claim to have attended 90% or more of their lectures </a:t>
            </a:r>
          </a:p>
          <a:p>
            <a:pPr lvl="1"/>
            <a:r>
              <a:rPr lang="en-IE" sz="2000" dirty="0"/>
              <a:t>Applied Computer Science has the largest spread and lowest mean of attendance values</a:t>
            </a:r>
          </a:p>
          <a:p>
            <a:pPr lvl="1"/>
            <a:r>
              <a:rPr lang="en-IE" sz="2000" dirty="0"/>
              <a:t>Software Eng./Dev. have the highest mean attendance</a:t>
            </a:r>
          </a:p>
          <a:p>
            <a:pPr lvl="1"/>
            <a:r>
              <a:rPr lang="en-IE" sz="2000" dirty="0"/>
              <a:t>Data Science have a left-skewed distribution with one low 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95A35-9369-4351-BBA6-27AB1D6E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665169"/>
            <a:ext cx="6909577" cy="55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Tw Cen MT</vt:lpstr>
      <vt:lpstr>Tw Cen MT Condensed</vt:lpstr>
      <vt:lpstr>Wingdings 3</vt:lpstr>
      <vt:lpstr>Integral</vt:lpstr>
      <vt:lpstr>Maynooth University Postgraduate Student Survey</vt:lpstr>
      <vt:lpstr>Brief</vt:lpstr>
      <vt:lpstr>Approach</vt:lpstr>
      <vt:lpstr>Survey design</vt:lpstr>
      <vt:lpstr>Data Collection</vt:lpstr>
      <vt:lpstr>Missing and Invalid Data</vt:lpstr>
      <vt:lpstr>Data Analysis</vt:lpstr>
      <vt:lpstr>Course and Level</vt:lpstr>
      <vt:lpstr>Attendance</vt:lpstr>
      <vt:lpstr>Time Spent</vt:lpstr>
      <vt:lpstr>Future Plans</vt:lpstr>
      <vt:lpstr>Workload Satisfaction</vt:lpstr>
      <vt:lpstr>Supervised Machine Learning</vt:lpstr>
      <vt:lpstr>Random Forest Findings</vt:lpstr>
      <vt:lpstr>Supervised Machine Learning</vt:lpstr>
      <vt:lpstr>Logistic Regression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Maynooth University Postgraduate Student Survey</dc:title>
  <dc:creator>Megan Weston</dc:creator>
  <cp:lastModifiedBy>Megan Weston</cp:lastModifiedBy>
  <cp:revision>3</cp:revision>
  <dcterms:created xsi:type="dcterms:W3CDTF">2019-04-25T12:56:59Z</dcterms:created>
  <dcterms:modified xsi:type="dcterms:W3CDTF">2019-04-25T13:18:25Z</dcterms:modified>
</cp:coreProperties>
</file>