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70" r:id="rId15"/>
    <p:sldId id="271" r:id="rId16"/>
    <p:sldId id="273" r:id="rId17"/>
    <p:sldId id="272" r:id="rId18"/>
    <p:sldId id="274" r:id="rId19"/>
    <p:sldId id="277" r:id="rId20"/>
    <p:sldId id="279" r:id="rId21"/>
    <p:sldId id="275" r:id="rId22"/>
    <p:sldId id="276" r:id="rId23"/>
    <p:sldId id="280" r:id="rId24"/>
    <p:sldId id="278" r:id="rId2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1" d="100"/>
          <a:sy n="81"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5B45B8-800B-4E99-A9D3-ADDCB5909123}" type="datetimeFigureOut">
              <a:rPr lang="en-IL" smtClean="0"/>
              <a:t>28/08/2021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0F2DE-30D7-4BE7-9E77-904412BACEC6}" type="slidenum">
              <a:rPr lang="en-IL" smtClean="0"/>
              <a:t>‹#›</a:t>
            </a:fld>
            <a:endParaRPr lang="en-IL"/>
          </a:p>
        </p:txBody>
      </p:sp>
    </p:spTree>
    <p:extLst>
      <p:ext uri="{BB962C8B-B14F-4D97-AF65-F5344CB8AC3E}">
        <p14:creationId xmlns:p14="http://schemas.microsoft.com/office/powerpoint/2010/main" val="2431911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130F2DE-30D7-4BE7-9E77-904412BACEC6}" type="slidenum">
              <a:rPr lang="en-IL" smtClean="0"/>
              <a:t>21</a:t>
            </a:fld>
            <a:endParaRPr lang="en-IL"/>
          </a:p>
        </p:txBody>
      </p:sp>
    </p:spTree>
    <p:extLst>
      <p:ext uri="{BB962C8B-B14F-4D97-AF65-F5344CB8AC3E}">
        <p14:creationId xmlns:p14="http://schemas.microsoft.com/office/powerpoint/2010/main" val="3204297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130F2DE-30D7-4BE7-9E77-904412BACEC6}" type="slidenum">
              <a:rPr lang="en-IL" smtClean="0"/>
              <a:t>22</a:t>
            </a:fld>
            <a:endParaRPr lang="en-IL"/>
          </a:p>
        </p:txBody>
      </p:sp>
    </p:spTree>
    <p:extLst>
      <p:ext uri="{BB962C8B-B14F-4D97-AF65-F5344CB8AC3E}">
        <p14:creationId xmlns:p14="http://schemas.microsoft.com/office/powerpoint/2010/main" val="2269084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130F2DE-30D7-4BE7-9E77-904412BACEC6}" type="slidenum">
              <a:rPr lang="en-IL" smtClean="0"/>
              <a:t>23</a:t>
            </a:fld>
            <a:endParaRPr lang="en-IL"/>
          </a:p>
        </p:txBody>
      </p:sp>
    </p:spTree>
    <p:extLst>
      <p:ext uri="{BB962C8B-B14F-4D97-AF65-F5344CB8AC3E}">
        <p14:creationId xmlns:p14="http://schemas.microsoft.com/office/powerpoint/2010/main" val="1229664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130F2DE-30D7-4BE7-9E77-904412BACEC6}" type="slidenum">
              <a:rPr lang="en-IL" smtClean="0"/>
              <a:t>24</a:t>
            </a:fld>
            <a:endParaRPr lang="en-IL"/>
          </a:p>
        </p:txBody>
      </p:sp>
    </p:spTree>
    <p:extLst>
      <p:ext uri="{BB962C8B-B14F-4D97-AF65-F5344CB8AC3E}">
        <p14:creationId xmlns:p14="http://schemas.microsoft.com/office/powerpoint/2010/main" val="331613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9181-AFA1-4B4D-A6F7-9ED601B372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1521090B-6BB4-4B58-9048-6CBBF96A6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D292BC7B-BF2D-4436-8AE4-BF4D2DA80AE6}"/>
              </a:ext>
            </a:extLst>
          </p:cNvPr>
          <p:cNvSpPr>
            <a:spLocks noGrp="1"/>
          </p:cNvSpPr>
          <p:nvPr>
            <p:ph type="dt" sz="half" idx="10"/>
          </p:nvPr>
        </p:nvSpPr>
        <p:spPr/>
        <p:txBody>
          <a:bodyPr/>
          <a:lstStyle/>
          <a:p>
            <a:fld id="{210EB3ED-3AAF-4659-A808-F01F16ECB7E5}" type="datetimeFigureOut">
              <a:rPr lang="en-IL" smtClean="0"/>
              <a:t>28/08/2021</a:t>
            </a:fld>
            <a:endParaRPr lang="en-IL"/>
          </a:p>
        </p:txBody>
      </p:sp>
      <p:sp>
        <p:nvSpPr>
          <p:cNvPr id="5" name="Footer Placeholder 4">
            <a:extLst>
              <a:ext uri="{FF2B5EF4-FFF2-40B4-BE49-F238E27FC236}">
                <a16:creationId xmlns:a16="http://schemas.microsoft.com/office/drawing/2014/main" id="{422B51AE-DB87-493B-8332-61A77627A7E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3E76DC4-1841-4132-A49E-992D5A36F523}"/>
              </a:ext>
            </a:extLst>
          </p:cNvPr>
          <p:cNvSpPr>
            <a:spLocks noGrp="1"/>
          </p:cNvSpPr>
          <p:nvPr>
            <p:ph type="sldNum" sz="quarter" idx="12"/>
          </p:nvPr>
        </p:nvSpPr>
        <p:spPr/>
        <p:txBody>
          <a:bodyPr/>
          <a:lstStyle/>
          <a:p>
            <a:fld id="{6CAFBF24-98BC-436A-BF11-3E06910E300F}" type="slidenum">
              <a:rPr lang="en-IL" smtClean="0"/>
              <a:t>‹#›</a:t>
            </a:fld>
            <a:endParaRPr lang="en-IL"/>
          </a:p>
        </p:txBody>
      </p:sp>
    </p:spTree>
    <p:extLst>
      <p:ext uri="{BB962C8B-B14F-4D97-AF65-F5344CB8AC3E}">
        <p14:creationId xmlns:p14="http://schemas.microsoft.com/office/powerpoint/2010/main" val="159775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6766-187A-49B7-A000-5D2D0EFA830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DA912AB-998F-4B4B-8478-B49B01A93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22BBA6B-44D9-44E3-89B6-490104D8E1B0}"/>
              </a:ext>
            </a:extLst>
          </p:cNvPr>
          <p:cNvSpPr>
            <a:spLocks noGrp="1"/>
          </p:cNvSpPr>
          <p:nvPr>
            <p:ph type="dt" sz="half" idx="10"/>
          </p:nvPr>
        </p:nvSpPr>
        <p:spPr/>
        <p:txBody>
          <a:bodyPr/>
          <a:lstStyle/>
          <a:p>
            <a:fld id="{210EB3ED-3AAF-4659-A808-F01F16ECB7E5}" type="datetimeFigureOut">
              <a:rPr lang="en-IL" smtClean="0"/>
              <a:t>28/08/2021</a:t>
            </a:fld>
            <a:endParaRPr lang="en-IL"/>
          </a:p>
        </p:txBody>
      </p:sp>
      <p:sp>
        <p:nvSpPr>
          <p:cNvPr id="5" name="Footer Placeholder 4">
            <a:extLst>
              <a:ext uri="{FF2B5EF4-FFF2-40B4-BE49-F238E27FC236}">
                <a16:creationId xmlns:a16="http://schemas.microsoft.com/office/drawing/2014/main" id="{8D45B76F-7D86-4081-9167-06B1EC64DC5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C1B32DA-D857-4FF3-9BD7-8B77ECDF29D7}"/>
              </a:ext>
            </a:extLst>
          </p:cNvPr>
          <p:cNvSpPr>
            <a:spLocks noGrp="1"/>
          </p:cNvSpPr>
          <p:nvPr>
            <p:ph type="sldNum" sz="quarter" idx="12"/>
          </p:nvPr>
        </p:nvSpPr>
        <p:spPr/>
        <p:txBody>
          <a:bodyPr/>
          <a:lstStyle/>
          <a:p>
            <a:fld id="{6CAFBF24-98BC-436A-BF11-3E06910E300F}" type="slidenum">
              <a:rPr lang="en-IL" smtClean="0"/>
              <a:t>‹#›</a:t>
            </a:fld>
            <a:endParaRPr lang="en-IL"/>
          </a:p>
        </p:txBody>
      </p:sp>
    </p:spTree>
    <p:extLst>
      <p:ext uri="{BB962C8B-B14F-4D97-AF65-F5344CB8AC3E}">
        <p14:creationId xmlns:p14="http://schemas.microsoft.com/office/powerpoint/2010/main" val="111620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3A3C2-B106-4E7E-832B-948D2B5231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7D158FF-96BB-407E-B2B0-B0936C129F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CB34BED-9180-4DB5-8516-66DC21C961D2}"/>
              </a:ext>
            </a:extLst>
          </p:cNvPr>
          <p:cNvSpPr>
            <a:spLocks noGrp="1"/>
          </p:cNvSpPr>
          <p:nvPr>
            <p:ph type="dt" sz="half" idx="10"/>
          </p:nvPr>
        </p:nvSpPr>
        <p:spPr/>
        <p:txBody>
          <a:bodyPr/>
          <a:lstStyle/>
          <a:p>
            <a:fld id="{210EB3ED-3AAF-4659-A808-F01F16ECB7E5}" type="datetimeFigureOut">
              <a:rPr lang="en-IL" smtClean="0"/>
              <a:t>28/08/2021</a:t>
            </a:fld>
            <a:endParaRPr lang="en-IL"/>
          </a:p>
        </p:txBody>
      </p:sp>
      <p:sp>
        <p:nvSpPr>
          <p:cNvPr id="5" name="Footer Placeholder 4">
            <a:extLst>
              <a:ext uri="{FF2B5EF4-FFF2-40B4-BE49-F238E27FC236}">
                <a16:creationId xmlns:a16="http://schemas.microsoft.com/office/drawing/2014/main" id="{B1BD0A9C-BB4F-44D9-922C-A2DCFB21E46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85A2F36-1F69-4A17-AA6C-AEA38BB4B995}"/>
              </a:ext>
            </a:extLst>
          </p:cNvPr>
          <p:cNvSpPr>
            <a:spLocks noGrp="1"/>
          </p:cNvSpPr>
          <p:nvPr>
            <p:ph type="sldNum" sz="quarter" idx="12"/>
          </p:nvPr>
        </p:nvSpPr>
        <p:spPr/>
        <p:txBody>
          <a:bodyPr/>
          <a:lstStyle/>
          <a:p>
            <a:fld id="{6CAFBF24-98BC-436A-BF11-3E06910E300F}" type="slidenum">
              <a:rPr lang="en-IL" smtClean="0"/>
              <a:t>‹#›</a:t>
            </a:fld>
            <a:endParaRPr lang="en-IL"/>
          </a:p>
        </p:txBody>
      </p:sp>
    </p:spTree>
    <p:extLst>
      <p:ext uri="{BB962C8B-B14F-4D97-AF65-F5344CB8AC3E}">
        <p14:creationId xmlns:p14="http://schemas.microsoft.com/office/powerpoint/2010/main" val="180453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F5D8-0A03-41AD-AD6C-A8724FC8311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1FD2579-9E0A-409E-9564-C8403C7ED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9199810-69CB-4CD1-815A-186931FFF8A9}"/>
              </a:ext>
            </a:extLst>
          </p:cNvPr>
          <p:cNvSpPr>
            <a:spLocks noGrp="1"/>
          </p:cNvSpPr>
          <p:nvPr>
            <p:ph type="dt" sz="half" idx="10"/>
          </p:nvPr>
        </p:nvSpPr>
        <p:spPr/>
        <p:txBody>
          <a:bodyPr/>
          <a:lstStyle/>
          <a:p>
            <a:fld id="{210EB3ED-3AAF-4659-A808-F01F16ECB7E5}" type="datetimeFigureOut">
              <a:rPr lang="en-IL" smtClean="0"/>
              <a:t>28/08/2021</a:t>
            </a:fld>
            <a:endParaRPr lang="en-IL"/>
          </a:p>
        </p:txBody>
      </p:sp>
      <p:sp>
        <p:nvSpPr>
          <p:cNvPr id="5" name="Footer Placeholder 4">
            <a:extLst>
              <a:ext uri="{FF2B5EF4-FFF2-40B4-BE49-F238E27FC236}">
                <a16:creationId xmlns:a16="http://schemas.microsoft.com/office/drawing/2014/main" id="{B07D9B5B-E417-43D4-9858-A18963EC175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251F53D-A758-4223-83AD-E7690CAC577C}"/>
              </a:ext>
            </a:extLst>
          </p:cNvPr>
          <p:cNvSpPr>
            <a:spLocks noGrp="1"/>
          </p:cNvSpPr>
          <p:nvPr>
            <p:ph type="sldNum" sz="quarter" idx="12"/>
          </p:nvPr>
        </p:nvSpPr>
        <p:spPr/>
        <p:txBody>
          <a:bodyPr/>
          <a:lstStyle/>
          <a:p>
            <a:fld id="{6CAFBF24-98BC-436A-BF11-3E06910E300F}" type="slidenum">
              <a:rPr lang="en-IL" smtClean="0"/>
              <a:t>‹#›</a:t>
            </a:fld>
            <a:endParaRPr lang="en-IL"/>
          </a:p>
        </p:txBody>
      </p:sp>
    </p:spTree>
    <p:extLst>
      <p:ext uri="{BB962C8B-B14F-4D97-AF65-F5344CB8AC3E}">
        <p14:creationId xmlns:p14="http://schemas.microsoft.com/office/powerpoint/2010/main" val="335899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AEA1-4F6F-4A44-97C1-93B7D5D526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ABA4E9F1-2C41-4D6C-9FB9-D227EFB7B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B78C4-FD4F-4212-84C3-BFA5F4B78795}"/>
              </a:ext>
            </a:extLst>
          </p:cNvPr>
          <p:cNvSpPr>
            <a:spLocks noGrp="1"/>
          </p:cNvSpPr>
          <p:nvPr>
            <p:ph type="dt" sz="half" idx="10"/>
          </p:nvPr>
        </p:nvSpPr>
        <p:spPr/>
        <p:txBody>
          <a:bodyPr/>
          <a:lstStyle/>
          <a:p>
            <a:fld id="{210EB3ED-3AAF-4659-A808-F01F16ECB7E5}" type="datetimeFigureOut">
              <a:rPr lang="en-IL" smtClean="0"/>
              <a:t>28/08/2021</a:t>
            </a:fld>
            <a:endParaRPr lang="en-IL"/>
          </a:p>
        </p:txBody>
      </p:sp>
      <p:sp>
        <p:nvSpPr>
          <p:cNvPr id="5" name="Footer Placeholder 4">
            <a:extLst>
              <a:ext uri="{FF2B5EF4-FFF2-40B4-BE49-F238E27FC236}">
                <a16:creationId xmlns:a16="http://schemas.microsoft.com/office/drawing/2014/main" id="{4F515160-D95F-424E-8871-CF6B5C85EF1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BFEF3A4-34A2-44E4-B2D8-A132DD6A3CD4}"/>
              </a:ext>
            </a:extLst>
          </p:cNvPr>
          <p:cNvSpPr>
            <a:spLocks noGrp="1"/>
          </p:cNvSpPr>
          <p:nvPr>
            <p:ph type="sldNum" sz="quarter" idx="12"/>
          </p:nvPr>
        </p:nvSpPr>
        <p:spPr/>
        <p:txBody>
          <a:bodyPr/>
          <a:lstStyle/>
          <a:p>
            <a:fld id="{6CAFBF24-98BC-436A-BF11-3E06910E300F}" type="slidenum">
              <a:rPr lang="en-IL" smtClean="0"/>
              <a:t>‹#›</a:t>
            </a:fld>
            <a:endParaRPr lang="en-IL"/>
          </a:p>
        </p:txBody>
      </p:sp>
    </p:spTree>
    <p:extLst>
      <p:ext uri="{BB962C8B-B14F-4D97-AF65-F5344CB8AC3E}">
        <p14:creationId xmlns:p14="http://schemas.microsoft.com/office/powerpoint/2010/main" val="161697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F8B8-3FE9-4DE9-9ABE-E4D84227F186}"/>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F324862-A418-46AA-BF24-2F4CF1106D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8881513A-95D5-4EF9-A444-60A3997E9F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AB9F4607-2714-45F7-9DB6-296418E471C2}"/>
              </a:ext>
            </a:extLst>
          </p:cNvPr>
          <p:cNvSpPr>
            <a:spLocks noGrp="1"/>
          </p:cNvSpPr>
          <p:nvPr>
            <p:ph type="dt" sz="half" idx="10"/>
          </p:nvPr>
        </p:nvSpPr>
        <p:spPr/>
        <p:txBody>
          <a:bodyPr/>
          <a:lstStyle/>
          <a:p>
            <a:fld id="{210EB3ED-3AAF-4659-A808-F01F16ECB7E5}" type="datetimeFigureOut">
              <a:rPr lang="en-IL" smtClean="0"/>
              <a:t>28/08/2021</a:t>
            </a:fld>
            <a:endParaRPr lang="en-IL"/>
          </a:p>
        </p:txBody>
      </p:sp>
      <p:sp>
        <p:nvSpPr>
          <p:cNvPr id="6" name="Footer Placeholder 5">
            <a:extLst>
              <a:ext uri="{FF2B5EF4-FFF2-40B4-BE49-F238E27FC236}">
                <a16:creationId xmlns:a16="http://schemas.microsoft.com/office/drawing/2014/main" id="{80CDB85E-0E9A-46F4-8F5F-6438958CF23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FB5BFDD-4342-4037-AADD-5BE121147C95}"/>
              </a:ext>
            </a:extLst>
          </p:cNvPr>
          <p:cNvSpPr>
            <a:spLocks noGrp="1"/>
          </p:cNvSpPr>
          <p:nvPr>
            <p:ph type="sldNum" sz="quarter" idx="12"/>
          </p:nvPr>
        </p:nvSpPr>
        <p:spPr/>
        <p:txBody>
          <a:bodyPr/>
          <a:lstStyle/>
          <a:p>
            <a:fld id="{6CAFBF24-98BC-436A-BF11-3E06910E300F}" type="slidenum">
              <a:rPr lang="en-IL" smtClean="0"/>
              <a:t>‹#›</a:t>
            </a:fld>
            <a:endParaRPr lang="en-IL"/>
          </a:p>
        </p:txBody>
      </p:sp>
    </p:spTree>
    <p:extLst>
      <p:ext uri="{BB962C8B-B14F-4D97-AF65-F5344CB8AC3E}">
        <p14:creationId xmlns:p14="http://schemas.microsoft.com/office/powerpoint/2010/main" val="307166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0FA3-F381-40EB-B75D-21BAC4099045}"/>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643D418-52DB-40B7-B966-06B55F7BB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51D8E3-179B-4283-88B2-C5E5ED1BA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B9CD30CD-9510-4BF6-B194-633BAB5AF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90A6F8-59CA-4938-B091-B056B4B2AB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5B3D6DF-72B9-4F29-8833-F091F217932B}"/>
              </a:ext>
            </a:extLst>
          </p:cNvPr>
          <p:cNvSpPr>
            <a:spLocks noGrp="1"/>
          </p:cNvSpPr>
          <p:nvPr>
            <p:ph type="dt" sz="half" idx="10"/>
          </p:nvPr>
        </p:nvSpPr>
        <p:spPr/>
        <p:txBody>
          <a:bodyPr/>
          <a:lstStyle/>
          <a:p>
            <a:fld id="{210EB3ED-3AAF-4659-A808-F01F16ECB7E5}" type="datetimeFigureOut">
              <a:rPr lang="en-IL" smtClean="0"/>
              <a:t>28/08/2021</a:t>
            </a:fld>
            <a:endParaRPr lang="en-IL"/>
          </a:p>
        </p:txBody>
      </p:sp>
      <p:sp>
        <p:nvSpPr>
          <p:cNvPr id="8" name="Footer Placeholder 7">
            <a:extLst>
              <a:ext uri="{FF2B5EF4-FFF2-40B4-BE49-F238E27FC236}">
                <a16:creationId xmlns:a16="http://schemas.microsoft.com/office/drawing/2014/main" id="{A32646F0-CD7D-4EFC-AC40-3B463AF52F60}"/>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1982A6D-7027-4C17-95C7-F7D2ED0DCBB5}"/>
              </a:ext>
            </a:extLst>
          </p:cNvPr>
          <p:cNvSpPr>
            <a:spLocks noGrp="1"/>
          </p:cNvSpPr>
          <p:nvPr>
            <p:ph type="sldNum" sz="quarter" idx="12"/>
          </p:nvPr>
        </p:nvSpPr>
        <p:spPr/>
        <p:txBody>
          <a:bodyPr/>
          <a:lstStyle/>
          <a:p>
            <a:fld id="{6CAFBF24-98BC-436A-BF11-3E06910E300F}" type="slidenum">
              <a:rPr lang="en-IL" smtClean="0"/>
              <a:t>‹#›</a:t>
            </a:fld>
            <a:endParaRPr lang="en-IL"/>
          </a:p>
        </p:txBody>
      </p:sp>
    </p:spTree>
    <p:extLst>
      <p:ext uri="{BB962C8B-B14F-4D97-AF65-F5344CB8AC3E}">
        <p14:creationId xmlns:p14="http://schemas.microsoft.com/office/powerpoint/2010/main" val="254888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EBFA-5215-4C4A-89A1-8332EDF3499C}"/>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22AF7862-0137-4813-99C7-4989A9C0614E}"/>
              </a:ext>
            </a:extLst>
          </p:cNvPr>
          <p:cNvSpPr>
            <a:spLocks noGrp="1"/>
          </p:cNvSpPr>
          <p:nvPr>
            <p:ph type="dt" sz="half" idx="10"/>
          </p:nvPr>
        </p:nvSpPr>
        <p:spPr/>
        <p:txBody>
          <a:bodyPr/>
          <a:lstStyle/>
          <a:p>
            <a:fld id="{210EB3ED-3AAF-4659-A808-F01F16ECB7E5}" type="datetimeFigureOut">
              <a:rPr lang="en-IL" smtClean="0"/>
              <a:t>28/08/2021</a:t>
            </a:fld>
            <a:endParaRPr lang="en-IL"/>
          </a:p>
        </p:txBody>
      </p:sp>
      <p:sp>
        <p:nvSpPr>
          <p:cNvPr id="4" name="Footer Placeholder 3">
            <a:extLst>
              <a:ext uri="{FF2B5EF4-FFF2-40B4-BE49-F238E27FC236}">
                <a16:creationId xmlns:a16="http://schemas.microsoft.com/office/drawing/2014/main" id="{4AF71DA1-0BAA-464B-A57E-5927845E7426}"/>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90DB37D1-4985-4587-A8D4-7C2A651511B4}"/>
              </a:ext>
            </a:extLst>
          </p:cNvPr>
          <p:cNvSpPr>
            <a:spLocks noGrp="1"/>
          </p:cNvSpPr>
          <p:nvPr>
            <p:ph type="sldNum" sz="quarter" idx="12"/>
          </p:nvPr>
        </p:nvSpPr>
        <p:spPr/>
        <p:txBody>
          <a:bodyPr/>
          <a:lstStyle/>
          <a:p>
            <a:fld id="{6CAFBF24-98BC-436A-BF11-3E06910E300F}" type="slidenum">
              <a:rPr lang="en-IL" smtClean="0"/>
              <a:t>‹#›</a:t>
            </a:fld>
            <a:endParaRPr lang="en-IL"/>
          </a:p>
        </p:txBody>
      </p:sp>
    </p:spTree>
    <p:extLst>
      <p:ext uri="{BB962C8B-B14F-4D97-AF65-F5344CB8AC3E}">
        <p14:creationId xmlns:p14="http://schemas.microsoft.com/office/powerpoint/2010/main" val="15841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A5461F-0CCB-41CF-884B-2234FD20B2B4}"/>
              </a:ext>
            </a:extLst>
          </p:cNvPr>
          <p:cNvSpPr>
            <a:spLocks noGrp="1"/>
          </p:cNvSpPr>
          <p:nvPr>
            <p:ph type="dt" sz="half" idx="10"/>
          </p:nvPr>
        </p:nvSpPr>
        <p:spPr/>
        <p:txBody>
          <a:bodyPr/>
          <a:lstStyle/>
          <a:p>
            <a:fld id="{210EB3ED-3AAF-4659-A808-F01F16ECB7E5}" type="datetimeFigureOut">
              <a:rPr lang="en-IL" smtClean="0"/>
              <a:t>28/08/2021</a:t>
            </a:fld>
            <a:endParaRPr lang="en-IL"/>
          </a:p>
        </p:txBody>
      </p:sp>
      <p:sp>
        <p:nvSpPr>
          <p:cNvPr id="3" name="Footer Placeholder 2">
            <a:extLst>
              <a:ext uri="{FF2B5EF4-FFF2-40B4-BE49-F238E27FC236}">
                <a16:creationId xmlns:a16="http://schemas.microsoft.com/office/drawing/2014/main" id="{8957905F-B482-4F70-8820-F9169D7C9591}"/>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B8CBFF2-04DC-4CF8-8BA8-D8D49501C7E4}"/>
              </a:ext>
            </a:extLst>
          </p:cNvPr>
          <p:cNvSpPr>
            <a:spLocks noGrp="1"/>
          </p:cNvSpPr>
          <p:nvPr>
            <p:ph type="sldNum" sz="quarter" idx="12"/>
          </p:nvPr>
        </p:nvSpPr>
        <p:spPr/>
        <p:txBody>
          <a:bodyPr/>
          <a:lstStyle/>
          <a:p>
            <a:fld id="{6CAFBF24-98BC-436A-BF11-3E06910E300F}" type="slidenum">
              <a:rPr lang="en-IL" smtClean="0"/>
              <a:t>‹#›</a:t>
            </a:fld>
            <a:endParaRPr lang="en-IL"/>
          </a:p>
        </p:txBody>
      </p:sp>
    </p:spTree>
    <p:extLst>
      <p:ext uri="{BB962C8B-B14F-4D97-AF65-F5344CB8AC3E}">
        <p14:creationId xmlns:p14="http://schemas.microsoft.com/office/powerpoint/2010/main" val="395240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3002-5F3E-4885-BA97-08E87D077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6C348844-B99F-4C52-834A-760F550E0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27468369-1249-44BC-BD15-2C8E8AB3C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9386E-EFFB-4008-A291-57311FF69B88}"/>
              </a:ext>
            </a:extLst>
          </p:cNvPr>
          <p:cNvSpPr>
            <a:spLocks noGrp="1"/>
          </p:cNvSpPr>
          <p:nvPr>
            <p:ph type="dt" sz="half" idx="10"/>
          </p:nvPr>
        </p:nvSpPr>
        <p:spPr/>
        <p:txBody>
          <a:bodyPr/>
          <a:lstStyle/>
          <a:p>
            <a:fld id="{210EB3ED-3AAF-4659-A808-F01F16ECB7E5}" type="datetimeFigureOut">
              <a:rPr lang="en-IL" smtClean="0"/>
              <a:t>28/08/2021</a:t>
            </a:fld>
            <a:endParaRPr lang="en-IL"/>
          </a:p>
        </p:txBody>
      </p:sp>
      <p:sp>
        <p:nvSpPr>
          <p:cNvPr id="6" name="Footer Placeholder 5">
            <a:extLst>
              <a:ext uri="{FF2B5EF4-FFF2-40B4-BE49-F238E27FC236}">
                <a16:creationId xmlns:a16="http://schemas.microsoft.com/office/drawing/2014/main" id="{7CBB3D46-2230-42BF-8407-B82142F5CEF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7531281-8334-4327-BFEA-8E22684EB886}"/>
              </a:ext>
            </a:extLst>
          </p:cNvPr>
          <p:cNvSpPr>
            <a:spLocks noGrp="1"/>
          </p:cNvSpPr>
          <p:nvPr>
            <p:ph type="sldNum" sz="quarter" idx="12"/>
          </p:nvPr>
        </p:nvSpPr>
        <p:spPr/>
        <p:txBody>
          <a:bodyPr/>
          <a:lstStyle/>
          <a:p>
            <a:fld id="{6CAFBF24-98BC-436A-BF11-3E06910E300F}" type="slidenum">
              <a:rPr lang="en-IL" smtClean="0"/>
              <a:t>‹#›</a:t>
            </a:fld>
            <a:endParaRPr lang="en-IL"/>
          </a:p>
        </p:txBody>
      </p:sp>
    </p:spTree>
    <p:extLst>
      <p:ext uri="{BB962C8B-B14F-4D97-AF65-F5344CB8AC3E}">
        <p14:creationId xmlns:p14="http://schemas.microsoft.com/office/powerpoint/2010/main" val="6679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516C-BD72-48CD-A4A0-2B609F8AF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5DD62F12-1E4E-49E4-B215-A61B6939D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2AB7B7A9-3BD6-460A-96C5-CFADB8504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3EFDE-6893-42C9-AEE2-31BAF5CA7684}"/>
              </a:ext>
            </a:extLst>
          </p:cNvPr>
          <p:cNvSpPr>
            <a:spLocks noGrp="1"/>
          </p:cNvSpPr>
          <p:nvPr>
            <p:ph type="dt" sz="half" idx="10"/>
          </p:nvPr>
        </p:nvSpPr>
        <p:spPr/>
        <p:txBody>
          <a:bodyPr/>
          <a:lstStyle/>
          <a:p>
            <a:fld id="{210EB3ED-3AAF-4659-A808-F01F16ECB7E5}" type="datetimeFigureOut">
              <a:rPr lang="en-IL" smtClean="0"/>
              <a:t>28/08/2021</a:t>
            </a:fld>
            <a:endParaRPr lang="en-IL"/>
          </a:p>
        </p:txBody>
      </p:sp>
      <p:sp>
        <p:nvSpPr>
          <p:cNvPr id="6" name="Footer Placeholder 5">
            <a:extLst>
              <a:ext uri="{FF2B5EF4-FFF2-40B4-BE49-F238E27FC236}">
                <a16:creationId xmlns:a16="http://schemas.microsoft.com/office/drawing/2014/main" id="{1D7F92C5-9482-489F-9D6F-2575B376171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325FBD6-6585-4053-ADBC-6A94765FCAD0}"/>
              </a:ext>
            </a:extLst>
          </p:cNvPr>
          <p:cNvSpPr>
            <a:spLocks noGrp="1"/>
          </p:cNvSpPr>
          <p:nvPr>
            <p:ph type="sldNum" sz="quarter" idx="12"/>
          </p:nvPr>
        </p:nvSpPr>
        <p:spPr/>
        <p:txBody>
          <a:bodyPr/>
          <a:lstStyle/>
          <a:p>
            <a:fld id="{6CAFBF24-98BC-436A-BF11-3E06910E300F}" type="slidenum">
              <a:rPr lang="en-IL" smtClean="0"/>
              <a:t>‹#›</a:t>
            </a:fld>
            <a:endParaRPr lang="en-IL"/>
          </a:p>
        </p:txBody>
      </p:sp>
    </p:spTree>
    <p:extLst>
      <p:ext uri="{BB962C8B-B14F-4D97-AF65-F5344CB8AC3E}">
        <p14:creationId xmlns:p14="http://schemas.microsoft.com/office/powerpoint/2010/main" val="109853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61BDCB-3A84-481E-A298-935E0671C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C45F19EB-0E74-499F-9443-7E9DF0464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E735339-71D6-48EB-9848-4084D3CB61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EB3ED-3AAF-4659-A808-F01F16ECB7E5}" type="datetimeFigureOut">
              <a:rPr lang="en-IL" smtClean="0"/>
              <a:t>28/08/2021</a:t>
            </a:fld>
            <a:endParaRPr lang="en-IL"/>
          </a:p>
        </p:txBody>
      </p:sp>
      <p:sp>
        <p:nvSpPr>
          <p:cNvPr id="5" name="Footer Placeholder 4">
            <a:extLst>
              <a:ext uri="{FF2B5EF4-FFF2-40B4-BE49-F238E27FC236}">
                <a16:creationId xmlns:a16="http://schemas.microsoft.com/office/drawing/2014/main" id="{034741E5-9000-4A5E-B105-0F7786879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6EAE8F63-677E-45B1-B4BD-5FAD21BC8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FBF24-98BC-436A-BF11-3E06910E300F}" type="slidenum">
              <a:rPr lang="en-IL" smtClean="0"/>
              <a:t>‹#›</a:t>
            </a:fld>
            <a:endParaRPr lang="en-IL"/>
          </a:p>
        </p:txBody>
      </p:sp>
    </p:spTree>
    <p:extLst>
      <p:ext uri="{BB962C8B-B14F-4D97-AF65-F5344CB8AC3E}">
        <p14:creationId xmlns:p14="http://schemas.microsoft.com/office/powerpoint/2010/main" val="3448234258"/>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_DOA_based_on"/><Relationship Id="rId7" Type="http://schemas.openxmlformats.org/officeDocument/2006/relationships/hyperlink" Target="#_The_Fast-IF_MUSIC"/><Relationship Id="rId2" Type="http://schemas.openxmlformats.org/officeDocument/2006/relationships/hyperlink" Target="#_SADTFD_(Spatial_Adaptive_1"/><Relationship Id="rId1" Type="http://schemas.openxmlformats.org/officeDocument/2006/relationships/slideLayout" Target="../slideLayouts/slideLayout2.xml"/><Relationship Id="rId6" Type="http://schemas.openxmlformats.org/officeDocument/2006/relationships/hyperlink" Target="#_DOA_based_on"/><Relationship Id="rId5" Type="http://schemas.openxmlformats.org/officeDocument/2006/relationships/hyperlink" Target="#_SADTFD_(Spatial_Adaptive_1"/><Relationship Id="rId4" Type="http://schemas.openxmlformats.org/officeDocument/2006/relationships/hyperlink" Target="#_The_Fast-IF_MUSIC"/></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440FA84-C435-4338-A1BB-F9C4C14F4CD4}"/>
              </a:ext>
            </a:extLst>
          </p:cNvPr>
          <p:cNvSpPr>
            <a:spLocks noGrp="1"/>
          </p:cNvSpPr>
          <p:nvPr>
            <p:ph type="subTitle" idx="1"/>
          </p:nvPr>
        </p:nvSpPr>
        <p:spPr>
          <a:xfrm>
            <a:off x="1435834" y="2074896"/>
            <a:ext cx="9144000" cy="1655762"/>
          </a:xfrm>
        </p:spPr>
        <p:txBody>
          <a:bodyPr>
            <a:normAutofit/>
          </a:bodyPr>
          <a:lstStyle/>
          <a:p>
            <a:r>
              <a:rPr lang="en-US" sz="2800" dirty="0"/>
              <a:t>DOA Estimation using Fast-IF Method</a:t>
            </a:r>
          </a:p>
          <a:p>
            <a:endParaRPr lang="en-US" sz="2800" dirty="0"/>
          </a:p>
          <a:p>
            <a:r>
              <a:rPr lang="en-US" sz="2800" dirty="0"/>
              <a:t>Ori </a:t>
            </a:r>
            <a:r>
              <a:rPr lang="en-US" sz="2800" dirty="0" err="1"/>
              <a:t>Ohayon</a:t>
            </a:r>
            <a:endParaRPr lang="en-IL" sz="2800" dirty="0"/>
          </a:p>
        </p:txBody>
      </p:sp>
      <p:sp>
        <p:nvSpPr>
          <p:cNvPr id="7" name="Rectangle 6">
            <a:extLst>
              <a:ext uri="{FF2B5EF4-FFF2-40B4-BE49-F238E27FC236}">
                <a16:creationId xmlns:a16="http://schemas.microsoft.com/office/drawing/2014/main" id="{C89F853B-8D68-45D9-AA3A-BC4009E9B5D3}"/>
              </a:ext>
            </a:extLst>
          </p:cNvPr>
          <p:cNvSpPr/>
          <p:nvPr/>
        </p:nvSpPr>
        <p:spPr>
          <a:xfrm>
            <a:off x="2618926" y="676870"/>
            <a:ext cx="677781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Multi Dimensional DSP</a:t>
            </a:r>
            <a:endParaRPr lang="en-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54596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Fast-IF Algorithm</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59"/>
          </a:xfrm>
        </p:spPr>
        <p:txBody>
          <a:bodyPr>
            <a:normAutofit/>
          </a:bodyPr>
          <a:lstStyle/>
          <a:p>
            <a:pPr>
              <a:lnSpc>
                <a:spcPct val="107000"/>
              </a:lnSpc>
              <a:buFont typeface="Wingdings" panose="05000000000000000000" pitchFamily="2" charset="2"/>
              <a:buChar char="Ø"/>
              <a:tabLst>
                <a:tab pos="1447800" algn="l"/>
              </a:tabLst>
            </a:pPr>
            <a:r>
              <a:rPr lang="en-US" sz="1800" dirty="0">
                <a:latin typeface="Calibri" panose="020F0502020204030204" pitchFamily="34" charset="0"/>
                <a:ea typeface="Calibri" panose="020F0502020204030204" pitchFamily="34" charset="0"/>
                <a:cs typeface="Arial" panose="020B0604020202020204" pitchFamily="34" charset="0"/>
              </a:rPr>
              <a:t>Illustration of the algorithm:</a:t>
            </a:r>
          </a:p>
          <a:p>
            <a:pPr>
              <a:lnSpc>
                <a:spcPct val="107000"/>
              </a:lnSpc>
              <a:buFont typeface="Wingdings" panose="05000000000000000000" pitchFamily="2" charset="2"/>
              <a:buChar char="Ø"/>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Ø"/>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lvl="0" rtl="0">
              <a:lnSpc>
                <a:spcPct val="107000"/>
              </a:lnSpc>
              <a:spcAft>
                <a:spcPts val="800"/>
              </a:spcAft>
              <a:buFont typeface="Wingdings" panose="05000000000000000000" pitchFamily="2" charset="2"/>
              <a:buChar char="Ø"/>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ctr" rtl="0">
              <a:lnSpc>
                <a:spcPct val="107000"/>
              </a:lnSpc>
              <a:buNone/>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descr="A picture containing text&#10;&#10;Description automatically generated">
            <a:extLst>
              <a:ext uri="{FF2B5EF4-FFF2-40B4-BE49-F238E27FC236}">
                <a16:creationId xmlns:a16="http://schemas.microsoft.com/office/drawing/2014/main" id="{AE85DDE8-88AD-4B10-BF52-93216F13B09F}"/>
              </a:ext>
            </a:extLst>
          </p:cNvPr>
          <p:cNvPicPr/>
          <p:nvPr/>
        </p:nvPicPr>
        <p:blipFill rotWithShape="1">
          <a:blip r:embed="rId2" cstate="print">
            <a:extLst>
              <a:ext uri="{28A0092B-C50C-407E-A947-70E740481C1C}">
                <a14:useLocalDpi xmlns:a14="http://schemas.microsoft.com/office/drawing/2010/main" val="0"/>
              </a:ext>
            </a:extLst>
          </a:blip>
          <a:srcRect l="29560" t="25827" r="22991" b="14357"/>
          <a:stretch/>
        </p:blipFill>
        <p:spPr bwMode="auto">
          <a:xfrm>
            <a:off x="2891046" y="1525203"/>
            <a:ext cx="6409908" cy="50358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744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Computational Complexity</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59"/>
          </a:xfrm>
        </p:spPr>
        <p:txBody>
          <a:bodyPr>
            <a:normAutofit fontScale="92500" lnSpcReduction="20000"/>
          </a:bodyPr>
          <a:lstStyle/>
          <a:p>
            <a:pPr>
              <a:lnSpc>
                <a:spcPct val="107000"/>
              </a:lnSpc>
              <a:buFont typeface="Wingdings" panose="05000000000000000000" pitchFamily="2" charset="2"/>
              <a:buChar char="Ø"/>
              <a:tabLst>
                <a:tab pos="1447800" algn="l"/>
              </a:tabLst>
            </a:pPr>
            <a:r>
              <a:rPr lang="en-US" sz="1800" dirty="0">
                <a:latin typeface="Calibri" panose="020F0502020204030204" pitchFamily="34" charset="0"/>
                <a:ea typeface="Calibri" panose="020F0502020204030204" pitchFamily="34" charset="0"/>
                <a:cs typeface="Arial" panose="020B0604020202020204" pitchFamily="34" charset="0"/>
              </a:rPr>
              <a:t>Below we see a brief table of complexity comparison:</a:t>
            </a:r>
          </a:p>
          <a:p>
            <a:pPr>
              <a:lnSpc>
                <a:spcPct val="107000"/>
              </a:lnSpc>
              <a:buFont typeface="Wingdings" panose="05000000000000000000" pitchFamily="2" charset="2"/>
              <a:buChar char="Ø"/>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endParaRPr lang="en-US" sz="1800" dirty="0">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endParaRPr lang="en-US" sz="1800" dirty="0">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endParaRPr lang="en-US" sz="1800" dirty="0">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buNone/>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Where:</a:t>
            </a:r>
          </a:p>
          <a:p>
            <a:pPr lvl="1">
              <a:lnSpc>
                <a:spcPct val="107000"/>
              </a:lnSpc>
              <a:buFont typeface="Wingdings" panose="05000000000000000000" pitchFamily="2" charset="2"/>
              <a:buChar char="Ø"/>
              <a:tabLst>
                <a:tab pos="1447800" algn="l"/>
              </a:tabLst>
            </a:pPr>
            <a:r>
              <a:rPr lang="en-US" sz="1600" dirty="0">
                <a:effectLst/>
                <a:latin typeface="Calibri" panose="020F0502020204030204" pitchFamily="34" charset="0"/>
                <a:ea typeface="Calibri" panose="020F0502020204030204" pitchFamily="34" charset="0"/>
                <a:cs typeface="Arial" panose="020B0604020202020204" pitchFamily="34" charset="0"/>
              </a:rPr>
              <a:t>W - computing FRFT at a single bin</a:t>
            </a:r>
          </a:p>
          <a:p>
            <a:pPr lvl="1">
              <a:lnSpc>
                <a:spcPct val="107000"/>
              </a:lnSpc>
              <a:buFont typeface="Wingdings" panose="05000000000000000000" pitchFamily="2" charset="2"/>
              <a:buChar char="Ø"/>
              <a:tabLst>
                <a:tab pos="1447800" algn="l"/>
              </a:tabLst>
            </a:pPr>
            <a:r>
              <a:rPr lang="en-US" sz="1600" dirty="0">
                <a:effectLst/>
                <a:latin typeface="Calibri" panose="020F0502020204030204" pitchFamily="34" charset="0"/>
                <a:ea typeface="Calibri" panose="020F0502020204030204" pitchFamily="34" charset="0"/>
                <a:cs typeface="Arial" panose="020B0604020202020204" pitchFamily="34" charset="0"/>
              </a:rPr>
              <a:t>P </a:t>
            </a:r>
            <a:r>
              <a:rPr lang="en-US" sz="1600" dirty="0">
                <a:latin typeface="Calibri" panose="020F0502020204030204" pitchFamily="34" charset="0"/>
                <a:ea typeface="Calibri" panose="020F0502020204030204" pitchFamily="34" charset="0"/>
                <a:cs typeface="Arial" panose="020B0604020202020204" pitchFamily="34" charset="0"/>
              </a:rPr>
              <a:t>-</a:t>
            </a:r>
            <a:r>
              <a:rPr lang="en-US" sz="1600" dirty="0">
                <a:effectLst/>
                <a:latin typeface="Calibri" panose="020F0502020204030204" pitchFamily="34" charset="0"/>
                <a:ea typeface="Calibri" panose="020F0502020204030204" pitchFamily="34" charset="0"/>
                <a:cs typeface="Arial" panose="020B0604020202020204" pitchFamily="34" charset="0"/>
              </a:rPr>
              <a:t> number of bins searched over in every step </a:t>
            </a:r>
          </a:p>
          <a:p>
            <a:pPr lvl="1">
              <a:lnSpc>
                <a:spcPct val="107000"/>
              </a:lnSpc>
              <a:buFont typeface="Wingdings" panose="05000000000000000000" pitchFamily="2" charset="2"/>
              <a:buChar char="Ø"/>
              <a:tabLst>
                <a:tab pos="1447800" algn="l"/>
              </a:tabLst>
            </a:pPr>
            <a:r>
              <a:rPr lang="en-US" sz="1600" dirty="0">
                <a:effectLst/>
                <a:latin typeface="Calibri" panose="020F0502020204030204" pitchFamily="34" charset="0"/>
                <a:ea typeface="Calibri" panose="020F0502020204030204" pitchFamily="34" charset="0"/>
                <a:cs typeface="Arial" panose="020B0604020202020204" pitchFamily="34" charset="0"/>
              </a:rPr>
              <a:t>L</a:t>
            </a:r>
            <a:r>
              <a:rPr lang="en-US" sz="1600" baseline="-25000" dirty="0">
                <a:effectLst/>
                <a:latin typeface="Calibri" panose="020F0502020204030204" pitchFamily="34" charset="0"/>
                <a:ea typeface="Calibri" panose="020F0502020204030204" pitchFamily="34" charset="0"/>
                <a:cs typeface="Arial" panose="020B0604020202020204" pitchFamily="34" charset="0"/>
              </a:rPr>
              <a:t>F</a:t>
            </a:r>
            <a:r>
              <a:rPr lang="en-US" sz="1600" dirty="0">
                <a:effectLst/>
                <a:latin typeface="Calibri" panose="020F0502020204030204" pitchFamily="34" charset="0"/>
                <a:ea typeface="Calibri" panose="020F0502020204030204" pitchFamily="34" charset="0"/>
                <a:cs typeface="Arial" panose="020B0604020202020204" pitchFamily="34" charset="0"/>
              </a:rPr>
              <a:t> - number of Fourier transform operations </a:t>
            </a:r>
          </a:p>
          <a:p>
            <a:pPr lvl="1">
              <a:lnSpc>
                <a:spcPct val="107000"/>
              </a:lnSpc>
              <a:buFont typeface="Wingdings" panose="05000000000000000000" pitchFamily="2" charset="2"/>
              <a:buChar char="Ø"/>
              <a:tabLst>
                <a:tab pos="1447800" algn="l"/>
              </a:tabLst>
            </a:pPr>
            <a:r>
              <a:rPr lang="en-US" sz="1500" dirty="0">
                <a:effectLst/>
                <a:latin typeface="Calibri" panose="020F0502020204030204" pitchFamily="34" charset="0"/>
                <a:ea typeface="Times New Roman" panose="02020603050405020304" pitchFamily="18" charset="0"/>
                <a:cs typeface="Arial" panose="020B0604020202020204" pitchFamily="34" charset="0"/>
              </a:rPr>
              <a:t>V </a:t>
            </a:r>
            <a:r>
              <a:rPr lang="en-US" sz="1500" dirty="0">
                <a:latin typeface="Calibri" panose="020F0502020204030204" pitchFamily="34" charset="0"/>
                <a:ea typeface="Times New Roman" panose="02020603050405020304" pitchFamily="18" charset="0"/>
                <a:cs typeface="Arial" panose="020B0604020202020204" pitchFamily="34" charset="0"/>
              </a:rPr>
              <a:t>- </a:t>
            </a:r>
            <a:r>
              <a:rPr lang="en-US" sz="1500" dirty="0">
                <a:effectLst/>
                <a:latin typeface="Calibri" panose="020F0502020204030204" pitchFamily="34" charset="0"/>
                <a:ea typeface="Times New Roman" panose="02020603050405020304" pitchFamily="18" charset="0"/>
                <a:cs typeface="Arial" panose="020B0604020202020204" pitchFamily="34" charset="0"/>
              </a:rPr>
              <a:t>total number of sources</a:t>
            </a:r>
          </a:p>
          <a:p>
            <a:pPr lvl="1">
              <a:lnSpc>
                <a:spcPct val="107000"/>
              </a:lnSpc>
              <a:buFont typeface="Wingdings" panose="05000000000000000000" pitchFamily="2" charset="2"/>
              <a:buChar char="Ø"/>
              <a:tabLst>
                <a:tab pos="1447800" algn="l"/>
              </a:tabLst>
            </a:pPr>
            <a:r>
              <a:rPr lang="en-US" sz="1500" dirty="0">
                <a:effectLst/>
                <a:latin typeface="Calibri" panose="020F0502020204030204" pitchFamily="34" charset="0"/>
                <a:ea typeface="Times New Roman" panose="02020603050405020304" pitchFamily="18" charset="0"/>
                <a:cs typeface="Arial" panose="020B0604020202020204" pitchFamily="34" charset="0"/>
              </a:rPr>
              <a:t>M - number of sensors </a:t>
            </a:r>
          </a:p>
          <a:p>
            <a:pPr lvl="1">
              <a:lnSpc>
                <a:spcPct val="107000"/>
              </a:lnSpc>
              <a:buFont typeface="Wingdings" panose="05000000000000000000" pitchFamily="2" charset="2"/>
              <a:buChar char="Ø"/>
              <a:tabLst>
                <a:tab pos="1447800" algn="l"/>
              </a:tabLst>
            </a:pPr>
            <a:r>
              <a:rPr lang="en-US" sz="1500" dirty="0">
                <a:effectLst/>
                <a:latin typeface="Calibri" panose="020F0502020204030204" pitchFamily="34" charset="0"/>
                <a:ea typeface="Times New Roman" panose="02020603050405020304" pitchFamily="18" charset="0"/>
                <a:cs typeface="Arial" panose="020B0604020202020204" pitchFamily="34" charset="0"/>
              </a:rPr>
              <a:t>Ns </a:t>
            </a:r>
            <a:r>
              <a:rPr lang="en-US" sz="1500" dirty="0">
                <a:latin typeface="Calibri" panose="020F0502020204030204" pitchFamily="34" charset="0"/>
                <a:ea typeface="Times New Roman" panose="02020603050405020304" pitchFamily="18" charset="0"/>
                <a:cs typeface="Arial" panose="020B0604020202020204" pitchFamily="34" charset="0"/>
              </a:rPr>
              <a:t>-</a:t>
            </a:r>
            <a:r>
              <a:rPr lang="en-US" sz="1500" dirty="0">
                <a:effectLst/>
                <a:latin typeface="Calibri" panose="020F0502020204030204" pitchFamily="34" charset="0"/>
                <a:ea typeface="Times New Roman" panose="02020603050405020304" pitchFamily="18" charset="0"/>
                <a:cs typeface="Arial" panose="020B0604020202020204" pitchFamily="34" charset="0"/>
              </a:rPr>
              <a:t> number of samples in time domain</a:t>
            </a:r>
            <a:endParaRPr lang="en-IL" sz="1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Ø"/>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lvl="0" rtl="0">
              <a:lnSpc>
                <a:spcPct val="107000"/>
              </a:lnSpc>
              <a:spcAft>
                <a:spcPts val="800"/>
              </a:spcAft>
              <a:buFont typeface="Wingdings" panose="05000000000000000000" pitchFamily="2" charset="2"/>
              <a:buChar char="Ø"/>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ctr" rtl="0">
              <a:lnSpc>
                <a:spcPct val="107000"/>
              </a:lnSpc>
              <a:buNone/>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FB1B539-065C-483B-B441-B8C6FEF48001}"/>
                  </a:ext>
                </a:extLst>
              </p:cNvPr>
              <p:cNvGraphicFramePr>
                <a:graphicFrameLocks noGrp="1"/>
              </p:cNvGraphicFramePr>
              <p:nvPr>
                <p:extLst>
                  <p:ext uri="{D42A27DB-BD31-4B8C-83A1-F6EECF244321}">
                    <p14:modId xmlns:p14="http://schemas.microsoft.com/office/powerpoint/2010/main" val="1083802172"/>
                  </p:ext>
                </p:extLst>
              </p:nvPr>
            </p:nvGraphicFramePr>
            <p:xfrm>
              <a:off x="634082" y="1470581"/>
              <a:ext cx="10853918" cy="2943126"/>
            </p:xfrm>
            <a:graphic>
              <a:graphicData uri="http://schemas.openxmlformats.org/drawingml/2006/table">
                <a:tbl>
                  <a:tblPr firstRow="1" firstCol="1" bandRow="1">
                    <a:tableStyleId>{5C22544A-7EE6-4342-B048-85BDC9FD1C3A}</a:tableStyleId>
                  </a:tblPr>
                  <a:tblGrid>
                    <a:gridCol w="1602775">
                      <a:extLst>
                        <a:ext uri="{9D8B030D-6E8A-4147-A177-3AD203B41FA5}">
                          <a16:colId xmlns:a16="http://schemas.microsoft.com/office/drawing/2014/main" val="2660143135"/>
                        </a:ext>
                      </a:extLst>
                    </a:gridCol>
                    <a:gridCol w="2989890">
                      <a:extLst>
                        <a:ext uri="{9D8B030D-6E8A-4147-A177-3AD203B41FA5}">
                          <a16:colId xmlns:a16="http://schemas.microsoft.com/office/drawing/2014/main" val="3439612464"/>
                        </a:ext>
                      </a:extLst>
                    </a:gridCol>
                    <a:gridCol w="3157964">
                      <a:extLst>
                        <a:ext uri="{9D8B030D-6E8A-4147-A177-3AD203B41FA5}">
                          <a16:colId xmlns:a16="http://schemas.microsoft.com/office/drawing/2014/main" val="3182475491"/>
                        </a:ext>
                      </a:extLst>
                    </a:gridCol>
                    <a:gridCol w="3103289">
                      <a:extLst>
                        <a:ext uri="{9D8B030D-6E8A-4147-A177-3AD203B41FA5}">
                          <a16:colId xmlns:a16="http://schemas.microsoft.com/office/drawing/2014/main" val="883378831"/>
                        </a:ext>
                      </a:extLst>
                    </a:gridCol>
                  </a:tblGrid>
                  <a:tr h="775274">
                    <a:tc>
                      <a:txBody>
                        <a:bodyPr/>
                        <a:lstStyle/>
                        <a:p>
                          <a:pPr>
                            <a:lnSpc>
                              <a:spcPct val="107000"/>
                            </a:lnSpc>
                            <a:spcAft>
                              <a:spcPts val="800"/>
                            </a:spcAft>
                          </a:pPr>
                          <a:r>
                            <a:rPr lang="en-IL" sz="1800" dirty="0">
                              <a:effectLst/>
                            </a:rPr>
                            <a:t>   </a:t>
                          </a:r>
                          <a:r>
                            <a:rPr lang="en-US" sz="1800" dirty="0">
                              <a:effectLst/>
                            </a:rPr>
                            <a:t>    Algorithm</a:t>
                          </a:r>
                          <a:endParaRPr lang="en-IL" sz="1600" dirty="0">
                            <a:effectLst/>
                          </a:endParaRPr>
                        </a:p>
                        <a:p>
                          <a:pPr>
                            <a:lnSpc>
                              <a:spcPct val="107000"/>
                            </a:lnSpc>
                            <a:spcAft>
                              <a:spcPts val="800"/>
                            </a:spcAft>
                          </a:pPr>
                          <a:r>
                            <a:rPr lang="en-US" sz="1800" dirty="0">
                              <a:effectLst/>
                            </a:rPr>
                            <a:t>Step</a:t>
                          </a:r>
                          <a:endParaRPr lang="en-IL"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800" u="none" strike="noStrike" dirty="0">
                              <a:solidFill>
                                <a:schemeClr val="accent6">
                                  <a:lumMod val="20000"/>
                                  <a:lumOff val="80000"/>
                                </a:schemeClr>
                              </a:solidFill>
                              <a:effectLst/>
                              <a:hlinkClick r:id="rId2" action="ppaction://hlinkfile">
                                <a:extLst>
                                  <a:ext uri="{A12FA001-AC4F-418D-AE19-62706E023703}">
                                    <ahyp:hlinkClr xmlns:ahyp="http://schemas.microsoft.com/office/drawing/2018/hyperlinkcolor" val="tx"/>
                                  </a:ext>
                                </a:extLst>
                              </a:hlinkClick>
                            </a:rPr>
                            <a:t>SADTFD</a:t>
                          </a:r>
                          <a:r>
                            <a:rPr lang="en-US" sz="1800" u="none" dirty="0">
                              <a:solidFill>
                                <a:schemeClr val="accent6">
                                  <a:lumMod val="20000"/>
                                  <a:lumOff val="80000"/>
                                </a:schemeClr>
                              </a:solidFill>
                              <a:effectLst/>
                            </a:rPr>
                            <a:t> + Viterbi</a:t>
                          </a:r>
                          <a:endParaRPr lang="en-IL" sz="1600" u="none" dirty="0">
                            <a:solidFill>
                              <a:schemeClr val="accent6">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800" u="none" strike="noStrike" dirty="0">
                              <a:solidFill>
                                <a:schemeClr val="accent6">
                                  <a:lumMod val="20000"/>
                                  <a:lumOff val="80000"/>
                                </a:schemeClr>
                              </a:solidFill>
                              <a:effectLst/>
                              <a:hlinkClick r:id="rId3" action="ppaction://hlinkfile">
                                <a:extLst>
                                  <a:ext uri="{A12FA001-AC4F-418D-AE19-62706E023703}">
                                    <ahyp:hlinkClr xmlns:ahyp="http://schemas.microsoft.com/office/drawing/2018/hyperlinkcolor" val="tx"/>
                                  </a:ext>
                                </a:extLst>
                              </a:hlinkClick>
                            </a:rPr>
                            <a:t>Ridge tracking IF est.</a:t>
                          </a:r>
                          <a:endParaRPr lang="en-IL" sz="1600" u="none" dirty="0">
                            <a:solidFill>
                              <a:schemeClr val="accent6">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800" u="none" strike="noStrike" dirty="0">
                              <a:solidFill>
                                <a:schemeClr val="accent6">
                                  <a:lumMod val="20000"/>
                                  <a:lumOff val="80000"/>
                                </a:schemeClr>
                              </a:solidFill>
                              <a:effectLst/>
                              <a:hlinkClick r:id="rId4" action="ppaction://hlinkfile">
                                <a:extLst>
                                  <a:ext uri="{A12FA001-AC4F-418D-AE19-62706E023703}">
                                    <ahyp:hlinkClr xmlns:ahyp="http://schemas.microsoft.com/office/drawing/2018/hyperlinkcolor" val="tx"/>
                                  </a:ext>
                                </a:extLst>
                              </a:hlinkClick>
                            </a:rPr>
                            <a:t>Fast-IF MUSIC</a:t>
                          </a:r>
                          <a:endParaRPr lang="en-IL" sz="1600" dirty="0">
                            <a:solidFill>
                              <a:schemeClr val="accent6">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2262663"/>
                      </a:ext>
                    </a:extLst>
                  </a:tr>
                  <a:tr h="434872">
                    <a:tc>
                      <a:txBody>
                        <a:bodyPr/>
                        <a:lstStyle/>
                        <a:p>
                          <a:pPr>
                            <a:lnSpc>
                              <a:spcPct val="107000"/>
                            </a:lnSpc>
                            <a:spcAft>
                              <a:spcPts val="800"/>
                            </a:spcAft>
                          </a:pPr>
                          <a:r>
                            <a:rPr lang="en-US" sz="1600" dirty="0">
                              <a:effectLst/>
                            </a:rPr>
                            <a:t>STFD calculation</a:t>
                          </a:r>
                          <a:endParaRPr lang="en-IL"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𝑂</m:t>
                                </m:r>
                                <m:r>
                                  <a:rPr lang="en-US" sz="1600">
                                    <a:effectLst/>
                                    <a:latin typeface="Cambria Math" panose="02040503050406030204" pitchFamily="18" charset="0"/>
                                  </a:rPr>
                                  <m:t>(</m:t>
                                </m:r>
                                <m:r>
                                  <a:rPr lang="en-US" sz="1600">
                                    <a:effectLst/>
                                    <a:latin typeface="Cambria Math" panose="02040503050406030204" pitchFamily="18" charset="0"/>
                                  </a:rPr>
                                  <m:t>𝑉</m:t>
                                </m:r>
                                <m:sSup>
                                  <m:sSupPr>
                                    <m:ctrlPr>
                                      <a:rPr lang="en-IL" sz="1600" i="1">
                                        <a:effectLst/>
                                        <a:latin typeface="Cambria Math" panose="02040503050406030204" pitchFamily="18" charset="0"/>
                                      </a:rPr>
                                    </m:ctrlPr>
                                  </m:sSupPr>
                                  <m:e>
                                    <m:r>
                                      <a:rPr lang="en-US" sz="1600">
                                        <a:effectLst/>
                                        <a:latin typeface="Cambria Math" panose="02040503050406030204" pitchFamily="18" charset="0"/>
                                      </a:rPr>
                                      <m:t>𝑀</m:t>
                                    </m:r>
                                  </m:e>
                                  <m:sup>
                                    <m:r>
                                      <a:rPr lang="en-US" sz="1600">
                                        <a:effectLst/>
                                        <a:latin typeface="Cambria Math" panose="02040503050406030204" pitchFamily="18" charset="0"/>
                                      </a:rPr>
                                      <m:t>2</m:t>
                                    </m:r>
                                  </m:sup>
                                </m:sSup>
                                <m:sSubSup>
                                  <m:sSubSupPr>
                                    <m:ctrlPr>
                                      <a:rPr lang="en-IL" sz="1600" i="1">
                                        <a:effectLst/>
                                        <a:latin typeface="Cambria Math" panose="02040503050406030204" pitchFamily="18" charset="0"/>
                                      </a:rPr>
                                    </m:ctrlPr>
                                  </m:sSubSup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up>
                                    <m:r>
                                      <a:rPr lang="en-US" sz="1600">
                                        <a:effectLst/>
                                        <a:latin typeface="Cambria Math" panose="02040503050406030204" pitchFamily="18" charset="0"/>
                                      </a:rPr>
                                      <m:t>2</m:t>
                                    </m:r>
                                  </m:sup>
                                </m:sSubSup>
                                <m:d>
                                  <m:dPr>
                                    <m:ctrlPr>
                                      <a:rPr lang="en-IL" sz="1600" i="1">
                                        <a:effectLst/>
                                        <a:latin typeface="Cambria Math" panose="02040503050406030204" pitchFamily="18" charset="0"/>
                                      </a:rPr>
                                    </m:ctrlPr>
                                  </m:dPr>
                                  <m:e>
                                    <m:sSup>
                                      <m:sSupPr>
                                        <m:ctrlPr>
                                          <a:rPr lang="en-IL" sz="1600" i="1">
                                            <a:effectLst/>
                                            <a:latin typeface="Cambria Math" panose="02040503050406030204" pitchFamily="18" charset="0"/>
                                          </a:rPr>
                                        </m:ctrlPr>
                                      </m:sSupPr>
                                      <m:e>
                                        <m:r>
                                          <a:rPr lang="en-US" sz="1600">
                                            <a:effectLst/>
                                            <a:latin typeface="Cambria Math" panose="02040503050406030204" pitchFamily="18" charset="0"/>
                                          </a:rPr>
                                          <m:t>𝐿</m:t>
                                        </m:r>
                                      </m:e>
                                      <m:sup>
                                        <m:r>
                                          <a:rPr lang="en-US" sz="1600">
                                            <a:effectLst/>
                                            <a:latin typeface="Cambria Math" panose="02040503050406030204" pitchFamily="18" charset="0"/>
                                          </a:rPr>
                                          <m:t>2</m:t>
                                        </m:r>
                                      </m:sup>
                                    </m:sSup>
                                    <m:r>
                                      <a:rPr lang="en-US" sz="1600">
                                        <a:effectLst/>
                                        <a:latin typeface="Cambria Math" panose="02040503050406030204" pitchFamily="18" charset="0"/>
                                      </a:rPr>
                                      <m:t>+</m:t>
                                    </m:r>
                                    <m:r>
                                      <a:rPr lang="en-US" sz="1600">
                                        <a:effectLst/>
                                        <a:latin typeface="Cambria Math" panose="02040503050406030204" pitchFamily="18" charset="0"/>
                                      </a:rPr>
                                      <m:t>𝑙𝑜𝑔</m:t>
                                    </m:r>
                                    <m:sSub>
                                      <m:sSubPr>
                                        <m:ctrlPr>
                                          <a:rPr lang="en-IL" sz="1600" i="1">
                                            <a:effectLst/>
                                            <a:latin typeface="Cambria Math" panose="02040503050406030204" pitchFamily="18" charset="0"/>
                                          </a:rPr>
                                        </m:ctrlPr>
                                      </m:sSub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Sub>
                                  </m:e>
                                </m:d>
                                <m:r>
                                  <a:rPr lang="en-US" sz="1600">
                                    <a:effectLst/>
                                    <a:latin typeface="Cambria Math" panose="02040503050406030204" pitchFamily="18" charset="0"/>
                                  </a:rPr>
                                  <m:t>)</m:t>
                                </m:r>
                              </m:oMath>
                            </m:oMathPara>
                          </a14:m>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𝑂</m:t>
                                </m:r>
                                <m:r>
                                  <a:rPr lang="en-US" sz="1600">
                                    <a:effectLst/>
                                    <a:latin typeface="Cambria Math" panose="02040503050406030204" pitchFamily="18" charset="0"/>
                                  </a:rPr>
                                  <m:t>(</m:t>
                                </m:r>
                                <m:r>
                                  <a:rPr lang="en-US" sz="1600">
                                    <a:effectLst/>
                                    <a:latin typeface="Cambria Math" panose="02040503050406030204" pitchFamily="18" charset="0"/>
                                  </a:rPr>
                                  <m:t>𝑉</m:t>
                                </m:r>
                                <m:sSubSup>
                                  <m:sSubSupPr>
                                    <m:ctrlPr>
                                      <a:rPr lang="en-IL" sz="1600" i="1">
                                        <a:effectLst/>
                                        <a:latin typeface="Cambria Math" panose="02040503050406030204" pitchFamily="18" charset="0"/>
                                      </a:rPr>
                                    </m:ctrlPr>
                                  </m:sSubSup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up>
                                    <m:r>
                                      <a:rPr lang="en-US" sz="1600">
                                        <a:effectLst/>
                                        <a:latin typeface="Cambria Math" panose="02040503050406030204" pitchFamily="18" charset="0"/>
                                      </a:rPr>
                                      <m:t>2</m:t>
                                    </m:r>
                                  </m:sup>
                                </m:sSubSup>
                                <m:d>
                                  <m:dPr>
                                    <m:ctrlPr>
                                      <a:rPr lang="en-IL" sz="1600" i="1">
                                        <a:effectLst/>
                                        <a:latin typeface="Cambria Math" panose="02040503050406030204" pitchFamily="18" charset="0"/>
                                      </a:rPr>
                                    </m:ctrlPr>
                                  </m:dPr>
                                  <m:e>
                                    <m:sSup>
                                      <m:sSupPr>
                                        <m:ctrlPr>
                                          <a:rPr lang="en-IL" sz="1600" i="1">
                                            <a:effectLst/>
                                            <a:latin typeface="Cambria Math" panose="02040503050406030204" pitchFamily="18" charset="0"/>
                                          </a:rPr>
                                        </m:ctrlPr>
                                      </m:sSupPr>
                                      <m:e>
                                        <m:r>
                                          <a:rPr lang="en-US" sz="1600">
                                            <a:effectLst/>
                                            <a:latin typeface="Cambria Math" panose="02040503050406030204" pitchFamily="18" charset="0"/>
                                          </a:rPr>
                                          <m:t>𝐿</m:t>
                                        </m:r>
                                      </m:e>
                                      <m:sup>
                                        <m:r>
                                          <a:rPr lang="en-US" sz="1600">
                                            <a:effectLst/>
                                            <a:latin typeface="Cambria Math" panose="02040503050406030204" pitchFamily="18" charset="0"/>
                                          </a:rPr>
                                          <m:t>2</m:t>
                                        </m:r>
                                      </m:sup>
                                    </m:sSup>
                                    <m:r>
                                      <a:rPr lang="en-US" sz="1600">
                                        <a:effectLst/>
                                        <a:latin typeface="Cambria Math" panose="02040503050406030204" pitchFamily="18" charset="0"/>
                                      </a:rPr>
                                      <m:t>+</m:t>
                                    </m:r>
                                    <m:r>
                                      <a:rPr lang="en-US" sz="1600">
                                        <a:effectLst/>
                                        <a:latin typeface="Cambria Math" panose="02040503050406030204" pitchFamily="18" charset="0"/>
                                      </a:rPr>
                                      <m:t>𝑀𝑙𝑜𝑔</m:t>
                                    </m:r>
                                    <m:sSub>
                                      <m:sSubPr>
                                        <m:ctrlPr>
                                          <a:rPr lang="en-IL" sz="1600" i="1">
                                            <a:effectLst/>
                                            <a:latin typeface="Cambria Math" panose="02040503050406030204" pitchFamily="18" charset="0"/>
                                          </a:rPr>
                                        </m:ctrlPr>
                                      </m:sSub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Sub>
                                  </m:e>
                                </m:d>
                                <m:r>
                                  <a:rPr lang="en-US" sz="1600">
                                    <a:effectLst/>
                                    <a:latin typeface="Cambria Math" panose="02040503050406030204" pitchFamily="18" charset="0"/>
                                  </a:rPr>
                                  <m:t>)</m:t>
                                </m:r>
                              </m:oMath>
                            </m:oMathPara>
                          </a14:m>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600">
                              <a:effectLst/>
                            </a:rPr>
                            <a:t>-</a:t>
                          </a:r>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72583022"/>
                      </a:ext>
                    </a:extLst>
                  </a:tr>
                  <a:tr h="560808">
                    <a:tc>
                      <a:txBody>
                        <a:bodyPr/>
                        <a:lstStyle/>
                        <a:p>
                          <a:pPr>
                            <a:lnSpc>
                              <a:spcPct val="107000"/>
                            </a:lnSpc>
                            <a:spcAft>
                              <a:spcPts val="800"/>
                            </a:spcAft>
                          </a:pPr>
                          <a:r>
                            <a:rPr lang="en-US" sz="1600">
                              <a:effectLst/>
                            </a:rPr>
                            <a:t>TF filtering / </a:t>
                          </a:r>
                          <a:endParaRPr lang="en-IL" sz="1600">
                            <a:effectLst/>
                          </a:endParaRPr>
                        </a:p>
                        <a:p>
                          <a:pPr>
                            <a:lnSpc>
                              <a:spcPct val="107000"/>
                            </a:lnSpc>
                            <a:spcAft>
                              <a:spcPts val="800"/>
                            </a:spcAft>
                          </a:pPr>
                          <a:r>
                            <a:rPr lang="en-US" sz="1600">
                              <a:effectLst/>
                            </a:rPr>
                            <a:t>IF estimation</a:t>
                          </a:r>
                          <a:endParaRPr lang="en-IL"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𝑂</m:t>
                                </m:r>
                                <m:r>
                                  <a:rPr lang="en-US" sz="1600">
                                    <a:effectLst/>
                                    <a:latin typeface="Cambria Math" panose="02040503050406030204" pitchFamily="18" charset="0"/>
                                  </a:rPr>
                                  <m:t>(</m:t>
                                </m:r>
                                <m:r>
                                  <a:rPr lang="en-US" sz="1600">
                                    <a:effectLst/>
                                    <a:latin typeface="Cambria Math" panose="02040503050406030204" pitchFamily="18" charset="0"/>
                                  </a:rPr>
                                  <m:t>𝑉</m:t>
                                </m:r>
                                <m:sSubSup>
                                  <m:sSubSupPr>
                                    <m:ctrlPr>
                                      <a:rPr lang="en-IL" sz="1600" i="1">
                                        <a:effectLst/>
                                        <a:latin typeface="Cambria Math" panose="02040503050406030204" pitchFamily="18" charset="0"/>
                                      </a:rPr>
                                    </m:ctrlPr>
                                  </m:sSubSup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up>
                                    <m:r>
                                      <a:rPr lang="en-US" sz="1600">
                                        <a:effectLst/>
                                        <a:latin typeface="Cambria Math" panose="02040503050406030204" pitchFamily="18" charset="0"/>
                                      </a:rPr>
                                      <m:t>3</m:t>
                                    </m:r>
                                  </m:sup>
                                </m:sSubSup>
                                <m:r>
                                  <a:rPr lang="en-US" sz="1600">
                                    <a:effectLst/>
                                    <a:latin typeface="Cambria Math" panose="02040503050406030204" pitchFamily="18" charset="0"/>
                                  </a:rPr>
                                  <m:t>)</m:t>
                                </m:r>
                              </m:oMath>
                            </m:oMathPara>
                          </a14:m>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𝑂</m:t>
                                </m:r>
                                <m:r>
                                  <a:rPr lang="en-US" sz="1600">
                                    <a:effectLst/>
                                    <a:latin typeface="Cambria Math" panose="02040503050406030204" pitchFamily="18" charset="0"/>
                                  </a:rPr>
                                  <m:t>(</m:t>
                                </m:r>
                                <m:r>
                                  <a:rPr lang="en-US" sz="1600">
                                    <a:effectLst/>
                                    <a:latin typeface="Cambria Math" panose="02040503050406030204" pitchFamily="18" charset="0"/>
                                  </a:rPr>
                                  <m:t>𝑉</m:t>
                                </m:r>
                                <m:sSub>
                                  <m:sSubPr>
                                    <m:ctrlPr>
                                      <a:rPr lang="en-IL" sz="1600" i="1">
                                        <a:effectLst/>
                                        <a:latin typeface="Cambria Math" panose="02040503050406030204" pitchFamily="18" charset="0"/>
                                      </a:rPr>
                                    </m:ctrlPr>
                                  </m:sSub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Sub>
                                <m:r>
                                  <a:rPr lang="en-US" sz="1600">
                                    <a:effectLst/>
                                    <a:latin typeface="Cambria Math" panose="02040503050406030204" pitchFamily="18" charset="0"/>
                                  </a:rPr>
                                  <m:t>𝑙𝑜𝑔</m:t>
                                </m:r>
                                <m:sSub>
                                  <m:sSubPr>
                                    <m:ctrlPr>
                                      <a:rPr lang="en-IL" sz="1600" i="1">
                                        <a:effectLst/>
                                        <a:latin typeface="Cambria Math" panose="02040503050406030204" pitchFamily="18" charset="0"/>
                                      </a:rPr>
                                    </m:ctrlPr>
                                  </m:sSub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Sub>
                                <m:r>
                                  <a:rPr lang="en-US" sz="1600">
                                    <a:effectLst/>
                                    <a:latin typeface="Cambria Math" panose="02040503050406030204" pitchFamily="18" charset="0"/>
                                  </a:rPr>
                                  <m:t>)</m:t>
                                </m:r>
                              </m:oMath>
                            </m:oMathPara>
                          </a14:m>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en-IL" sz="1600">
                                    <a:effectLst/>
                                    <a:latin typeface="Cambria Math" panose="02040503050406030204" pitchFamily="18" charset="0"/>
                                  </a:rPr>
                                  <m:t>O</m:t>
                                </m:r>
                                <m:r>
                                  <a:rPr lang="en-IL" sz="1600">
                                    <a:effectLst/>
                                    <a:latin typeface="Cambria Math" panose="02040503050406030204" pitchFamily="18" charset="0"/>
                                  </a:rPr>
                                  <m:t>(</m:t>
                                </m:r>
                                <m:r>
                                  <m:rPr>
                                    <m:sty m:val="p"/>
                                  </m:rPr>
                                  <a:rPr lang="en-IL" sz="1600">
                                    <a:effectLst/>
                                    <a:latin typeface="Cambria Math" panose="02040503050406030204" pitchFamily="18" charset="0"/>
                                  </a:rPr>
                                  <m:t>V</m:t>
                                </m:r>
                                <m:r>
                                  <a:rPr lang="en-IL" sz="1600">
                                    <a:effectLst/>
                                    <a:latin typeface="Cambria Math" panose="02040503050406030204" pitchFamily="18" charset="0"/>
                                  </a:rPr>
                                  <m:t>3</m:t>
                                </m:r>
                                <m:r>
                                  <m:rPr>
                                    <m:sty m:val="p"/>
                                  </m:rPr>
                                  <a:rPr lang="en-IL" sz="1600">
                                    <a:effectLst/>
                                    <a:latin typeface="Cambria Math" panose="02040503050406030204" pitchFamily="18" charset="0"/>
                                  </a:rPr>
                                  <m:t>PMWN</m:t>
                                </m:r>
                                <m:r>
                                  <a:rPr lang="en-IL" sz="1600">
                                    <a:effectLst/>
                                    <a:latin typeface="Cambria Math" panose="02040503050406030204" pitchFamily="18" charset="0"/>
                                  </a:rPr>
                                  <m:t>)</m:t>
                                </m:r>
                              </m:oMath>
                            </m:oMathPara>
                          </a14:m>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52572214"/>
                      </a:ext>
                    </a:extLst>
                  </a:tr>
                  <a:tr h="328063">
                    <a:tc>
                      <a:txBody>
                        <a:bodyPr/>
                        <a:lstStyle/>
                        <a:p>
                          <a:pPr>
                            <a:lnSpc>
                              <a:spcPct val="107000"/>
                            </a:lnSpc>
                            <a:spcAft>
                              <a:spcPts val="800"/>
                            </a:spcAft>
                          </a:pPr>
                          <a:r>
                            <a:rPr lang="en-US" sz="1600">
                              <a:effectLst/>
                            </a:rPr>
                            <a:t>Peak (energy)</a:t>
                          </a:r>
                          <a:endParaRPr lang="en-IL"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600">
                              <a:effectLst/>
                            </a:rPr>
                            <a:t>-</a:t>
                          </a:r>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1403350" algn="l"/>
                            </a:tabLst>
                          </a:pPr>
                          <a:r>
                            <a:rPr lang="en-US" sz="1600">
                              <a:effectLst/>
                            </a:rPr>
                            <a:t>-</a:t>
                          </a:r>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𝑂</m:t>
                                </m:r>
                                <m:r>
                                  <a:rPr lang="en-US" sz="1600">
                                    <a:effectLst/>
                                    <a:latin typeface="Cambria Math" panose="02040503050406030204" pitchFamily="18" charset="0"/>
                                  </a:rPr>
                                  <m:t>(</m:t>
                                </m:r>
                                <m:r>
                                  <a:rPr lang="en-US" sz="1600">
                                    <a:effectLst/>
                                    <a:latin typeface="Cambria Math" panose="02040503050406030204" pitchFamily="18" charset="0"/>
                                  </a:rPr>
                                  <m:t>𝑉𝑁𝑊𝑀</m:t>
                                </m:r>
                                <m:r>
                                  <a:rPr lang="en-US" sz="1600">
                                    <a:effectLst/>
                                    <a:latin typeface="Cambria Math" panose="02040503050406030204" pitchFamily="18" charset="0"/>
                                  </a:rPr>
                                  <m:t>)</m:t>
                                </m:r>
                              </m:oMath>
                            </m:oMathPara>
                          </a14:m>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07994531"/>
                      </a:ext>
                    </a:extLst>
                  </a:tr>
                  <a:tr h="328063">
                    <a:tc>
                      <a:txBody>
                        <a:bodyPr/>
                        <a:lstStyle/>
                        <a:p>
                          <a:pPr>
                            <a:lnSpc>
                              <a:spcPct val="107000"/>
                            </a:lnSpc>
                            <a:spcAft>
                              <a:spcPts val="800"/>
                            </a:spcAft>
                          </a:pPr>
                          <a:r>
                            <a:rPr lang="en-US" sz="1600">
                              <a:effectLst/>
                            </a:rPr>
                            <a:t>FRFT</a:t>
                          </a:r>
                          <a:endParaRPr lang="en-IL"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600">
                              <a:effectLst/>
                            </a:rPr>
                            <a:t>-</a:t>
                          </a:r>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1403350" algn="l"/>
                            </a:tabLst>
                          </a:pPr>
                          <a:r>
                            <a:rPr lang="en-US" sz="1600">
                              <a:effectLst/>
                            </a:rPr>
                            <a:t>-</a:t>
                          </a:r>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en-IL" sz="1600">
                                    <a:effectLst/>
                                    <a:latin typeface="Cambria Math" panose="02040503050406030204" pitchFamily="18" charset="0"/>
                                  </a:rPr>
                                  <m:t>O</m:t>
                                </m:r>
                                <m:r>
                                  <a:rPr lang="en-IL" sz="1600">
                                    <a:effectLst/>
                                    <a:latin typeface="Cambria Math" panose="02040503050406030204" pitchFamily="18" charset="0"/>
                                  </a:rPr>
                                  <m:t>(</m:t>
                                </m:r>
                                <m:sSub>
                                  <m:sSubPr>
                                    <m:ctrlPr>
                                      <a:rPr lang="en-IL" sz="1600" i="1">
                                        <a:effectLst/>
                                        <a:latin typeface="Cambria Math" panose="02040503050406030204" pitchFamily="18" charset="0"/>
                                      </a:rPr>
                                    </m:ctrlPr>
                                  </m:sSubPr>
                                  <m:e>
                                    <m:r>
                                      <m:rPr>
                                        <m:sty m:val="p"/>
                                      </m:rPr>
                                      <a:rPr lang="en-IL" sz="1600">
                                        <a:effectLst/>
                                        <a:latin typeface="Cambria Math" panose="02040503050406030204" pitchFamily="18" charset="0"/>
                                      </a:rPr>
                                      <m:t>VML</m:t>
                                    </m:r>
                                  </m:e>
                                  <m:sub>
                                    <m:r>
                                      <a:rPr lang="en-IL" sz="1600">
                                        <a:effectLst/>
                                        <a:latin typeface="Cambria Math" panose="02040503050406030204" pitchFamily="18" charset="0"/>
                                      </a:rPr>
                                      <m:t>𝐹</m:t>
                                    </m:r>
                                  </m:sub>
                                </m:sSub>
                                <m:r>
                                  <m:rPr>
                                    <m:sty m:val="p"/>
                                  </m:rPr>
                                  <a:rPr lang="en-IL" sz="1600">
                                    <a:effectLst/>
                                    <a:latin typeface="Cambria Math" panose="02040503050406030204" pitchFamily="18" charset="0"/>
                                  </a:rPr>
                                  <m:t>WlogW</m:t>
                                </m:r>
                                <m:r>
                                  <a:rPr lang="en-IL" sz="1600">
                                    <a:effectLst/>
                                    <a:latin typeface="Cambria Math" panose="02040503050406030204" pitchFamily="18" charset="0"/>
                                  </a:rPr>
                                  <m:t>)</m:t>
                                </m:r>
                              </m:oMath>
                            </m:oMathPara>
                          </a14:m>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5151533"/>
                      </a:ext>
                    </a:extLst>
                  </a:tr>
                  <a:tr h="356443">
                    <a:tc>
                      <a:txBody>
                        <a:bodyPr/>
                        <a:lstStyle/>
                        <a:p>
                          <a:pPr>
                            <a:lnSpc>
                              <a:spcPct val="107000"/>
                            </a:lnSpc>
                            <a:spcAft>
                              <a:spcPts val="800"/>
                            </a:spcAft>
                          </a:pPr>
                          <a:r>
                            <a:rPr lang="en-US" sz="1600" dirty="0">
                              <a:effectLst/>
                            </a:rPr>
                            <a:t>Total</a:t>
                          </a:r>
                          <a:endParaRPr lang="en-IL"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𝑂</m:t>
                                </m:r>
                                <m:r>
                                  <a:rPr lang="en-US" sz="1600">
                                    <a:effectLst/>
                                    <a:latin typeface="Cambria Math" panose="02040503050406030204" pitchFamily="18" charset="0"/>
                                  </a:rPr>
                                  <m:t>(</m:t>
                                </m:r>
                                <m:r>
                                  <a:rPr lang="en-US" sz="1600">
                                    <a:effectLst/>
                                    <a:latin typeface="Cambria Math" panose="02040503050406030204" pitchFamily="18" charset="0"/>
                                  </a:rPr>
                                  <m:t>𝑉</m:t>
                                </m:r>
                                <m:d>
                                  <m:dPr>
                                    <m:ctrlPr>
                                      <a:rPr lang="en-IL" sz="1600" i="1">
                                        <a:effectLst/>
                                        <a:latin typeface="Cambria Math" panose="02040503050406030204" pitchFamily="18" charset="0"/>
                                      </a:rPr>
                                    </m:ctrlPr>
                                  </m:dPr>
                                  <m:e>
                                    <m:sSubSup>
                                      <m:sSubSupPr>
                                        <m:ctrlPr>
                                          <a:rPr lang="en-IL" sz="1600" i="1">
                                            <a:effectLst/>
                                            <a:latin typeface="Cambria Math" panose="02040503050406030204" pitchFamily="18" charset="0"/>
                                          </a:rPr>
                                        </m:ctrlPr>
                                      </m:sSubSup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up>
                                        <m:r>
                                          <a:rPr lang="en-US" sz="1600">
                                            <a:effectLst/>
                                            <a:latin typeface="Cambria Math" panose="02040503050406030204" pitchFamily="18" charset="0"/>
                                          </a:rPr>
                                          <m:t>3</m:t>
                                        </m:r>
                                      </m:sup>
                                    </m:sSubSup>
                                    <m:r>
                                      <a:rPr lang="en-US" sz="1600">
                                        <a:effectLst/>
                                        <a:latin typeface="Cambria Math" panose="02040503050406030204" pitchFamily="18" charset="0"/>
                                      </a:rPr>
                                      <m:t>+</m:t>
                                    </m:r>
                                    <m:sSup>
                                      <m:sSupPr>
                                        <m:ctrlPr>
                                          <a:rPr lang="en-IL" sz="1600" i="1">
                                            <a:effectLst/>
                                            <a:latin typeface="Cambria Math" panose="02040503050406030204" pitchFamily="18" charset="0"/>
                                          </a:rPr>
                                        </m:ctrlPr>
                                      </m:sSupPr>
                                      <m:e>
                                        <m:r>
                                          <a:rPr lang="en-US" sz="1600">
                                            <a:effectLst/>
                                            <a:latin typeface="Cambria Math" panose="02040503050406030204" pitchFamily="18" charset="0"/>
                                          </a:rPr>
                                          <m:t>𝑀</m:t>
                                        </m:r>
                                      </m:e>
                                      <m:sup>
                                        <m:r>
                                          <a:rPr lang="en-US" sz="1600">
                                            <a:effectLst/>
                                            <a:latin typeface="Cambria Math" panose="02040503050406030204" pitchFamily="18" charset="0"/>
                                          </a:rPr>
                                          <m:t>2</m:t>
                                        </m:r>
                                      </m:sup>
                                    </m:sSup>
                                    <m:sSubSup>
                                      <m:sSubSupPr>
                                        <m:ctrlPr>
                                          <a:rPr lang="en-IL" sz="1600" i="1">
                                            <a:effectLst/>
                                            <a:latin typeface="Cambria Math" panose="02040503050406030204" pitchFamily="18" charset="0"/>
                                          </a:rPr>
                                        </m:ctrlPr>
                                      </m:sSubSup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up>
                                        <m:r>
                                          <a:rPr lang="en-US" sz="1600">
                                            <a:effectLst/>
                                            <a:latin typeface="Cambria Math" panose="02040503050406030204" pitchFamily="18" charset="0"/>
                                          </a:rPr>
                                          <m:t>2</m:t>
                                        </m:r>
                                      </m:sup>
                                    </m:sSubSup>
                                    <m:d>
                                      <m:dPr>
                                        <m:ctrlPr>
                                          <a:rPr lang="en-IL" sz="1600" i="1">
                                            <a:effectLst/>
                                            <a:latin typeface="Cambria Math" panose="02040503050406030204" pitchFamily="18" charset="0"/>
                                          </a:rPr>
                                        </m:ctrlPr>
                                      </m:dPr>
                                      <m:e>
                                        <m:sSup>
                                          <m:sSupPr>
                                            <m:ctrlPr>
                                              <a:rPr lang="en-IL" sz="1600" i="1">
                                                <a:effectLst/>
                                                <a:latin typeface="Cambria Math" panose="02040503050406030204" pitchFamily="18" charset="0"/>
                                              </a:rPr>
                                            </m:ctrlPr>
                                          </m:sSupPr>
                                          <m:e>
                                            <m:r>
                                              <a:rPr lang="en-US" sz="1600">
                                                <a:effectLst/>
                                                <a:latin typeface="Cambria Math" panose="02040503050406030204" pitchFamily="18" charset="0"/>
                                              </a:rPr>
                                              <m:t>𝐿</m:t>
                                            </m:r>
                                          </m:e>
                                          <m:sup>
                                            <m:r>
                                              <a:rPr lang="en-US" sz="1600">
                                                <a:effectLst/>
                                                <a:latin typeface="Cambria Math" panose="02040503050406030204" pitchFamily="18" charset="0"/>
                                              </a:rPr>
                                              <m:t>2</m:t>
                                            </m:r>
                                          </m:sup>
                                        </m:sSup>
                                        <m:r>
                                          <a:rPr lang="en-US" sz="1600">
                                            <a:effectLst/>
                                            <a:latin typeface="Cambria Math" panose="02040503050406030204" pitchFamily="18" charset="0"/>
                                          </a:rPr>
                                          <m:t>+</m:t>
                                        </m:r>
                                        <m:r>
                                          <a:rPr lang="en-US" sz="1600">
                                            <a:effectLst/>
                                            <a:latin typeface="Cambria Math" panose="02040503050406030204" pitchFamily="18" charset="0"/>
                                          </a:rPr>
                                          <m:t>𝑙𝑜𝑔</m:t>
                                        </m:r>
                                        <m:sSub>
                                          <m:sSubPr>
                                            <m:ctrlPr>
                                              <a:rPr lang="en-IL" sz="1600" i="1">
                                                <a:effectLst/>
                                                <a:latin typeface="Cambria Math" panose="02040503050406030204" pitchFamily="18" charset="0"/>
                                              </a:rPr>
                                            </m:ctrlPr>
                                          </m:sSub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Sub>
                                      </m:e>
                                    </m:d>
                                  </m:e>
                                </m:d>
                                <m:r>
                                  <a:rPr lang="en-US" sz="1600">
                                    <a:effectLst/>
                                    <a:latin typeface="Cambria Math" panose="02040503050406030204" pitchFamily="18" charset="0"/>
                                  </a:rPr>
                                  <m:t>)</m:t>
                                </m:r>
                              </m:oMath>
                            </m:oMathPara>
                          </a14:m>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𝑂</m:t>
                                </m:r>
                                <m:r>
                                  <a:rPr lang="en-US" sz="1600">
                                    <a:effectLst/>
                                    <a:latin typeface="Cambria Math" panose="02040503050406030204" pitchFamily="18" charset="0"/>
                                  </a:rPr>
                                  <m:t>(</m:t>
                                </m:r>
                                <m:r>
                                  <a:rPr lang="en-US" sz="1600">
                                    <a:effectLst/>
                                    <a:latin typeface="Cambria Math" panose="02040503050406030204" pitchFamily="18" charset="0"/>
                                  </a:rPr>
                                  <m:t>𝑉</m:t>
                                </m:r>
                                <m:d>
                                  <m:dPr>
                                    <m:ctrlPr>
                                      <a:rPr lang="en-IL" sz="1600" i="1">
                                        <a:effectLst/>
                                        <a:latin typeface="Cambria Math" panose="02040503050406030204" pitchFamily="18" charset="0"/>
                                      </a:rPr>
                                    </m:ctrlPr>
                                  </m:dPr>
                                  <m:e>
                                    <m:sSubSup>
                                      <m:sSubSupPr>
                                        <m:ctrlPr>
                                          <a:rPr lang="en-IL" sz="1600" i="1">
                                            <a:effectLst/>
                                            <a:latin typeface="Cambria Math" panose="02040503050406030204" pitchFamily="18" charset="0"/>
                                          </a:rPr>
                                        </m:ctrlPr>
                                      </m:sSubSup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up>
                                        <m:r>
                                          <a:rPr lang="en-US" sz="1600">
                                            <a:effectLst/>
                                            <a:latin typeface="Cambria Math" panose="02040503050406030204" pitchFamily="18" charset="0"/>
                                          </a:rPr>
                                          <m:t>2</m:t>
                                        </m:r>
                                      </m:sup>
                                    </m:sSubSup>
                                    <m:sSup>
                                      <m:sSupPr>
                                        <m:ctrlPr>
                                          <a:rPr lang="en-IL" sz="1600" i="1">
                                            <a:effectLst/>
                                            <a:latin typeface="Cambria Math" panose="02040503050406030204" pitchFamily="18" charset="0"/>
                                          </a:rPr>
                                        </m:ctrlPr>
                                      </m:sSupPr>
                                      <m:e>
                                        <m:r>
                                          <a:rPr lang="en-US" sz="1600">
                                            <a:effectLst/>
                                            <a:latin typeface="Cambria Math" panose="02040503050406030204" pitchFamily="18" charset="0"/>
                                          </a:rPr>
                                          <m:t>𝐿</m:t>
                                        </m:r>
                                      </m:e>
                                      <m:sup>
                                        <m:r>
                                          <a:rPr lang="en-US" sz="1600">
                                            <a:effectLst/>
                                            <a:latin typeface="Cambria Math" panose="02040503050406030204" pitchFamily="18" charset="0"/>
                                          </a:rPr>
                                          <m:t>2</m:t>
                                        </m:r>
                                      </m:sup>
                                    </m:sSup>
                                    <m:r>
                                      <a:rPr lang="en-US" sz="1600">
                                        <a:effectLst/>
                                        <a:latin typeface="Cambria Math" panose="02040503050406030204" pitchFamily="18" charset="0"/>
                                      </a:rPr>
                                      <m:t>+</m:t>
                                    </m:r>
                                    <m:sSub>
                                      <m:sSubPr>
                                        <m:ctrlPr>
                                          <a:rPr lang="en-IL" sz="1600" i="1">
                                            <a:effectLst/>
                                            <a:latin typeface="Cambria Math" panose="02040503050406030204" pitchFamily="18" charset="0"/>
                                          </a:rPr>
                                        </m:ctrlPr>
                                      </m:sSub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Sub>
                                    <m:r>
                                      <a:rPr lang="en-US" sz="1600">
                                        <a:effectLst/>
                                        <a:latin typeface="Cambria Math" panose="02040503050406030204" pitchFamily="18" charset="0"/>
                                      </a:rPr>
                                      <m:t>𝑙𝑜𝑔</m:t>
                                    </m:r>
                                    <m:sSub>
                                      <m:sSubPr>
                                        <m:ctrlPr>
                                          <a:rPr lang="en-IL" sz="1600" i="1">
                                            <a:effectLst/>
                                            <a:latin typeface="Cambria Math" panose="02040503050406030204" pitchFamily="18" charset="0"/>
                                          </a:rPr>
                                        </m:ctrlPr>
                                      </m:sSub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Sub>
                                    <m:r>
                                      <a:rPr lang="en-US" sz="1600">
                                        <a:effectLst/>
                                        <a:latin typeface="Cambria Math" panose="02040503050406030204" pitchFamily="18" charset="0"/>
                                      </a:rPr>
                                      <m:t>(</m:t>
                                    </m:r>
                                    <m:r>
                                      <a:rPr lang="en-US" sz="1600">
                                        <a:effectLst/>
                                        <a:latin typeface="Cambria Math" panose="02040503050406030204" pitchFamily="18" charset="0"/>
                                      </a:rPr>
                                      <m:t>𝑀</m:t>
                                    </m:r>
                                    <m:sSub>
                                      <m:sSubPr>
                                        <m:ctrlPr>
                                          <a:rPr lang="en-IL" sz="1600" i="1">
                                            <a:effectLst/>
                                            <a:latin typeface="Cambria Math" panose="02040503050406030204" pitchFamily="18" charset="0"/>
                                          </a:rPr>
                                        </m:ctrlPr>
                                      </m:sSubPr>
                                      <m:e>
                                        <m:r>
                                          <a:rPr lang="en-US" sz="1600">
                                            <a:effectLst/>
                                            <a:latin typeface="Cambria Math" panose="02040503050406030204" pitchFamily="18" charset="0"/>
                                          </a:rPr>
                                          <m:t>𝑁</m:t>
                                        </m:r>
                                      </m:e>
                                      <m:sub>
                                        <m:r>
                                          <a:rPr lang="en-US" sz="1600">
                                            <a:effectLst/>
                                            <a:latin typeface="Cambria Math" panose="02040503050406030204" pitchFamily="18" charset="0"/>
                                          </a:rPr>
                                          <m:t>𝑠</m:t>
                                        </m:r>
                                      </m:sub>
                                    </m:sSub>
                                    <m:r>
                                      <a:rPr lang="en-US" sz="1600">
                                        <a:effectLst/>
                                        <a:latin typeface="Cambria Math" panose="02040503050406030204" pitchFamily="18" charset="0"/>
                                      </a:rPr>
                                      <m:t>+1</m:t>
                                    </m:r>
                                  </m:e>
                                </m:d>
                                <m:r>
                                  <a:rPr lang="en-US" sz="1600">
                                    <a:effectLst/>
                                    <a:latin typeface="Cambria Math" panose="02040503050406030204" pitchFamily="18" charset="0"/>
                                  </a:rPr>
                                  <m:t>))</m:t>
                                </m:r>
                              </m:oMath>
                            </m:oMathPara>
                          </a14:m>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14:m>
                            <m:oMath xmlns:m="http://schemas.openxmlformats.org/officeDocument/2006/math">
                              <m:r>
                                <a:rPr lang="en-IL" sz="1600">
                                  <a:effectLst/>
                                  <a:latin typeface="Cambria Math" panose="02040503050406030204" pitchFamily="18" charset="0"/>
                                </a:rPr>
                                <m:t>𝑂</m:t>
                              </m:r>
                              <m:r>
                                <a:rPr lang="en-IL" sz="1600">
                                  <a:effectLst/>
                                  <a:latin typeface="Cambria Math" panose="02040503050406030204" pitchFamily="18" charset="0"/>
                                </a:rPr>
                                <m:t>(</m:t>
                              </m:r>
                              <m:r>
                                <a:rPr lang="en-IL" sz="1600">
                                  <a:effectLst/>
                                  <a:latin typeface="Cambria Math" panose="02040503050406030204" pitchFamily="18" charset="0"/>
                                </a:rPr>
                                <m:t>𝑀𝑉𝑊</m:t>
                              </m:r>
                              <m:r>
                                <a:rPr lang="en-IL" sz="1600">
                                  <a:effectLst/>
                                  <a:latin typeface="Cambria Math" panose="02040503050406030204" pitchFamily="18" charset="0"/>
                                </a:rPr>
                                <m:t>(3</m:t>
                              </m:r>
                              <m:r>
                                <a:rPr lang="en-IL" sz="1600">
                                  <a:effectLst/>
                                  <a:latin typeface="Cambria Math" panose="02040503050406030204" pitchFamily="18" charset="0"/>
                                </a:rPr>
                                <m:t>𝑃</m:t>
                              </m:r>
                              <m:sSub>
                                <m:sSubPr>
                                  <m:ctrlPr>
                                    <a:rPr lang="en-IL" sz="1600" i="1">
                                      <a:effectLst/>
                                      <a:latin typeface="Cambria Math" panose="02040503050406030204" pitchFamily="18" charset="0"/>
                                    </a:rPr>
                                  </m:ctrlPr>
                                </m:sSubPr>
                                <m:e>
                                  <m:r>
                                    <a:rPr lang="en-IL" sz="1600">
                                      <a:effectLst/>
                                      <a:latin typeface="Cambria Math" panose="02040503050406030204" pitchFamily="18" charset="0"/>
                                    </a:rPr>
                                    <m:t>𝑁</m:t>
                                  </m:r>
                                </m:e>
                                <m:sub>
                                  <m:r>
                                    <a:rPr lang="en-IL" sz="1600">
                                      <a:effectLst/>
                                      <a:latin typeface="Cambria Math" panose="02040503050406030204" pitchFamily="18" charset="0"/>
                                    </a:rPr>
                                    <m:t>𝑠</m:t>
                                  </m:r>
                                </m:sub>
                              </m:sSub>
                              <m:r>
                                <a:rPr lang="en-IL" sz="1600">
                                  <a:effectLst/>
                                  <a:latin typeface="Cambria Math" panose="02040503050406030204" pitchFamily="18" charset="0"/>
                                </a:rPr>
                                <m:t>+</m:t>
                              </m:r>
                              <m:sSub>
                                <m:sSubPr>
                                  <m:ctrlPr>
                                    <a:rPr lang="en-IL" sz="1600" i="1">
                                      <a:effectLst/>
                                      <a:latin typeface="Cambria Math" panose="02040503050406030204" pitchFamily="18" charset="0"/>
                                    </a:rPr>
                                  </m:ctrlPr>
                                </m:sSubPr>
                                <m:e>
                                  <m:r>
                                    <a:rPr lang="en-IL" sz="1600">
                                      <a:effectLst/>
                                      <a:latin typeface="Cambria Math" panose="02040503050406030204" pitchFamily="18" charset="0"/>
                                    </a:rPr>
                                    <m:t>𝐿</m:t>
                                  </m:r>
                                </m:e>
                                <m:sub>
                                  <m:r>
                                    <a:rPr lang="en-IL" sz="1600">
                                      <a:effectLst/>
                                      <a:latin typeface="Cambria Math" panose="02040503050406030204" pitchFamily="18" charset="0"/>
                                    </a:rPr>
                                    <m:t>𝐹</m:t>
                                  </m:r>
                                </m:sub>
                              </m:sSub>
                              <m:r>
                                <a:rPr lang="en-IL" sz="1600">
                                  <a:effectLst/>
                                  <a:latin typeface="Cambria Math" panose="02040503050406030204" pitchFamily="18" charset="0"/>
                                </a:rPr>
                                <m:t>𝑙𝑜𝑔𝑊</m:t>
                              </m:r>
                              <m:r>
                                <a:rPr lang="en-IL" sz="1600">
                                  <a:effectLst/>
                                  <a:latin typeface="Cambria Math" panose="02040503050406030204" pitchFamily="18" charset="0"/>
                                </a:rPr>
                                <m:t>+</m:t>
                              </m:r>
                              <m:sSub>
                                <m:sSubPr>
                                  <m:ctrlPr>
                                    <a:rPr lang="en-IL" sz="1600" i="1">
                                      <a:effectLst/>
                                      <a:latin typeface="Cambria Math" panose="02040503050406030204" pitchFamily="18" charset="0"/>
                                    </a:rPr>
                                  </m:ctrlPr>
                                </m:sSubPr>
                                <m:e>
                                  <m:r>
                                    <a:rPr lang="en-IL" sz="1600">
                                      <a:effectLst/>
                                      <a:latin typeface="Cambria Math" panose="02040503050406030204" pitchFamily="18" charset="0"/>
                                    </a:rPr>
                                    <m:t>𝑁</m:t>
                                  </m:r>
                                </m:e>
                                <m:sub>
                                  <m:r>
                                    <a:rPr lang="en-IL" sz="1600">
                                      <a:effectLst/>
                                      <a:latin typeface="Cambria Math" panose="02040503050406030204" pitchFamily="18" charset="0"/>
                                    </a:rPr>
                                    <m:t>𝑠</m:t>
                                  </m:r>
                                </m:sub>
                              </m:sSub>
                            </m:oMath>
                          </a14:m>
                          <a:r>
                            <a:rPr lang="en-IL" sz="1600" dirty="0">
                              <a:effectLst/>
                            </a:rPr>
                            <a:t>)</a:t>
                          </a:r>
                          <a:r>
                            <a:rPr lang="en-US" sz="1600" dirty="0">
                              <a:effectLst/>
                            </a:rPr>
                            <a:t>)</a:t>
                          </a:r>
                          <a:endParaRPr lang="en-IL"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63699514"/>
                      </a:ext>
                    </a:extLst>
                  </a:tr>
                </a:tbl>
              </a:graphicData>
            </a:graphic>
          </p:graphicFrame>
        </mc:Choice>
        <mc:Fallback xmlns="">
          <p:graphicFrame>
            <p:nvGraphicFramePr>
              <p:cNvPr id="5" name="Table 4">
                <a:extLst>
                  <a:ext uri="{FF2B5EF4-FFF2-40B4-BE49-F238E27FC236}">
                    <a16:creationId xmlns:a16="http://schemas.microsoft.com/office/drawing/2014/main" id="{DFB1B539-065C-483B-B441-B8C6FEF48001}"/>
                  </a:ext>
                </a:extLst>
              </p:cNvPr>
              <p:cNvGraphicFramePr>
                <a:graphicFrameLocks noGrp="1"/>
              </p:cNvGraphicFramePr>
              <p:nvPr>
                <p:extLst>
                  <p:ext uri="{D42A27DB-BD31-4B8C-83A1-F6EECF244321}">
                    <p14:modId xmlns:p14="http://schemas.microsoft.com/office/powerpoint/2010/main" val="1083802172"/>
                  </p:ext>
                </p:extLst>
              </p:nvPr>
            </p:nvGraphicFramePr>
            <p:xfrm>
              <a:off x="634082" y="1470581"/>
              <a:ext cx="10853918" cy="3039075"/>
            </p:xfrm>
            <a:graphic>
              <a:graphicData uri="http://schemas.openxmlformats.org/drawingml/2006/table">
                <a:tbl>
                  <a:tblPr firstRow="1" firstCol="1" bandRow="1">
                    <a:tableStyleId>{5C22544A-7EE6-4342-B048-85BDC9FD1C3A}</a:tableStyleId>
                  </a:tblPr>
                  <a:tblGrid>
                    <a:gridCol w="1602775">
                      <a:extLst>
                        <a:ext uri="{9D8B030D-6E8A-4147-A177-3AD203B41FA5}">
                          <a16:colId xmlns:a16="http://schemas.microsoft.com/office/drawing/2014/main" val="2660143135"/>
                        </a:ext>
                      </a:extLst>
                    </a:gridCol>
                    <a:gridCol w="2989890">
                      <a:extLst>
                        <a:ext uri="{9D8B030D-6E8A-4147-A177-3AD203B41FA5}">
                          <a16:colId xmlns:a16="http://schemas.microsoft.com/office/drawing/2014/main" val="3439612464"/>
                        </a:ext>
                      </a:extLst>
                    </a:gridCol>
                    <a:gridCol w="3157964">
                      <a:extLst>
                        <a:ext uri="{9D8B030D-6E8A-4147-A177-3AD203B41FA5}">
                          <a16:colId xmlns:a16="http://schemas.microsoft.com/office/drawing/2014/main" val="3182475491"/>
                        </a:ext>
                      </a:extLst>
                    </a:gridCol>
                    <a:gridCol w="3103289">
                      <a:extLst>
                        <a:ext uri="{9D8B030D-6E8A-4147-A177-3AD203B41FA5}">
                          <a16:colId xmlns:a16="http://schemas.microsoft.com/office/drawing/2014/main" val="883378831"/>
                        </a:ext>
                      </a:extLst>
                    </a:gridCol>
                  </a:tblGrid>
                  <a:tr h="775274">
                    <a:tc>
                      <a:txBody>
                        <a:bodyPr/>
                        <a:lstStyle/>
                        <a:p>
                          <a:pPr>
                            <a:lnSpc>
                              <a:spcPct val="107000"/>
                            </a:lnSpc>
                            <a:spcAft>
                              <a:spcPts val="800"/>
                            </a:spcAft>
                          </a:pPr>
                          <a:r>
                            <a:rPr lang="en-IL" sz="1800" dirty="0">
                              <a:effectLst/>
                            </a:rPr>
                            <a:t>   </a:t>
                          </a:r>
                          <a:r>
                            <a:rPr lang="en-US" sz="1800" dirty="0">
                              <a:effectLst/>
                            </a:rPr>
                            <a:t>    Algorithm</a:t>
                          </a:r>
                          <a:endParaRPr lang="en-IL" sz="1600" dirty="0">
                            <a:effectLst/>
                          </a:endParaRPr>
                        </a:p>
                        <a:p>
                          <a:pPr>
                            <a:lnSpc>
                              <a:spcPct val="107000"/>
                            </a:lnSpc>
                            <a:spcAft>
                              <a:spcPts val="800"/>
                            </a:spcAft>
                          </a:pPr>
                          <a:r>
                            <a:rPr lang="en-US" sz="1800" dirty="0">
                              <a:effectLst/>
                            </a:rPr>
                            <a:t>Step</a:t>
                          </a:r>
                          <a:endParaRPr lang="en-IL"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800" u="none" strike="noStrike" dirty="0">
                              <a:solidFill>
                                <a:schemeClr val="accent6">
                                  <a:lumMod val="20000"/>
                                  <a:lumOff val="80000"/>
                                </a:schemeClr>
                              </a:solidFill>
                              <a:effectLst/>
                              <a:hlinkClick r:id="rId5" action="ppaction://hlinkfile">
                                <a:extLst>
                                  <a:ext uri="{A12FA001-AC4F-418D-AE19-62706E023703}">
                                    <ahyp:hlinkClr xmlns:ahyp="http://schemas.microsoft.com/office/drawing/2018/hyperlinkcolor" val="tx"/>
                                  </a:ext>
                                </a:extLst>
                              </a:hlinkClick>
                            </a:rPr>
                            <a:t>SADTFD</a:t>
                          </a:r>
                          <a:r>
                            <a:rPr lang="en-US" sz="1800" u="none" dirty="0">
                              <a:solidFill>
                                <a:schemeClr val="accent6">
                                  <a:lumMod val="20000"/>
                                  <a:lumOff val="80000"/>
                                </a:schemeClr>
                              </a:solidFill>
                              <a:effectLst/>
                            </a:rPr>
                            <a:t> + Viterbi</a:t>
                          </a:r>
                          <a:endParaRPr lang="en-IL" sz="1600" u="none" dirty="0">
                            <a:solidFill>
                              <a:schemeClr val="accent6">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800" u="none" strike="noStrike" dirty="0">
                              <a:solidFill>
                                <a:schemeClr val="accent6">
                                  <a:lumMod val="20000"/>
                                  <a:lumOff val="80000"/>
                                </a:schemeClr>
                              </a:solidFill>
                              <a:effectLst/>
                              <a:hlinkClick r:id="rId6" action="ppaction://hlinkfile">
                                <a:extLst>
                                  <a:ext uri="{A12FA001-AC4F-418D-AE19-62706E023703}">
                                    <ahyp:hlinkClr xmlns:ahyp="http://schemas.microsoft.com/office/drawing/2018/hyperlinkcolor" val="tx"/>
                                  </a:ext>
                                </a:extLst>
                              </a:hlinkClick>
                            </a:rPr>
                            <a:t>Ridge tracking IF est.</a:t>
                          </a:r>
                          <a:endParaRPr lang="en-IL" sz="1600" u="none" dirty="0">
                            <a:solidFill>
                              <a:schemeClr val="accent6">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800" u="none" strike="noStrike" dirty="0">
                              <a:solidFill>
                                <a:schemeClr val="accent6">
                                  <a:lumMod val="20000"/>
                                  <a:lumOff val="80000"/>
                                </a:schemeClr>
                              </a:solidFill>
                              <a:effectLst/>
                              <a:hlinkClick r:id="rId7" action="ppaction://hlinkfile">
                                <a:extLst>
                                  <a:ext uri="{A12FA001-AC4F-418D-AE19-62706E023703}">
                                    <ahyp:hlinkClr xmlns:ahyp="http://schemas.microsoft.com/office/drawing/2018/hyperlinkcolor" val="tx"/>
                                  </a:ext>
                                </a:extLst>
                              </a:hlinkClick>
                            </a:rPr>
                            <a:t>Fast-IF MUSIC</a:t>
                          </a:r>
                          <a:endParaRPr lang="en-IL" sz="1600" dirty="0">
                            <a:solidFill>
                              <a:schemeClr val="accent6">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2262663"/>
                      </a:ext>
                    </a:extLst>
                  </a:tr>
                  <a:tr h="434872">
                    <a:tc>
                      <a:txBody>
                        <a:bodyPr/>
                        <a:lstStyle/>
                        <a:p>
                          <a:pPr>
                            <a:lnSpc>
                              <a:spcPct val="107000"/>
                            </a:lnSpc>
                            <a:spcAft>
                              <a:spcPts val="800"/>
                            </a:spcAft>
                          </a:pPr>
                          <a:r>
                            <a:rPr lang="en-US" sz="1600" dirty="0">
                              <a:effectLst/>
                            </a:rPr>
                            <a:t>STFD calculation</a:t>
                          </a:r>
                          <a:endParaRPr lang="en-IL"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IL"/>
                        </a:p>
                      </a:txBody>
                      <a:tcPr marL="68580" marR="68580" marT="0" marB="0">
                        <a:blipFill>
                          <a:blip r:embed="rId8"/>
                          <a:stretch>
                            <a:fillRect l="-53971" t="-193056" r="-209980" b="-419444"/>
                          </a:stretch>
                        </a:blipFill>
                      </a:tcPr>
                    </a:tc>
                    <a:tc>
                      <a:txBody>
                        <a:bodyPr/>
                        <a:lstStyle/>
                        <a:p>
                          <a:endParaRPr lang="en-IL"/>
                        </a:p>
                      </a:txBody>
                      <a:tcPr marL="68580" marR="68580" marT="0" marB="0">
                        <a:blipFill>
                          <a:blip r:embed="rId8"/>
                          <a:stretch>
                            <a:fillRect l="-145946" t="-193056" r="-99035" b="-419444"/>
                          </a:stretch>
                        </a:blipFill>
                      </a:tcPr>
                    </a:tc>
                    <a:tc>
                      <a:txBody>
                        <a:bodyPr/>
                        <a:lstStyle/>
                        <a:p>
                          <a:pPr algn="ctr">
                            <a:lnSpc>
                              <a:spcPct val="107000"/>
                            </a:lnSpc>
                            <a:spcAft>
                              <a:spcPts val="800"/>
                            </a:spcAft>
                          </a:pPr>
                          <a:r>
                            <a:rPr lang="en-US" sz="1600">
                              <a:effectLst/>
                            </a:rPr>
                            <a:t>-</a:t>
                          </a:r>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72583022"/>
                      </a:ext>
                    </a:extLst>
                  </a:tr>
                  <a:tr h="611823">
                    <a:tc>
                      <a:txBody>
                        <a:bodyPr/>
                        <a:lstStyle/>
                        <a:p>
                          <a:pPr>
                            <a:lnSpc>
                              <a:spcPct val="107000"/>
                            </a:lnSpc>
                            <a:spcAft>
                              <a:spcPts val="800"/>
                            </a:spcAft>
                          </a:pPr>
                          <a:r>
                            <a:rPr lang="en-US" sz="1600">
                              <a:effectLst/>
                            </a:rPr>
                            <a:t>TF filtering / </a:t>
                          </a:r>
                          <a:endParaRPr lang="en-IL" sz="1600">
                            <a:effectLst/>
                          </a:endParaRPr>
                        </a:p>
                        <a:p>
                          <a:pPr>
                            <a:lnSpc>
                              <a:spcPct val="107000"/>
                            </a:lnSpc>
                            <a:spcAft>
                              <a:spcPts val="800"/>
                            </a:spcAft>
                          </a:pPr>
                          <a:r>
                            <a:rPr lang="en-US" sz="1600">
                              <a:effectLst/>
                            </a:rPr>
                            <a:t>IF estimation</a:t>
                          </a:r>
                          <a:endParaRPr lang="en-IL"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IL"/>
                        </a:p>
                      </a:txBody>
                      <a:tcPr marL="68580" marR="68580" marT="0" marB="0">
                        <a:blipFill>
                          <a:blip r:embed="rId8"/>
                          <a:stretch>
                            <a:fillRect l="-53971" t="-211000" r="-209980" b="-202000"/>
                          </a:stretch>
                        </a:blipFill>
                      </a:tcPr>
                    </a:tc>
                    <a:tc>
                      <a:txBody>
                        <a:bodyPr/>
                        <a:lstStyle/>
                        <a:p>
                          <a:endParaRPr lang="en-IL"/>
                        </a:p>
                      </a:txBody>
                      <a:tcPr marL="68580" marR="68580" marT="0" marB="0">
                        <a:blipFill>
                          <a:blip r:embed="rId8"/>
                          <a:stretch>
                            <a:fillRect l="-145946" t="-211000" r="-99035" b="-202000"/>
                          </a:stretch>
                        </a:blipFill>
                      </a:tcPr>
                    </a:tc>
                    <a:tc>
                      <a:txBody>
                        <a:bodyPr/>
                        <a:lstStyle/>
                        <a:p>
                          <a:endParaRPr lang="en-IL"/>
                        </a:p>
                      </a:txBody>
                      <a:tcPr marL="68580" marR="68580" marT="0" marB="0">
                        <a:blipFill>
                          <a:blip r:embed="rId8"/>
                          <a:stretch>
                            <a:fillRect l="-250295" t="-211000" r="-786" b="-202000"/>
                          </a:stretch>
                        </a:blipFill>
                      </a:tcPr>
                    </a:tc>
                    <a:extLst>
                      <a:ext uri="{0D108BD9-81ED-4DB2-BD59-A6C34878D82A}">
                        <a16:rowId xmlns:a16="http://schemas.microsoft.com/office/drawing/2014/main" val="952572214"/>
                      </a:ext>
                    </a:extLst>
                  </a:tr>
                  <a:tr h="362522">
                    <a:tc>
                      <a:txBody>
                        <a:bodyPr/>
                        <a:lstStyle/>
                        <a:p>
                          <a:pPr>
                            <a:lnSpc>
                              <a:spcPct val="107000"/>
                            </a:lnSpc>
                            <a:spcAft>
                              <a:spcPts val="800"/>
                            </a:spcAft>
                          </a:pPr>
                          <a:r>
                            <a:rPr lang="en-US" sz="1600">
                              <a:effectLst/>
                            </a:rPr>
                            <a:t>Peak (energy)</a:t>
                          </a:r>
                          <a:endParaRPr lang="en-IL"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600">
                              <a:effectLst/>
                            </a:rPr>
                            <a:t>-</a:t>
                          </a:r>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1403350" algn="l"/>
                            </a:tabLst>
                          </a:pPr>
                          <a:r>
                            <a:rPr lang="en-US" sz="1600">
                              <a:effectLst/>
                            </a:rPr>
                            <a:t>-</a:t>
                          </a:r>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IL"/>
                        </a:p>
                      </a:txBody>
                      <a:tcPr marL="68580" marR="68580" marT="0" marB="0">
                        <a:blipFill>
                          <a:blip r:embed="rId8"/>
                          <a:stretch>
                            <a:fillRect l="-250295" t="-518333" r="-786" b="-236667"/>
                          </a:stretch>
                        </a:blipFill>
                      </a:tcPr>
                    </a:tc>
                    <a:extLst>
                      <a:ext uri="{0D108BD9-81ED-4DB2-BD59-A6C34878D82A}">
                        <a16:rowId xmlns:a16="http://schemas.microsoft.com/office/drawing/2014/main" val="707994531"/>
                      </a:ext>
                    </a:extLst>
                  </a:tr>
                  <a:tr h="362522">
                    <a:tc>
                      <a:txBody>
                        <a:bodyPr/>
                        <a:lstStyle/>
                        <a:p>
                          <a:pPr>
                            <a:lnSpc>
                              <a:spcPct val="107000"/>
                            </a:lnSpc>
                            <a:spcAft>
                              <a:spcPts val="800"/>
                            </a:spcAft>
                          </a:pPr>
                          <a:r>
                            <a:rPr lang="en-US" sz="1600">
                              <a:effectLst/>
                            </a:rPr>
                            <a:t>FRFT</a:t>
                          </a:r>
                          <a:endParaRPr lang="en-IL"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600">
                              <a:effectLst/>
                            </a:rPr>
                            <a:t>-</a:t>
                          </a:r>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tabLst>
                              <a:tab pos="1403350" algn="l"/>
                            </a:tabLst>
                          </a:pPr>
                          <a:r>
                            <a:rPr lang="en-US" sz="1600">
                              <a:effectLst/>
                            </a:rPr>
                            <a:t>-</a:t>
                          </a:r>
                          <a:endParaRPr lang="en-IL"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IL"/>
                        </a:p>
                      </a:txBody>
                      <a:tcPr marL="68580" marR="68580" marT="0" marB="0">
                        <a:blipFill>
                          <a:blip r:embed="rId8"/>
                          <a:stretch>
                            <a:fillRect l="-250295" t="-628814" r="-786" b="-140678"/>
                          </a:stretch>
                        </a:blipFill>
                      </a:tcPr>
                    </a:tc>
                    <a:extLst>
                      <a:ext uri="{0D108BD9-81ED-4DB2-BD59-A6C34878D82A}">
                        <a16:rowId xmlns:a16="http://schemas.microsoft.com/office/drawing/2014/main" val="3185151533"/>
                      </a:ext>
                    </a:extLst>
                  </a:tr>
                  <a:tr h="492062">
                    <a:tc>
                      <a:txBody>
                        <a:bodyPr/>
                        <a:lstStyle/>
                        <a:p>
                          <a:pPr>
                            <a:lnSpc>
                              <a:spcPct val="107000"/>
                            </a:lnSpc>
                            <a:spcAft>
                              <a:spcPts val="800"/>
                            </a:spcAft>
                          </a:pPr>
                          <a:r>
                            <a:rPr lang="en-US" sz="1600" dirty="0">
                              <a:effectLst/>
                            </a:rPr>
                            <a:t>Total</a:t>
                          </a:r>
                          <a:endParaRPr lang="en-IL"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IL"/>
                        </a:p>
                      </a:txBody>
                      <a:tcPr marL="68580" marR="68580" marT="0" marB="0">
                        <a:blipFill>
                          <a:blip r:embed="rId8"/>
                          <a:stretch>
                            <a:fillRect l="-53971" t="-530864" r="-209980" b="-2469"/>
                          </a:stretch>
                        </a:blipFill>
                      </a:tcPr>
                    </a:tc>
                    <a:tc>
                      <a:txBody>
                        <a:bodyPr/>
                        <a:lstStyle/>
                        <a:p>
                          <a:endParaRPr lang="en-IL"/>
                        </a:p>
                      </a:txBody>
                      <a:tcPr marL="68580" marR="68580" marT="0" marB="0">
                        <a:blipFill>
                          <a:blip r:embed="rId8"/>
                          <a:stretch>
                            <a:fillRect l="-145946" t="-530864" r="-99035" b="-2469"/>
                          </a:stretch>
                        </a:blipFill>
                      </a:tcPr>
                    </a:tc>
                    <a:tc>
                      <a:txBody>
                        <a:bodyPr/>
                        <a:lstStyle/>
                        <a:p>
                          <a:endParaRPr lang="en-IL"/>
                        </a:p>
                      </a:txBody>
                      <a:tcPr marL="68580" marR="68580" marT="0" marB="0">
                        <a:blipFill>
                          <a:blip r:embed="rId8"/>
                          <a:stretch>
                            <a:fillRect l="-250295" t="-530864" r="-786" b="-2469"/>
                          </a:stretch>
                        </a:blipFill>
                      </a:tcPr>
                    </a:tc>
                    <a:extLst>
                      <a:ext uri="{0D108BD9-81ED-4DB2-BD59-A6C34878D82A}">
                        <a16:rowId xmlns:a16="http://schemas.microsoft.com/office/drawing/2014/main" val="3363699514"/>
                      </a:ext>
                    </a:extLst>
                  </a:tr>
                </a:tbl>
              </a:graphicData>
            </a:graphic>
          </p:graphicFrame>
        </mc:Fallback>
      </mc:AlternateContent>
    </p:spTree>
    <p:extLst>
      <p:ext uri="{BB962C8B-B14F-4D97-AF65-F5344CB8AC3E}">
        <p14:creationId xmlns:p14="http://schemas.microsoft.com/office/powerpoint/2010/main" val="294902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Computational Complexity</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59"/>
              </a:xfrm>
            </p:spPr>
            <p:txBody>
              <a:bodyPr>
                <a:normAutofit/>
              </a:bodyPr>
              <a:lstStyle/>
              <a:p>
                <a:pPr>
                  <a:lnSpc>
                    <a:spcPct val="107000"/>
                  </a:lnSpc>
                  <a:buFont typeface="Wingdings" panose="05000000000000000000" pitchFamily="2" charset="2"/>
                  <a:buChar char="Ø"/>
                  <a:tabLst>
                    <a:tab pos="1447800" algn="l"/>
                  </a:tabLst>
                </a:pPr>
                <a:r>
                  <a:rPr lang="en-US" sz="1800" dirty="0">
                    <a:latin typeface="Calibri" panose="020F0502020204030204" pitchFamily="34" charset="0"/>
                    <a:ea typeface="Calibri" panose="020F0502020204030204" pitchFamily="34" charset="0"/>
                    <a:cs typeface="Arial" panose="020B0604020202020204" pitchFamily="34" charset="0"/>
                  </a:rPr>
                  <a:t>Below we see a brief table of complexity comparison:</a:t>
                </a:r>
              </a:p>
              <a:p>
                <a:pPr>
                  <a:lnSpc>
                    <a:spcPct val="107000"/>
                  </a:lnSpc>
                  <a:buFont typeface="Wingdings" panose="05000000000000000000" pitchFamily="2" charset="2"/>
                  <a:buChar char="Ø"/>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endParaRPr lang="en-US" sz="1800" dirty="0">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endParaRPr lang="en-US" sz="1800" dirty="0">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endParaRPr lang="en-US" sz="1800" dirty="0">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buNone/>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r>
                  <a:rPr lang="en-US" sz="1800" dirty="0">
                    <a:latin typeface="Calibri" panose="020F0502020204030204" pitchFamily="34" charset="0"/>
                    <a:ea typeface="Calibri" panose="020F0502020204030204" pitchFamily="34" charset="0"/>
                    <a:cs typeface="Arial" panose="020B0604020202020204" pitchFamily="34" charset="0"/>
                  </a:rPr>
                  <a:t>An example (more details in full project book) for complexity calculation:</a:t>
                </a:r>
              </a:p>
              <a:p>
                <a:pPr marL="742950" lvl="1" indent="-285750" rtl="0">
                  <a:lnSpc>
                    <a:spcPct val="107000"/>
                  </a:lnSpc>
                  <a:buFont typeface="Courier New" panose="02070309020205020404" pitchFamily="49" charset="0"/>
                  <a:buChar char="o"/>
                  <a:tabLst>
                    <a:tab pos="1447800" algn="l"/>
                  </a:tabLst>
                </a:pPr>
                <a14:m>
                  <m:oMath xmlns:m="http://schemas.openxmlformats.org/officeDocument/2006/math">
                    <m:r>
                      <a:rPr lang="en-US" sz="1800" i="1" smtClean="0">
                        <a:effectLst/>
                        <a:latin typeface="Cambria Math" panose="02040503050406030204" pitchFamily="18" charset="0"/>
                        <a:ea typeface="Calibri" panose="020F0502020204030204" pitchFamily="34" charset="0"/>
                        <a:cs typeface="Arial" panose="020B0604020202020204" pitchFamily="34" charset="0"/>
                      </a:rPr>
                      <m:t>𝑆𝐴𝐷𝑇𝐹</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𝐷</m:t>
                        </m:r>
                      </m:e>
                      <m:sub>
                        <m:r>
                          <a:rPr lang="en-US" sz="1800" i="1">
                            <a:effectLst/>
                            <a:latin typeface="Cambria Math" panose="02040503050406030204" pitchFamily="18" charset="0"/>
                            <a:ea typeface="Calibri" panose="020F0502020204030204" pitchFamily="34" charset="0"/>
                            <a:cs typeface="Arial" panose="020B0604020202020204" pitchFamily="34" charset="0"/>
                          </a:rPr>
                          <m:t>𝑐𝑜𝑠𝑡</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𝑂</m:t>
                    </m:r>
                    <m:r>
                      <a:rPr lang="en-US" sz="1800" i="1">
                        <a:effectLst/>
                        <a:latin typeface="Cambria Math" panose="02040503050406030204" pitchFamily="18" charset="0"/>
                        <a:ea typeface="Calibri" panose="020F0502020204030204" pitchFamily="34" charset="0"/>
                        <a:cs typeface="Arial" panose="020B0604020202020204" pitchFamily="34" charset="0"/>
                      </a:rPr>
                      <m:t>(308</m:t>
                    </m:r>
                    <m:r>
                      <a:rPr lang="en-US" sz="1800" i="1">
                        <a:effectLst/>
                        <a:latin typeface="Cambria Math" panose="02040503050406030204" pitchFamily="18" charset="0"/>
                        <a:ea typeface="Calibri" panose="020F0502020204030204" pitchFamily="34" charset="0"/>
                        <a:cs typeface="Arial" panose="020B0604020202020204" pitchFamily="34" charset="0"/>
                      </a:rPr>
                      <m:t>𝑥</m:t>
                    </m:r>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10</m:t>
                        </m:r>
                      </m:e>
                      <m:sup>
                        <m:r>
                          <a:rPr lang="en-US" sz="1800" i="1">
                            <a:effectLst/>
                            <a:latin typeface="Cambria Math" panose="02040503050406030204" pitchFamily="18" charset="0"/>
                            <a:ea typeface="Calibri" panose="020F0502020204030204" pitchFamily="34" charset="0"/>
                            <a:cs typeface="Arial" panose="020B0604020202020204" pitchFamily="34" charset="0"/>
                          </a:rPr>
                          <m:t>6</m:t>
                        </m:r>
                      </m:sup>
                    </m:sSup>
                    <m:r>
                      <a:rPr lang="en-US" sz="1800" i="1">
                        <a:effectLst/>
                        <a:latin typeface="Cambria Math" panose="02040503050406030204" pitchFamily="18" charset="0"/>
                        <a:ea typeface="Calibri" panose="020F0502020204030204" pitchFamily="34" charset="0"/>
                        <a:cs typeface="Arial" panose="020B0604020202020204" pitchFamily="34" charset="0"/>
                      </a:rPr>
                      <m:t>)</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tabLst>
                    <a:tab pos="1447800" algn="l"/>
                  </a:tabLst>
                </a:pP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𝑅𝑖𝑑𝑔𝑒</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𝑡𝑟𝑎𝑐𝑘𝑖𝑛𝑔</m:t>
                        </m:r>
                      </m:e>
                      <m:sub>
                        <m:r>
                          <a:rPr lang="en-US" sz="1800" i="1">
                            <a:effectLst/>
                            <a:latin typeface="Cambria Math" panose="02040503050406030204" pitchFamily="18" charset="0"/>
                            <a:ea typeface="Calibri" panose="020F0502020204030204" pitchFamily="34" charset="0"/>
                            <a:cs typeface="Arial" panose="020B0604020202020204" pitchFamily="34" charset="0"/>
                          </a:rPr>
                          <m:t>𝑐𝑜𝑠𝑡</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𝑂</m:t>
                    </m:r>
                    <m:r>
                      <a:rPr lang="en-US" sz="1800" i="1">
                        <a:effectLst/>
                        <a:latin typeface="Cambria Math" panose="02040503050406030204" pitchFamily="18" charset="0"/>
                        <a:ea typeface="Calibri" panose="020F0502020204030204" pitchFamily="34" charset="0"/>
                        <a:cs typeface="Arial" panose="020B0604020202020204" pitchFamily="34" charset="0"/>
                      </a:rPr>
                      <m:t>(34</m:t>
                    </m:r>
                    <m:r>
                      <a:rPr lang="en-US" sz="1800" i="1">
                        <a:effectLst/>
                        <a:latin typeface="Cambria Math" panose="02040503050406030204" pitchFamily="18" charset="0"/>
                        <a:ea typeface="Calibri" panose="020F0502020204030204" pitchFamily="34" charset="0"/>
                        <a:cs typeface="Arial" panose="020B0604020202020204" pitchFamily="34" charset="0"/>
                      </a:rPr>
                      <m:t>𝑥</m:t>
                    </m:r>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10</m:t>
                        </m:r>
                      </m:e>
                      <m:sup>
                        <m:r>
                          <a:rPr lang="en-US" sz="1800" i="1">
                            <a:effectLst/>
                            <a:latin typeface="Cambria Math" panose="02040503050406030204" pitchFamily="18" charset="0"/>
                            <a:ea typeface="Calibri" panose="020F0502020204030204" pitchFamily="34" charset="0"/>
                            <a:cs typeface="Arial" panose="020B0604020202020204" pitchFamily="34" charset="0"/>
                          </a:rPr>
                          <m:t>6</m:t>
                        </m:r>
                      </m:sup>
                    </m:sSup>
                    <m:r>
                      <a:rPr lang="en-US" sz="1800" i="1">
                        <a:effectLst/>
                        <a:latin typeface="Cambria Math" panose="02040503050406030204" pitchFamily="18" charset="0"/>
                        <a:ea typeface="Calibri" panose="020F0502020204030204" pitchFamily="34" charset="0"/>
                        <a:cs typeface="Arial" panose="020B0604020202020204" pitchFamily="34" charset="0"/>
                      </a:rPr>
                      <m:t>)</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 typeface="Courier New" panose="02070309020205020404" pitchFamily="49" charset="0"/>
                  <a:buChar char="o"/>
                  <a:tabLst>
                    <a:tab pos="1447800" algn="l"/>
                  </a:tabLst>
                </a:pP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𝐹𝑎𝑠𝑡</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𝐼𝐹</m:t>
                        </m:r>
                      </m:e>
                      <m:sub>
                        <m:r>
                          <a:rPr lang="en-US" sz="1800" i="1">
                            <a:effectLst/>
                            <a:latin typeface="Cambria Math" panose="02040503050406030204" pitchFamily="18" charset="0"/>
                            <a:ea typeface="Calibri" panose="020F0502020204030204" pitchFamily="34" charset="0"/>
                            <a:cs typeface="Arial" panose="020B0604020202020204" pitchFamily="34" charset="0"/>
                          </a:rPr>
                          <m:t>𝑐𝑜𝑠𝑡</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𝑂</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7</m:t>
                        </m:r>
                        <m:r>
                          <a:rPr lang="en-US" sz="1800" i="1">
                            <a:effectLst/>
                            <a:latin typeface="Cambria Math" panose="02040503050406030204" pitchFamily="18" charset="0"/>
                            <a:ea typeface="Calibri" panose="020F0502020204030204" pitchFamily="34" charset="0"/>
                            <a:cs typeface="Arial" panose="020B0604020202020204" pitchFamily="34" charset="0"/>
                          </a:rPr>
                          <m:t>𝑥</m:t>
                        </m:r>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10</m:t>
                            </m:r>
                          </m:e>
                          <m:sup>
                            <m:r>
                              <a:rPr lang="en-US" sz="1800" i="1">
                                <a:effectLst/>
                                <a:latin typeface="Cambria Math" panose="02040503050406030204" pitchFamily="18" charset="0"/>
                                <a:ea typeface="Calibri" panose="020F0502020204030204" pitchFamily="34" charset="0"/>
                                <a:cs typeface="Arial" panose="020B0604020202020204" pitchFamily="34" charset="0"/>
                              </a:rPr>
                              <m:t>6</m:t>
                            </m:r>
                          </m:sup>
                        </m:sSup>
                      </m:e>
                    </m:d>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Ø"/>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lvl="0" rtl="0">
                  <a:lnSpc>
                    <a:spcPct val="107000"/>
                  </a:lnSpc>
                  <a:spcAft>
                    <a:spcPts val="800"/>
                  </a:spcAft>
                  <a:buFont typeface="Wingdings" panose="05000000000000000000" pitchFamily="2" charset="2"/>
                  <a:buChar char="Ø"/>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ctr" rtl="0">
                  <a:lnSpc>
                    <a:spcPct val="107000"/>
                  </a:lnSpc>
                  <a:buNone/>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FB241C7-96EC-4A59-937B-043B3FBB1E97}"/>
                  </a:ext>
                </a:extLst>
              </p:cNvPr>
              <p:cNvSpPr>
                <a:spLocks noGrp="1" noRot="1" noChangeAspect="1" noMove="1" noResize="1" noEditPoints="1" noAdjustHandles="1" noChangeArrowheads="1" noChangeShapeType="1" noTextEdit="1"/>
              </p:cNvSpPr>
              <p:nvPr>
                <p:ph idx="1"/>
              </p:nvPr>
            </p:nvSpPr>
            <p:spPr>
              <a:xfrm>
                <a:off x="168896" y="1128040"/>
                <a:ext cx="11784291" cy="5729959"/>
              </a:xfrm>
              <a:blipFill>
                <a:blip r:embed="rId2"/>
                <a:stretch>
                  <a:fillRect l="-362" t="-426"/>
                </a:stretch>
              </a:blipFill>
            </p:spPr>
            <p:txBody>
              <a:bodyPr/>
              <a:lstStyle/>
              <a:p>
                <a:r>
                  <a:rPr lang="en-IL">
                    <a:noFill/>
                  </a:rPr>
                  <a:t> </a:t>
                </a:r>
              </a:p>
            </p:txBody>
          </p:sp>
        </mc:Fallback>
      </mc:AlternateContent>
      <p:pic>
        <p:nvPicPr>
          <p:cNvPr id="7" name="Picture 6" descr="Table&#10;&#10;Description automatically generated">
            <a:extLst>
              <a:ext uri="{FF2B5EF4-FFF2-40B4-BE49-F238E27FC236}">
                <a16:creationId xmlns:a16="http://schemas.microsoft.com/office/drawing/2014/main" id="{B620F327-E603-4946-9584-C2D68B393F2F}"/>
              </a:ext>
            </a:extLst>
          </p:cNvPr>
          <p:cNvPicPr>
            <a:picLocks noChangeAspect="1"/>
          </p:cNvPicPr>
          <p:nvPr/>
        </p:nvPicPr>
        <p:blipFill>
          <a:blip r:embed="rId3"/>
          <a:stretch>
            <a:fillRect/>
          </a:stretch>
        </p:blipFill>
        <p:spPr>
          <a:xfrm>
            <a:off x="613793" y="1488168"/>
            <a:ext cx="10894496" cy="3127519"/>
          </a:xfrm>
          <a:prstGeom prst="rect">
            <a:avLst/>
          </a:prstGeom>
        </p:spPr>
      </p:pic>
    </p:spTree>
    <p:extLst>
      <p:ext uri="{BB962C8B-B14F-4D97-AF65-F5344CB8AC3E}">
        <p14:creationId xmlns:p14="http://schemas.microsoft.com/office/powerpoint/2010/main" val="854326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Further Results</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59"/>
          </a:xfrm>
        </p:spPr>
        <p:txBody>
          <a:bodyPr>
            <a:normAutofit/>
          </a:bodyPr>
          <a:lstStyle/>
          <a:p>
            <a:pPr marL="0" indent="0">
              <a:lnSpc>
                <a:spcPct val="107000"/>
              </a:lnSpc>
              <a:buNone/>
              <a:tabLst>
                <a:tab pos="1447800" algn="l"/>
              </a:tabLst>
            </a:pPr>
            <a:r>
              <a:rPr lang="en-US" sz="1800" b="1" dirty="0">
                <a:latin typeface="Calibri" panose="020F0502020204030204" pitchFamily="34" charset="0"/>
                <a:ea typeface="Calibri" panose="020F0502020204030204" pitchFamily="34" charset="0"/>
                <a:cs typeface="Arial" panose="020B0604020202020204" pitchFamily="34" charset="0"/>
              </a:rPr>
              <a:t>Results presented in the article:</a:t>
            </a:r>
          </a:p>
          <a:p>
            <a:pPr marL="0" indent="0">
              <a:lnSpc>
                <a:spcPct val="107000"/>
              </a:lnSpc>
              <a:buNone/>
              <a:tabLst>
                <a:tab pos="1447800" algn="l"/>
              </a:tabLst>
            </a:pP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0" lvl="0" indent="0" algn="ctr" rtl="0">
              <a:lnSpc>
                <a:spcPct val="107000"/>
              </a:lnSpc>
              <a:buNone/>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descr="Graphical user interface, chart, application&#10;&#10;Description automatically generated">
            <a:extLst>
              <a:ext uri="{FF2B5EF4-FFF2-40B4-BE49-F238E27FC236}">
                <a16:creationId xmlns:a16="http://schemas.microsoft.com/office/drawing/2014/main" id="{D1213B2E-1DA5-444E-B1FC-7A9EAC3E46F2}"/>
              </a:ext>
            </a:extLst>
          </p:cNvPr>
          <p:cNvPicPr>
            <a:picLocks noChangeAspect="1"/>
          </p:cNvPicPr>
          <p:nvPr/>
        </p:nvPicPr>
        <p:blipFill rotWithShape="1">
          <a:blip r:embed="rId2"/>
          <a:srcRect l="32952" t="23121" r="28591" b="19007"/>
          <a:stretch/>
        </p:blipFill>
        <p:spPr>
          <a:xfrm>
            <a:off x="379378" y="1492685"/>
            <a:ext cx="5476673" cy="463585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A5328E06-CFDC-4161-862F-8F20986B59AB}"/>
              </a:ext>
            </a:extLst>
          </p:cNvPr>
          <p:cNvPicPr>
            <a:picLocks noChangeAspect="1"/>
          </p:cNvPicPr>
          <p:nvPr/>
        </p:nvPicPr>
        <p:blipFill rotWithShape="1">
          <a:blip r:embed="rId3"/>
          <a:srcRect l="32234" t="28800" r="27873" b="10780"/>
          <a:stretch/>
        </p:blipFill>
        <p:spPr>
          <a:xfrm>
            <a:off x="6166282" y="1492685"/>
            <a:ext cx="5476673" cy="4665671"/>
          </a:xfrm>
          <a:prstGeom prst="rect">
            <a:avLst/>
          </a:prstGeom>
        </p:spPr>
      </p:pic>
      <p:sp>
        <p:nvSpPr>
          <p:cNvPr id="8" name="TextBox 7">
            <a:extLst>
              <a:ext uri="{FF2B5EF4-FFF2-40B4-BE49-F238E27FC236}">
                <a16:creationId xmlns:a16="http://schemas.microsoft.com/office/drawing/2014/main" id="{90E5867D-4722-44AD-A5F5-CEC6964658AB}"/>
              </a:ext>
            </a:extLst>
          </p:cNvPr>
          <p:cNvSpPr txBox="1"/>
          <p:nvPr/>
        </p:nvSpPr>
        <p:spPr>
          <a:xfrm>
            <a:off x="7393020" y="6187331"/>
            <a:ext cx="3686783" cy="369332"/>
          </a:xfrm>
          <a:prstGeom prst="rect">
            <a:avLst/>
          </a:prstGeom>
          <a:noFill/>
        </p:spPr>
        <p:txBody>
          <a:bodyPr wrap="square" rtlCol="0">
            <a:spAutoFit/>
          </a:bodyPr>
          <a:lstStyle/>
          <a:p>
            <a:r>
              <a:rPr lang="en-US" dirty="0"/>
              <a:t>MSE for under-determined scenario</a:t>
            </a:r>
            <a:endParaRPr lang="en-IL" dirty="0"/>
          </a:p>
        </p:txBody>
      </p:sp>
      <p:sp>
        <p:nvSpPr>
          <p:cNvPr id="9" name="TextBox 8">
            <a:extLst>
              <a:ext uri="{FF2B5EF4-FFF2-40B4-BE49-F238E27FC236}">
                <a16:creationId xmlns:a16="http://schemas.microsoft.com/office/drawing/2014/main" id="{C6F0FB2E-9F01-4C70-9DBE-17BAB055FDE8}"/>
              </a:ext>
            </a:extLst>
          </p:cNvPr>
          <p:cNvSpPr txBox="1"/>
          <p:nvPr/>
        </p:nvSpPr>
        <p:spPr>
          <a:xfrm>
            <a:off x="1274322" y="6197120"/>
            <a:ext cx="3686783" cy="369332"/>
          </a:xfrm>
          <a:prstGeom prst="rect">
            <a:avLst/>
          </a:prstGeom>
          <a:noFill/>
        </p:spPr>
        <p:txBody>
          <a:bodyPr wrap="square" rtlCol="0">
            <a:spAutoFit/>
          </a:bodyPr>
          <a:lstStyle/>
          <a:p>
            <a:r>
              <a:rPr lang="en-US" dirty="0"/>
              <a:t>MSE for over-determined scenario</a:t>
            </a:r>
            <a:endParaRPr lang="en-IL" dirty="0"/>
          </a:p>
        </p:txBody>
      </p:sp>
    </p:spTree>
    <p:extLst>
      <p:ext uri="{BB962C8B-B14F-4D97-AF65-F5344CB8AC3E}">
        <p14:creationId xmlns:p14="http://schemas.microsoft.com/office/powerpoint/2010/main" val="4153683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Further Results</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59"/>
          </a:xfrm>
        </p:spPr>
        <p:txBody>
          <a:bodyPr>
            <a:normAutofit/>
          </a:bodyPr>
          <a:lstStyle/>
          <a:p>
            <a:pPr marL="0" indent="0">
              <a:lnSpc>
                <a:spcPct val="107000"/>
              </a:lnSpc>
              <a:buNone/>
              <a:tabLst>
                <a:tab pos="1447800" algn="l"/>
              </a:tabLst>
            </a:pPr>
            <a:r>
              <a:rPr lang="en-US" sz="1800" b="1" dirty="0">
                <a:latin typeface="Calibri" panose="020F0502020204030204" pitchFamily="34" charset="0"/>
                <a:ea typeface="Calibri" panose="020F0502020204030204" pitchFamily="34" charset="0"/>
                <a:cs typeface="Arial" panose="020B0604020202020204" pitchFamily="34" charset="0"/>
              </a:rPr>
              <a:t>Self tested results:</a:t>
            </a:r>
          </a:p>
          <a:p>
            <a:pPr>
              <a:lnSpc>
                <a:spcPct val="107000"/>
              </a:lnSpc>
              <a:buFont typeface="Wingdings" panose="05000000000000000000" pitchFamily="2" charset="2"/>
              <a:buChar char="Ø"/>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Gain differences effects</a:t>
            </a:r>
            <a:r>
              <a:rPr lang="en-US" sz="1800" dirty="0">
                <a:latin typeface="Calibri" panose="020F0502020204030204" pitchFamily="34" charset="0"/>
                <a:ea typeface="Calibri" panose="020F0502020204030204" pitchFamily="34" charset="0"/>
                <a:cs typeface="Arial" panose="020B0604020202020204" pitchFamily="34" charset="0"/>
              </a:rPr>
              <a:t>:</a:t>
            </a:r>
          </a:p>
          <a:p>
            <a:pPr lvl="1">
              <a:lnSpc>
                <a:spcPct val="107000"/>
              </a:lnSpc>
              <a:buFont typeface="Wingdings" panose="05000000000000000000" pitchFamily="2" charset="2"/>
              <a:buChar char="Ø"/>
              <a:tabLst>
                <a:tab pos="1447800" algn="l"/>
              </a:tabLst>
            </a:pPr>
            <a:r>
              <a:rPr lang="en-US" sz="1400" dirty="0">
                <a:latin typeface="Calibri" panose="020F0502020204030204" pitchFamily="34" charset="0"/>
                <a:ea typeface="Calibri" panose="020F0502020204030204" pitchFamily="34" charset="0"/>
                <a:cs typeface="Arial" panose="020B0604020202020204" pitchFamily="34" charset="0"/>
              </a:rPr>
              <a:t>Tested two sources in order to check sensitivity to gain differences:</a:t>
            </a: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3B7461CA-EBE4-4C2A-BC75-6A58E77323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8018" y="2401318"/>
            <a:ext cx="5272390" cy="4383724"/>
          </a:xfrm>
          <a:prstGeom prst="rect">
            <a:avLst/>
          </a:prstGeom>
          <a:noFill/>
          <a:ln>
            <a:noFill/>
          </a:ln>
        </p:spPr>
      </p:pic>
      <p:pic>
        <p:nvPicPr>
          <p:cNvPr id="11" name="Picture 10">
            <a:extLst>
              <a:ext uri="{FF2B5EF4-FFF2-40B4-BE49-F238E27FC236}">
                <a16:creationId xmlns:a16="http://schemas.microsoft.com/office/drawing/2014/main" id="{66E8C564-27C0-4834-AA83-B1933635A4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59530" y="2474274"/>
            <a:ext cx="5667983" cy="4310768"/>
          </a:xfrm>
          <a:prstGeom prst="rect">
            <a:avLst/>
          </a:prstGeom>
          <a:noFill/>
          <a:ln>
            <a:noFill/>
          </a:ln>
        </p:spPr>
      </p:pic>
    </p:spTree>
    <p:extLst>
      <p:ext uri="{BB962C8B-B14F-4D97-AF65-F5344CB8AC3E}">
        <p14:creationId xmlns:p14="http://schemas.microsoft.com/office/powerpoint/2010/main" val="398636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Further Results</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59"/>
          </a:xfrm>
        </p:spPr>
        <p:txBody>
          <a:bodyPr>
            <a:normAutofit/>
          </a:bodyPr>
          <a:lstStyle/>
          <a:p>
            <a:pPr marL="0" indent="0">
              <a:lnSpc>
                <a:spcPct val="107000"/>
              </a:lnSpc>
              <a:buNone/>
              <a:tabLst>
                <a:tab pos="1447800" algn="l"/>
              </a:tabLst>
            </a:pPr>
            <a:r>
              <a:rPr lang="en-US" sz="1800" b="1" dirty="0">
                <a:latin typeface="Calibri" panose="020F0502020204030204" pitchFamily="34" charset="0"/>
                <a:ea typeface="Calibri" panose="020F0502020204030204" pitchFamily="34" charset="0"/>
                <a:cs typeface="Arial" panose="020B0604020202020204" pitchFamily="34" charset="0"/>
              </a:rPr>
              <a:t>Self tested results:</a:t>
            </a:r>
          </a:p>
          <a:p>
            <a:pPr>
              <a:lnSpc>
                <a:spcPct val="107000"/>
              </a:lnSpc>
              <a:buFont typeface="Wingdings" panose="05000000000000000000" pitchFamily="2" charset="2"/>
              <a:buChar char="Ø"/>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Gain differences effects</a:t>
            </a:r>
            <a:r>
              <a:rPr lang="en-US" sz="1800" dirty="0">
                <a:latin typeface="Calibri" panose="020F0502020204030204" pitchFamily="34" charset="0"/>
                <a:ea typeface="Calibri" panose="020F0502020204030204" pitchFamily="34" charset="0"/>
                <a:cs typeface="Arial" panose="020B0604020202020204" pitchFamily="34" charset="0"/>
              </a:rPr>
              <a:t>:</a:t>
            </a:r>
          </a:p>
          <a:p>
            <a:pPr lvl="1">
              <a:lnSpc>
                <a:spcPct val="107000"/>
              </a:lnSpc>
              <a:buFont typeface="Wingdings" panose="05000000000000000000" pitchFamily="2" charset="2"/>
              <a:buChar char="Ø"/>
              <a:tabLst>
                <a:tab pos="1447800" algn="l"/>
              </a:tabLst>
            </a:pPr>
            <a:r>
              <a:rPr lang="en-US" sz="1400" dirty="0">
                <a:latin typeface="Calibri" panose="020F0502020204030204" pitchFamily="34" charset="0"/>
                <a:ea typeface="Calibri" panose="020F0502020204030204" pitchFamily="34" charset="0"/>
                <a:cs typeface="Arial" panose="020B0604020202020204" pitchFamily="34" charset="0"/>
              </a:rPr>
              <a:t>Tested two sources in different gains in order to check sensitivity to gain differences:</a:t>
            </a: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B9979B62-E709-4A69-989D-A4F79653417C}"/>
              </a:ext>
            </a:extLst>
          </p:cNvPr>
          <p:cNvSpPr txBox="1"/>
          <p:nvPr/>
        </p:nvSpPr>
        <p:spPr>
          <a:xfrm>
            <a:off x="2178395" y="6391071"/>
            <a:ext cx="2412460" cy="369332"/>
          </a:xfrm>
          <a:prstGeom prst="rect">
            <a:avLst/>
          </a:prstGeom>
          <a:noFill/>
        </p:spPr>
        <p:txBody>
          <a:bodyPr wrap="square" rtlCol="0">
            <a:spAutoFit/>
          </a:bodyPr>
          <a:lstStyle/>
          <a:p>
            <a:r>
              <a:rPr lang="en-US" dirty="0"/>
              <a:t>Non-Crossing Signals</a:t>
            </a:r>
            <a:endParaRPr lang="en-IL" dirty="0"/>
          </a:p>
        </p:txBody>
      </p:sp>
      <p:sp>
        <p:nvSpPr>
          <p:cNvPr id="9" name="TextBox 8">
            <a:extLst>
              <a:ext uri="{FF2B5EF4-FFF2-40B4-BE49-F238E27FC236}">
                <a16:creationId xmlns:a16="http://schemas.microsoft.com/office/drawing/2014/main" id="{71CCC6D3-DA5B-4C62-9C9F-08877E2D8B51}"/>
              </a:ext>
            </a:extLst>
          </p:cNvPr>
          <p:cNvSpPr txBox="1"/>
          <p:nvPr/>
        </p:nvSpPr>
        <p:spPr>
          <a:xfrm>
            <a:off x="7826640" y="6377472"/>
            <a:ext cx="2412460" cy="369332"/>
          </a:xfrm>
          <a:prstGeom prst="rect">
            <a:avLst/>
          </a:prstGeom>
          <a:noFill/>
        </p:spPr>
        <p:txBody>
          <a:bodyPr wrap="square" rtlCol="0">
            <a:spAutoFit/>
          </a:bodyPr>
          <a:lstStyle/>
          <a:p>
            <a:r>
              <a:rPr lang="en-US" dirty="0"/>
              <a:t>Crossing Signals</a:t>
            </a:r>
            <a:endParaRPr lang="en-IL" dirty="0"/>
          </a:p>
        </p:txBody>
      </p:sp>
      <p:pic>
        <p:nvPicPr>
          <p:cNvPr id="8" name="Picture 7">
            <a:extLst>
              <a:ext uri="{FF2B5EF4-FFF2-40B4-BE49-F238E27FC236}">
                <a16:creationId xmlns:a16="http://schemas.microsoft.com/office/drawing/2014/main" id="{B13557F8-22E1-476B-8A2E-9F81980DA8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97436" y="2270151"/>
            <a:ext cx="5525312" cy="4107321"/>
          </a:xfrm>
          <a:prstGeom prst="rect">
            <a:avLst/>
          </a:prstGeom>
          <a:noFill/>
          <a:ln>
            <a:noFill/>
          </a:ln>
        </p:spPr>
      </p:pic>
      <p:pic>
        <p:nvPicPr>
          <p:cNvPr id="10" name="Picture 9">
            <a:extLst>
              <a:ext uri="{FF2B5EF4-FFF2-40B4-BE49-F238E27FC236}">
                <a16:creationId xmlns:a16="http://schemas.microsoft.com/office/drawing/2014/main" id="{4EA7AD0F-A0EC-4DF0-B9EF-6C01FB2BD2CC}"/>
              </a:ext>
            </a:extLst>
          </p:cNvPr>
          <p:cNvPicPr>
            <a:picLocks noChangeAspect="1"/>
          </p:cNvPicPr>
          <p:nvPr/>
        </p:nvPicPr>
        <p:blipFill>
          <a:blip r:embed="rId3"/>
          <a:stretch>
            <a:fillRect/>
          </a:stretch>
        </p:blipFill>
        <p:spPr>
          <a:xfrm>
            <a:off x="320510" y="2270151"/>
            <a:ext cx="5525311" cy="4143983"/>
          </a:xfrm>
          <a:prstGeom prst="rect">
            <a:avLst/>
          </a:prstGeom>
        </p:spPr>
      </p:pic>
    </p:spTree>
    <p:extLst>
      <p:ext uri="{BB962C8B-B14F-4D97-AF65-F5344CB8AC3E}">
        <p14:creationId xmlns:p14="http://schemas.microsoft.com/office/powerpoint/2010/main" val="772751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Pros &amp; Cons</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59"/>
          </a:xfrm>
        </p:spPr>
        <p:txBody>
          <a:bodyPr>
            <a:normAutofit/>
          </a:bodyPr>
          <a:lstStyle/>
          <a:p>
            <a:pPr marL="0" indent="0">
              <a:lnSpc>
                <a:spcPct val="107000"/>
              </a:lnSpc>
              <a:buNone/>
              <a:tabLst>
                <a:tab pos="1447800" algn="l"/>
              </a:tabLst>
            </a:pPr>
            <a:r>
              <a:rPr lang="en-US" sz="2000" b="1" dirty="0">
                <a:latin typeface="Calibri" panose="020F0502020204030204" pitchFamily="34" charset="0"/>
                <a:ea typeface="Calibri" panose="020F0502020204030204" pitchFamily="34" charset="0"/>
                <a:cs typeface="Arial" panose="020B0604020202020204" pitchFamily="34" charset="0"/>
              </a:rPr>
              <a:t>The Fast-IF algorithm has a few advantages and disadvantages:</a:t>
            </a:r>
          </a:p>
          <a:p>
            <a:pPr marL="0" indent="0">
              <a:lnSpc>
                <a:spcPct val="107000"/>
              </a:lnSpc>
              <a:buNone/>
              <a:tabLst>
                <a:tab pos="1447800" algn="l"/>
              </a:tabLst>
            </a:pPr>
            <a:endParaRPr lang="en-US" sz="20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r>
              <a:rPr lang="en-US" sz="2000" b="1" dirty="0">
                <a:effectLst/>
                <a:latin typeface="Calibri" panose="020F0502020204030204" pitchFamily="34" charset="0"/>
                <a:ea typeface="Calibri" panose="020F0502020204030204" pitchFamily="34" charset="0"/>
                <a:cs typeface="Arial" panose="020B0604020202020204" pitchFamily="34" charset="0"/>
              </a:rPr>
              <a:t>Pros:</a:t>
            </a:r>
          </a:p>
          <a:p>
            <a:pPr lvl="1">
              <a:lnSpc>
                <a:spcPct val="107000"/>
              </a:lnSpc>
              <a:buFont typeface="Wingdings" panose="05000000000000000000" pitchFamily="2" charset="2"/>
              <a:buChar char="Ø"/>
              <a:tabLst>
                <a:tab pos="1447800" algn="l"/>
              </a:tabLst>
            </a:pPr>
            <a:r>
              <a:rPr lang="en-US" sz="1600" dirty="0">
                <a:latin typeface="Calibri" panose="020F0502020204030204" pitchFamily="34" charset="0"/>
                <a:ea typeface="Calibri" panose="020F0502020204030204" pitchFamily="34" charset="0"/>
                <a:cs typeface="Arial" panose="020B0604020202020204" pitchFamily="34" charset="0"/>
              </a:rPr>
              <a:t>Relatively efficient to other TF methods suggested.</a:t>
            </a:r>
          </a:p>
          <a:p>
            <a:pPr lvl="1">
              <a:lnSpc>
                <a:spcPct val="107000"/>
              </a:lnSpc>
              <a:buFont typeface="Wingdings" panose="05000000000000000000" pitchFamily="2" charset="2"/>
              <a:buChar char="Ø"/>
              <a:tabLst>
                <a:tab pos="1447800" algn="l"/>
              </a:tabLst>
            </a:pPr>
            <a:r>
              <a:rPr lang="en-US" sz="1600" dirty="0">
                <a:effectLst/>
                <a:latin typeface="Calibri" panose="020F0502020204030204" pitchFamily="34" charset="0"/>
                <a:ea typeface="Calibri" panose="020F0502020204030204" pitchFamily="34" charset="0"/>
                <a:cs typeface="Arial" panose="020B0604020202020204" pitchFamily="34" charset="0"/>
              </a:rPr>
              <a:t>Performs well </a:t>
            </a:r>
            <a:r>
              <a:rPr lang="en-US" sz="1600" dirty="0">
                <a:latin typeface="Calibri" panose="020F0502020204030204" pitchFamily="34" charset="0"/>
                <a:ea typeface="Calibri" panose="020F0502020204030204" pitchFamily="34" charset="0"/>
                <a:cs typeface="Arial" panose="020B0604020202020204" pitchFamily="34" charset="0"/>
              </a:rPr>
              <a:t>for over and under determined problems (in comparison to TF-MUSIC algorithm).</a:t>
            </a:r>
          </a:p>
          <a:p>
            <a:pPr lvl="1">
              <a:lnSpc>
                <a:spcPct val="107000"/>
              </a:lnSpc>
              <a:buFont typeface="Wingdings" panose="05000000000000000000" pitchFamily="2" charset="2"/>
              <a:buChar char="Ø"/>
              <a:tabLst>
                <a:tab pos="1447800" algn="l"/>
              </a:tabLst>
            </a:pPr>
            <a:r>
              <a:rPr lang="en-US" sz="1600" dirty="0">
                <a:latin typeface="Calibri" panose="020F0502020204030204" pitchFamily="34" charset="0"/>
                <a:ea typeface="Calibri" panose="020F0502020204030204" pitchFamily="34" charset="0"/>
                <a:cs typeface="Arial" panose="020B0604020202020204" pitchFamily="34" charset="0"/>
              </a:rPr>
              <a:t>Works for intersecting signals in TF-domain.</a:t>
            </a:r>
          </a:p>
          <a:p>
            <a:pPr lvl="1">
              <a:lnSpc>
                <a:spcPct val="107000"/>
              </a:lnSpc>
              <a:buFont typeface="Wingdings" panose="05000000000000000000" pitchFamily="2" charset="2"/>
              <a:buChar char="Ø"/>
              <a:tabLst>
                <a:tab pos="1447800" algn="l"/>
              </a:tabLst>
            </a:pPr>
            <a:r>
              <a:rPr lang="en-US" sz="1600" dirty="0">
                <a:latin typeface="Calibri" panose="020F0502020204030204" pitchFamily="34" charset="0"/>
                <a:ea typeface="Calibri" panose="020F0502020204030204" pitchFamily="34" charset="0"/>
                <a:cs typeface="Arial" panose="020B0604020202020204" pitchFamily="34" charset="0"/>
              </a:rPr>
              <a:t>Does not assume any parametric assumption the modulation except for the fact it is FM modulation.</a:t>
            </a:r>
          </a:p>
          <a:p>
            <a:pPr marL="457200" lvl="1" indent="0">
              <a:lnSpc>
                <a:spcPct val="107000"/>
              </a:lnSpc>
              <a:buNone/>
              <a:tabLst>
                <a:tab pos="1447800" algn="l"/>
              </a:tabLs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buFont typeface="Wingdings" panose="05000000000000000000" pitchFamily="2" charset="2"/>
              <a:buChar char="Ø"/>
              <a:tabLst>
                <a:tab pos="1447800" algn="l"/>
              </a:tabLst>
            </a:pPr>
            <a:r>
              <a:rPr lang="en-US" sz="2000" b="1" dirty="0">
                <a:effectLst/>
                <a:latin typeface="Calibri" panose="020F0502020204030204" pitchFamily="34" charset="0"/>
                <a:ea typeface="Calibri" panose="020F0502020204030204" pitchFamily="34" charset="0"/>
                <a:cs typeface="Arial" panose="020B0604020202020204" pitchFamily="34" charset="0"/>
              </a:rPr>
              <a:t>Cons:</a:t>
            </a:r>
          </a:p>
          <a:p>
            <a:pPr lvl="1">
              <a:lnSpc>
                <a:spcPct val="107000"/>
              </a:lnSpc>
              <a:buFont typeface="Wingdings" panose="05000000000000000000" pitchFamily="2" charset="2"/>
              <a:buChar char="Ø"/>
              <a:tabLst>
                <a:tab pos="1447800" algn="l"/>
              </a:tabLst>
            </a:pPr>
            <a:r>
              <a:rPr lang="en-US" sz="1600" dirty="0">
                <a:latin typeface="Calibri" panose="020F0502020204030204" pitchFamily="34" charset="0"/>
                <a:ea typeface="Calibri" panose="020F0502020204030204" pitchFamily="34" charset="0"/>
                <a:cs typeface="Arial" panose="020B0604020202020204" pitchFamily="34" charset="0"/>
              </a:rPr>
              <a:t>The original algorithm assume knowledge of the number of sources.</a:t>
            </a:r>
          </a:p>
          <a:p>
            <a:pPr lvl="1">
              <a:lnSpc>
                <a:spcPct val="107000"/>
              </a:lnSpc>
              <a:buFont typeface="Wingdings" panose="05000000000000000000" pitchFamily="2" charset="2"/>
              <a:buChar char="Ø"/>
              <a:tabLst>
                <a:tab pos="1447800" algn="l"/>
              </a:tabLst>
            </a:pPr>
            <a:r>
              <a:rPr lang="en-US" sz="1600" dirty="0">
                <a:latin typeface="Calibri" panose="020F0502020204030204" pitchFamily="34" charset="0"/>
                <a:ea typeface="Calibri" panose="020F0502020204030204" pitchFamily="34" charset="0"/>
                <a:cs typeface="Arial" panose="020B0604020202020204" pitchFamily="34" charset="0"/>
              </a:rPr>
              <a:t>When the signals has significant gains difference, we see a degradation in the performance.</a:t>
            </a:r>
            <a:endParaRPr lang="en-IL" sz="1600" b="1" dirty="0">
              <a:effectLst/>
              <a:latin typeface="Calibri" panose="020F0502020204030204" pitchFamily="34" charset="0"/>
              <a:ea typeface="Calibri" panose="020F0502020204030204" pitchFamily="34" charset="0"/>
              <a:cs typeface="Arial" panose="020B0604020202020204" pitchFamily="34" charset="0"/>
            </a:endParaRPr>
          </a:p>
          <a:p>
            <a:pPr lvl="0" rtl="0">
              <a:lnSpc>
                <a:spcPct val="107000"/>
              </a:lnSpc>
              <a:spcAft>
                <a:spcPts val="800"/>
              </a:spcAft>
              <a:buFont typeface="Wingdings" panose="05000000000000000000" pitchFamily="2" charset="2"/>
              <a:buChar char="Ø"/>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ctr" rtl="0">
              <a:lnSpc>
                <a:spcPct val="107000"/>
              </a:lnSpc>
              <a:buNone/>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91670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Possible Improvement &amp; Innovations</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59"/>
          </a:xfrm>
        </p:spPr>
        <p:txBody>
          <a:bodyPr>
            <a:normAutofit/>
          </a:bodyPr>
          <a:lstStyle/>
          <a:p>
            <a:pPr marL="0" indent="0">
              <a:lnSpc>
                <a:spcPct val="107000"/>
              </a:lnSpc>
              <a:buNone/>
              <a:tabLst>
                <a:tab pos="1447800" algn="l"/>
              </a:tabLst>
            </a:pPr>
            <a:r>
              <a:rPr lang="en-US" sz="1800" b="1" dirty="0">
                <a:effectLst/>
                <a:latin typeface="Calibri" panose="020F0502020204030204" pitchFamily="34" charset="0"/>
                <a:ea typeface="Calibri" panose="020F0502020204030204" pitchFamily="34" charset="0"/>
                <a:cs typeface="Arial" panose="020B0604020202020204" pitchFamily="34" charset="0"/>
              </a:rPr>
              <a:t>We suggest the following improvements based on the Fast-IF algorithm:</a:t>
            </a:r>
          </a:p>
          <a:p>
            <a:pPr marL="0" indent="0">
              <a:lnSpc>
                <a:spcPct val="107000"/>
              </a:lnSpc>
              <a:buNone/>
              <a:tabLst>
                <a:tab pos="1447800" algn="l"/>
              </a:tabLst>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buFont typeface="+mj-lt"/>
              <a:buAutoNum type="arabicPeriod"/>
              <a:tabLst>
                <a:tab pos="1447800" algn="l"/>
              </a:tabLst>
            </a:pPr>
            <a:r>
              <a:rPr lang="en-US" sz="1800" b="1" dirty="0">
                <a:latin typeface="Calibri" panose="020F0502020204030204" pitchFamily="34" charset="0"/>
                <a:ea typeface="Calibri" panose="020F0502020204030204" pitchFamily="34" charset="0"/>
                <a:cs typeface="Arial" panose="020B0604020202020204" pitchFamily="34" charset="0"/>
              </a:rPr>
              <a:t>Detection capability </a:t>
            </a:r>
            <a:r>
              <a:rPr lang="en-US" sz="1800" dirty="0">
                <a:latin typeface="Calibri" panose="020F0502020204030204" pitchFamily="34" charset="0"/>
                <a:ea typeface="Calibri" panose="020F0502020204030204" pitchFamily="34" charset="0"/>
                <a:cs typeface="Arial" panose="020B0604020202020204" pitchFamily="34" charset="0"/>
              </a:rPr>
              <a:t>– a simple algorithm was added to the original one in order to enable estimation without pre-knowledge about the number of sources.</a:t>
            </a:r>
          </a:p>
          <a:p>
            <a:pPr marL="342900" indent="-342900">
              <a:lnSpc>
                <a:spcPct val="107000"/>
              </a:lnSpc>
              <a:buFont typeface="+mj-lt"/>
              <a:buAutoNum type="arabicPeriod"/>
              <a:tabLst>
                <a:tab pos="1447800" algn="l"/>
              </a:tabLst>
            </a:pPr>
            <a:endParaRPr lang="en-US" sz="18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buFont typeface="+mj-lt"/>
              <a:buAutoNum type="arabicPeriod"/>
              <a:tabLst>
                <a:tab pos="1447800" algn="l"/>
              </a:tabLst>
            </a:pPr>
            <a:r>
              <a:rPr lang="en-US" sz="1800" b="1" dirty="0">
                <a:effectLst/>
                <a:latin typeface="Calibri" panose="020F0502020204030204" pitchFamily="34" charset="0"/>
                <a:ea typeface="Calibri" panose="020F0502020204030204" pitchFamily="34" charset="0"/>
                <a:cs typeface="Arial" panose="020B0604020202020204" pitchFamily="34" charset="0"/>
              </a:rPr>
              <a:t>2D estimation – </a:t>
            </a:r>
            <a:r>
              <a:rPr lang="en-US" sz="1800" dirty="0">
                <a:effectLst/>
                <a:latin typeface="Calibri" panose="020F0502020204030204" pitchFamily="34" charset="0"/>
                <a:ea typeface="Calibri" panose="020F0502020204030204" pitchFamily="34" charset="0"/>
                <a:cs typeface="Arial" panose="020B0604020202020204" pitchFamily="34" charset="0"/>
              </a:rPr>
              <a:t>another simulation were added showing an extension of DOA estimation to 2D estimation based on the 1D proposed estimation.</a:t>
            </a:r>
            <a:endParaRPr lang="en-IL" sz="1800" b="1" dirty="0">
              <a:effectLst/>
              <a:latin typeface="Calibri" panose="020F0502020204030204" pitchFamily="34" charset="0"/>
              <a:ea typeface="Calibri" panose="020F0502020204030204" pitchFamily="34" charset="0"/>
              <a:cs typeface="Arial" panose="020B0604020202020204" pitchFamily="34" charset="0"/>
            </a:endParaRPr>
          </a:p>
          <a:p>
            <a:pPr lvl="0" rtl="0">
              <a:lnSpc>
                <a:spcPct val="107000"/>
              </a:lnSpc>
              <a:spcAft>
                <a:spcPts val="800"/>
              </a:spcAft>
              <a:buFont typeface="Wingdings" panose="05000000000000000000" pitchFamily="2" charset="2"/>
              <a:buChar char="Ø"/>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ctr" rtl="0">
              <a:lnSpc>
                <a:spcPct val="107000"/>
              </a:lnSpc>
              <a:buNone/>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2027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Possible Improvement &amp; Innovations</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59"/>
              </a:xfrm>
            </p:spPr>
            <p:txBody>
              <a:bodyPr>
                <a:normAutofit fontScale="92500" lnSpcReduction="10000"/>
              </a:bodyPr>
              <a:lstStyle/>
              <a:p>
                <a:pPr marL="0" indent="0">
                  <a:lnSpc>
                    <a:spcPct val="107000"/>
                  </a:lnSpc>
                  <a:buNone/>
                  <a:tabLst>
                    <a:tab pos="1447800" algn="l"/>
                  </a:tabLst>
                </a:pPr>
                <a:r>
                  <a:rPr lang="en-US" sz="1800" b="1" u="sng" dirty="0">
                    <a:effectLst/>
                    <a:latin typeface="Calibri" panose="020F0502020204030204" pitchFamily="34" charset="0"/>
                    <a:ea typeface="Calibri" panose="020F0502020204030204" pitchFamily="34" charset="0"/>
                    <a:cs typeface="Arial" panose="020B0604020202020204" pitchFamily="34" charset="0"/>
                  </a:rPr>
                  <a:t>Detection Capability</a:t>
                </a:r>
              </a:p>
              <a:p>
                <a:pPr marL="0" indent="0">
                  <a:lnSpc>
                    <a:spcPct val="107000"/>
                  </a:lnSpc>
                  <a:spcAft>
                    <a:spcPts val="800"/>
                  </a:spcAft>
                  <a:buNone/>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The proposed solution: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arenR"/>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We first assume we have at least one signal, then take the energy detected after calculating the energy that maximizes the </a:t>
                </a:r>
                <a:r>
                  <a:rPr lang="en-IL" sz="1800" dirty="0">
                    <a:effectLst/>
                    <a:latin typeface="Calibri" panose="020F0502020204030204" pitchFamily="34" charset="0"/>
                    <a:ea typeface="Calibri" panose="020F0502020204030204" pitchFamily="34" charset="0"/>
                    <a:cs typeface="Arial" panose="020B0604020202020204" pitchFamily="34" charset="0"/>
                  </a:rPr>
                  <a:t>spatially averaged correlations</a:t>
                </a:r>
                <a:r>
                  <a:rPr lang="en-US" sz="1800" dirty="0">
                    <a:effectLst/>
                    <a:latin typeface="Calibri" panose="020F0502020204030204" pitchFamily="34" charset="0"/>
                    <a:ea typeface="Calibri" panose="020F0502020204030204" pitchFamily="34" charset="0"/>
                    <a:cs typeface="Arial" panose="020B0604020202020204" pitchFamily="34" charset="0"/>
                  </a:rPr>
                  <a:t> (happens also in the original algorithm)</a:t>
                </a:r>
                <a:r>
                  <a:rPr lang="en-US" sz="1800" dirty="0">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Font typeface="+mj-lt"/>
                  <a:buAutoNum type="arabicParenR"/>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Calculate an averaged mean over the 2L steps:</a:t>
                </a:r>
                <a:br>
                  <a:rPr lang="en-US" sz="1800" dirty="0">
                    <a:effectLst/>
                    <a:latin typeface="Calibri" panose="020F0502020204030204" pitchFamily="34" charset="0"/>
                    <a:ea typeface="Calibri" panose="020F0502020204030204" pitchFamily="34" charset="0"/>
                    <a:cs typeface="Arial" panose="020B0604020202020204" pitchFamily="34" charset="0"/>
                  </a:rPr>
                </a:br>
                <a14:m>
                  <m:oMath xmlns:m="http://schemas.openxmlformats.org/officeDocument/2006/math">
                    <m:r>
                      <m:rPr>
                        <m:sty m:val="p"/>
                      </m:rPr>
                      <a:rPr lang="en-US" sz="1800" b="0" i="0" smtClean="0">
                        <a:effectLst/>
                        <a:latin typeface="Cambria Math" panose="02040503050406030204" pitchFamily="18" charset="0"/>
                        <a:ea typeface="Calibri" panose="020F0502020204030204" pitchFamily="34" charset="0"/>
                        <a:cs typeface="Arial" panose="020B0604020202020204" pitchFamily="34" charset="0"/>
                      </a:rPr>
                      <m:t>MME</m:t>
                    </m:r>
                    <m:r>
                      <a:rPr lang="en-US" sz="1800" b="0" i="0" smtClean="0">
                        <a:effectLst/>
                        <a:latin typeface="Cambria Math" panose="02040503050406030204" pitchFamily="18" charset="0"/>
                        <a:ea typeface="Calibri" panose="020F0502020204030204" pitchFamily="34" charset="0"/>
                        <a:cs typeface="Arial" panose="020B0604020202020204" pitchFamily="34" charset="0"/>
                      </a:rPr>
                      <m:t>= </m:t>
                    </m:r>
                    <m:r>
                      <a:rPr lang="en-US" sz="1800" i="1" smtClean="0">
                        <a:effectLst/>
                        <a:latin typeface="Cambria Math" panose="02040503050406030204" pitchFamily="18" charset="0"/>
                        <a:ea typeface="Calibri" panose="020F0502020204030204" pitchFamily="34" charset="0"/>
                        <a:cs typeface="Arial" panose="020B0604020202020204" pitchFamily="34" charset="0"/>
                      </a:rPr>
                      <m:t>𝑀𝑎𝑥</m:t>
                    </m:r>
                    <m:r>
                      <a:rPr lang="en-US" sz="1800" i="1" smtClean="0">
                        <a:effectLst/>
                        <a:latin typeface="Cambria Math" panose="02040503050406030204" pitchFamily="18" charset="0"/>
                        <a:ea typeface="Calibri" panose="020F0502020204030204" pitchFamily="34" charset="0"/>
                        <a:cs typeface="Arial" panose="020B0604020202020204" pitchFamily="34" charset="0"/>
                      </a:rPr>
                      <m:t> </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𝑀𝑒𝑎𝑛</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 </m:t>
                    </m:r>
                    <m:r>
                      <a:rPr lang="en-US" sz="1800" i="1" smtClean="0">
                        <a:effectLst/>
                        <a:latin typeface="Cambria Math" panose="02040503050406030204" pitchFamily="18" charset="0"/>
                        <a:ea typeface="Calibri" panose="020F0502020204030204" pitchFamily="34" charset="0"/>
                        <a:cs typeface="Arial" panose="020B0604020202020204" pitchFamily="34" charset="0"/>
                      </a:rPr>
                      <m:t>𝐸𝑛𝑒𝑟𝑔𝑦</m:t>
                    </m:r>
                    <m:r>
                      <a:rPr lang="en-US" sz="1800" i="1" smtClean="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b="0" i="0" smtClean="0">
                        <a:effectLst/>
                        <a:latin typeface="Cambria Math" panose="02040503050406030204" pitchFamily="18" charset="0"/>
                        <a:ea typeface="Calibri" panose="020F0502020204030204" pitchFamily="34" charset="0"/>
                        <a:cs typeface="Arial" panose="020B0604020202020204" pitchFamily="34" charset="0"/>
                      </a:rPr>
                      <m:t>max</m:t>
                    </m:r>
                    <m:r>
                      <a:rPr lang="en-US" sz="1800" b="0" i="0" smtClean="0">
                        <a:effectLst/>
                        <a:latin typeface="Cambria Math" panose="02040503050406030204" pitchFamily="18" charset="0"/>
                        <a:ea typeface="Calibri" panose="020F0502020204030204" pitchFamily="34" charset="0"/>
                        <a:cs typeface="Arial" panose="020B0604020202020204" pitchFamily="34" charset="0"/>
                      </a:rPr>
                      <m:t> </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IL" sz="1200"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1</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𝐿</m:t>
                        </m:r>
                        <m:r>
                          <a:rPr lang="en-US" sz="1800" i="1">
                            <a:effectLst/>
                            <a:latin typeface="Cambria Math" panose="02040503050406030204" pitchFamily="18" charset="0"/>
                            <a:ea typeface="Calibri" panose="020F0502020204030204" pitchFamily="34" charset="0"/>
                            <a:cs typeface="Arial" panose="020B0604020202020204" pitchFamily="34" charset="0"/>
                          </a:rPr>
                          <m:t>+1</m:t>
                        </m:r>
                      </m:den>
                    </m:f>
                    <m:nary>
                      <m:naryPr>
                        <m:chr m:val="∑"/>
                        <m:limLoc m:val="undOvr"/>
                        <m:ctrlPr>
                          <a:rPr lang="en-IL" sz="1200" i="1">
                            <a:effectLst/>
                            <a:latin typeface="Cambria Math" panose="02040503050406030204" pitchFamily="18"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𝑙</m:t>
                        </m:r>
                        <m:r>
                          <a:rPr lang="en-US" sz="1800" i="1">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𝐿</m:t>
                        </m:r>
                        <m:r>
                          <a:rPr lang="en-US" sz="1800" i="1">
                            <a:effectLst/>
                            <a:latin typeface="Cambria Math" panose="02040503050406030204" pitchFamily="18" charset="0"/>
                            <a:ea typeface="Calibri" panose="020F0502020204030204" pitchFamily="34" charset="0"/>
                            <a:cs typeface="Arial" panose="020B0604020202020204" pitchFamily="34" charset="0"/>
                          </a:rPr>
                          <m:t>+1</m:t>
                        </m:r>
                      </m:sup>
                      <m:e>
                        <m:nary>
                          <m:naryPr>
                            <m:chr m:val="∑"/>
                            <m:limLoc m:val="undOvr"/>
                            <m:ctrlPr>
                              <a:rPr lang="en-IL" sz="1200" i="1">
                                <a:effectLst/>
                                <a:latin typeface="Cambria Math" panose="02040503050406030204" pitchFamily="18" charset="0"/>
                                <a:ea typeface="Times New Roman" panose="02020603050405020304" pitchFamily="18" charset="0"/>
                              </a:rPr>
                            </m:ctrlPr>
                          </m:naryPr>
                          <m:sub>
                            <m:r>
                              <a:rPr lang="en-IL" sz="1800" i="1">
                                <a:effectLst/>
                                <a:latin typeface="Cambria Math" panose="02040503050406030204" pitchFamily="18" charset="0"/>
                                <a:ea typeface="Times New Roman" panose="02020603050405020304" pitchFamily="18" charset="0"/>
                                <a:cs typeface="Arial" panose="020B0604020202020204" pitchFamily="34" charset="0"/>
                              </a:rPr>
                              <m:t>𝑘</m:t>
                            </m:r>
                            <m:r>
                              <a:rPr lang="en-IL" sz="1800" i="1">
                                <a:effectLst/>
                                <a:latin typeface="Cambria Math" panose="02040503050406030204" pitchFamily="18" charset="0"/>
                                <a:ea typeface="Times New Roman" panose="02020603050405020304" pitchFamily="18" charset="0"/>
                                <a:cs typeface="Arial" panose="020B0604020202020204" pitchFamily="34" charset="0"/>
                              </a:rPr>
                              <m:t>=1</m:t>
                            </m:r>
                          </m:sub>
                          <m:sup>
                            <m:r>
                              <a:rPr lang="en-IL" sz="1800" i="1">
                                <a:effectLst/>
                                <a:latin typeface="Cambria Math" panose="02040503050406030204" pitchFamily="18" charset="0"/>
                                <a:ea typeface="Times New Roman" panose="02020603050405020304" pitchFamily="18" charset="0"/>
                                <a:cs typeface="Arial" panose="020B0604020202020204" pitchFamily="34" charset="0"/>
                              </a:rPr>
                              <m:t>𝑀</m:t>
                            </m:r>
                          </m:sup>
                          <m:e>
                            <m:r>
                              <a:rPr lang="en-IL" sz="1800" i="1">
                                <a:effectLst/>
                                <a:latin typeface="Cambria Math" panose="02040503050406030204" pitchFamily="18" charset="0"/>
                                <a:ea typeface="Times New Roman" panose="02020603050405020304" pitchFamily="18" charset="0"/>
                                <a:cs typeface="Arial" panose="020B0604020202020204" pitchFamily="34" charset="0"/>
                              </a:rPr>
                              <m:t>|</m:t>
                            </m:r>
                            <m:nary>
                              <m:naryPr>
                                <m:limLoc m:val="undOvr"/>
                                <m:subHide m:val="on"/>
                                <m:supHide m:val="on"/>
                                <m:ctrlPr>
                                  <a:rPr lang="en-IL" sz="1200" i="1">
                                    <a:effectLst/>
                                    <a:latin typeface="Cambria Math" panose="02040503050406030204" pitchFamily="18" charset="0"/>
                                    <a:ea typeface="Times New Roman" panose="02020603050405020304" pitchFamily="18" charset="0"/>
                                  </a:rPr>
                                </m:ctrlPr>
                              </m:naryPr>
                              <m:sub/>
                              <m:sup/>
                              <m:e>
                                <m:sSub>
                                  <m:sSubPr>
                                    <m:ctrlPr>
                                      <a:rPr lang="en-IL" sz="1200" i="1">
                                        <a:effectLst/>
                                        <a:latin typeface="Cambria Math" panose="02040503050406030204" pitchFamily="18" charset="0"/>
                                        <a:ea typeface="Times New Roman" panose="02020603050405020304" pitchFamily="18" charset="0"/>
                                      </a:rPr>
                                    </m:ctrlPr>
                                  </m:sSubPr>
                                  <m:e>
                                    <m:r>
                                      <a:rPr lang="en-IL"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IL" sz="1800" i="1">
                                        <a:effectLst/>
                                        <a:latin typeface="Cambria Math" panose="02040503050406030204" pitchFamily="18" charset="0"/>
                                        <a:ea typeface="Times New Roman" panose="02020603050405020304" pitchFamily="18" charset="0"/>
                                        <a:cs typeface="Arial" panose="020B0604020202020204" pitchFamily="34" charset="0"/>
                                      </a:rPr>
                                      <m:t>𝑘</m:t>
                                    </m:r>
                                  </m:sub>
                                </m:sSub>
                                <m:d>
                                  <m:dPr>
                                    <m:ctrlPr>
                                      <a:rPr lang="en-IL" sz="1200" i="1">
                                        <a:effectLst/>
                                        <a:latin typeface="Cambria Math" panose="02040503050406030204" pitchFamily="18" charset="0"/>
                                        <a:ea typeface="Times New Roman" panose="02020603050405020304" pitchFamily="18" charset="0"/>
                                      </a:rPr>
                                    </m:ctrlPr>
                                  </m:dPr>
                                  <m:e>
                                    <m:r>
                                      <a:rPr lang="en-IL" sz="1800" i="1">
                                        <a:effectLst/>
                                        <a:latin typeface="Cambria Math" panose="02040503050406030204" pitchFamily="18" charset="0"/>
                                        <a:ea typeface="Times New Roman" panose="02020603050405020304" pitchFamily="18" charset="0"/>
                                        <a:cs typeface="Arial" panose="020B0604020202020204" pitchFamily="34" charset="0"/>
                                      </a:rPr>
                                      <m:t>𝑡</m:t>
                                    </m:r>
                                  </m:e>
                                </m:d>
                                <m:sSub>
                                  <m:sSubPr>
                                    <m:ctrlPr>
                                      <a:rPr lang="en-IL" sz="1200" i="1">
                                        <a:effectLst/>
                                        <a:latin typeface="Cambria Math" panose="02040503050406030204" pitchFamily="18" charset="0"/>
                                        <a:ea typeface="Times New Roman" panose="02020603050405020304" pitchFamily="18" charset="0"/>
                                      </a:rPr>
                                    </m:ctrlPr>
                                  </m:sSubPr>
                                  <m:e>
                                    <m:r>
                                      <a:rPr lang="en-IL" sz="1800" i="1">
                                        <a:effectLst/>
                                        <a:latin typeface="Cambria Math" panose="02040503050406030204" pitchFamily="18" charset="0"/>
                                        <a:ea typeface="Times New Roman" panose="02020603050405020304" pitchFamily="18" charset="0"/>
                                        <a:cs typeface="Arial" panose="020B0604020202020204" pitchFamily="34" charset="0"/>
                                      </a:rPr>
                                      <m:t>𝜔</m:t>
                                    </m:r>
                                  </m:e>
                                  <m:sub>
                                    <m:sSub>
                                      <m:sSubPr>
                                        <m:ctrlPr>
                                          <a:rPr lang="en-IL" sz="1200" i="1">
                                            <a:effectLst/>
                                            <a:latin typeface="Cambria Math" panose="02040503050406030204" pitchFamily="18" charset="0"/>
                                            <a:ea typeface="Times New Roman" panose="02020603050405020304" pitchFamily="18" charset="0"/>
                                          </a:rPr>
                                        </m:ctrlPr>
                                      </m:sSubPr>
                                      <m:e>
                                        <m:r>
                                          <a:rPr lang="en-IL" sz="1800" i="1">
                                            <a:effectLst/>
                                            <a:latin typeface="Cambria Math" panose="02040503050406030204" pitchFamily="18" charset="0"/>
                                            <a:ea typeface="Times New Roman" panose="02020603050405020304" pitchFamily="18" charset="0"/>
                                            <a:cs typeface="Arial" panose="020B0604020202020204" pitchFamily="34" charset="0"/>
                                          </a:rPr>
                                          <m:t>𝛼</m:t>
                                        </m:r>
                                      </m:e>
                                      <m:sub>
                                        <m:r>
                                          <a:rPr lang="en-IL" sz="1800" i="1">
                                            <a:effectLst/>
                                            <a:latin typeface="Cambria Math" panose="02040503050406030204" pitchFamily="18" charset="0"/>
                                            <a:ea typeface="Times New Roman" panose="02020603050405020304" pitchFamily="18" charset="0"/>
                                            <a:cs typeface="Arial" panose="020B0604020202020204" pitchFamily="34" charset="0"/>
                                          </a:rPr>
                                          <m:t>𝑙</m:t>
                                        </m:r>
                                      </m:sub>
                                    </m:sSub>
                                  </m:sub>
                                </m:sSub>
                                <m:d>
                                  <m:dPr>
                                    <m:ctrlPr>
                                      <a:rPr lang="en-IL" sz="1200" i="1">
                                        <a:effectLst/>
                                        <a:latin typeface="Cambria Math" panose="02040503050406030204" pitchFamily="18" charset="0"/>
                                        <a:ea typeface="Times New Roman" panose="02020603050405020304" pitchFamily="18" charset="0"/>
                                      </a:rPr>
                                    </m:ctrlPr>
                                  </m:dPr>
                                  <m:e>
                                    <m:r>
                                      <a:rPr lang="en-IL" sz="1800" i="1">
                                        <a:effectLst/>
                                        <a:latin typeface="Cambria Math" panose="02040503050406030204" pitchFamily="18" charset="0"/>
                                        <a:ea typeface="Times New Roman" panose="02020603050405020304" pitchFamily="18" charset="0"/>
                                        <a:cs typeface="Arial" panose="020B0604020202020204" pitchFamily="34" charset="0"/>
                                      </a:rPr>
                                      <m:t>𝑡</m:t>
                                    </m:r>
                                    <m:r>
                                      <a:rPr lang="en-IL" sz="1800" i="1">
                                        <a:effectLst/>
                                        <a:latin typeface="Cambria Math" panose="02040503050406030204" pitchFamily="18" charset="0"/>
                                        <a:ea typeface="Times New Roman" panose="02020603050405020304" pitchFamily="18" charset="0"/>
                                        <a:cs typeface="Arial" panose="020B0604020202020204" pitchFamily="34" charset="0"/>
                                      </a:rPr>
                                      <m:t>−</m:t>
                                    </m:r>
                                    <m:acc>
                                      <m:accPr>
                                        <m:chr m:val="̂"/>
                                        <m:ctrlPr>
                                          <a:rPr lang="en-IL" sz="1200" i="1">
                                            <a:effectLst/>
                                            <a:latin typeface="Cambria Math" panose="02040503050406030204" pitchFamily="18" charset="0"/>
                                            <a:ea typeface="Times New Roman" panose="02020603050405020304" pitchFamily="18" charset="0"/>
                                          </a:rPr>
                                        </m:ctrlPr>
                                      </m:accPr>
                                      <m:e>
                                        <m:r>
                                          <a:rPr lang="en-IL" sz="1800" i="1">
                                            <a:effectLst/>
                                            <a:latin typeface="Cambria Math" panose="02040503050406030204" pitchFamily="18" charset="0"/>
                                            <a:ea typeface="Times New Roman" panose="02020603050405020304" pitchFamily="18" charset="0"/>
                                            <a:cs typeface="Arial" panose="020B0604020202020204" pitchFamily="34" charset="0"/>
                                          </a:rPr>
                                          <m:t>𝑡</m:t>
                                        </m:r>
                                      </m:e>
                                    </m:acc>
                                  </m:e>
                                </m:d>
                                <m:sSup>
                                  <m:sSupPr>
                                    <m:ctrlPr>
                                      <a:rPr lang="en-IL" sz="1200" i="1">
                                        <a:effectLst/>
                                        <a:latin typeface="Cambria Math" panose="02040503050406030204" pitchFamily="18" charset="0"/>
                                        <a:ea typeface="Times New Roman" panose="02020603050405020304" pitchFamily="18" charset="0"/>
                                      </a:rPr>
                                    </m:ctrlPr>
                                  </m:sSupPr>
                                  <m:e>
                                    <m:r>
                                      <a:rPr lang="en-IL" sz="1800" i="1">
                                        <a:effectLst/>
                                        <a:latin typeface="Cambria Math" panose="02040503050406030204" pitchFamily="18" charset="0"/>
                                        <a:ea typeface="Times New Roman" panose="02020603050405020304" pitchFamily="18" charset="0"/>
                                        <a:cs typeface="Arial" panose="020B0604020202020204" pitchFamily="34" charset="0"/>
                                      </a:rPr>
                                      <m:t>𝑒</m:t>
                                    </m:r>
                                  </m:e>
                                  <m:sup>
                                    <m:r>
                                      <a:rPr lang="en-IL" sz="1800" i="1">
                                        <a:effectLst/>
                                        <a:latin typeface="Cambria Math" panose="02040503050406030204" pitchFamily="18" charset="0"/>
                                        <a:ea typeface="Times New Roman" panose="02020603050405020304" pitchFamily="18" charset="0"/>
                                        <a:cs typeface="Arial" panose="020B0604020202020204" pitchFamily="34" charset="0"/>
                                      </a:rPr>
                                      <m:t>−</m:t>
                                    </m:r>
                                    <m:r>
                                      <a:rPr lang="en-IL" sz="1800" i="1">
                                        <a:effectLst/>
                                        <a:latin typeface="Cambria Math" panose="02040503050406030204" pitchFamily="18" charset="0"/>
                                        <a:ea typeface="Times New Roman" panose="02020603050405020304" pitchFamily="18" charset="0"/>
                                        <a:cs typeface="Arial" panose="020B0604020202020204" pitchFamily="34" charset="0"/>
                                      </a:rPr>
                                      <m:t>𝑗</m:t>
                                    </m:r>
                                    <m:r>
                                      <a:rPr lang="en-IL" sz="1800" i="1">
                                        <a:effectLst/>
                                        <a:latin typeface="Cambria Math" panose="02040503050406030204" pitchFamily="18" charset="0"/>
                                        <a:ea typeface="Times New Roman" panose="02020603050405020304" pitchFamily="18" charset="0"/>
                                        <a:cs typeface="Arial" panose="020B0604020202020204" pitchFamily="34" charset="0"/>
                                      </a:rPr>
                                      <m:t>2</m:t>
                                    </m:r>
                                    <m:r>
                                      <a:rPr lang="en-IL" sz="1800" i="1">
                                        <a:effectLst/>
                                        <a:latin typeface="Cambria Math" panose="02040503050406030204" pitchFamily="18" charset="0"/>
                                        <a:ea typeface="Times New Roman" panose="02020603050405020304" pitchFamily="18" charset="0"/>
                                        <a:cs typeface="Arial" panose="020B0604020202020204" pitchFamily="34" charset="0"/>
                                      </a:rPr>
                                      <m:t>𝜋</m:t>
                                    </m:r>
                                    <m:r>
                                      <a:rPr lang="en-IL" sz="1800" i="1">
                                        <a:effectLst/>
                                        <a:latin typeface="Cambria Math" panose="02040503050406030204" pitchFamily="18" charset="0"/>
                                        <a:ea typeface="Times New Roman" panose="02020603050405020304" pitchFamily="18" charset="0"/>
                                        <a:cs typeface="Arial" panose="020B0604020202020204" pitchFamily="34" charset="0"/>
                                      </a:rPr>
                                      <m:t>𝑓𝑡</m:t>
                                    </m:r>
                                  </m:sup>
                                </m:sSup>
                              </m:e>
                            </m:nary>
                            <m:r>
                              <a:rPr lang="en-IL" sz="1800" i="1">
                                <a:effectLst/>
                                <a:latin typeface="Cambria Math" panose="02040503050406030204" pitchFamily="18" charset="0"/>
                                <a:ea typeface="Times New Roman" panose="02020603050405020304" pitchFamily="18" charset="0"/>
                                <a:cs typeface="Arial" panose="020B0604020202020204" pitchFamily="34" charset="0"/>
                              </a:rPr>
                              <m:t>𝑑𝑡</m:t>
                            </m:r>
                          </m:e>
                        </m:nary>
                        <m:r>
                          <a:rPr lang="en-IL" sz="1800" i="1">
                            <a:effectLst/>
                            <a:latin typeface="Cambria Math" panose="02040503050406030204" pitchFamily="18" charset="0"/>
                            <a:ea typeface="Times New Roman" panose="02020603050405020304" pitchFamily="18" charset="0"/>
                            <a:cs typeface="Arial" panose="020B0604020202020204" pitchFamily="34" charset="0"/>
                          </a:rPr>
                          <m:t>|</m:t>
                        </m:r>
                      </m:e>
                    </m:nary>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 }</m:t>
                    </m:r>
                  </m:oMath>
                </a14:m>
                <a:endParaRPr lang="en-US" sz="1800" dirty="0">
                  <a:latin typeface="Calibri" panose="020F0502020204030204" pitchFamily="34" charset="0"/>
                  <a:ea typeface="Calibri" panose="020F0502020204030204" pitchFamily="34" charset="0"/>
                  <a:cs typeface="Arial" panose="020B0604020202020204" pitchFamily="34" charset="0"/>
                </a:endParaRPr>
              </a:p>
              <a:p>
                <a:pPr marL="342900" lvl="0" indent="-342900" rtl="0">
                  <a:lnSpc>
                    <a:spcPct val="107000"/>
                  </a:lnSpc>
                  <a:buFont typeface="+mj-lt"/>
                  <a:buAutoNum type="arabicParenR"/>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Save the first MME (MME1) and set a threshold to be the TH = (MME1) * (Relative TH).</a:t>
                </a:r>
              </a:p>
              <a:p>
                <a:pPr marL="342900" lvl="0" indent="-342900" rtl="0">
                  <a:lnSpc>
                    <a:spcPct val="107000"/>
                  </a:lnSpc>
                  <a:buFont typeface="+mj-lt"/>
                  <a:buAutoNum type="arabicParenR"/>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Continue with the algorithm including de-chirping the previous signal until calculating again the Max Energy using the equation from section (2) above.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arenR"/>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Compare the current energy detected to the TH calculated in (3). If the energy is lower stop and move on to (6), else, raise the number of sources in 1, and go back to 4.</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arenR"/>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Compute the DOA using the MUSIC algorithm as usual for the IF estimations. </a:t>
                </a:r>
              </a:p>
              <a:p>
                <a:pPr marL="342900" lvl="0" indent="-342900">
                  <a:lnSpc>
                    <a:spcPct val="107000"/>
                  </a:lnSpc>
                  <a:spcAft>
                    <a:spcPts val="800"/>
                  </a:spcAft>
                  <a:buFont typeface="+mj-lt"/>
                  <a:buAutoNum type="arabicParenR"/>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Check the peak value of the MUSIC power spectrum relative to a threshold. If the peak is smaller than the threshold, the result considered not valid, then stop and reduce number of estimations to the number of valid MUSIC results found so far.</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arenR"/>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FB241C7-96EC-4A59-937B-043B3FBB1E97}"/>
                  </a:ext>
                </a:extLst>
              </p:cNvPr>
              <p:cNvSpPr>
                <a:spLocks noGrp="1" noRot="1" noChangeAspect="1" noMove="1" noResize="1" noEditPoints="1" noAdjustHandles="1" noChangeArrowheads="1" noChangeShapeType="1" noTextEdit="1"/>
              </p:cNvSpPr>
              <p:nvPr>
                <p:ph idx="1"/>
              </p:nvPr>
            </p:nvSpPr>
            <p:spPr>
              <a:xfrm>
                <a:off x="168896" y="1128040"/>
                <a:ext cx="11784291" cy="5729959"/>
              </a:xfrm>
              <a:blipFill>
                <a:blip r:embed="rId2"/>
                <a:stretch>
                  <a:fillRect l="-362" t="-426"/>
                </a:stretch>
              </a:blipFill>
            </p:spPr>
            <p:txBody>
              <a:bodyPr/>
              <a:lstStyle/>
              <a:p>
                <a:r>
                  <a:rPr lang="en-IL">
                    <a:noFill/>
                  </a:rPr>
                  <a:t> </a:t>
                </a:r>
              </a:p>
            </p:txBody>
          </p:sp>
        </mc:Fallback>
      </mc:AlternateContent>
    </p:spTree>
    <p:extLst>
      <p:ext uri="{BB962C8B-B14F-4D97-AF65-F5344CB8AC3E}">
        <p14:creationId xmlns:p14="http://schemas.microsoft.com/office/powerpoint/2010/main" val="1426586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a:t>Possible Improvement &amp; Innovations</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59"/>
          </a:xfrm>
        </p:spPr>
        <p:txBody>
          <a:bodyPr>
            <a:normAutofit/>
          </a:bodyPr>
          <a:lstStyle/>
          <a:p>
            <a:pPr marL="0" indent="0">
              <a:lnSpc>
                <a:spcPct val="107000"/>
              </a:lnSpc>
              <a:buNone/>
              <a:tabLst>
                <a:tab pos="1447800" algn="l"/>
              </a:tabLst>
            </a:pPr>
            <a:r>
              <a:rPr lang="en-US" sz="1800" b="1" u="sng" dirty="0">
                <a:effectLst/>
                <a:latin typeface="Calibri" panose="020F0502020204030204" pitchFamily="34" charset="0"/>
                <a:ea typeface="Calibri" panose="020F0502020204030204" pitchFamily="34" charset="0"/>
                <a:cs typeface="Arial" panose="020B0604020202020204" pitchFamily="34" charset="0"/>
              </a:rPr>
              <a:t>Detection Capability</a:t>
            </a:r>
          </a:p>
          <a:p>
            <a:pPr marL="0" indent="0">
              <a:lnSpc>
                <a:spcPct val="107000"/>
              </a:lnSpc>
              <a:spcAft>
                <a:spcPts val="800"/>
              </a:spcAft>
              <a:buNone/>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Results of detection algorithm with threshold only in the TF domain: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1447800" algn="l"/>
              </a:tabLst>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1447800" algn="l"/>
              </a:tabLst>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                             (a) Scanning varying thresholds                                        (b) Error Rate VS SNR for optimal threshold</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1A84BA4-0959-4CD5-8FEF-32C62C2063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7993" y="2026413"/>
            <a:ext cx="5337211" cy="4253170"/>
          </a:xfrm>
          <a:prstGeom prst="rect">
            <a:avLst/>
          </a:prstGeom>
          <a:noFill/>
          <a:ln>
            <a:noFill/>
          </a:ln>
        </p:spPr>
      </p:pic>
      <p:pic>
        <p:nvPicPr>
          <p:cNvPr id="7" name="Picture 6">
            <a:extLst>
              <a:ext uri="{FF2B5EF4-FFF2-40B4-BE49-F238E27FC236}">
                <a16:creationId xmlns:a16="http://schemas.microsoft.com/office/drawing/2014/main" id="{034468D8-C9A1-4B80-9100-F733067E639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61041" y="2026413"/>
            <a:ext cx="5377442" cy="4288352"/>
          </a:xfrm>
          <a:prstGeom prst="rect">
            <a:avLst/>
          </a:prstGeom>
          <a:noFill/>
          <a:ln>
            <a:noFill/>
          </a:ln>
        </p:spPr>
      </p:pic>
    </p:spTree>
    <p:extLst>
      <p:ext uri="{BB962C8B-B14F-4D97-AF65-F5344CB8AC3E}">
        <p14:creationId xmlns:p14="http://schemas.microsoft.com/office/powerpoint/2010/main" val="90017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Project Introduction</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1"/>
            <a:ext cx="11784291" cy="5423588"/>
          </a:xfrm>
        </p:spPr>
        <p:txBody>
          <a:bodyPr/>
          <a:lstStyle/>
          <a:p>
            <a:pPr>
              <a:lnSpc>
                <a:spcPct val="107000"/>
              </a:lnSpc>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L" sz="2000" dirty="0">
                <a:effectLst/>
                <a:latin typeface="Calibri" panose="020F0502020204030204" pitchFamily="34" charset="0"/>
                <a:ea typeface="Calibri" panose="020F0502020204030204" pitchFamily="34" charset="0"/>
                <a:cs typeface="Arial" panose="020B0604020202020204" pitchFamily="34" charset="0"/>
              </a:rPr>
              <a:t>Direction of arrival (D</a:t>
            </a:r>
            <a:r>
              <a:rPr lang="en-US" sz="2000" dirty="0">
                <a:effectLst/>
                <a:latin typeface="Calibri" panose="020F0502020204030204" pitchFamily="34" charset="0"/>
                <a:ea typeface="Calibri" panose="020F0502020204030204" pitchFamily="34" charset="0"/>
                <a:cs typeface="Arial" panose="020B0604020202020204" pitchFamily="34" charset="0"/>
              </a:rPr>
              <a:t>o</a:t>
            </a:r>
            <a:r>
              <a:rPr lang="en-IL" sz="2000" dirty="0">
                <a:effectLst/>
                <a:latin typeface="Calibri" panose="020F0502020204030204" pitchFamily="34" charset="0"/>
                <a:ea typeface="Calibri" panose="020F0502020204030204" pitchFamily="34" charset="0"/>
                <a:cs typeface="Arial" panose="020B0604020202020204" pitchFamily="34" charset="0"/>
              </a:rPr>
              <a:t>A</a:t>
            </a:r>
            <a:r>
              <a:rPr lang="en-US" sz="2000" dirty="0">
                <a:effectLst/>
                <a:latin typeface="Calibri" panose="020F0502020204030204" pitchFamily="34" charset="0"/>
                <a:ea typeface="Calibri" panose="020F0502020204030204" pitchFamily="34" charset="0"/>
                <a:cs typeface="Arial" panose="020B0604020202020204" pitchFamily="34" charset="0"/>
              </a:rPr>
              <a:t>/</a:t>
            </a:r>
            <a:r>
              <a:rPr lang="en-US" sz="2000" dirty="0" err="1">
                <a:effectLst/>
                <a:latin typeface="Calibri" panose="020F0502020204030204" pitchFamily="34" charset="0"/>
                <a:ea typeface="Calibri" panose="020F0502020204030204" pitchFamily="34" charset="0"/>
                <a:cs typeface="Arial" panose="020B0604020202020204" pitchFamily="34" charset="0"/>
              </a:rPr>
              <a:t>AoA</a:t>
            </a:r>
            <a:r>
              <a:rPr lang="en-IL" sz="2000" dirty="0">
                <a:effectLst/>
                <a:latin typeface="Calibri" panose="020F0502020204030204" pitchFamily="34" charset="0"/>
                <a:ea typeface="Calibri" panose="020F0502020204030204" pitchFamily="34" charset="0"/>
                <a:cs typeface="Arial" panose="020B0604020202020204" pitchFamily="34" charset="0"/>
              </a:rPr>
              <a:t>) estimation is </a:t>
            </a:r>
            <a:r>
              <a:rPr lang="en-US" sz="2000" dirty="0">
                <a:effectLst/>
                <a:latin typeface="Calibri" panose="020F0502020204030204" pitchFamily="34" charset="0"/>
                <a:ea typeface="Calibri" panose="020F0502020204030204" pitchFamily="34" charset="0"/>
                <a:cs typeface="Arial" panose="020B0604020202020204" pitchFamily="34" charset="0"/>
              </a:rPr>
              <a:t>well known</a:t>
            </a:r>
            <a:r>
              <a:rPr lang="en-IL" sz="2000" dirty="0">
                <a:effectLst/>
                <a:latin typeface="Calibri" panose="020F0502020204030204" pitchFamily="34" charset="0"/>
                <a:ea typeface="Calibri" panose="020F0502020204030204" pitchFamily="34" charset="0"/>
                <a:cs typeface="Arial" panose="020B0604020202020204" pitchFamily="34" charset="0"/>
              </a:rPr>
              <a:t> problem in many real-life applications </a:t>
            </a:r>
            <a:r>
              <a:rPr lang="en-US" sz="2000" dirty="0">
                <a:effectLst/>
                <a:latin typeface="Calibri" panose="020F0502020204030204" pitchFamily="34" charset="0"/>
                <a:ea typeface="Calibri" panose="020F0502020204030204" pitchFamily="34" charset="0"/>
                <a:cs typeface="Arial" panose="020B0604020202020204" pitchFamily="34" charset="0"/>
              </a:rPr>
              <a:t>in fields such as communications</a:t>
            </a:r>
            <a:r>
              <a:rPr lang="en-IL" sz="2000" dirty="0">
                <a:effectLst/>
                <a:latin typeface="Calibri" panose="020F0502020204030204" pitchFamily="34" charset="0"/>
                <a:ea typeface="Calibri" panose="020F0502020204030204" pitchFamily="34" charset="0"/>
                <a:cs typeface="Arial" panose="020B0604020202020204" pitchFamily="34" charset="0"/>
              </a:rPr>
              <a:t> and radar.</a:t>
            </a:r>
            <a:r>
              <a:rPr lang="en-US" sz="2000" dirty="0">
                <a:effectLst/>
                <a:latin typeface="Calibri" panose="020F0502020204030204" pitchFamily="34" charset="0"/>
                <a:ea typeface="Calibri" panose="020F0502020204030204" pitchFamily="34" charset="0"/>
                <a:cs typeface="Arial" panose="020B0604020202020204" pitchFamily="34" charset="0"/>
              </a:rPr>
              <a:t> Along with the growing need in such applications as part of new technologies such as 5G &amp; IOT communications, the need of good estimation algorithms of multiple spatial TF (Time-Frequency) signals is growing accordingly.</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447800" algn="l"/>
              </a:tabLst>
            </a:pPr>
            <a:r>
              <a:rPr lang="en-US" sz="2000" dirty="0">
                <a:effectLst/>
                <a:latin typeface="Calibri" panose="020F0502020204030204" pitchFamily="34" charset="0"/>
                <a:ea typeface="Calibri" panose="020F0502020204030204" pitchFamily="34" charset="0"/>
                <a:cs typeface="Arial" panose="020B0604020202020204" pitchFamily="34" charset="0"/>
              </a:rPr>
              <a:t>The following project will present the recent work of the following paper: “</a:t>
            </a:r>
            <a:r>
              <a:rPr lang="en-IL" sz="2000" dirty="0">
                <a:effectLst/>
                <a:latin typeface="Calibri" panose="020F0502020204030204" pitchFamily="34" charset="0"/>
                <a:ea typeface="Calibri" panose="020F0502020204030204" pitchFamily="34" charset="0"/>
                <a:cs typeface="Arial" panose="020B0604020202020204" pitchFamily="34" charset="0"/>
              </a:rPr>
              <a:t>An Efficient Direction of Arrival Estimation Algorithm for Sources with Intersecting Signature in the Time–Frequency Domain</a:t>
            </a:r>
            <a:r>
              <a:rPr lang="en-US" sz="2000" dirty="0">
                <a:latin typeface="Calibri" panose="020F0502020204030204" pitchFamily="34" charset="0"/>
                <a:ea typeface="Calibri" panose="020F0502020204030204" pitchFamily="34" charset="0"/>
                <a:cs typeface="Arial" panose="020B0604020202020204" pitchFamily="34" charset="0"/>
              </a:rPr>
              <a:t>”.</a:t>
            </a:r>
            <a:endParaRPr lang="en-IL" dirty="0"/>
          </a:p>
        </p:txBody>
      </p:sp>
    </p:spTree>
    <p:extLst>
      <p:ext uri="{BB962C8B-B14F-4D97-AF65-F5344CB8AC3E}">
        <p14:creationId xmlns:p14="http://schemas.microsoft.com/office/powerpoint/2010/main" val="1794122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a:t>Possible Improvement &amp; Innovations</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59"/>
          </a:xfrm>
        </p:spPr>
        <p:txBody>
          <a:bodyPr>
            <a:normAutofit/>
          </a:bodyPr>
          <a:lstStyle/>
          <a:p>
            <a:pPr marL="0" indent="0">
              <a:lnSpc>
                <a:spcPct val="107000"/>
              </a:lnSpc>
              <a:buNone/>
              <a:tabLst>
                <a:tab pos="1447800" algn="l"/>
              </a:tabLst>
            </a:pPr>
            <a:r>
              <a:rPr lang="en-US" sz="1800" b="1" u="sng" dirty="0">
                <a:effectLst/>
                <a:latin typeface="Calibri" panose="020F0502020204030204" pitchFamily="34" charset="0"/>
                <a:ea typeface="Calibri" panose="020F0502020204030204" pitchFamily="34" charset="0"/>
                <a:cs typeface="Arial" panose="020B0604020202020204" pitchFamily="34" charset="0"/>
              </a:rPr>
              <a:t>Detection Capability</a:t>
            </a:r>
          </a:p>
          <a:p>
            <a:pPr marL="0" indent="0">
              <a:lnSpc>
                <a:spcPct val="107000"/>
              </a:lnSpc>
              <a:spcAft>
                <a:spcPts val="800"/>
              </a:spcAft>
              <a:buNone/>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Final results and proo</a:t>
            </a:r>
            <a:r>
              <a:rPr lang="en-US" sz="1800" dirty="0">
                <a:latin typeface="Calibri" panose="020F0502020204030204" pitchFamily="34" charset="0"/>
                <a:ea typeface="Calibri" panose="020F0502020204030204" pitchFamily="34" charset="0"/>
                <a:cs typeface="Arial" panose="020B0604020202020204" pitchFamily="34" charset="0"/>
              </a:rPr>
              <a:t>f of concept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1447800" algn="l"/>
              </a:tabLst>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1447800" algn="l"/>
              </a:tabLst>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14478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BB32C30-66AE-4484-A555-67C0A4AA2B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6492" y="2202421"/>
            <a:ext cx="4983113" cy="3811881"/>
          </a:xfrm>
          <a:prstGeom prst="rect">
            <a:avLst/>
          </a:prstGeom>
          <a:noFill/>
          <a:ln>
            <a:noFill/>
          </a:ln>
        </p:spPr>
      </p:pic>
      <p:pic>
        <p:nvPicPr>
          <p:cNvPr id="5" name="Picture 4">
            <a:extLst>
              <a:ext uri="{FF2B5EF4-FFF2-40B4-BE49-F238E27FC236}">
                <a16:creationId xmlns:a16="http://schemas.microsoft.com/office/drawing/2014/main" id="{B755635A-97C5-4248-B7AF-D1CACB3FD9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84577" y="2202421"/>
            <a:ext cx="5034397" cy="3850262"/>
          </a:xfrm>
          <a:prstGeom prst="rect">
            <a:avLst/>
          </a:prstGeom>
          <a:noFill/>
          <a:ln>
            <a:noFill/>
          </a:ln>
        </p:spPr>
      </p:pic>
    </p:spTree>
    <p:extLst>
      <p:ext uri="{BB962C8B-B14F-4D97-AF65-F5344CB8AC3E}">
        <p14:creationId xmlns:p14="http://schemas.microsoft.com/office/powerpoint/2010/main" val="3248927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Possible Improvement &amp; Innovations</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59"/>
          </a:xfrm>
        </p:spPr>
        <p:txBody>
          <a:bodyPr>
            <a:normAutofit/>
          </a:bodyPr>
          <a:lstStyle/>
          <a:p>
            <a:pPr marL="0" indent="0">
              <a:lnSpc>
                <a:spcPct val="107000"/>
              </a:lnSpc>
              <a:buNone/>
              <a:tabLst>
                <a:tab pos="1447800" algn="l"/>
              </a:tabLst>
            </a:pPr>
            <a:r>
              <a:rPr lang="en-US" sz="1800" b="1" u="sng" dirty="0">
                <a:effectLst/>
                <a:latin typeface="Calibri" panose="020F0502020204030204" pitchFamily="34" charset="0"/>
                <a:ea typeface="Calibri" panose="020F0502020204030204" pitchFamily="34" charset="0"/>
                <a:cs typeface="Arial" panose="020B0604020202020204" pitchFamily="34" charset="0"/>
              </a:rPr>
              <a:t>2D DOA Estimation</a:t>
            </a:r>
          </a:p>
          <a:p>
            <a:pPr marL="0" indent="0">
              <a:lnSpc>
                <a:spcPct val="107000"/>
              </a:lnSpc>
              <a:spcAft>
                <a:spcPts val="800"/>
              </a:spcAft>
              <a:buNone/>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We suggest an extension of 1D DOA estimation to 2D:</a:t>
            </a:r>
          </a:p>
          <a:p>
            <a:pPr marL="0" indent="0">
              <a:lnSpc>
                <a:spcPct val="107000"/>
              </a:lnSpc>
              <a:spcAft>
                <a:spcPts val="800"/>
              </a:spcAft>
              <a:buNone/>
              <a:tabLst>
                <a:tab pos="1447800" algn="l"/>
              </a:tabLst>
            </a:pPr>
            <a:r>
              <a:rPr lang="en-US" sz="1800" dirty="0">
                <a:latin typeface="Calibri" panose="020F0502020204030204" pitchFamily="34" charset="0"/>
                <a:ea typeface="Calibri" panose="020F0502020204030204" pitchFamily="34" charset="0"/>
                <a:cs typeface="Arial" panose="020B0604020202020204" pitchFamily="34" charset="0"/>
              </a:rPr>
              <a:t>The problem set up:</a:t>
            </a:r>
          </a:p>
          <a:p>
            <a:pPr marL="0" indent="0">
              <a:lnSpc>
                <a:spcPct val="107000"/>
              </a:lnSpc>
              <a:spcAft>
                <a:spcPts val="800"/>
              </a:spcAft>
              <a:buNone/>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arenR"/>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descr="A picture containing Word&#10;&#10;Description automatically generated">
            <a:extLst>
              <a:ext uri="{FF2B5EF4-FFF2-40B4-BE49-F238E27FC236}">
                <a16:creationId xmlns:a16="http://schemas.microsoft.com/office/drawing/2014/main" id="{E6D93526-3DC3-4944-BBCB-E1EFFDEF7EB3}"/>
              </a:ext>
            </a:extLst>
          </p:cNvPr>
          <p:cNvPicPr>
            <a:picLocks noChangeAspect="1"/>
          </p:cNvPicPr>
          <p:nvPr/>
        </p:nvPicPr>
        <p:blipFill rotWithShape="1">
          <a:blip r:embed="rId3"/>
          <a:srcRect l="35346" t="39859" r="35931" b="12198"/>
          <a:stretch/>
        </p:blipFill>
        <p:spPr>
          <a:xfrm>
            <a:off x="3805136" y="2091447"/>
            <a:ext cx="4581728" cy="4301732"/>
          </a:xfrm>
          <a:prstGeom prst="rect">
            <a:avLst/>
          </a:prstGeom>
        </p:spPr>
      </p:pic>
    </p:spTree>
    <p:extLst>
      <p:ext uri="{BB962C8B-B14F-4D97-AF65-F5344CB8AC3E}">
        <p14:creationId xmlns:p14="http://schemas.microsoft.com/office/powerpoint/2010/main" val="618585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Possible Improvement &amp; Innovations</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60"/>
              </a:xfrm>
            </p:spPr>
            <p:txBody>
              <a:bodyPr>
                <a:normAutofit/>
              </a:bodyPr>
              <a:lstStyle/>
              <a:p>
                <a:pPr marL="0" indent="0">
                  <a:lnSpc>
                    <a:spcPct val="107000"/>
                  </a:lnSpc>
                  <a:buNone/>
                  <a:tabLst>
                    <a:tab pos="1447800" algn="l"/>
                  </a:tabLst>
                </a:pPr>
                <a:r>
                  <a:rPr lang="en-US" sz="1800" b="1" u="sng" dirty="0">
                    <a:effectLst/>
                    <a:latin typeface="Calibri" panose="020F0502020204030204" pitchFamily="34" charset="0"/>
                    <a:ea typeface="Calibri" panose="020F0502020204030204" pitchFamily="34" charset="0"/>
                    <a:cs typeface="Arial" panose="020B0604020202020204" pitchFamily="34" charset="0"/>
                  </a:rPr>
                  <a:t>2D DOA Estimation</a:t>
                </a:r>
              </a:p>
              <a:p>
                <a:pPr marL="0" indent="0">
                  <a:lnSpc>
                    <a:spcPct val="107000"/>
                  </a:lnSpc>
                  <a:spcAft>
                    <a:spcPts val="800"/>
                  </a:spcAft>
                  <a:buNone/>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The algorithm:</a:t>
                </a:r>
              </a:p>
              <a:p>
                <a:pPr marL="342900" lvl="0" indent="-342900" rtl="0">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Arial" panose="020B0604020202020204" pitchFamily="34" charset="0"/>
                  </a:rPr>
                  <a:t>Calculate instantaneous frequency for the z antennas array and x antennas array separately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using the Fast-IF method. </a:t>
                </a:r>
              </a:p>
              <a:p>
                <a:pPr marL="342900" lvl="0" indent="-342900" rtl="0">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Arial" panose="020B0604020202020204" pitchFamily="34" charset="0"/>
                  </a:rPr>
                  <a:t>After calculating the IF for the orthogonal plains presented, we apply MUSIC algorithm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separately for each plain to find the angles of arrival: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𝜃</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𝑎𝑛𝑑</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𝛾</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arenR"/>
                </a:pPr>
                <a:r>
                  <a:rPr lang="en-US" sz="1800" dirty="0">
                    <a:effectLst/>
                    <a:latin typeface="Calibri" panose="020F0502020204030204" pitchFamily="34" charset="0"/>
                    <a:ea typeface="Times New Roman" panose="02020603050405020304" pitchFamily="18" charset="0"/>
                    <a:cs typeface="Arial" panose="020B0604020202020204" pitchFamily="34" charset="0"/>
                  </a:rPr>
                  <a:t>Since we are interested in the azimuth angle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𝜙</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we can use a few geometrical transitions </a:t>
                </a:r>
                <a:br>
                  <a:rPr lang="en-US" sz="1800" dirty="0">
                    <a:effectLst/>
                    <a:latin typeface="Calibri" panose="020F0502020204030204" pitchFamily="34" charset="0"/>
                    <a:ea typeface="Times New Roman" panose="02020603050405020304" pitchFamily="18" charset="0"/>
                    <a:cs typeface="Arial" panose="020B0604020202020204" pitchFamily="34" charset="0"/>
                  </a:rPr>
                </a:br>
                <a:r>
                  <a:rPr lang="en-US" sz="1800" dirty="0">
                    <a:effectLst/>
                    <a:latin typeface="Calibri" panose="020F0502020204030204" pitchFamily="34" charset="0"/>
                    <a:ea typeface="Times New Roman" panose="02020603050405020304" pitchFamily="18" charset="0"/>
                    <a:cs typeface="Arial" panose="020B0604020202020204" pitchFamily="34" charset="0"/>
                  </a:rPr>
                  <a:t>(detailed in the book) to get:</a:t>
                </a:r>
                <a:br>
                  <a:rPr lang="en-US" sz="1800" dirty="0">
                    <a:effectLst/>
                    <a:latin typeface="Calibri" panose="020F0502020204030204" pitchFamily="34" charset="0"/>
                    <a:ea typeface="Times New Roman" panose="02020603050405020304" pitchFamily="18" charset="0"/>
                    <a:cs typeface="Arial" panose="020B0604020202020204" pitchFamily="34" charset="0"/>
                  </a:rPr>
                </a:br>
                <a14:m>
                  <m:oMath xmlns:m="http://schemas.openxmlformats.org/officeDocument/2006/math">
                    <m:func>
                      <m:funcPr>
                        <m:ctrlPr>
                          <a:rPr lang="en-IL" sz="1800" i="1">
                            <a:latin typeface="Cambria Math" panose="02040503050406030204" pitchFamily="18" charset="0"/>
                          </a:rPr>
                        </m:ctrlPr>
                      </m:funcPr>
                      <m:fName>
                        <m:r>
                          <m:rPr>
                            <m:sty m:val="p"/>
                          </m:rPr>
                          <a:rPr lang="en-US" sz="1800">
                            <a:latin typeface="Cambria Math" panose="02040503050406030204" pitchFamily="18" charset="0"/>
                          </a:rPr>
                          <m:t>cos</m:t>
                        </m:r>
                      </m:fName>
                      <m:e>
                        <m:d>
                          <m:dPr>
                            <m:ctrlPr>
                              <a:rPr lang="en-IL" sz="1800" i="1">
                                <a:latin typeface="Cambria Math" panose="02040503050406030204" pitchFamily="18" charset="0"/>
                              </a:rPr>
                            </m:ctrlPr>
                          </m:dPr>
                          <m:e>
                            <m:r>
                              <a:rPr lang="en-US" sz="1800" i="1">
                                <a:latin typeface="Cambria Math" panose="02040503050406030204" pitchFamily="18" charset="0"/>
                              </a:rPr>
                              <m:t>𝜙</m:t>
                            </m:r>
                          </m:e>
                        </m:d>
                      </m:e>
                    </m:func>
                    <m:r>
                      <a:rPr lang="en-US" sz="1800" i="1">
                        <a:latin typeface="Cambria Math" panose="02040503050406030204" pitchFamily="18" charset="0"/>
                      </a:rPr>
                      <m:t>=</m:t>
                    </m:r>
                    <m:f>
                      <m:fPr>
                        <m:ctrlPr>
                          <a:rPr lang="en-IL"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r>
                          <a:rPr lang="en-US" sz="1800" i="1">
                            <a:latin typeface="Cambria Math" panose="02040503050406030204" pitchFamily="18" charset="0"/>
                          </a:rPr>
                          <m:t>𝑐𝑜𝑠</m:t>
                        </m:r>
                        <m:r>
                          <a:rPr lang="en-US" sz="1800" i="1">
                            <a:latin typeface="Cambria Math" panose="02040503050406030204" pitchFamily="18" charset="0"/>
                          </a:rPr>
                          <m:t>𝛾</m:t>
                        </m:r>
                        <m:r>
                          <a:rPr lang="en-US" sz="1800" i="1">
                            <a:latin typeface="Cambria Math" panose="02040503050406030204" pitchFamily="18" charset="0"/>
                          </a:rPr>
                          <m:t>𝑠𝑖𝑛</m:t>
                        </m:r>
                        <m:r>
                          <a:rPr lang="en-US" sz="1800" i="1">
                            <a:latin typeface="Cambria Math" panose="02040503050406030204" pitchFamily="18" charset="0"/>
                          </a:rPr>
                          <m:t>𝜃</m:t>
                        </m:r>
                      </m:den>
                    </m:f>
                    <m:r>
                      <a:rPr lang="en-US" sz="1800" i="1">
                        <a:latin typeface="Cambria Math" panose="02040503050406030204" pitchFamily="18" charset="0"/>
                      </a:rPr>
                      <m:t>(</m:t>
                    </m:r>
                    <m:func>
                      <m:funcPr>
                        <m:ctrlPr>
                          <a:rPr lang="en-IL" sz="1800" i="1">
                            <a:latin typeface="Cambria Math" panose="02040503050406030204" pitchFamily="18" charset="0"/>
                          </a:rPr>
                        </m:ctrlPr>
                      </m:funcPr>
                      <m:fName>
                        <m:sSup>
                          <m:sSupPr>
                            <m:ctrlPr>
                              <a:rPr lang="en-IL" sz="1800" i="1">
                                <a:latin typeface="Cambria Math" panose="02040503050406030204" pitchFamily="18" charset="0"/>
                              </a:rPr>
                            </m:ctrlPr>
                          </m:sSupPr>
                          <m:e>
                            <m:r>
                              <m:rPr>
                                <m:sty m:val="p"/>
                              </m:rPr>
                              <a:rPr lang="en-US" sz="1800">
                                <a:latin typeface="Cambria Math" panose="02040503050406030204" pitchFamily="18" charset="0"/>
                              </a:rPr>
                              <m:t>cos</m:t>
                            </m:r>
                          </m:e>
                          <m:sup>
                            <m:r>
                              <a:rPr lang="en-US" sz="1800">
                                <a:latin typeface="Cambria Math" panose="02040503050406030204" pitchFamily="18" charset="0"/>
                              </a:rPr>
                              <m:t>2</m:t>
                            </m:r>
                          </m:sup>
                        </m:sSup>
                      </m:fName>
                      <m:e>
                        <m:r>
                          <a:rPr lang="en-US" sz="1800" i="1">
                            <a:latin typeface="Cambria Math" panose="02040503050406030204" pitchFamily="18" charset="0"/>
                          </a:rPr>
                          <m:t>𝛾</m:t>
                        </m:r>
                      </m:e>
                    </m:func>
                    <m:r>
                      <a:rPr lang="en-US" sz="1800" i="1">
                        <a:latin typeface="Cambria Math" panose="02040503050406030204" pitchFamily="18" charset="0"/>
                      </a:rPr>
                      <m:t>−</m:t>
                    </m:r>
                    <m:func>
                      <m:funcPr>
                        <m:ctrlPr>
                          <a:rPr lang="en-IL" sz="1800" i="1">
                            <a:latin typeface="Cambria Math" panose="02040503050406030204" pitchFamily="18" charset="0"/>
                          </a:rPr>
                        </m:ctrlPr>
                      </m:funcPr>
                      <m:fName>
                        <m:sSup>
                          <m:sSupPr>
                            <m:ctrlPr>
                              <a:rPr lang="en-IL" sz="1800" i="1">
                                <a:latin typeface="Cambria Math" panose="02040503050406030204" pitchFamily="18" charset="0"/>
                              </a:rPr>
                            </m:ctrlPr>
                          </m:sSupPr>
                          <m:e>
                            <m:r>
                              <m:rPr>
                                <m:sty m:val="p"/>
                              </m:rPr>
                              <a:rPr lang="en-US" sz="1800">
                                <a:latin typeface="Cambria Math" panose="02040503050406030204" pitchFamily="18" charset="0"/>
                              </a:rPr>
                              <m:t>sin</m:t>
                            </m:r>
                          </m:e>
                          <m:sup>
                            <m:r>
                              <a:rPr lang="en-US" sz="1800" i="1">
                                <a:latin typeface="Cambria Math" panose="02040503050406030204" pitchFamily="18" charset="0"/>
                              </a:rPr>
                              <m:t>2</m:t>
                            </m:r>
                          </m:sup>
                        </m:sSup>
                      </m:fName>
                      <m:e>
                        <m:r>
                          <a:rPr lang="en-US" sz="1800" i="1">
                            <a:latin typeface="Cambria Math" panose="02040503050406030204" pitchFamily="18" charset="0"/>
                          </a:rPr>
                          <m:t>𝛾</m:t>
                        </m:r>
                      </m:e>
                    </m:func>
                    <m:r>
                      <a:rPr lang="en-US" sz="1800" i="1">
                        <a:latin typeface="Cambria Math" panose="02040503050406030204" pitchFamily="18" charset="0"/>
                      </a:rPr>
                      <m:t>+1)</m:t>
                    </m:r>
                  </m:oMath>
                </a14:m>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r>
                  <a:rPr lang="en-US" sz="1800" dirty="0">
                    <a:latin typeface="Calibri" panose="020F0502020204030204" pitchFamily="34" charset="0"/>
                    <a:ea typeface="Calibri" panose="020F0502020204030204" pitchFamily="34" charset="0"/>
                    <a:cs typeface="Arial" panose="020B0604020202020204" pitchFamily="34" charset="0"/>
                  </a:rPr>
                  <a:t>Note: a possible approach is to use a 2D MUSIC algorithm (has many references), but the calculation is not efficient in this case since it requires a matrix of correlation which is heavy to calculate.</a:t>
                </a:r>
              </a:p>
              <a:p>
                <a:pPr marL="0" indent="0">
                  <a:lnSpc>
                    <a:spcPct val="107000"/>
                  </a:lnSpc>
                  <a:spcAft>
                    <a:spcPts val="800"/>
                  </a:spcAft>
                  <a:buNone/>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arenR"/>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FB241C7-96EC-4A59-937B-043B3FBB1E97}"/>
                  </a:ext>
                </a:extLst>
              </p:cNvPr>
              <p:cNvSpPr>
                <a:spLocks noGrp="1" noRot="1" noChangeAspect="1" noMove="1" noResize="1" noEditPoints="1" noAdjustHandles="1" noChangeArrowheads="1" noChangeShapeType="1" noTextEdit="1"/>
              </p:cNvSpPr>
              <p:nvPr>
                <p:ph idx="1"/>
              </p:nvPr>
            </p:nvSpPr>
            <p:spPr>
              <a:xfrm>
                <a:off x="168896" y="1128040"/>
                <a:ext cx="11784291" cy="5729960"/>
              </a:xfrm>
              <a:blipFill>
                <a:blip r:embed="rId3"/>
                <a:stretch>
                  <a:fillRect l="-466" t="-426"/>
                </a:stretch>
              </a:blipFill>
            </p:spPr>
            <p:txBody>
              <a:bodyPr/>
              <a:lstStyle/>
              <a:p>
                <a:r>
                  <a:rPr lang="en-IL">
                    <a:noFill/>
                  </a:rPr>
                  <a:t> </a:t>
                </a:r>
              </a:p>
            </p:txBody>
          </p:sp>
        </mc:Fallback>
      </mc:AlternateContent>
      <p:pic>
        <p:nvPicPr>
          <p:cNvPr id="6" name="Picture 5" descr="A picture containing Word&#10;&#10;Description automatically generated">
            <a:extLst>
              <a:ext uri="{FF2B5EF4-FFF2-40B4-BE49-F238E27FC236}">
                <a16:creationId xmlns:a16="http://schemas.microsoft.com/office/drawing/2014/main" id="{F319FF2E-624A-4150-99F5-C0CB743380C6}"/>
              </a:ext>
            </a:extLst>
          </p:cNvPr>
          <p:cNvPicPr>
            <a:picLocks noChangeAspect="1"/>
          </p:cNvPicPr>
          <p:nvPr/>
        </p:nvPicPr>
        <p:blipFill rotWithShape="1">
          <a:blip r:embed="rId4"/>
          <a:srcRect l="35346" t="39859" r="35931" b="12198"/>
          <a:stretch/>
        </p:blipFill>
        <p:spPr>
          <a:xfrm>
            <a:off x="9332536" y="914399"/>
            <a:ext cx="2859464" cy="2684718"/>
          </a:xfrm>
          <a:prstGeom prst="rect">
            <a:avLst/>
          </a:prstGeom>
        </p:spPr>
      </p:pic>
    </p:spTree>
    <p:extLst>
      <p:ext uri="{BB962C8B-B14F-4D97-AF65-F5344CB8AC3E}">
        <p14:creationId xmlns:p14="http://schemas.microsoft.com/office/powerpoint/2010/main" val="1509571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Possible Improvement &amp; Innovations</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60"/>
          </a:xfrm>
        </p:spPr>
        <p:txBody>
          <a:bodyPr>
            <a:normAutofit/>
          </a:bodyPr>
          <a:lstStyle/>
          <a:p>
            <a:pPr marL="0" indent="0">
              <a:lnSpc>
                <a:spcPct val="107000"/>
              </a:lnSpc>
              <a:buNone/>
              <a:tabLst>
                <a:tab pos="1447800" algn="l"/>
              </a:tabLst>
            </a:pPr>
            <a:r>
              <a:rPr lang="en-US" sz="1800" b="1" u="sng" dirty="0">
                <a:effectLst/>
                <a:latin typeface="Calibri" panose="020F0502020204030204" pitchFamily="34" charset="0"/>
                <a:ea typeface="Calibri" panose="020F0502020204030204" pitchFamily="34" charset="0"/>
                <a:cs typeface="Arial" panose="020B0604020202020204" pitchFamily="34" charset="0"/>
              </a:rPr>
              <a:t>2D DOA Estimation</a:t>
            </a:r>
          </a:p>
          <a:p>
            <a:pPr marL="0" indent="0">
              <a:lnSpc>
                <a:spcPct val="107000"/>
              </a:lnSpc>
              <a:spcAft>
                <a:spcPts val="800"/>
              </a:spcAft>
              <a:buNone/>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Proof of concept:</a:t>
            </a:r>
          </a:p>
          <a:p>
            <a:pPr marL="0" indent="0">
              <a:lnSpc>
                <a:spcPct val="107000"/>
              </a:lnSpc>
              <a:spcAft>
                <a:spcPts val="800"/>
              </a:spcAft>
              <a:buNone/>
              <a:tabLst>
                <a:tab pos="1447800" algn="l"/>
              </a:tabLst>
            </a:pPr>
            <a:r>
              <a:rPr lang="en-US" sz="1800" dirty="0">
                <a:latin typeface="Calibri" panose="020F0502020204030204" pitchFamily="34" charset="0"/>
                <a:ea typeface="Calibri" panose="020F0502020204030204" pitchFamily="34" charset="0"/>
                <a:cs typeface="Arial" panose="020B0604020202020204" pitchFamily="34" charset="0"/>
              </a:rPr>
              <a:t>For one signal: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arenR"/>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B3F6525-E815-4FB1-8648-6834DAF6AF2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8813" y="2300726"/>
            <a:ext cx="5955612" cy="4231397"/>
          </a:xfrm>
          <a:prstGeom prst="rect">
            <a:avLst/>
          </a:prstGeom>
          <a:noFill/>
          <a:ln>
            <a:noFill/>
          </a:ln>
        </p:spPr>
      </p:pic>
      <p:pic>
        <p:nvPicPr>
          <p:cNvPr id="7" name="Picture 6">
            <a:extLst>
              <a:ext uri="{FF2B5EF4-FFF2-40B4-BE49-F238E27FC236}">
                <a16:creationId xmlns:a16="http://schemas.microsoft.com/office/drawing/2014/main" id="{FA4DB479-4193-495A-9AEF-24E43EEFDFD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97575" y="2300725"/>
            <a:ext cx="5955612" cy="4231397"/>
          </a:xfrm>
          <a:prstGeom prst="rect">
            <a:avLst/>
          </a:prstGeom>
          <a:noFill/>
          <a:ln>
            <a:noFill/>
          </a:ln>
        </p:spPr>
      </p:pic>
    </p:spTree>
    <p:extLst>
      <p:ext uri="{BB962C8B-B14F-4D97-AF65-F5344CB8AC3E}">
        <p14:creationId xmlns:p14="http://schemas.microsoft.com/office/powerpoint/2010/main" val="246190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Possible Improvement &amp; Innovations</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60"/>
          </a:xfrm>
        </p:spPr>
        <p:txBody>
          <a:bodyPr>
            <a:normAutofit/>
          </a:bodyPr>
          <a:lstStyle/>
          <a:p>
            <a:pPr marL="0" indent="0">
              <a:lnSpc>
                <a:spcPct val="107000"/>
              </a:lnSpc>
              <a:buNone/>
              <a:tabLst>
                <a:tab pos="1447800" algn="l"/>
              </a:tabLst>
            </a:pPr>
            <a:r>
              <a:rPr lang="en-US" sz="1800" b="1" u="sng" dirty="0">
                <a:effectLst/>
                <a:latin typeface="Calibri" panose="020F0502020204030204" pitchFamily="34" charset="0"/>
                <a:ea typeface="Calibri" panose="020F0502020204030204" pitchFamily="34" charset="0"/>
                <a:cs typeface="Arial" panose="020B0604020202020204" pitchFamily="34" charset="0"/>
              </a:rPr>
              <a:t>2D DOA Estimation</a:t>
            </a:r>
          </a:p>
          <a:p>
            <a:pPr marL="0" indent="0">
              <a:lnSpc>
                <a:spcPct val="107000"/>
              </a:lnSpc>
              <a:spcAft>
                <a:spcPts val="800"/>
              </a:spcAft>
              <a:buNone/>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Proof of concept:</a:t>
            </a:r>
          </a:p>
          <a:p>
            <a:pPr marL="0" indent="0">
              <a:lnSpc>
                <a:spcPct val="107000"/>
              </a:lnSpc>
              <a:spcAft>
                <a:spcPts val="800"/>
              </a:spcAft>
              <a:buNone/>
              <a:tabLst>
                <a:tab pos="1447800" algn="l"/>
              </a:tabLst>
            </a:pPr>
            <a:r>
              <a:rPr lang="en-US" sz="1800" dirty="0">
                <a:latin typeface="Calibri" panose="020F0502020204030204" pitchFamily="34" charset="0"/>
                <a:ea typeface="Calibri" panose="020F0502020204030204" pitchFamily="34" charset="0"/>
                <a:cs typeface="Arial" panose="020B0604020202020204" pitchFamily="34" charset="0"/>
              </a:rPr>
              <a:t>For 3 signals: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arenR"/>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3D88D03-890E-45B5-8464-3D83F1CA98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80403" y="1857058"/>
            <a:ext cx="6161276" cy="4495104"/>
          </a:xfrm>
          <a:prstGeom prst="rect">
            <a:avLst/>
          </a:prstGeom>
          <a:noFill/>
          <a:ln>
            <a:noFill/>
          </a:ln>
        </p:spPr>
      </p:pic>
    </p:spTree>
    <p:extLst>
      <p:ext uri="{BB962C8B-B14F-4D97-AF65-F5344CB8AC3E}">
        <p14:creationId xmlns:p14="http://schemas.microsoft.com/office/powerpoint/2010/main" val="166857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Problem Introduction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1"/>
                <a:ext cx="11784291" cy="5423588"/>
              </a:xfrm>
            </p:spPr>
            <p:txBody>
              <a:bodyPr>
                <a:norm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Problem set-up:</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signal model is given by:</a:t>
                </a:r>
                <a:br>
                  <a:rPr lang="en-US" sz="2000" dirty="0">
                    <a:effectLst/>
                    <a:latin typeface="Calibri" panose="020F0502020204030204" pitchFamily="34" charset="0"/>
                    <a:ea typeface="Calibri" panose="020F0502020204030204" pitchFamily="34" charset="0"/>
                    <a:cs typeface="Arial" panose="020B0604020202020204" pitchFamily="34" charset="0"/>
                  </a:rPr>
                </a:br>
                <a:br>
                  <a:rPr lang="en-US" sz="2000" dirty="0">
                    <a:effectLst/>
                    <a:latin typeface="Calibri" panose="020F0502020204030204" pitchFamily="34" charset="0"/>
                    <a:ea typeface="Calibri" panose="020F0502020204030204" pitchFamily="34" charset="0"/>
                    <a:cs typeface="Arial" panose="020B0604020202020204" pitchFamily="34" charset="0"/>
                  </a:rPr>
                </a:br>
                <a:r>
                  <a:rPr lang="en-US" sz="20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𝒙</m:t>
                    </m:r>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d>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𝑨𝒔</m:t>
                    </m:r>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d>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𝒘</m:t>
                    </m:r>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d>
                    <m:r>
                      <a:rPr lang="en-US" sz="1800" i="1">
                        <a:effectLst/>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1800" i="1">
                            <a:effectLst/>
                            <a:latin typeface="Cambria Math" panose="02040503050406030204" pitchFamily="18" charset="0"/>
                            <a:ea typeface="Times New Roman" panose="02020603050405020304" pitchFamily="18" charset="0"/>
                            <a:cs typeface="Arial" panose="020B0604020202020204" pitchFamily="34" charset="0"/>
                          </a:rPr>
                          <m:t>𝑣</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𝑉</m:t>
                        </m:r>
                      </m:sup>
                      <m:e>
                        <m:r>
                          <a:rPr lang="en-US" sz="1800" b="1" i="1">
                            <a:effectLst/>
                            <a:latin typeface="Cambria Math" panose="02040503050406030204" pitchFamily="18" charset="0"/>
                            <a:ea typeface="Times New Roman" panose="02020603050405020304" pitchFamily="18" charset="0"/>
                            <a:cs typeface="Arial" panose="020B0604020202020204" pitchFamily="34" charset="0"/>
                          </a:rPr>
                          <m:t>𝒂</m:t>
                        </m:r>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𝜃</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𝑣</m:t>
                                </m:r>
                              </m:sub>
                            </m:sSub>
                          </m:e>
                        </m:d>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𝑣</m:t>
                            </m:r>
                          </m:sub>
                        </m:sSub>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d>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𝒏</m:t>
                        </m:r>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d>
                      </m:e>
                    </m:nary>
                  </m:oMath>
                </a14:m>
                <a:br>
                  <a:rPr lang="en-US" sz="2000" dirty="0">
                    <a:effectLst/>
                    <a:latin typeface="Calibri" panose="020F0502020204030204" pitchFamily="34" charset="0"/>
                    <a:ea typeface="Calibri" panose="020F0502020204030204" pitchFamily="34" charset="0"/>
                    <a:cs typeface="Arial" panose="020B0604020202020204" pitchFamily="34" charset="0"/>
                  </a:rPr>
                </a:br>
                <a:br>
                  <a:rPr lang="en-US" sz="2000" dirty="0">
                    <a:effectLst/>
                    <a:latin typeface="Calibri" panose="020F0502020204030204" pitchFamily="34" charset="0"/>
                    <a:ea typeface="Calibri" panose="020F0502020204030204" pitchFamily="34" charset="0"/>
                    <a:cs typeface="Arial" panose="020B0604020202020204" pitchFamily="34" charset="0"/>
                  </a:rPr>
                </a:br>
                <a:r>
                  <a:rPr lang="en-US" sz="2000" dirty="0">
                    <a:effectLst/>
                    <a:latin typeface="Calibri" panose="020F0502020204030204" pitchFamily="34" charset="0"/>
                    <a:ea typeface="Calibri" panose="020F0502020204030204" pitchFamily="34" charset="0"/>
                    <a:cs typeface="Arial" panose="020B0604020202020204" pitchFamily="34" charset="0"/>
                  </a:rPr>
                  <a:t>where</a:t>
                </a:r>
                <a:r>
                  <a:rPr lang="en-US" sz="2000" dirty="0">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en-US" sz="1600" b="1" i="1">
                        <a:latin typeface="Cambria Math" panose="02040503050406030204" pitchFamily="18" charset="0"/>
                      </a:rPr>
                      <m:t>𝒂</m:t>
                    </m:r>
                    <m:d>
                      <m:dPr>
                        <m:ctrlPr>
                          <a:rPr lang="en-IL" sz="1600" i="1">
                            <a:latin typeface="Cambria Math" panose="02040503050406030204" pitchFamily="18" charset="0"/>
                          </a:rPr>
                        </m:ctrlPr>
                      </m:dPr>
                      <m:e>
                        <m:sSub>
                          <m:sSubPr>
                            <m:ctrlPr>
                              <a:rPr lang="en-IL" sz="1600" i="1">
                                <a:latin typeface="Cambria Math" panose="02040503050406030204" pitchFamily="18" charset="0"/>
                              </a:rPr>
                            </m:ctrlPr>
                          </m:sSubPr>
                          <m:e>
                            <m:r>
                              <a:rPr lang="en-US" sz="1600" i="1">
                                <a:latin typeface="Cambria Math" panose="02040503050406030204" pitchFamily="18" charset="0"/>
                              </a:rPr>
                              <m:t>𝜃</m:t>
                            </m:r>
                          </m:e>
                          <m:sub>
                            <m:r>
                              <a:rPr lang="en-US" sz="1600" i="1">
                                <a:latin typeface="Cambria Math" panose="02040503050406030204" pitchFamily="18" charset="0"/>
                              </a:rPr>
                              <m:t>𝑣</m:t>
                            </m:r>
                          </m:sub>
                        </m:sSub>
                      </m:e>
                    </m:d>
                    <m:r>
                      <a:rPr lang="en-US" sz="1600" i="1">
                        <a:latin typeface="Cambria Math" panose="02040503050406030204" pitchFamily="18" charset="0"/>
                      </a:rPr>
                      <m:t>=</m:t>
                    </m:r>
                    <m:sSup>
                      <m:sSupPr>
                        <m:ctrlPr>
                          <a:rPr lang="en-IL" sz="1600" i="1">
                            <a:latin typeface="Cambria Math" panose="02040503050406030204" pitchFamily="18" charset="0"/>
                          </a:rPr>
                        </m:ctrlPr>
                      </m:sSupPr>
                      <m:e>
                        <m:d>
                          <m:dPr>
                            <m:begChr m:val="["/>
                            <m:endChr m:val="]"/>
                            <m:ctrlPr>
                              <a:rPr lang="en-IL" sz="1600" i="1">
                                <a:latin typeface="Cambria Math" panose="02040503050406030204" pitchFamily="18" charset="0"/>
                              </a:rPr>
                            </m:ctrlPr>
                          </m:dPr>
                          <m:e>
                            <m:r>
                              <a:rPr lang="en-US" sz="1600" i="1">
                                <a:latin typeface="Cambria Math" panose="02040503050406030204" pitchFamily="18" charset="0"/>
                              </a:rPr>
                              <m:t>1,</m:t>
                            </m:r>
                            <m:sSup>
                              <m:sSupPr>
                                <m:ctrlPr>
                                  <a:rPr lang="en-IL"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r>
                                  <a:rPr lang="en-US" sz="1600" i="1">
                                    <a:latin typeface="Cambria Math" panose="02040503050406030204" pitchFamily="18" charset="0"/>
                                  </a:rPr>
                                  <m:t>𝑗</m:t>
                                </m:r>
                                <m:r>
                                  <a:rPr lang="en-US" sz="1600" i="1">
                                    <a:latin typeface="Cambria Math" panose="02040503050406030204" pitchFamily="18" charset="0"/>
                                  </a:rPr>
                                  <m:t>2</m:t>
                                </m:r>
                                <m:r>
                                  <a:rPr lang="en-US" sz="1600" i="1">
                                    <a:latin typeface="Cambria Math" panose="02040503050406030204" pitchFamily="18" charset="0"/>
                                  </a:rPr>
                                  <m:t>𝜋</m:t>
                                </m:r>
                                <m:d>
                                  <m:dPr>
                                    <m:ctrlPr>
                                      <a:rPr lang="en-IL" sz="1600" i="1">
                                        <a:latin typeface="Cambria Math" panose="02040503050406030204" pitchFamily="18" charset="0"/>
                                      </a:rPr>
                                    </m:ctrlPr>
                                  </m:dPr>
                                  <m:e>
                                    <m:f>
                                      <m:fPr>
                                        <m:ctrlPr>
                                          <a:rPr lang="en-IL" sz="1600" i="1">
                                            <a:latin typeface="Cambria Math" panose="02040503050406030204" pitchFamily="18" charset="0"/>
                                          </a:rPr>
                                        </m:ctrlPr>
                                      </m:fPr>
                                      <m:num>
                                        <m:r>
                                          <a:rPr lang="en-US" sz="1600" i="1">
                                            <a:latin typeface="Cambria Math" panose="02040503050406030204" pitchFamily="18" charset="0"/>
                                          </a:rPr>
                                          <m:t>𝑑</m:t>
                                        </m:r>
                                      </m:num>
                                      <m:den>
                                        <m:r>
                                          <a:rPr lang="en-US" sz="1600" i="1">
                                            <a:latin typeface="Cambria Math" panose="02040503050406030204" pitchFamily="18" charset="0"/>
                                          </a:rPr>
                                          <m:t>𝜆</m:t>
                                        </m:r>
                                      </m:den>
                                    </m:f>
                                  </m:e>
                                </m:d>
                                <m:func>
                                  <m:funcPr>
                                    <m:ctrlPr>
                                      <a:rPr lang="en-IL" sz="1600" i="1">
                                        <a:latin typeface="Cambria Math" panose="02040503050406030204" pitchFamily="18" charset="0"/>
                                      </a:rPr>
                                    </m:ctrlPr>
                                  </m:funcPr>
                                  <m:fName>
                                    <m:r>
                                      <m:rPr>
                                        <m:sty m:val="p"/>
                                      </m:rPr>
                                      <a:rPr lang="en-US" sz="1600">
                                        <a:latin typeface="Cambria Math" panose="02040503050406030204" pitchFamily="18" charset="0"/>
                                      </a:rPr>
                                      <m:t>cos</m:t>
                                    </m:r>
                                  </m:fName>
                                  <m:e>
                                    <m:d>
                                      <m:dPr>
                                        <m:ctrlPr>
                                          <a:rPr lang="en-IL" sz="1600" i="1">
                                            <a:latin typeface="Cambria Math" panose="02040503050406030204" pitchFamily="18" charset="0"/>
                                          </a:rPr>
                                        </m:ctrlPr>
                                      </m:dPr>
                                      <m:e>
                                        <m:sSub>
                                          <m:sSubPr>
                                            <m:ctrlPr>
                                              <a:rPr lang="en-IL" sz="1600" i="1">
                                                <a:latin typeface="Cambria Math" panose="02040503050406030204" pitchFamily="18" charset="0"/>
                                              </a:rPr>
                                            </m:ctrlPr>
                                          </m:sSubPr>
                                          <m:e>
                                            <m:r>
                                              <a:rPr lang="en-US" sz="1600" i="1">
                                                <a:latin typeface="Cambria Math" panose="02040503050406030204" pitchFamily="18" charset="0"/>
                                              </a:rPr>
                                              <m:t>𝜃</m:t>
                                            </m:r>
                                          </m:e>
                                          <m:sub>
                                            <m:r>
                                              <a:rPr lang="en-US" sz="1600" i="1">
                                                <a:latin typeface="Cambria Math" panose="02040503050406030204" pitchFamily="18" charset="0"/>
                                              </a:rPr>
                                              <m:t>𝑣</m:t>
                                            </m:r>
                                          </m:sub>
                                        </m:sSub>
                                      </m:e>
                                    </m:d>
                                  </m:e>
                                </m:func>
                              </m:sup>
                            </m:sSup>
                            <m:r>
                              <a:rPr lang="en-US" sz="1600" i="1">
                                <a:latin typeface="Cambria Math" panose="02040503050406030204" pitchFamily="18" charset="0"/>
                              </a:rPr>
                              <m:t>,…,</m:t>
                            </m:r>
                            <m:sSup>
                              <m:sSupPr>
                                <m:ctrlPr>
                                  <a:rPr lang="en-IL"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r>
                                  <a:rPr lang="en-US" sz="1600" i="1">
                                    <a:latin typeface="Cambria Math" panose="02040503050406030204" pitchFamily="18" charset="0"/>
                                  </a:rPr>
                                  <m:t>𝑗</m:t>
                                </m:r>
                                <m:r>
                                  <a:rPr lang="en-US" sz="1600" i="1">
                                    <a:latin typeface="Cambria Math" panose="02040503050406030204" pitchFamily="18" charset="0"/>
                                  </a:rPr>
                                  <m:t>2</m:t>
                                </m:r>
                                <m:r>
                                  <a:rPr lang="en-US" sz="1600" i="1">
                                    <a:latin typeface="Cambria Math" panose="02040503050406030204" pitchFamily="18" charset="0"/>
                                  </a:rPr>
                                  <m:t>𝜋</m:t>
                                </m:r>
                                <m:d>
                                  <m:dPr>
                                    <m:ctrlPr>
                                      <a:rPr lang="en-IL" sz="1600" i="1">
                                        <a:latin typeface="Cambria Math" panose="02040503050406030204" pitchFamily="18" charset="0"/>
                                      </a:rPr>
                                    </m:ctrlPr>
                                  </m:dPr>
                                  <m:e>
                                    <m:f>
                                      <m:fPr>
                                        <m:ctrlPr>
                                          <a:rPr lang="en-IL" sz="1600" i="1">
                                            <a:latin typeface="Cambria Math" panose="02040503050406030204" pitchFamily="18" charset="0"/>
                                          </a:rPr>
                                        </m:ctrlPr>
                                      </m:fPr>
                                      <m:num>
                                        <m:d>
                                          <m:dPr>
                                            <m:ctrlPr>
                                              <a:rPr lang="en-IL" sz="1600" i="1">
                                                <a:latin typeface="Cambria Math" panose="02040503050406030204" pitchFamily="18" charset="0"/>
                                              </a:rPr>
                                            </m:ctrlPr>
                                          </m:dPr>
                                          <m:e>
                                            <m:r>
                                              <a:rPr lang="en-US" sz="1600" i="1">
                                                <a:latin typeface="Cambria Math" panose="02040503050406030204" pitchFamily="18" charset="0"/>
                                              </a:rPr>
                                              <m:t>𝑀</m:t>
                                            </m:r>
                                            <m:r>
                                              <a:rPr lang="en-US" sz="1600" i="1">
                                                <a:latin typeface="Cambria Math" panose="02040503050406030204" pitchFamily="18" charset="0"/>
                                              </a:rPr>
                                              <m:t>−1</m:t>
                                            </m:r>
                                          </m:e>
                                        </m:d>
                                        <m:r>
                                          <a:rPr lang="en-US" sz="1600" i="1">
                                            <a:latin typeface="Cambria Math" panose="02040503050406030204" pitchFamily="18" charset="0"/>
                                          </a:rPr>
                                          <m:t>𝑑</m:t>
                                        </m:r>
                                      </m:num>
                                      <m:den>
                                        <m:r>
                                          <a:rPr lang="en-US" sz="1600" i="1">
                                            <a:latin typeface="Cambria Math" panose="02040503050406030204" pitchFamily="18" charset="0"/>
                                          </a:rPr>
                                          <m:t>𝜆</m:t>
                                        </m:r>
                                      </m:den>
                                    </m:f>
                                  </m:e>
                                </m:d>
                                <m:func>
                                  <m:funcPr>
                                    <m:ctrlPr>
                                      <a:rPr lang="en-IL" sz="1600" i="1">
                                        <a:latin typeface="Cambria Math" panose="02040503050406030204" pitchFamily="18" charset="0"/>
                                      </a:rPr>
                                    </m:ctrlPr>
                                  </m:funcPr>
                                  <m:fName>
                                    <m:r>
                                      <m:rPr>
                                        <m:sty m:val="p"/>
                                      </m:rPr>
                                      <a:rPr lang="en-US" sz="1600">
                                        <a:latin typeface="Cambria Math" panose="02040503050406030204" pitchFamily="18" charset="0"/>
                                      </a:rPr>
                                      <m:t>cos</m:t>
                                    </m:r>
                                  </m:fName>
                                  <m:e>
                                    <m:d>
                                      <m:dPr>
                                        <m:ctrlPr>
                                          <a:rPr lang="en-IL" sz="1600" i="1">
                                            <a:latin typeface="Cambria Math" panose="02040503050406030204" pitchFamily="18" charset="0"/>
                                          </a:rPr>
                                        </m:ctrlPr>
                                      </m:dPr>
                                      <m:e>
                                        <m:sSub>
                                          <m:sSubPr>
                                            <m:ctrlPr>
                                              <a:rPr lang="en-IL" sz="1600" i="1">
                                                <a:latin typeface="Cambria Math" panose="02040503050406030204" pitchFamily="18" charset="0"/>
                                              </a:rPr>
                                            </m:ctrlPr>
                                          </m:sSubPr>
                                          <m:e>
                                            <m:r>
                                              <a:rPr lang="en-US" sz="1600" i="1">
                                                <a:latin typeface="Cambria Math" panose="02040503050406030204" pitchFamily="18" charset="0"/>
                                              </a:rPr>
                                              <m:t>𝜃</m:t>
                                            </m:r>
                                          </m:e>
                                          <m:sub>
                                            <m:r>
                                              <a:rPr lang="en-US" sz="1600" i="1">
                                                <a:latin typeface="Cambria Math" panose="02040503050406030204" pitchFamily="18" charset="0"/>
                                              </a:rPr>
                                              <m:t>𝑣</m:t>
                                            </m:r>
                                          </m:sub>
                                        </m:sSub>
                                      </m:e>
                                    </m:d>
                                  </m:e>
                                </m:func>
                              </m:sup>
                            </m:sSup>
                          </m:e>
                        </m:d>
                      </m:e>
                      <m:sup>
                        <m:r>
                          <a:rPr lang="en-US" sz="1600" i="1">
                            <a:latin typeface="Cambria Math" panose="02040503050406030204" pitchFamily="18" charset="0"/>
                          </a:rPr>
                          <m:t>𝑇</m:t>
                        </m:r>
                      </m:sup>
                    </m:sSup>
                  </m:oMath>
                </a14:m>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447800" algn="l"/>
                  </a:tabLst>
                </a:pPr>
                <a:r>
                  <a:rPr lang="en-US" sz="2000" dirty="0">
                    <a:effectLst/>
                    <a:latin typeface="Calibri" panose="020F0502020204030204" pitchFamily="34" charset="0"/>
                    <a:ea typeface="Calibri" panose="020F0502020204030204" pitchFamily="34" charset="0"/>
                    <a:cs typeface="Arial" panose="020B0604020202020204" pitchFamily="34" charset="0"/>
                  </a:rPr>
                  <a:t>We want to use Time-Frequency (TF) method to estimate </a:t>
                </a:r>
                <a:br>
                  <a:rPr lang="en-US" sz="2000" dirty="0">
                    <a:effectLst/>
                    <a:latin typeface="Calibri" panose="020F0502020204030204" pitchFamily="34" charset="0"/>
                    <a:ea typeface="Calibri" panose="020F0502020204030204" pitchFamily="34" charset="0"/>
                    <a:cs typeface="Arial" panose="020B0604020202020204" pitchFamily="34" charset="0"/>
                  </a:rPr>
                </a:br>
                <a:r>
                  <a:rPr lang="en-US" sz="2000" dirty="0">
                    <a:effectLst/>
                    <a:latin typeface="Calibri" panose="020F0502020204030204" pitchFamily="34" charset="0"/>
                    <a:ea typeface="Calibri" panose="020F0502020204030204" pitchFamily="34" charset="0"/>
                    <a:cs typeface="Arial" panose="020B0604020202020204" pitchFamily="34" charset="0"/>
                  </a:rPr>
                  <a:t>the angle of arrival (will be called DOA from now).</a:t>
                </a:r>
              </a:p>
              <a:p>
                <a:pPr>
                  <a:lnSpc>
                    <a:spcPct val="107000"/>
                  </a:lnSpc>
                  <a:spcAft>
                    <a:spcPts val="800"/>
                  </a:spcAft>
                  <a:tabLst>
                    <a:tab pos="1447800" algn="l"/>
                  </a:tabLst>
                </a:pP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FB241C7-96EC-4A59-937B-043B3FBB1E97}"/>
                  </a:ext>
                </a:extLst>
              </p:cNvPr>
              <p:cNvSpPr>
                <a:spLocks noGrp="1" noRot="1" noChangeAspect="1" noMove="1" noResize="1" noEditPoints="1" noAdjustHandles="1" noChangeArrowheads="1" noChangeShapeType="1" noTextEdit="1"/>
              </p:cNvSpPr>
              <p:nvPr>
                <p:ph idx="1"/>
              </p:nvPr>
            </p:nvSpPr>
            <p:spPr>
              <a:xfrm>
                <a:off x="168896" y="1128041"/>
                <a:ext cx="11784291" cy="5423588"/>
              </a:xfrm>
              <a:blipFill>
                <a:blip r:embed="rId2"/>
                <a:stretch>
                  <a:fillRect l="-466" t="-449"/>
                </a:stretch>
              </a:blipFill>
            </p:spPr>
            <p:txBody>
              <a:bodyPr/>
              <a:lstStyle/>
              <a:p>
                <a:r>
                  <a:rPr lang="en-IL">
                    <a:noFill/>
                  </a:rPr>
                  <a:t> </a:t>
                </a:r>
              </a:p>
            </p:txBody>
          </p:sp>
        </mc:Fallback>
      </mc:AlternateContent>
      <p:pic>
        <p:nvPicPr>
          <p:cNvPr id="4" name="Picture 3" descr="Graphical user interface, application&#10;&#10;Description automatically generated">
            <a:extLst>
              <a:ext uri="{FF2B5EF4-FFF2-40B4-BE49-F238E27FC236}">
                <a16:creationId xmlns:a16="http://schemas.microsoft.com/office/drawing/2014/main" id="{66AA933E-D2F5-4621-9A6A-ACEDF7648E14}"/>
              </a:ext>
            </a:extLst>
          </p:cNvPr>
          <p:cNvPicPr/>
          <p:nvPr/>
        </p:nvPicPr>
        <p:blipFill rotWithShape="1">
          <a:blip r:embed="rId3">
            <a:extLst>
              <a:ext uri="{28A0092B-C50C-407E-A947-70E740481C1C}">
                <a14:useLocalDpi xmlns:a14="http://schemas.microsoft.com/office/drawing/2010/main" val="0"/>
              </a:ext>
            </a:extLst>
          </a:blip>
          <a:srcRect l="28252" t="27576" r="37736" b="23380"/>
          <a:stretch/>
        </p:blipFill>
        <p:spPr bwMode="auto">
          <a:xfrm>
            <a:off x="7110378" y="914399"/>
            <a:ext cx="5081622" cy="36813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430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Related Work</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1"/>
                <a:ext cx="11784291" cy="5423588"/>
              </a:xfrm>
            </p:spPr>
            <p:txBody>
              <a:bodyPr>
                <a:normAutofit/>
              </a:bodyPr>
              <a:lstStyle/>
              <a:p>
                <a:pPr marL="0" indent="0">
                  <a:lnSpc>
                    <a:spcPct val="107000"/>
                  </a:lnSpc>
                  <a:spcAft>
                    <a:spcPts val="80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MUSIC (Multiple Signal Classification)</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MUSIC algorithm for DOA estimation </a:t>
                </a:r>
                <a:r>
                  <a:rPr lang="en-US" sz="2000" dirty="0">
                    <a:latin typeface="Calibri" panose="020F0502020204030204" pitchFamily="34" charset="0"/>
                    <a:ea typeface="Calibri" panose="020F0502020204030204" pitchFamily="34" charset="0"/>
                    <a:cs typeface="Arial" panose="020B0604020202020204" pitchFamily="34" charset="0"/>
                  </a:rPr>
                  <a:t>is well known in the field of DOA since it gets good results even under low SNR scenarios.</a:t>
                </a:r>
              </a:p>
              <a:p>
                <a:pPr>
                  <a:lnSpc>
                    <a:spcPct val="107000"/>
                  </a:lnSpc>
                  <a:spcAft>
                    <a:spcPts val="800"/>
                  </a:spcAft>
                </a:pPr>
                <a:r>
                  <a:rPr lang="en-US" sz="2000" dirty="0">
                    <a:latin typeface="Calibri" panose="020F0502020204030204" pitchFamily="34" charset="0"/>
                    <a:cs typeface="Arial" panose="020B0604020202020204" pitchFamily="34" charset="0"/>
                  </a:rPr>
                  <a:t>The MUSIC uses SVD decomposition of the signals detected by the sensors, then takes the noise subspace which is statistical independent in the signal transmitted.</a:t>
                </a:r>
              </a:p>
              <a:p>
                <a:pPr>
                  <a:lnSpc>
                    <a:spcPct val="107000"/>
                  </a:lnSpc>
                  <a:spcAft>
                    <a:spcPts val="800"/>
                  </a:spcAft>
                </a:pPr>
                <a:r>
                  <a:rPr lang="en-US" sz="2000" dirty="0">
                    <a:latin typeface="Calibri" panose="020F0502020204030204" pitchFamily="34" charset="0"/>
                    <a:ea typeface="Calibri" panose="020F0502020204030204" pitchFamily="34" charset="0"/>
                    <a:cs typeface="Arial" panose="020B0604020202020204" pitchFamily="34" charset="0"/>
                  </a:rPr>
                  <a:t>Then for estimating the DOA we look at the following function:</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Arial" panose="020B0604020202020204" pitchFamily="34" charset="0"/>
                        </a:rPr>
                        <m:t>𝜽</m:t>
                      </m:r>
                      <m:r>
                        <a:rPr lang="en-US" sz="1800" b="1"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𝑎𝑟𝑔𝑚𝑎</m:t>
                      </m:r>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b="1" i="1">
                              <a:effectLst/>
                              <a:latin typeface="Cambria Math" panose="02040503050406030204" pitchFamily="18" charset="0"/>
                              <a:ea typeface="Times New Roman" panose="02020603050405020304" pitchFamily="18" charset="0"/>
                              <a:cs typeface="Arial" panose="020B0604020202020204" pitchFamily="34" charset="0"/>
                            </a:rPr>
                            <m:t>𝜽</m:t>
                          </m:r>
                        </m:sub>
                      </m:sSub>
                      <m:r>
                        <a:rPr lang="en-US" sz="1800" b="1" i="1">
                          <a:effectLst/>
                          <a:latin typeface="Cambria Math" panose="02040503050406030204" pitchFamily="18" charset="0"/>
                          <a:ea typeface="Times New Roman" panose="02020603050405020304" pitchFamily="18" charset="0"/>
                          <a:cs typeface="Arial" panose="020B0604020202020204" pitchFamily="34" charset="0"/>
                        </a:rPr>
                        <m:t>{</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𝒇</m:t>
                      </m:r>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𝜃</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e>
                      </m:d>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𝑎𝑟𝑔𝑚𝑎</m:t>
                      </m:r>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b="1" i="1">
                              <a:effectLst/>
                              <a:latin typeface="Cambria Math" panose="02040503050406030204" pitchFamily="18" charset="0"/>
                              <a:ea typeface="Times New Roman" panose="02020603050405020304" pitchFamily="18" charset="0"/>
                              <a:cs typeface="Arial" panose="020B0604020202020204" pitchFamily="34" charset="0"/>
                            </a:rPr>
                            <m:t>𝜽</m:t>
                          </m:r>
                        </m:sub>
                      </m:sSub>
                      <m:r>
                        <a:rPr lang="en-US" sz="1800" b="1" i="1">
                          <a:effectLst/>
                          <a:latin typeface="Cambria Math" panose="02040503050406030204" pitchFamily="18" charset="0"/>
                          <a:ea typeface="Times New Roman" panose="02020603050405020304" pitchFamily="18" charset="0"/>
                          <a:cs typeface="Arial" panose="020B0604020202020204" pitchFamily="34" charset="0"/>
                        </a:rPr>
                        <m:t>{ </m:t>
                      </m:r>
                      <m:f>
                        <m:f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1</m:t>
                          </m:r>
                        </m:num>
                        <m:den>
                          <m:sSup>
                            <m:s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pPr>
                            <m:e>
                              <m:d>
                                <m:dPr>
                                  <m:begChr m:val="|"/>
                                  <m:endChr m:val="|"/>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sSubSup>
                                    <m:sSubSupPr>
                                      <m:ctrlPr>
                                        <a:rPr lang="en-IL" sz="1800" b="1" i="1">
                                          <a:effectLst/>
                                          <a:latin typeface="Cambria Math" panose="02040503050406030204" pitchFamily="18" charset="0"/>
                                          <a:ea typeface="Times New Roman" panose="02020603050405020304" pitchFamily="18" charset="0"/>
                                          <a:cs typeface="Arial" panose="020B0604020202020204" pitchFamily="34" charset="0"/>
                                        </a:rPr>
                                      </m:ctrlPr>
                                    </m:sSubSupPr>
                                    <m:e>
                                      <m:acc>
                                        <m:accPr>
                                          <m:chr m:val="̂"/>
                                          <m:ctrlPr>
                                            <a:rPr lang="en-IL" sz="1800" b="1"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b="1" i="1">
                                              <a:effectLst/>
                                              <a:latin typeface="Cambria Math" panose="02040503050406030204" pitchFamily="18" charset="0"/>
                                              <a:ea typeface="Times New Roman" panose="02020603050405020304" pitchFamily="18" charset="0"/>
                                              <a:cs typeface="Arial" panose="020B0604020202020204" pitchFamily="34" charset="0"/>
                                            </a:rPr>
                                            <m:t>𝑬</m:t>
                                          </m:r>
                                        </m:e>
                                      </m:acc>
                                    </m:e>
                                    <m:sub>
                                      <m:r>
                                        <a:rPr lang="en-US" sz="1800" b="1" i="1">
                                          <a:effectLst/>
                                          <a:latin typeface="Cambria Math" panose="02040503050406030204" pitchFamily="18" charset="0"/>
                                          <a:ea typeface="Times New Roman" panose="02020603050405020304" pitchFamily="18" charset="0"/>
                                          <a:cs typeface="Arial" panose="020B0604020202020204" pitchFamily="34" charset="0"/>
                                        </a:rPr>
                                        <m:t>𝒏</m:t>
                                      </m:r>
                                    </m:sub>
                                    <m:sup>
                                      <m:r>
                                        <a:rPr lang="en-US" sz="1800" b="1" i="1">
                                          <a:effectLst/>
                                          <a:latin typeface="Cambria Math" panose="02040503050406030204" pitchFamily="18" charset="0"/>
                                          <a:ea typeface="Times New Roman" panose="02020603050405020304" pitchFamily="18" charset="0"/>
                                          <a:cs typeface="Arial" panose="020B0604020202020204" pitchFamily="34" charset="0"/>
                                        </a:rPr>
                                        <m:t>𝑯</m:t>
                                      </m:r>
                                    </m:sup>
                                  </m:sSubSup>
                                  <m:r>
                                    <a:rPr lang="en-US" sz="1800" b="1" i="1">
                                      <a:effectLst/>
                                      <a:latin typeface="Cambria Math" panose="02040503050406030204" pitchFamily="18" charset="0"/>
                                      <a:ea typeface="Times New Roman" panose="02020603050405020304" pitchFamily="18" charset="0"/>
                                      <a:cs typeface="Arial" panose="020B0604020202020204" pitchFamily="34" charset="0"/>
                                    </a:rPr>
                                    <m:t>𝒂</m:t>
                                  </m:r>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𝜃</m:t>
                                      </m:r>
                                    </m:e>
                                  </m:d>
                                </m:e>
                              </m:d>
                            </m:e>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p>
                        </m:den>
                      </m:f>
                      <m:r>
                        <a:rPr lang="en-US" sz="1800" i="1">
                          <a:effectLst/>
                          <a:latin typeface="Cambria Math" panose="02040503050406030204" pitchFamily="18" charset="0"/>
                          <a:ea typeface="Times New Roman" panose="02020603050405020304" pitchFamily="18" charset="0"/>
                          <a:cs typeface="Arial" panose="020B0604020202020204" pitchFamily="34" charset="0"/>
                        </a:rPr>
                        <m:t> }</m:t>
                      </m:r>
                    </m:oMath>
                  </m:oMathPara>
                </a14:m>
                <a:endParaRPr lang="en-IL"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Arial" panose="020B0604020202020204" pitchFamily="34" charset="0"/>
                  </a:rPr>
                  <a:t>Where </a:t>
                </a:r>
                <a14:m>
                  <m:oMath xmlns:m="http://schemas.openxmlformats.org/officeDocument/2006/math">
                    <m:sSub>
                      <m:sSubPr>
                        <m:ctrlPr>
                          <a:rPr lang="en-US" sz="2000" b="0" i="1" dirty="0" smtClean="0">
                            <a:latin typeface="Cambria Math" panose="02040503050406030204" pitchFamily="18" charset="0"/>
                            <a:ea typeface="Calibri" panose="020F0502020204030204" pitchFamily="34" charset="0"/>
                            <a:cs typeface="Arial" panose="020B0604020202020204" pitchFamily="34" charset="0"/>
                          </a:rPr>
                        </m:ctrlPr>
                      </m:sSubPr>
                      <m:e>
                        <m:r>
                          <a:rPr lang="en-US" sz="2000" i="1" dirty="0" smtClean="0">
                            <a:latin typeface="Cambria Math" panose="02040503050406030204" pitchFamily="18" charset="0"/>
                            <a:ea typeface="Calibri" panose="020F0502020204030204" pitchFamily="34" charset="0"/>
                            <a:cs typeface="Arial" panose="020B0604020202020204" pitchFamily="34" charset="0"/>
                          </a:rPr>
                          <m:t>𝐸</m:t>
                        </m:r>
                      </m:e>
                      <m:sub>
                        <m:r>
                          <a:rPr lang="en-US" sz="2000" i="1" dirty="0" smtClean="0">
                            <a:latin typeface="Cambria Math" panose="02040503050406030204" pitchFamily="18" charset="0"/>
                            <a:ea typeface="Calibri" panose="020F0502020204030204" pitchFamily="34" charset="0"/>
                            <a:cs typeface="Arial" panose="020B0604020202020204" pitchFamily="34" charset="0"/>
                          </a:rPr>
                          <m:t>𝑛</m:t>
                        </m:r>
                      </m:sub>
                    </m:sSub>
                  </m:oMath>
                </a14:m>
                <a:r>
                  <a:rPr lang="en-US" sz="2000" dirty="0">
                    <a:latin typeface="Calibri" panose="020F0502020204030204" pitchFamily="34" charset="0"/>
                    <a:ea typeface="Calibri" panose="020F0502020204030204" pitchFamily="34" charset="0"/>
                    <a:cs typeface="Arial" panose="020B0604020202020204" pitchFamily="34" charset="0"/>
                  </a:rPr>
                  <a:t> is the subspace  of the noise and a is the steering vector.</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Since </a:t>
                </a:r>
                <a14:m>
                  <m:oMath xmlns:m="http://schemas.openxmlformats.org/officeDocument/2006/math">
                    <m:r>
                      <a:rPr lang="en-US" sz="2000" i="1" dirty="0" smtClean="0">
                        <a:effectLst/>
                        <a:latin typeface="Cambria Math" panose="02040503050406030204" pitchFamily="18" charset="0"/>
                        <a:ea typeface="Calibri" panose="020F0502020204030204" pitchFamily="34" charset="0"/>
                        <a:cs typeface="Arial" panose="020B0604020202020204" pitchFamily="34" charset="0"/>
                      </a:rPr>
                      <m:t>𝑎</m:t>
                    </m:r>
                    <m:r>
                      <a:rPr lang="en-US" sz="2000" b="0" i="1" dirty="0" smtClean="0">
                        <a:effectLst/>
                        <a:latin typeface="Cambria Math" panose="02040503050406030204" pitchFamily="18" charset="0"/>
                        <a:ea typeface="Calibri" panose="020F0502020204030204" pitchFamily="34" charset="0"/>
                        <a:cs typeface="Arial" panose="020B0604020202020204" pitchFamily="34" charset="0"/>
                      </a:rPr>
                      <m:t>(</m:t>
                    </m:r>
                    <m:r>
                      <a:rPr lang="en-US" sz="2000" b="0" i="1" dirty="0" smtClean="0">
                        <a:effectLst/>
                        <a:latin typeface="Cambria Math" panose="02040503050406030204" pitchFamily="18" charset="0"/>
                        <a:ea typeface="Calibri" panose="020F0502020204030204" pitchFamily="34" charset="0"/>
                        <a:cs typeface="Arial" panose="020B0604020202020204" pitchFamily="34" charset="0"/>
                      </a:rPr>
                      <m:t>𝜃</m:t>
                    </m:r>
                    <m:r>
                      <a:rPr lang="en-US" sz="2000" b="0" i="1" dirty="0" smtClean="0">
                        <a:effectLst/>
                        <a:latin typeface="Cambria Math" panose="02040503050406030204" pitchFamily="18" charset="0"/>
                        <a:ea typeface="Calibri" panose="020F0502020204030204" pitchFamily="34" charset="0"/>
                        <a:cs typeface="Arial" panose="020B0604020202020204" pitchFamily="34" charset="0"/>
                      </a:rPr>
                      <m:t>)</m:t>
                    </m:r>
                  </m:oMath>
                </a14:m>
                <a:r>
                  <a:rPr lang="en-US" sz="20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000" b="0" i="1" smtClean="0">
                            <a:effectLst/>
                            <a:latin typeface="Cambria Math" panose="02040503050406030204" pitchFamily="18" charset="0"/>
                            <a:ea typeface="Calibri" panose="020F0502020204030204" pitchFamily="34" charset="0"/>
                            <a:cs typeface="Arial" panose="020B0604020202020204" pitchFamily="34" charset="0"/>
                          </a:rPr>
                          <m:t>𝐸</m:t>
                        </m:r>
                      </m:e>
                      <m:sub>
                        <m:r>
                          <a:rPr lang="en-US" sz="2000" b="0" i="1" smtClean="0">
                            <a:effectLst/>
                            <a:latin typeface="Cambria Math" panose="02040503050406030204" pitchFamily="18" charset="0"/>
                            <a:ea typeface="Calibri" panose="020F0502020204030204" pitchFamily="34" charset="0"/>
                            <a:cs typeface="Arial" panose="020B0604020202020204" pitchFamily="34" charset="0"/>
                          </a:rPr>
                          <m:t>𝑛</m:t>
                        </m:r>
                      </m:sub>
                    </m:sSub>
                  </m:oMath>
                </a14:m>
                <a:r>
                  <a:rPr lang="en-US" sz="2000" dirty="0">
                    <a:effectLst/>
                    <a:latin typeface="Calibri" panose="020F0502020204030204" pitchFamily="34" charset="0"/>
                    <a:ea typeface="Calibri" panose="020F0502020204030204" pitchFamily="34" charset="0"/>
                    <a:cs typeface="Arial" panose="020B0604020202020204" pitchFamily="34" charset="0"/>
                  </a:rPr>
                  <a:t> are statistically independent, we get a peak in the angles where the true angle of arrival (</a:t>
                </a:r>
                <a:r>
                  <a:rPr lang="en-US" sz="2000" dirty="0" err="1">
                    <a:effectLst/>
                    <a:latin typeface="Calibri" panose="020F0502020204030204" pitchFamily="34" charset="0"/>
                    <a:ea typeface="Calibri" panose="020F0502020204030204" pitchFamily="34" charset="0"/>
                    <a:cs typeface="Arial" panose="020B0604020202020204" pitchFamily="34" charset="0"/>
                  </a:rPr>
                  <a:t>AoA</a:t>
                </a:r>
                <a:r>
                  <a:rPr lang="en-US" sz="2000" dirty="0">
                    <a:effectLst/>
                    <a:latin typeface="Calibri" panose="020F0502020204030204" pitchFamily="34" charset="0"/>
                    <a:ea typeface="Calibri" panose="020F0502020204030204" pitchFamily="34" charset="0"/>
                    <a:cs typeface="Arial" panose="020B0604020202020204" pitchFamily="34" charset="0"/>
                  </a:rPr>
                  <a:t>) is.</a:t>
                </a:r>
              </a:p>
              <a:p>
                <a:pPr>
                  <a:lnSpc>
                    <a:spcPct val="107000"/>
                  </a:lnSpc>
                  <a:spcAft>
                    <a:spcPts val="800"/>
                  </a:spcAft>
                  <a:tabLst>
                    <a:tab pos="1447800" algn="l"/>
                  </a:tabLst>
                </a:pP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FB241C7-96EC-4A59-937B-043B3FBB1E97}"/>
                  </a:ext>
                </a:extLst>
              </p:cNvPr>
              <p:cNvSpPr>
                <a:spLocks noGrp="1" noRot="1" noChangeAspect="1" noMove="1" noResize="1" noEditPoints="1" noAdjustHandles="1" noChangeArrowheads="1" noChangeShapeType="1" noTextEdit="1"/>
              </p:cNvSpPr>
              <p:nvPr>
                <p:ph idx="1"/>
              </p:nvPr>
            </p:nvSpPr>
            <p:spPr>
              <a:xfrm>
                <a:off x="168896" y="1128041"/>
                <a:ext cx="11784291" cy="5423588"/>
              </a:xfrm>
              <a:blipFill>
                <a:blip r:embed="rId2"/>
                <a:stretch>
                  <a:fillRect l="-569" t="-449"/>
                </a:stretch>
              </a:blipFill>
            </p:spPr>
            <p:txBody>
              <a:bodyPr/>
              <a:lstStyle/>
              <a:p>
                <a:r>
                  <a:rPr lang="en-IL">
                    <a:noFill/>
                  </a:rPr>
                  <a:t> </a:t>
                </a:r>
              </a:p>
            </p:txBody>
          </p:sp>
        </mc:Fallback>
      </mc:AlternateContent>
    </p:spTree>
    <p:extLst>
      <p:ext uri="{BB962C8B-B14F-4D97-AF65-F5344CB8AC3E}">
        <p14:creationId xmlns:p14="http://schemas.microsoft.com/office/powerpoint/2010/main" val="3141449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Related Work</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1"/>
            <a:ext cx="11784291" cy="5423588"/>
          </a:xfrm>
        </p:spPr>
        <p:txBody>
          <a:bodyPr>
            <a:normAutofit/>
          </a:bodyPr>
          <a:lstStyle/>
          <a:p>
            <a:pPr marL="0" indent="0">
              <a:lnSpc>
                <a:spcPct val="107000"/>
              </a:lnSpc>
              <a:spcAft>
                <a:spcPts val="80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Alternative methods</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TF-MUSIC: </a:t>
            </a:r>
          </a:p>
          <a:p>
            <a:pPr lvl="1">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An enhancement of the MUSIC algorithm using Spatial Time-Frequency Distribution matrix (STFD), which is a variant of the known auto-correlation matrix.</a:t>
            </a:r>
          </a:p>
          <a:p>
            <a:pPr>
              <a:lnSpc>
                <a:spcPct val="107000"/>
              </a:lnSpc>
              <a:spcAft>
                <a:spcPts val="800"/>
              </a:spcAft>
            </a:pPr>
            <a:r>
              <a:rPr lang="en-US" sz="2000" dirty="0">
                <a:latin typeface="Calibri" panose="020F0502020204030204" pitchFamily="34" charset="0"/>
                <a:ea typeface="Calibri" panose="020F0502020204030204" pitchFamily="34" charset="0"/>
                <a:cs typeface="Arial" panose="020B0604020202020204" pitchFamily="34" charset="0"/>
              </a:rPr>
              <a:t>SADTFD based on Viterbi DOA estimation:</a:t>
            </a:r>
          </a:p>
          <a:p>
            <a:pPr lvl="1">
              <a:lnSpc>
                <a:spcPct val="107000"/>
              </a:lnSpc>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The </a:t>
            </a:r>
            <a:r>
              <a:rPr lang="en-US" sz="1800" dirty="0">
                <a:latin typeface="Calibri" panose="020F0502020204030204" pitchFamily="34" charset="0"/>
                <a:ea typeface="Calibri" panose="020F0502020204030204" pitchFamily="34" charset="0"/>
                <a:cs typeface="Arial" panose="020B0604020202020204" pitchFamily="34" charset="0"/>
              </a:rPr>
              <a:t>SADTFD</a:t>
            </a:r>
            <a:r>
              <a:rPr lang="en-US" sz="1800" dirty="0">
                <a:effectLst/>
                <a:latin typeface="Calibri" panose="020F0502020204030204" pitchFamily="34" charset="0"/>
                <a:ea typeface="Times New Roman" panose="02020603050405020304" pitchFamily="18" charset="0"/>
                <a:cs typeface="Arial" panose="020B0604020202020204" pitchFamily="34" charset="0"/>
              </a:rPr>
              <a:t> solution first takes the STFD of the signal, then enhances the STFD with directional smoothing to an Adaptive directional TFD (ADTFD) and employs the Viterbi algorithm for IF estimation followed by source localization.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Arial" panose="020B0604020202020204" pitchFamily="34" charset="0"/>
              </a:rPr>
              <a:t>DOA based on IF estimation using ridge tracking:</a:t>
            </a:r>
          </a:p>
          <a:p>
            <a:pPr lvl="1">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First, in order to reduce complexity, the STFD calculated using only auto-terms.</a:t>
            </a:r>
          </a:p>
          <a:p>
            <a:pPr lvl="1">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In the next step the algorithm performs</a:t>
            </a:r>
            <a:r>
              <a:rPr lang="en-IL" sz="1800" dirty="0">
                <a:effectLst/>
                <a:latin typeface="Calibri" panose="020F0502020204030204" pitchFamily="34" charset="0"/>
                <a:ea typeface="Calibri" panose="020F0502020204030204" pitchFamily="34" charset="0"/>
                <a:cs typeface="Arial" panose="020B0604020202020204" pitchFamily="34" charset="0"/>
              </a:rPr>
              <a:t> blind source separation using TF filtering at each sensor</a:t>
            </a:r>
            <a:r>
              <a:rPr lang="en-US" sz="1800" dirty="0">
                <a:effectLst/>
                <a:latin typeface="Calibri" panose="020F0502020204030204" pitchFamily="34" charset="0"/>
                <a:ea typeface="Calibri" panose="020F0502020204030204" pitchFamily="34" charset="0"/>
                <a:cs typeface="Arial" panose="020B0604020202020204" pitchFamily="34" charset="0"/>
              </a:rPr>
              <a:t> which is less complexed than the previously mentioned Viterbi algorithm.</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lvl="1">
              <a:lnSpc>
                <a:spcPct val="107000"/>
              </a:lnSpc>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447800" algn="l"/>
              </a:tabLst>
            </a:pP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1036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Fast-IF Introduction</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1"/>
            <a:ext cx="11784291" cy="5423588"/>
          </a:xfrm>
        </p:spPr>
        <p:txBody>
          <a:bodyPr>
            <a:normAutofit/>
          </a:bodyPr>
          <a:lstStyle/>
          <a:p>
            <a:pPr>
              <a:lnSpc>
                <a:spcPct val="107000"/>
              </a:lnSpc>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Fast-IF (IF for instantaneous frequency) method comes in order to reduce complexity of previously presented algo</a:t>
            </a:r>
            <a:r>
              <a:rPr lang="en-US" sz="2000" dirty="0">
                <a:latin typeface="Calibri" panose="020F0502020204030204" pitchFamily="34" charset="0"/>
                <a:ea typeface="Calibri" panose="020F0502020204030204" pitchFamily="34" charset="0"/>
                <a:cs typeface="Arial" panose="020B0604020202020204" pitchFamily="34" charset="0"/>
              </a:rPr>
              <a:t>rithms while exploiting use of TF in order to also get better results.</a:t>
            </a:r>
          </a:p>
          <a:p>
            <a:pPr>
              <a:lnSpc>
                <a:spcPct val="107000"/>
              </a:lnSpc>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While most MUSIC-based algorithms </a:t>
            </a:r>
            <a:r>
              <a:rPr lang="en-US" sz="2000" dirty="0">
                <a:latin typeface="Calibri" panose="020F0502020204030204" pitchFamily="34" charset="0"/>
                <a:ea typeface="Calibri" panose="020F0502020204030204" pitchFamily="34" charset="0"/>
                <a:cs typeface="Arial" panose="020B0604020202020204" pitchFamily="34" charset="0"/>
              </a:rPr>
              <a:t>are</a:t>
            </a:r>
            <a:r>
              <a:rPr lang="en-US" sz="2000" dirty="0">
                <a:effectLst/>
                <a:latin typeface="Calibri" panose="020F0502020204030204" pitchFamily="34" charset="0"/>
                <a:ea typeface="Calibri" panose="020F0502020204030204" pitchFamily="34" charset="0"/>
                <a:cs typeface="Arial" panose="020B0604020202020204" pitchFamily="34" charset="0"/>
              </a:rPr>
              <a:t> only applicable for over-determined problems (e.g., number of sources &lt; number of sensors), the Fast-IF method is applicable also for under-determined problems.</a:t>
            </a:r>
          </a:p>
          <a:p>
            <a:pPr>
              <a:lnSpc>
                <a:spcPct val="107000"/>
              </a:lnSpc>
              <a:spcAft>
                <a:spcPts val="800"/>
              </a:spcAft>
            </a:pP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Arial" panose="020B0604020202020204" pitchFamily="34" charset="0"/>
              </a:rPr>
              <a:t>The purpose of the algorithm is to extract chirp components which can be intersecting in the TF domain, and then apply simple MUSIC algorithm on each component separately.</a:t>
            </a: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297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Fast-IF Introduction</a:t>
            </a:r>
            <a:endParaRPr lang="en-IL" dirty="0"/>
          </a:p>
        </p:txBody>
      </p:sp>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1"/>
            <a:ext cx="11784291" cy="5423588"/>
          </a:xfrm>
        </p:spPr>
        <p:txBody>
          <a:bodyPr>
            <a:norm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Arial" panose="020B0604020202020204" pitchFamily="34" charset="0"/>
              </a:rPr>
              <a:t>Example for IF separation:</a:t>
            </a:r>
          </a:p>
          <a:p>
            <a:pPr>
              <a:lnSpc>
                <a:spcPct val="107000"/>
              </a:lnSpc>
              <a:spcAft>
                <a:spcPts val="800"/>
              </a:spcAft>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descr="Graphical user interface, application, table, Excel&#10;&#10;Description automatically generated">
            <a:extLst>
              <a:ext uri="{FF2B5EF4-FFF2-40B4-BE49-F238E27FC236}">
                <a16:creationId xmlns:a16="http://schemas.microsoft.com/office/drawing/2014/main" id="{F0CDCE42-77BD-42C1-9FCB-16121AE29A51}"/>
              </a:ext>
            </a:extLst>
          </p:cNvPr>
          <p:cNvPicPr>
            <a:picLocks noChangeAspect="1"/>
          </p:cNvPicPr>
          <p:nvPr/>
        </p:nvPicPr>
        <p:blipFill rotWithShape="1">
          <a:blip r:embed="rId2"/>
          <a:srcRect l="21143" t="24822" r="22527" b="13050"/>
          <a:stretch/>
        </p:blipFill>
        <p:spPr>
          <a:xfrm>
            <a:off x="3360289" y="1378836"/>
            <a:ext cx="8831711" cy="5479164"/>
          </a:xfrm>
          <a:prstGeom prst="rect">
            <a:avLst/>
          </a:prstGeom>
        </p:spPr>
      </p:pic>
    </p:spTree>
    <p:extLst>
      <p:ext uri="{BB962C8B-B14F-4D97-AF65-F5344CB8AC3E}">
        <p14:creationId xmlns:p14="http://schemas.microsoft.com/office/powerpoint/2010/main" val="411956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Fast-IF Algorithm</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1"/>
                <a:ext cx="11784291" cy="5423588"/>
              </a:xfrm>
            </p:spPr>
            <p:txBody>
              <a:bodyPr>
                <a:normAutofit/>
              </a:bodyPr>
              <a:lstStyle/>
              <a:p>
                <a:pPr>
                  <a:lnSpc>
                    <a:spcPct val="107000"/>
                  </a:lnSpc>
                  <a:buFont typeface="Wingdings" panose="05000000000000000000" pitchFamily="2" charset="2"/>
                  <a:buChar char="Ø"/>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The energy within a short interval {t-∆T, t+∆T} is found and averaged across the M sensors for the kth sensor</a:t>
                </a:r>
                <a:br>
                  <a:rPr lang="en-US" sz="800" dirty="0">
                    <a:latin typeface="Calibri" panose="020F0502020204030204" pitchFamily="34" charset="0"/>
                    <a:ea typeface="Calibri" panose="020F0502020204030204" pitchFamily="34" charset="0"/>
                    <a:cs typeface="Arial" panose="020B0604020202020204" pitchFamily="34" charset="0"/>
                  </a:rPr>
                </a:br>
                <a14:m>
                  <m:oMath xmlns:m="http://schemas.openxmlformats.org/officeDocument/2006/math">
                    <m:sSub>
                      <m:sSubPr>
                        <m:ctrlPr>
                          <a:rPr lang="en-IL" sz="1800" i="1" smtClean="0">
                            <a:effectLst/>
                            <a:latin typeface="Cambria Math" panose="02040503050406030204" pitchFamily="18" charset="0"/>
                            <a:ea typeface="Times New Roman" panose="02020603050405020304" pitchFamily="18" charset="0"/>
                            <a:cs typeface="Arial" panose="020B0604020202020204" pitchFamily="34" charset="0"/>
                          </a:rPr>
                        </m:ctrlPr>
                      </m:sSubPr>
                      <m:e>
                        <m:acc>
                          <m:accPr>
                            <m:chr m:val="̂"/>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𝑒</m:t>
                            </m:r>
                          </m:e>
                        </m:acc>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𝑘</m:t>
                        </m:r>
                      </m:sub>
                    </m:sSub>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d>
                    <m:r>
                      <a:rPr lang="en-US" sz="1800" i="1">
                        <a:effectLst/>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1800" i="1">
                            <a:effectLst/>
                            <a:latin typeface="Cambria Math" panose="02040503050406030204" pitchFamily="18" charset="0"/>
                            <a:ea typeface="Times New Roman" panose="02020603050405020304" pitchFamily="18" charset="0"/>
                            <a:cs typeface="Arial" panose="020B0604020202020204" pitchFamily="34" charset="0"/>
                          </a:rPr>
                          <m:t>𝑘</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𝑀</m:t>
                        </m:r>
                      </m:sup>
                      <m:e>
                        <m:nary>
                          <m:naryPr>
                            <m:limLoc m:val="subSup"/>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Δ</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Δ</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sup>
                          <m:e>
                            <m:sSup>
                              <m:s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pPr>
                              <m:e>
                                <m:d>
                                  <m:dPr>
                                    <m:begChr m:val="|"/>
                                    <m:endChr m:val="|"/>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𝑘</m:t>
                                        </m:r>
                                      </m:sub>
                                    </m:sSub>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𝜏</m:t>
                                        </m:r>
                                      </m:e>
                                    </m:d>
                                  </m:e>
                                </m:d>
                              </m:e>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𝜏</m:t>
                            </m:r>
                          </m:e>
                        </m:nary>
                      </m:e>
                    </m:nary>
                  </m:oMath>
                </a14:m>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lvl="0" indent="0" algn="ctr" rtl="0">
                  <a:lnSpc>
                    <a:spcPct val="107000"/>
                  </a:lnSpc>
                  <a:buNone/>
                  <a:tabLst>
                    <a:tab pos="1447800" algn="l"/>
                  </a:tabLst>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sub>
                        <m:r>
                          <a:rPr lang="en-US" sz="1800" i="1">
                            <a:effectLst/>
                            <a:latin typeface="Cambria Math" panose="02040503050406030204" pitchFamily="18" charset="0"/>
                            <a:ea typeface="Calibri" panose="020F0502020204030204" pitchFamily="34" charset="0"/>
                            <a:cs typeface="Arial" panose="020B0604020202020204" pitchFamily="34" charset="0"/>
                          </a:rPr>
                          <m:t>𝑎𝑣𝑔</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1</m:t>
                        </m:r>
                      </m:num>
                      <m:den>
                        <m:r>
                          <a:rPr lang="en-US" sz="1800" i="1">
                            <a:effectLst/>
                            <a:latin typeface="Cambria Math" panose="02040503050406030204" pitchFamily="18" charset="0"/>
                            <a:ea typeface="Calibri" panose="020F0502020204030204" pitchFamily="34" charset="0"/>
                            <a:cs typeface="Arial" panose="020B0604020202020204" pitchFamily="34" charset="0"/>
                          </a:rPr>
                          <m:t>𝑀</m:t>
                        </m:r>
                      </m:den>
                    </m:f>
                    <m:nary>
                      <m:naryPr>
                        <m:chr m:val="∑"/>
                        <m:limLoc m:val="undOvr"/>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𝑘</m:t>
                        </m:r>
                        <m:r>
                          <a:rPr lang="en-US" sz="1800" i="1">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𝑀</m:t>
                        </m:r>
                      </m:sup>
                      <m:e>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𝑘</m:t>
                            </m:r>
                          </m:sub>
                        </m:sSub>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𝑡</m:t>
                            </m:r>
                          </m:e>
                        </m:d>
                      </m:e>
                    </m:nary>
                  </m:oMath>
                </a14:m>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0" rtl="0">
                  <a:lnSpc>
                    <a:spcPct val="107000"/>
                  </a:lnSpc>
                  <a:spcAft>
                    <a:spcPts val="800"/>
                  </a:spcAft>
                  <a:buFont typeface="Wingdings" panose="05000000000000000000" pitchFamily="2" charset="2"/>
                  <a:buChar char="Ø"/>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We obtain the highest energy time instant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a:effectLst/>
                            <a:latin typeface="Cambria Math" panose="02040503050406030204" pitchFamily="18" charset="0"/>
                            <a:ea typeface="Calibri" panose="020F0502020204030204" pitchFamily="34" charset="0"/>
                            <a:cs typeface="Arial" panose="020B0604020202020204" pitchFamily="34" charset="0"/>
                          </a:rPr>
                          <m:t>0</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func>
                      <m:funcPr>
                        <m:ctrlPr>
                          <a:rPr lang="en-IL" sz="1800" i="1">
                            <a:effectLst/>
                            <a:latin typeface="Cambria Math" panose="02040503050406030204" pitchFamily="18" charset="0"/>
                            <a:ea typeface="Calibri" panose="020F0502020204030204" pitchFamily="34" charset="0"/>
                            <a:cs typeface="Arial" panose="020B0604020202020204" pitchFamily="34" charset="0"/>
                          </a:rPr>
                        </m:ctrlPr>
                      </m:funcPr>
                      <m:fName>
                        <m:limLow>
                          <m:limLowPr>
                            <m:ctrlPr>
                              <a:rPr lang="en-IL" sz="1800" i="1">
                                <a:effectLst/>
                                <a:latin typeface="Cambria Math" panose="02040503050406030204" pitchFamily="18" charset="0"/>
                                <a:ea typeface="Calibri" panose="020F0502020204030204" pitchFamily="34" charset="0"/>
                                <a:cs typeface="Arial" panose="020B0604020202020204" pitchFamily="34" charset="0"/>
                              </a:rPr>
                            </m:ctrlPr>
                          </m:limLow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argmax</m:t>
                            </m:r>
                          </m:e>
                          <m:lim>
                            <m:r>
                              <a:rPr lang="en-US" sz="1800" i="1">
                                <a:effectLst/>
                                <a:latin typeface="Cambria Math" panose="02040503050406030204" pitchFamily="18" charset="0"/>
                                <a:ea typeface="Calibri" panose="020F0502020204030204" pitchFamily="34" charset="0"/>
                                <a:cs typeface="Arial" panose="020B0604020202020204" pitchFamily="34" charset="0"/>
                              </a:rPr>
                              <m:t>𝑡</m:t>
                            </m:r>
                          </m:lim>
                        </m:limLow>
                      </m:fName>
                      <m:e>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sub>
                            <m:r>
                              <a:rPr lang="en-US" sz="1800" i="1">
                                <a:effectLst/>
                                <a:latin typeface="Cambria Math" panose="02040503050406030204" pitchFamily="18" charset="0"/>
                                <a:ea typeface="Calibri" panose="020F0502020204030204" pitchFamily="34" charset="0"/>
                                <a:cs typeface="Arial" panose="020B0604020202020204" pitchFamily="34" charset="0"/>
                              </a:rPr>
                              <m:t>𝑎𝑣𝑔</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i="1">
                            <a:effectLst/>
                            <a:latin typeface="Cambria Math" panose="02040503050406030204" pitchFamily="18" charset="0"/>
                            <a:ea typeface="Calibri" panose="020F0502020204030204" pitchFamily="34" charset="0"/>
                            <a:cs typeface="Arial" panose="020B0604020202020204" pitchFamily="34" charset="0"/>
                          </a:rPr>
                          <m:t>)</m:t>
                        </m:r>
                      </m:e>
                    </m:func>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buFont typeface="Wingdings" panose="05000000000000000000" pitchFamily="2" charset="2"/>
                  <a:buChar char="Ø"/>
                  <a:tabLst>
                    <a:tab pos="14478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The TF characterization performed with a Fractional Fourier Gaussian window (FRFT) which is a generalization of Fourier transform. It has an adjustable parameter in the form of rotational angle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𝛼</m:t>
                        </m:r>
                      </m:e>
                      <m:sub>
                        <m:r>
                          <a:rPr lang="en-US" sz="1800" i="1">
                            <a:effectLst/>
                            <a:latin typeface="Cambria Math" panose="02040503050406030204" pitchFamily="18" charset="0"/>
                            <a:ea typeface="Calibri" panose="020F0502020204030204" pitchFamily="34" charset="0"/>
                            <a:cs typeface="Arial" panose="020B0604020202020204" pitchFamily="34" charset="0"/>
                          </a:rPr>
                          <m:t>𝑙</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𝑙</m:t>
                        </m:r>
                      </m:num>
                      <m:den>
                        <m:r>
                          <a:rPr lang="en-US" sz="1800" i="1">
                            <a:effectLst/>
                            <a:latin typeface="Cambria Math" panose="02040503050406030204" pitchFamily="18" charset="0"/>
                            <a:ea typeface="Calibri" panose="020F0502020204030204" pitchFamily="34" charset="0"/>
                            <a:cs typeface="Arial" panose="020B0604020202020204" pitchFamily="34" charset="0"/>
                          </a:rPr>
                          <m:t>𝐿</m:t>
                        </m:r>
                      </m:den>
                    </m:f>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𝑙</m:t>
                        </m:r>
                      </m:num>
                      <m:den>
                        <m:r>
                          <a:rPr lang="en-US" sz="1800" i="1">
                            <a:effectLst/>
                            <a:latin typeface="Cambria Math" panose="02040503050406030204" pitchFamily="18" charset="0"/>
                            <a:ea typeface="Calibri" panose="020F0502020204030204" pitchFamily="34" charset="0"/>
                            <a:cs typeface="Arial" panose="020B0604020202020204" pitchFamily="34" charset="0"/>
                          </a:rPr>
                          <m:t>100</m:t>
                        </m:r>
                      </m:den>
                    </m:f>
                    <m:r>
                      <a:rPr lang="en-US" sz="1800" i="1">
                        <a:effectLst/>
                        <a:latin typeface="Cambria Math" panose="02040503050406030204" pitchFamily="18" charset="0"/>
                        <a:ea typeface="Calibri" panose="020F0502020204030204" pitchFamily="34" charset="0"/>
                        <a:cs typeface="Arial" panose="020B0604020202020204" pitchFamily="34" charset="0"/>
                      </a:rPr>
                      <m:t>, </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in our case)</a:t>
                </a:r>
                <a:r>
                  <a:rPr lang="en-US" sz="1800" dirty="0">
                    <a:effectLst/>
                    <a:latin typeface="Calibri" panose="020F0502020204030204" pitchFamily="34" charset="0"/>
                    <a:ea typeface="Calibri" panose="020F0502020204030204" pitchFamily="34" charset="0"/>
                    <a:cs typeface="Arial" panose="020B0604020202020204" pitchFamily="34" charset="0"/>
                  </a:rPr>
                  <a:t> and a window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𝜔</m:t>
                        </m:r>
                      </m:e>
                      <m:sub>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𝛼</m:t>
                            </m:r>
                          </m:e>
                          <m:sub>
                            <m:r>
                              <a:rPr lang="en-US" sz="1800" i="1">
                                <a:effectLst/>
                                <a:latin typeface="Cambria Math" panose="02040503050406030204" pitchFamily="18" charset="0"/>
                                <a:ea typeface="Calibri" panose="020F0502020204030204" pitchFamily="34" charset="0"/>
                                <a:cs typeface="Arial" panose="020B0604020202020204" pitchFamily="34" charset="0"/>
                              </a:rPr>
                              <m:t>𝑙</m:t>
                            </m:r>
                          </m:sub>
                        </m:sSub>
                      </m:sub>
                    </m:sSub>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a:effectLst/>
                                <a:latin typeface="Cambria Math" panose="02040503050406030204" pitchFamily="18" charset="0"/>
                                <a:ea typeface="Calibri" panose="020F0502020204030204" pitchFamily="34" charset="0"/>
                                <a:cs typeface="Arial" panose="020B0604020202020204" pitchFamily="34" charset="0"/>
                              </a:rPr>
                              <m:t>0</m:t>
                            </m:r>
                          </m:sub>
                        </m:sSub>
                      </m:e>
                    </m:d>
                  </m:oMath>
                </a14:m>
                <a:r>
                  <a:rPr lang="en-US" sz="1800" dirty="0">
                    <a:effectLst/>
                    <a:latin typeface="Calibri" panose="020F0502020204030204" pitchFamily="34" charset="0"/>
                    <a:ea typeface="Calibri" panose="020F0502020204030204" pitchFamily="34" charset="0"/>
                    <a:cs typeface="Arial" panose="020B0604020202020204" pitchFamily="34" charset="0"/>
                  </a:rPr>
                  <a:t> that makes it more useful in the TF domain:</a:t>
                </a:r>
                <a:br>
                  <a:rPr lang="en-US" sz="1800" dirty="0">
                    <a:effectLst/>
                    <a:latin typeface="Calibri" panose="020F0502020204030204" pitchFamily="34" charset="0"/>
                    <a:ea typeface="Calibri" panose="020F0502020204030204" pitchFamily="34" charset="0"/>
                    <a:cs typeface="Arial" panose="020B0604020202020204" pitchFamily="34" charset="0"/>
                  </a:rPr>
                </a:br>
                <a:br>
                  <a:rPr lang="en-US" sz="1800" dirty="0">
                    <a:effectLst/>
                    <a:latin typeface="Calibri" panose="020F0502020204030204" pitchFamily="34" charset="0"/>
                    <a:ea typeface="Calibri" panose="020F0502020204030204" pitchFamily="34" charset="0"/>
                    <a:cs typeface="Arial" panose="020B0604020202020204" pitchFamily="34" charset="0"/>
                  </a:rPr>
                </a:br>
                <a14:m>
                  <m:oMath xmlns:m="http://schemas.openxmlformats.org/officeDocument/2006/math">
                    <m:sSub>
                      <m:sSubPr>
                        <m:ctrlPr>
                          <a:rPr lang="en-IL"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𝑘</m:t>
                        </m:r>
                        <m:r>
                          <a:rPr lang="en-US" sz="1800" i="1">
                            <a:latin typeface="Cambria Math" panose="02040503050406030204" pitchFamily="18" charset="0"/>
                          </a:rPr>
                          <m:t>,</m:t>
                        </m:r>
                        <m:sSub>
                          <m:sSubPr>
                            <m:ctrlPr>
                              <a:rPr lang="en-IL" sz="1800" i="1">
                                <a:latin typeface="Cambria Math" panose="02040503050406030204" pitchFamily="18" charset="0"/>
                              </a:rPr>
                            </m:ctrlPr>
                          </m:sSubPr>
                          <m:e>
                            <m:r>
                              <a:rPr lang="en-US" sz="1800" i="1">
                                <a:latin typeface="Cambria Math" panose="02040503050406030204" pitchFamily="18" charset="0"/>
                              </a:rPr>
                              <m:t>𝛼</m:t>
                            </m:r>
                          </m:e>
                          <m:sub>
                            <m:r>
                              <a:rPr lang="en-US" sz="1800" i="1">
                                <a:latin typeface="Cambria Math" panose="02040503050406030204" pitchFamily="18" charset="0"/>
                              </a:rPr>
                              <m:t>𝑙</m:t>
                            </m:r>
                          </m:sub>
                        </m:sSub>
                      </m:sub>
                    </m:sSub>
                    <m:d>
                      <m:dPr>
                        <m:ctrlPr>
                          <a:rPr lang="en-IL" sz="1800" i="1">
                            <a:latin typeface="Cambria Math" panose="02040503050406030204" pitchFamily="18" charset="0"/>
                          </a:rPr>
                        </m:ctrlPr>
                      </m:dPr>
                      <m:e>
                        <m:r>
                          <a:rPr lang="en-US" sz="1800" i="1">
                            <a:latin typeface="Cambria Math" panose="02040503050406030204" pitchFamily="18" charset="0"/>
                          </a:rPr>
                          <m:t>𝑓</m:t>
                        </m:r>
                      </m:e>
                    </m:d>
                    <m:r>
                      <a:rPr lang="en-US" sz="1800" i="1">
                        <a:latin typeface="Cambria Math" panose="02040503050406030204" pitchFamily="18" charset="0"/>
                      </a:rPr>
                      <m:t>=</m:t>
                    </m:r>
                    <m:nary>
                      <m:naryPr>
                        <m:limLoc m:val="undOvr"/>
                        <m:subHide m:val="on"/>
                        <m:supHide m:val="on"/>
                        <m:ctrlPr>
                          <a:rPr lang="en-IL" sz="1800" i="1">
                            <a:latin typeface="Cambria Math" panose="02040503050406030204" pitchFamily="18" charset="0"/>
                          </a:rPr>
                        </m:ctrlPr>
                      </m:naryPr>
                      <m:sub/>
                      <m:sup/>
                      <m:e>
                        <m:sSub>
                          <m:sSubPr>
                            <m:ctrlPr>
                              <a:rPr lang="en-IL"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𝑘</m:t>
                            </m:r>
                          </m:sub>
                        </m:sSub>
                        <m:d>
                          <m:dPr>
                            <m:ctrlPr>
                              <a:rPr lang="en-IL" sz="1800" i="1">
                                <a:latin typeface="Cambria Math" panose="02040503050406030204" pitchFamily="18" charset="0"/>
                              </a:rPr>
                            </m:ctrlPr>
                          </m:dPr>
                          <m:e>
                            <m:r>
                              <a:rPr lang="en-US" sz="1800" i="1">
                                <a:latin typeface="Cambria Math" panose="02040503050406030204" pitchFamily="18" charset="0"/>
                              </a:rPr>
                              <m:t>𝑡</m:t>
                            </m:r>
                          </m:e>
                        </m:d>
                        <m:sSub>
                          <m:sSubPr>
                            <m:ctrlPr>
                              <a:rPr lang="en-IL" sz="1800" i="1">
                                <a:latin typeface="Cambria Math" panose="02040503050406030204" pitchFamily="18" charset="0"/>
                              </a:rPr>
                            </m:ctrlPr>
                          </m:sSubPr>
                          <m:e>
                            <m:r>
                              <a:rPr lang="en-US" sz="1800" i="1">
                                <a:latin typeface="Cambria Math" panose="02040503050406030204" pitchFamily="18" charset="0"/>
                              </a:rPr>
                              <m:t>𝜔</m:t>
                            </m:r>
                          </m:e>
                          <m:sub>
                            <m:sSub>
                              <m:sSubPr>
                                <m:ctrlPr>
                                  <a:rPr lang="en-IL" sz="1800" i="1">
                                    <a:latin typeface="Cambria Math" panose="02040503050406030204" pitchFamily="18" charset="0"/>
                                  </a:rPr>
                                </m:ctrlPr>
                              </m:sSubPr>
                              <m:e>
                                <m:r>
                                  <a:rPr lang="en-US" sz="1800" i="1">
                                    <a:latin typeface="Cambria Math" panose="02040503050406030204" pitchFamily="18" charset="0"/>
                                  </a:rPr>
                                  <m:t>𝛼</m:t>
                                </m:r>
                              </m:e>
                              <m:sub>
                                <m:r>
                                  <a:rPr lang="en-US" sz="1800" i="1">
                                    <a:latin typeface="Cambria Math" panose="02040503050406030204" pitchFamily="18" charset="0"/>
                                  </a:rPr>
                                  <m:t>𝑙</m:t>
                                </m:r>
                              </m:sub>
                            </m:sSub>
                          </m:sub>
                        </m:sSub>
                        <m:r>
                          <a:rPr lang="en-US" sz="1800" i="1">
                            <a:latin typeface="Cambria Math" panose="02040503050406030204" pitchFamily="18" charset="0"/>
                          </a:rPr>
                          <m:t>(</m:t>
                        </m:r>
                        <m:r>
                          <a:rPr lang="en-US" sz="1800" i="1">
                            <a:latin typeface="Cambria Math" panose="02040503050406030204" pitchFamily="18" charset="0"/>
                          </a:rPr>
                          <m:t>𝑡</m:t>
                        </m:r>
                        <m:r>
                          <a:rPr lang="en-US" sz="1800" i="1">
                            <a:latin typeface="Cambria Math" panose="02040503050406030204" pitchFamily="18" charset="0"/>
                          </a:rPr>
                          <m:t>−</m:t>
                        </m:r>
                        <m:sSub>
                          <m:sSubPr>
                            <m:ctrlPr>
                              <a:rPr lang="en-IL"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0</m:t>
                            </m:r>
                          </m:sub>
                        </m:sSub>
                        <m:r>
                          <a:rPr lang="en-US" sz="1800" i="1">
                            <a:latin typeface="Cambria Math" panose="02040503050406030204" pitchFamily="18" charset="0"/>
                          </a:rPr>
                          <m:t>)</m:t>
                        </m:r>
                        <m:sSup>
                          <m:sSupPr>
                            <m:ctrlPr>
                              <a:rPr lang="en-IL" sz="1800" i="1">
                                <a:latin typeface="Cambria Math" panose="02040503050406030204" pitchFamily="18" charset="0"/>
                              </a:rPr>
                            </m:ctrlPr>
                          </m:sSupPr>
                          <m:e>
                            <m:r>
                              <a:rPr lang="en-US" sz="1800" i="1">
                                <a:latin typeface="Cambria Math" panose="02040503050406030204" pitchFamily="18" charset="0"/>
                              </a:rPr>
                              <m:t>𝑒</m:t>
                            </m:r>
                          </m:e>
                          <m:sup>
                            <m:r>
                              <a:rPr lang="en-US" sz="1800" i="1">
                                <a:latin typeface="Cambria Math" panose="02040503050406030204" pitchFamily="18" charset="0"/>
                              </a:rPr>
                              <m:t>−</m:t>
                            </m:r>
                            <m:r>
                              <a:rPr lang="en-US" sz="1800" i="1">
                                <a:latin typeface="Cambria Math" panose="02040503050406030204" pitchFamily="18" charset="0"/>
                              </a:rPr>
                              <m:t>𝑗</m:t>
                            </m:r>
                            <m:r>
                              <a:rPr lang="en-US" sz="1800" i="1">
                                <a:latin typeface="Cambria Math" panose="02040503050406030204" pitchFamily="18" charset="0"/>
                              </a:rPr>
                              <m:t>2</m:t>
                            </m:r>
                            <m:r>
                              <a:rPr lang="en-US" sz="1800" i="1">
                                <a:latin typeface="Cambria Math" panose="02040503050406030204" pitchFamily="18" charset="0"/>
                              </a:rPr>
                              <m:t>𝜋</m:t>
                            </m:r>
                            <m:r>
                              <a:rPr lang="en-US" sz="1800" i="1">
                                <a:latin typeface="Cambria Math" panose="02040503050406030204" pitchFamily="18" charset="0"/>
                              </a:rPr>
                              <m:t>𝑓𝑡</m:t>
                            </m:r>
                          </m:sup>
                        </m:sSup>
                        <m:r>
                          <a:rPr lang="en-US" sz="1800" i="1">
                            <a:latin typeface="Cambria Math" panose="02040503050406030204" pitchFamily="18" charset="0"/>
                          </a:rPr>
                          <m:t>𝑑𝑡</m:t>
                        </m:r>
                      </m:e>
                    </m:nary>
                  </m:oMath>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Ø"/>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lvl="0" rtl="0">
                  <a:lnSpc>
                    <a:spcPct val="107000"/>
                  </a:lnSpc>
                  <a:spcAft>
                    <a:spcPts val="800"/>
                  </a:spcAft>
                  <a:buFont typeface="Wingdings" panose="05000000000000000000" pitchFamily="2" charset="2"/>
                  <a:buChar char="Ø"/>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ctr" rtl="0">
                  <a:lnSpc>
                    <a:spcPct val="107000"/>
                  </a:lnSpc>
                  <a:buNone/>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FB241C7-96EC-4A59-937B-043B3FBB1E97}"/>
                  </a:ext>
                </a:extLst>
              </p:cNvPr>
              <p:cNvSpPr>
                <a:spLocks noGrp="1" noRot="1" noChangeAspect="1" noMove="1" noResize="1" noEditPoints="1" noAdjustHandles="1" noChangeArrowheads="1" noChangeShapeType="1" noTextEdit="1"/>
              </p:cNvSpPr>
              <p:nvPr>
                <p:ph idx="1"/>
              </p:nvPr>
            </p:nvSpPr>
            <p:spPr>
              <a:xfrm>
                <a:off x="168896" y="1128041"/>
                <a:ext cx="11784291" cy="5423588"/>
              </a:xfrm>
              <a:blipFill>
                <a:blip r:embed="rId2"/>
                <a:stretch>
                  <a:fillRect l="-362" t="-449"/>
                </a:stretch>
              </a:blipFill>
            </p:spPr>
            <p:txBody>
              <a:bodyPr/>
              <a:lstStyle/>
              <a:p>
                <a:r>
                  <a:rPr lang="en-IL">
                    <a:noFill/>
                  </a:rPr>
                  <a:t> </a:t>
                </a:r>
              </a:p>
            </p:txBody>
          </p:sp>
        </mc:Fallback>
      </mc:AlternateContent>
    </p:spTree>
    <p:extLst>
      <p:ext uri="{BB962C8B-B14F-4D97-AF65-F5344CB8AC3E}">
        <p14:creationId xmlns:p14="http://schemas.microsoft.com/office/powerpoint/2010/main" val="2062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3C4C-20F9-48E7-AA00-020D205F0F02}"/>
              </a:ext>
            </a:extLst>
          </p:cNvPr>
          <p:cNvSpPr>
            <a:spLocks noGrp="1"/>
          </p:cNvSpPr>
          <p:nvPr>
            <p:ph type="title"/>
          </p:nvPr>
        </p:nvSpPr>
        <p:spPr>
          <a:xfrm>
            <a:off x="0" y="0"/>
            <a:ext cx="12192000" cy="914399"/>
          </a:xfrm>
          <a:solidFill>
            <a:schemeClr val="accent1"/>
          </a:solidFill>
          <a:ln>
            <a:noFill/>
            <a:extLst>
              <a:ext uri="{C807C97D-BFC1-408E-A445-0C87EB9F89A2}">
                <ask:lineSketchStyleProps xmlns:ask="http://schemas.microsoft.com/office/drawing/2018/sketchyshapes" sd="981765707">
                  <a:custGeom>
                    <a:avLst/>
                    <a:gdLst>
                      <a:gd name="connsiteX0" fmla="*/ 0 w 12192000"/>
                      <a:gd name="connsiteY0" fmla="*/ 0 h 914399"/>
                      <a:gd name="connsiteX1" fmla="*/ 12192000 w 12192000"/>
                      <a:gd name="connsiteY1" fmla="*/ 0 h 914399"/>
                      <a:gd name="connsiteX2" fmla="*/ 12192000 w 12192000"/>
                      <a:gd name="connsiteY2" fmla="*/ 914399 h 914399"/>
                      <a:gd name="connsiteX3" fmla="*/ 0 w 12192000"/>
                      <a:gd name="connsiteY3" fmla="*/ 914399 h 914399"/>
                      <a:gd name="connsiteX4" fmla="*/ 0 w 12192000"/>
                      <a:gd name="connsiteY4" fmla="*/ 0 h 91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14399" fill="none" extrusionOk="0">
                        <a:moveTo>
                          <a:pt x="0" y="0"/>
                        </a:moveTo>
                        <a:cubicBezTo>
                          <a:pt x="3686507" y="-33775"/>
                          <a:pt x="8490430" y="138873"/>
                          <a:pt x="12192000" y="0"/>
                        </a:cubicBezTo>
                        <a:cubicBezTo>
                          <a:pt x="12270383" y="219077"/>
                          <a:pt x="12242690" y="751782"/>
                          <a:pt x="12192000" y="914399"/>
                        </a:cubicBezTo>
                        <a:cubicBezTo>
                          <a:pt x="6557792" y="777069"/>
                          <a:pt x="4567056" y="776543"/>
                          <a:pt x="0" y="914399"/>
                        </a:cubicBezTo>
                        <a:cubicBezTo>
                          <a:pt x="5237" y="701478"/>
                          <a:pt x="17172" y="385541"/>
                          <a:pt x="0" y="0"/>
                        </a:cubicBezTo>
                        <a:close/>
                      </a:path>
                      <a:path w="12192000" h="914399" stroke="0" extrusionOk="0">
                        <a:moveTo>
                          <a:pt x="0" y="0"/>
                        </a:moveTo>
                        <a:cubicBezTo>
                          <a:pt x="1880598" y="-101487"/>
                          <a:pt x="6332341" y="-162162"/>
                          <a:pt x="12192000" y="0"/>
                        </a:cubicBezTo>
                        <a:cubicBezTo>
                          <a:pt x="12214008" y="310954"/>
                          <a:pt x="12202093" y="599921"/>
                          <a:pt x="12192000" y="914399"/>
                        </a:cubicBezTo>
                        <a:cubicBezTo>
                          <a:pt x="10769925" y="964464"/>
                          <a:pt x="4595146" y="755950"/>
                          <a:pt x="0" y="914399"/>
                        </a:cubicBezTo>
                        <a:cubicBezTo>
                          <a:pt x="40183" y="533264"/>
                          <a:pt x="-48931" y="365486"/>
                          <a:pt x="0" y="0"/>
                        </a:cubicBezTo>
                        <a:close/>
                      </a:path>
                    </a:pathLst>
                  </a:custGeom>
                  <ask:type>
                    <ask:lineSketchNone/>
                  </ask:type>
                </ask:lineSketchStyleProps>
              </a:ext>
            </a:extLst>
          </a:ln>
        </p:spPr>
        <p:txBody>
          <a:bodyPr/>
          <a:lstStyle/>
          <a:p>
            <a:r>
              <a:rPr lang="en-US" dirty="0"/>
              <a:t>Fast-IF Algorithm</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B241C7-96EC-4A59-937B-043B3FBB1E97}"/>
                  </a:ext>
                </a:extLst>
              </p:cNvPr>
              <p:cNvSpPr>
                <a:spLocks noGrp="1"/>
              </p:cNvSpPr>
              <p:nvPr>
                <p:ph idx="1"/>
              </p:nvPr>
            </p:nvSpPr>
            <p:spPr>
              <a:xfrm>
                <a:off x="168896" y="1128040"/>
                <a:ext cx="11784291" cy="5729959"/>
              </a:xfrm>
            </p:spPr>
            <p:txBody>
              <a:bodyPr>
                <a:normAutofit/>
              </a:bodyPr>
              <a:lstStyle/>
              <a:p>
                <a:pPr>
                  <a:lnSpc>
                    <a:spcPct val="107000"/>
                  </a:lnSpc>
                  <a:buFont typeface="Wingdings" panose="05000000000000000000" pitchFamily="2" charset="2"/>
                  <a:buChar char="Ø"/>
                  <a:tabLst>
                    <a:tab pos="1447800" algn="l"/>
                  </a:tabLst>
                </a:pPr>
                <a:r>
                  <a:rPr lang="en-US" sz="1800" dirty="0">
                    <a:latin typeface="Calibri" panose="020F0502020204030204" pitchFamily="34" charset="0"/>
                    <a:ea typeface="Calibri" panose="020F0502020204030204" pitchFamily="34" charset="0"/>
                    <a:cs typeface="Arial" panose="020B0604020202020204" pitchFamily="34" charset="0"/>
                  </a:rPr>
                  <a:t>The Fourier transform is averaged across the M-sensors to reduce noise and then the optimum frequency and rotation orders are selected according to:</a:t>
                </a:r>
                <a:br>
                  <a:rPr lang="en-US" sz="1800" dirty="0">
                    <a:latin typeface="Calibri" panose="020F0502020204030204" pitchFamily="34" charset="0"/>
                    <a:ea typeface="Calibri" panose="020F0502020204030204" pitchFamily="34" charset="0"/>
                    <a:cs typeface="Arial" panose="020B0604020202020204" pitchFamily="34" charset="0"/>
                  </a:rPr>
                </a:br>
                <a14:m>
                  <m:oMath xmlns:m="http://schemas.openxmlformats.org/officeDocument/2006/math">
                    <m:d>
                      <m:dPr>
                        <m:ctrlPr>
                          <a:rPr lang="en-IL" sz="1100" i="1" smtClean="0">
                            <a:effectLst/>
                            <a:latin typeface="Cambria Math" panose="02040503050406030204" pitchFamily="18" charset="0"/>
                          </a:rPr>
                        </m:ctrlPr>
                      </m:dPr>
                      <m:e>
                        <m:sSub>
                          <m:sSubPr>
                            <m:ctrlPr>
                              <a:rPr lang="en-IL" sz="1100" i="1">
                                <a:effectLst/>
                                <a:latin typeface="Cambria Math" panose="02040503050406030204" pitchFamily="18" charset="0"/>
                              </a:rPr>
                            </m:ctrlPr>
                          </m:sSubPr>
                          <m:e>
                            <m:acc>
                              <m:accPr>
                                <m:chr m:val="̂"/>
                                <m:ctrlPr>
                                  <a:rPr lang="en-IL" sz="1100" i="1">
                                    <a:effectLst/>
                                    <a:latin typeface="Cambria Math" panose="02040503050406030204" pitchFamily="18" charset="0"/>
                                  </a:rPr>
                                </m:ctrlPr>
                              </m:accPr>
                              <m:e>
                                <m:r>
                                  <a:rPr lang="en-US" sz="1600" i="1">
                                    <a:effectLst/>
                                    <a:latin typeface="Cambria Math" panose="02040503050406030204" pitchFamily="18" charset="0"/>
                                    <a:ea typeface="Calibri" panose="020F0502020204030204" pitchFamily="34" charset="0"/>
                                    <a:cs typeface="Arial" panose="020B0604020202020204" pitchFamily="34" charset="0"/>
                                  </a:rPr>
                                  <m:t>𝑓</m:t>
                                </m:r>
                              </m:e>
                            </m:acc>
                          </m:e>
                          <m:sub>
                            <m:r>
                              <a:rPr lang="en-US" sz="1600" i="1">
                                <a:effectLst/>
                                <a:latin typeface="Cambria Math" panose="02040503050406030204" pitchFamily="18" charset="0"/>
                                <a:ea typeface="Calibri" panose="020F0502020204030204" pitchFamily="34" charset="0"/>
                                <a:cs typeface="Arial" panose="020B0604020202020204" pitchFamily="34" charset="0"/>
                              </a:rPr>
                              <m:t>𝑖</m:t>
                            </m:r>
                          </m:sub>
                        </m:sSub>
                        <m:d>
                          <m:dPr>
                            <m:ctrlPr>
                              <a:rPr lang="en-IL" sz="1100" i="1">
                                <a:effectLst/>
                                <a:latin typeface="Cambria Math" panose="02040503050406030204" pitchFamily="18" charset="0"/>
                              </a:rPr>
                            </m:ctrlPr>
                          </m:dPr>
                          <m:e>
                            <m:sSub>
                              <m:sSubPr>
                                <m:ctrlPr>
                                  <a:rPr lang="en-IL" sz="1100" i="1">
                                    <a:effectLst/>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𝑡</m:t>
                                </m:r>
                              </m:e>
                              <m:sub>
                                <m:r>
                                  <a:rPr lang="en-US" sz="1600" i="1">
                                    <a:effectLst/>
                                    <a:latin typeface="Cambria Math" panose="02040503050406030204" pitchFamily="18" charset="0"/>
                                    <a:ea typeface="Calibri" panose="020F0502020204030204" pitchFamily="34" charset="0"/>
                                    <a:cs typeface="Arial" panose="020B0604020202020204" pitchFamily="34" charset="0"/>
                                  </a:rPr>
                                  <m:t>0</m:t>
                                </m:r>
                              </m:sub>
                            </m:sSub>
                          </m:e>
                        </m:d>
                        <m:r>
                          <a:rPr lang="en-US"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L" sz="1100" i="1">
                                <a:effectLst/>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𝛼</m:t>
                            </m:r>
                          </m:e>
                          <m:sub>
                            <m:r>
                              <a:rPr lang="en-US" sz="1600" i="1">
                                <a:effectLst/>
                                <a:latin typeface="Cambria Math" panose="02040503050406030204" pitchFamily="18" charset="0"/>
                                <a:ea typeface="Calibri" panose="020F0502020204030204" pitchFamily="34" charset="0"/>
                                <a:cs typeface="Arial" panose="020B0604020202020204" pitchFamily="34" charset="0"/>
                              </a:rPr>
                              <m:t>0</m:t>
                            </m:r>
                          </m:sub>
                        </m:sSub>
                      </m:e>
                    </m:d>
                    <m:r>
                      <a:rPr lang="en-US" sz="1600" i="1">
                        <a:effectLst/>
                        <a:latin typeface="Cambria Math" panose="02040503050406030204" pitchFamily="18" charset="0"/>
                        <a:ea typeface="Calibri" panose="020F0502020204030204" pitchFamily="34" charset="0"/>
                        <a:cs typeface="Arial" panose="020B0604020202020204" pitchFamily="34" charset="0"/>
                      </a:rPr>
                      <m:t>=</m:t>
                    </m:r>
                    <m:d>
                      <m:dPr>
                        <m:ctrlPr>
                          <a:rPr lang="en-IL" sz="1100" i="1">
                            <a:effectLst/>
                            <a:latin typeface="Cambria Math" panose="02040503050406030204" pitchFamily="18" charset="0"/>
                          </a:rPr>
                        </m:ctrlPr>
                      </m:dPr>
                      <m:e>
                        <m:sSub>
                          <m:sSubPr>
                            <m:ctrlPr>
                              <a:rPr lang="en-IL" sz="1100" i="1">
                                <a:effectLst/>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𝑓</m:t>
                            </m:r>
                          </m:e>
                          <m:sub>
                            <m:r>
                              <a:rPr lang="en-US" sz="1600" i="1">
                                <a:effectLst/>
                                <a:latin typeface="Cambria Math" panose="02040503050406030204" pitchFamily="18" charset="0"/>
                                <a:ea typeface="Calibri" panose="020F0502020204030204" pitchFamily="34" charset="0"/>
                                <a:cs typeface="Arial" panose="020B0604020202020204" pitchFamily="34" charset="0"/>
                              </a:rPr>
                              <m:t>0</m:t>
                            </m:r>
                          </m:sub>
                        </m:sSub>
                        <m:r>
                          <a:rPr lang="en-US"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L" sz="1100" i="1">
                                <a:effectLst/>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𝛼</m:t>
                            </m:r>
                          </m:e>
                          <m:sub>
                            <m:r>
                              <a:rPr lang="en-US" sz="1600" i="1">
                                <a:effectLst/>
                                <a:latin typeface="Cambria Math" panose="02040503050406030204" pitchFamily="18" charset="0"/>
                                <a:ea typeface="Calibri" panose="020F0502020204030204" pitchFamily="34" charset="0"/>
                                <a:cs typeface="Arial" panose="020B0604020202020204" pitchFamily="34" charset="0"/>
                              </a:rPr>
                              <m:t>0</m:t>
                            </m:r>
                          </m:sub>
                        </m:sSub>
                      </m:e>
                    </m:d>
                    <m:r>
                      <a:rPr lang="en-US" sz="1600" i="1">
                        <a:effectLst/>
                        <a:latin typeface="Cambria Math" panose="02040503050406030204" pitchFamily="18" charset="0"/>
                        <a:ea typeface="Calibri" panose="020F0502020204030204" pitchFamily="34" charset="0"/>
                        <a:cs typeface="Arial" panose="020B0604020202020204" pitchFamily="34" charset="0"/>
                      </a:rPr>
                      <m:t>=</m:t>
                    </m:r>
                    <m:func>
                      <m:funcPr>
                        <m:ctrlPr>
                          <a:rPr lang="en-IL" sz="1100" i="1">
                            <a:effectLst/>
                            <a:latin typeface="Cambria Math" panose="02040503050406030204" pitchFamily="18" charset="0"/>
                          </a:rPr>
                        </m:ctrlPr>
                      </m:funcPr>
                      <m:fName>
                        <m:limLow>
                          <m:limLowPr>
                            <m:ctrlPr>
                              <a:rPr lang="en-IL" sz="1100" i="1">
                                <a:effectLst/>
                                <a:latin typeface="Cambria Math" panose="02040503050406030204" pitchFamily="18" charset="0"/>
                              </a:rPr>
                            </m:ctrlPr>
                          </m:limLowPr>
                          <m:e>
                            <m:r>
                              <m:rPr>
                                <m:sty m:val="p"/>
                              </m:rPr>
                              <a:rPr lang="en-US" sz="1600">
                                <a:effectLst/>
                                <a:latin typeface="Cambria Math" panose="02040503050406030204" pitchFamily="18" charset="0"/>
                                <a:ea typeface="Calibri" panose="020F0502020204030204" pitchFamily="34" charset="0"/>
                                <a:cs typeface="Arial" panose="020B0604020202020204" pitchFamily="34" charset="0"/>
                              </a:rPr>
                              <m:t>argmax</m:t>
                            </m:r>
                          </m:e>
                          <m:lim>
                            <m:r>
                              <a:rPr lang="en-US" sz="1600" i="1">
                                <a:effectLst/>
                                <a:latin typeface="Cambria Math" panose="02040503050406030204" pitchFamily="18" charset="0"/>
                                <a:ea typeface="Calibri" panose="020F0502020204030204" pitchFamily="34" charset="0"/>
                                <a:cs typeface="Arial" panose="020B0604020202020204" pitchFamily="34" charset="0"/>
                              </a:rPr>
                              <m:t>𝑓</m:t>
                            </m:r>
                            <m:r>
                              <a:rPr lang="en-US"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L" sz="1100" i="1">
                                    <a:effectLst/>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𝛼</m:t>
                                </m:r>
                              </m:e>
                              <m:sub>
                                <m:r>
                                  <a:rPr lang="en-US" sz="1600" i="1">
                                    <a:effectLst/>
                                    <a:latin typeface="Cambria Math" panose="02040503050406030204" pitchFamily="18" charset="0"/>
                                    <a:ea typeface="Calibri" panose="020F0502020204030204" pitchFamily="34" charset="0"/>
                                    <a:cs typeface="Arial" panose="020B0604020202020204" pitchFamily="34" charset="0"/>
                                  </a:rPr>
                                  <m:t>𝑙</m:t>
                                </m:r>
                              </m:sub>
                            </m:sSub>
                          </m:lim>
                        </m:limLow>
                      </m:fName>
                      <m:e>
                        <m:sSub>
                          <m:sSubPr>
                            <m:ctrlPr>
                              <a:rPr lang="en-IL" sz="1100" i="1">
                                <a:effectLst/>
                                <a:latin typeface="Cambria Math" panose="02040503050406030204" pitchFamily="18" charset="0"/>
                              </a:rPr>
                            </m:ctrlPr>
                          </m:sSubPr>
                          <m:e>
                            <m:acc>
                              <m:accPr>
                                <m:chr m:val="̂"/>
                                <m:ctrlPr>
                                  <a:rPr lang="en-IL" sz="1100" i="1">
                                    <a:effectLst/>
                                    <a:latin typeface="Cambria Math" panose="02040503050406030204" pitchFamily="18" charset="0"/>
                                  </a:rPr>
                                </m:ctrlPr>
                              </m:accPr>
                              <m:e>
                                <m:r>
                                  <a:rPr lang="en-US" sz="1600" i="1">
                                    <a:effectLst/>
                                    <a:latin typeface="Cambria Math" panose="02040503050406030204" pitchFamily="18" charset="0"/>
                                    <a:ea typeface="Calibri" panose="020F0502020204030204" pitchFamily="34" charset="0"/>
                                    <a:cs typeface="Arial" panose="020B0604020202020204" pitchFamily="34" charset="0"/>
                                  </a:rPr>
                                  <m:t>𝑋</m:t>
                                </m:r>
                              </m:e>
                            </m:acc>
                          </m:e>
                          <m:sub>
                            <m:sSub>
                              <m:sSubPr>
                                <m:ctrlPr>
                                  <a:rPr lang="en-IL" sz="1100" i="1">
                                    <a:effectLst/>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𝛼</m:t>
                                </m:r>
                              </m:e>
                              <m:sub>
                                <m:r>
                                  <a:rPr lang="en-US" sz="1600" i="1">
                                    <a:effectLst/>
                                    <a:latin typeface="Cambria Math" panose="02040503050406030204" pitchFamily="18" charset="0"/>
                                    <a:ea typeface="Calibri" panose="020F0502020204030204" pitchFamily="34" charset="0"/>
                                    <a:cs typeface="Arial" panose="020B0604020202020204" pitchFamily="34" charset="0"/>
                                  </a:rPr>
                                  <m:t>𝑙</m:t>
                                </m:r>
                              </m:sub>
                            </m:sSub>
                          </m:sub>
                        </m:sSub>
                        <m:d>
                          <m:dPr>
                            <m:ctrlPr>
                              <a:rPr lang="en-IL" sz="1100" i="1">
                                <a:effectLst/>
                                <a:latin typeface="Cambria Math" panose="02040503050406030204" pitchFamily="18" charset="0"/>
                              </a:rPr>
                            </m:ctrlPr>
                          </m:dPr>
                          <m:e>
                            <m:r>
                              <a:rPr lang="en-US" sz="1600" i="1">
                                <a:effectLst/>
                                <a:latin typeface="Cambria Math" panose="02040503050406030204" pitchFamily="18" charset="0"/>
                                <a:ea typeface="Calibri" panose="020F0502020204030204" pitchFamily="34" charset="0"/>
                                <a:cs typeface="Arial" panose="020B0604020202020204" pitchFamily="34" charset="0"/>
                              </a:rPr>
                              <m:t>𝑓</m:t>
                            </m:r>
                          </m:e>
                        </m:d>
                        <m:r>
                          <a:rPr lang="en-US" sz="1600" i="1">
                            <a:effectLst/>
                            <a:latin typeface="Cambria Math" panose="02040503050406030204" pitchFamily="18" charset="0"/>
                            <a:ea typeface="Calibri" panose="020F0502020204030204" pitchFamily="34" charset="0"/>
                            <a:cs typeface="Arial" panose="020B0604020202020204" pitchFamily="34" charset="0"/>
                          </a:rPr>
                          <m:t>=</m:t>
                        </m:r>
                        <m:func>
                          <m:funcPr>
                            <m:ctrlPr>
                              <a:rPr lang="en-IL" sz="1100" i="1">
                                <a:effectLst/>
                                <a:latin typeface="Cambria Math" panose="02040503050406030204" pitchFamily="18" charset="0"/>
                              </a:rPr>
                            </m:ctrlPr>
                          </m:funcPr>
                          <m:fName>
                            <m:limLow>
                              <m:limLowPr>
                                <m:ctrlPr>
                                  <a:rPr lang="en-IL" sz="1100" i="1">
                                    <a:effectLst/>
                                    <a:latin typeface="Cambria Math" panose="02040503050406030204" pitchFamily="18" charset="0"/>
                                  </a:rPr>
                                </m:ctrlPr>
                              </m:limLowPr>
                              <m:e>
                                <m:r>
                                  <m:rPr>
                                    <m:sty m:val="p"/>
                                  </m:rPr>
                                  <a:rPr lang="en-US" sz="1600">
                                    <a:effectLst/>
                                    <a:latin typeface="Cambria Math" panose="02040503050406030204" pitchFamily="18" charset="0"/>
                                    <a:ea typeface="Calibri" panose="020F0502020204030204" pitchFamily="34" charset="0"/>
                                    <a:cs typeface="Arial" panose="020B0604020202020204" pitchFamily="34" charset="0"/>
                                  </a:rPr>
                                  <m:t>argmax</m:t>
                                </m:r>
                              </m:e>
                              <m:lim>
                                <m:r>
                                  <a:rPr lang="en-US" sz="1600" i="1">
                                    <a:effectLst/>
                                    <a:latin typeface="Cambria Math" panose="02040503050406030204" pitchFamily="18" charset="0"/>
                                    <a:ea typeface="Calibri" panose="020F0502020204030204" pitchFamily="34" charset="0"/>
                                    <a:cs typeface="Arial" panose="020B0604020202020204" pitchFamily="34" charset="0"/>
                                  </a:rPr>
                                  <m:t>𝑓</m:t>
                                </m:r>
                                <m:r>
                                  <a:rPr lang="en-US"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L" sz="1100" i="1">
                                        <a:effectLst/>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𝛼</m:t>
                                    </m:r>
                                  </m:e>
                                  <m:sub>
                                    <m:r>
                                      <a:rPr lang="en-US" sz="1600" i="1">
                                        <a:effectLst/>
                                        <a:latin typeface="Cambria Math" panose="02040503050406030204" pitchFamily="18" charset="0"/>
                                        <a:ea typeface="Calibri" panose="020F0502020204030204" pitchFamily="34" charset="0"/>
                                        <a:cs typeface="Arial" panose="020B0604020202020204" pitchFamily="34" charset="0"/>
                                      </a:rPr>
                                      <m:t>𝑙</m:t>
                                    </m:r>
                                  </m:sub>
                                </m:sSub>
                              </m:lim>
                            </m:limLow>
                          </m:fName>
                          <m:e>
                            <m:nary>
                              <m:naryPr>
                                <m:chr m:val="∑"/>
                                <m:limLoc m:val="undOvr"/>
                                <m:ctrlPr>
                                  <a:rPr lang="en-IL" sz="1100" i="1">
                                    <a:effectLst/>
                                    <a:latin typeface="Cambria Math" panose="02040503050406030204" pitchFamily="18" charset="0"/>
                                  </a:rPr>
                                </m:ctrlPr>
                              </m:naryPr>
                              <m:sub>
                                <m:r>
                                  <a:rPr lang="en-US" sz="1600" i="1">
                                    <a:effectLst/>
                                    <a:latin typeface="Cambria Math" panose="02040503050406030204" pitchFamily="18" charset="0"/>
                                    <a:ea typeface="Calibri" panose="020F0502020204030204" pitchFamily="34" charset="0"/>
                                    <a:cs typeface="Arial" panose="020B0604020202020204" pitchFamily="34" charset="0"/>
                                  </a:rPr>
                                  <m:t>𝑘</m:t>
                                </m:r>
                                <m:r>
                                  <a:rPr lang="en-US" sz="1600" i="1">
                                    <a:effectLst/>
                                    <a:latin typeface="Cambria Math" panose="02040503050406030204" pitchFamily="18" charset="0"/>
                                    <a:ea typeface="Calibri" panose="020F0502020204030204" pitchFamily="34" charset="0"/>
                                    <a:cs typeface="Arial" panose="020B0604020202020204" pitchFamily="34" charset="0"/>
                                  </a:rPr>
                                  <m:t>=1</m:t>
                                </m:r>
                              </m:sub>
                              <m:sup>
                                <m:r>
                                  <a:rPr lang="en-US" sz="1600" i="1">
                                    <a:effectLst/>
                                    <a:latin typeface="Cambria Math" panose="02040503050406030204" pitchFamily="18" charset="0"/>
                                    <a:ea typeface="Calibri" panose="020F0502020204030204" pitchFamily="34" charset="0"/>
                                    <a:cs typeface="Arial" panose="020B0604020202020204" pitchFamily="34" charset="0"/>
                                  </a:rPr>
                                  <m:t>𝑀</m:t>
                                </m:r>
                              </m:sup>
                              <m:e>
                                <m:d>
                                  <m:dPr>
                                    <m:begChr m:val="|"/>
                                    <m:endChr m:val="|"/>
                                    <m:ctrlPr>
                                      <a:rPr lang="en-IL" sz="1100" i="1">
                                        <a:effectLst/>
                                        <a:latin typeface="Cambria Math" panose="02040503050406030204" pitchFamily="18" charset="0"/>
                                      </a:rPr>
                                    </m:ctrlPr>
                                  </m:dPr>
                                  <m:e>
                                    <m:sSub>
                                      <m:sSubPr>
                                        <m:ctrlPr>
                                          <a:rPr lang="en-IL" sz="1100" i="1">
                                            <a:effectLst/>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𝑋</m:t>
                                        </m:r>
                                      </m:e>
                                      <m:sub>
                                        <m:r>
                                          <a:rPr lang="en-US" sz="1600" i="1">
                                            <a:effectLst/>
                                            <a:latin typeface="Cambria Math" panose="02040503050406030204" pitchFamily="18" charset="0"/>
                                            <a:ea typeface="Calibri" panose="020F0502020204030204" pitchFamily="34" charset="0"/>
                                            <a:cs typeface="Arial" panose="020B0604020202020204" pitchFamily="34" charset="0"/>
                                          </a:rPr>
                                          <m:t>𝑘</m:t>
                                        </m:r>
                                        <m:r>
                                          <a:rPr lang="en-US"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IL" sz="1100" i="1">
                                                <a:effectLst/>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𝛼</m:t>
                                            </m:r>
                                          </m:e>
                                          <m:sub>
                                            <m:r>
                                              <a:rPr lang="en-US" sz="1600" i="1">
                                                <a:effectLst/>
                                                <a:latin typeface="Cambria Math" panose="02040503050406030204" pitchFamily="18" charset="0"/>
                                                <a:ea typeface="Calibri" panose="020F0502020204030204" pitchFamily="34" charset="0"/>
                                                <a:cs typeface="Arial" panose="020B0604020202020204" pitchFamily="34" charset="0"/>
                                              </a:rPr>
                                              <m:t>𝑙</m:t>
                                            </m:r>
                                          </m:sub>
                                        </m:sSub>
                                      </m:sub>
                                    </m:sSub>
                                    <m:d>
                                      <m:dPr>
                                        <m:ctrlPr>
                                          <a:rPr lang="en-IL" sz="1100" i="1">
                                            <a:effectLst/>
                                            <a:latin typeface="Cambria Math" panose="02040503050406030204" pitchFamily="18" charset="0"/>
                                          </a:rPr>
                                        </m:ctrlPr>
                                      </m:dPr>
                                      <m:e>
                                        <m:r>
                                          <a:rPr lang="en-US" sz="1600" i="1">
                                            <a:effectLst/>
                                            <a:latin typeface="Cambria Math" panose="02040503050406030204" pitchFamily="18" charset="0"/>
                                            <a:ea typeface="Calibri" panose="020F0502020204030204" pitchFamily="34" charset="0"/>
                                            <a:cs typeface="Arial" panose="020B0604020202020204" pitchFamily="34" charset="0"/>
                                          </a:rPr>
                                          <m:t>𝑓</m:t>
                                        </m:r>
                                      </m:e>
                                    </m:d>
                                  </m:e>
                                </m:d>
                              </m:e>
                            </m:nary>
                          </m:e>
                        </m:func>
                      </m:e>
                    </m:func>
                  </m:oMath>
                </a14:m>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1447800" algn="l"/>
                  </a:tabLst>
                </a:pPr>
                <a:r>
                  <a:rPr lang="en-IL" sz="1800" dirty="0"/>
                  <a:t>Starting</a:t>
                </a:r>
                <a:r>
                  <a:rPr lang="en-US" sz="1800" dirty="0"/>
                  <a:t> from</a:t>
                </a:r>
                <a:r>
                  <a:rPr lang="en-IL" sz="1800" dirty="0"/>
                  <a:t> t</a:t>
                </a:r>
                <a:r>
                  <a:rPr lang="en-US" sz="1800" baseline="-25000" dirty="0"/>
                  <a:t>0</a:t>
                </a:r>
                <a:r>
                  <a:rPr lang="en-IL" sz="1800" dirty="0"/>
                  <a:t> </a:t>
                </a:r>
                <a:r>
                  <a:rPr lang="en-US" sz="1800" dirty="0"/>
                  <a:t>, </a:t>
                </a:r>
                <a:r>
                  <a:rPr lang="en-IL" sz="1800" dirty="0"/>
                  <a:t>the IF is estimated for the case t&gt;t</a:t>
                </a:r>
                <a:r>
                  <a:rPr lang="en-US" sz="1800" baseline="-25000" dirty="0"/>
                  <a:t>0</a:t>
                </a:r>
                <a:r>
                  <a:rPr lang="en-US" sz="1800" dirty="0"/>
                  <a:t> (and the same way for t&lt;t</a:t>
                </a:r>
                <a:r>
                  <a:rPr lang="en-US" sz="1800" baseline="-25000" dirty="0"/>
                  <a:t>0</a:t>
                </a:r>
                <a:r>
                  <a:rPr lang="en-US" sz="1800" dirty="0"/>
                  <a:t>):</a:t>
                </a:r>
              </a:p>
              <a:p>
                <a:pPr lvl="1">
                  <a:lnSpc>
                    <a:spcPct val="107000"/>
                  </a:lnSpc>
                  <a:spcAft>
                    <a:spcPts val="800"/>
                  </a:spcAft>
                  <a:buFont typeface="Wingdings" panose="05000000000000000000" pitchFamily="2" charset="2"/>
                  <a:buChar char="Ø"/>
                  <a:tabLst>
                    <a:tab pos="1447800" algn="l"/>
                  </a:tabLst>
                </a:pPr>
                <a14:m>
                  <m:oMath xmlns:m="http://schemas.openxmlformats.org/officeDocument/2006/math">
                    <m:acc>
                      <m:accPr>
                        <m:chr m:val="̂"/>
                        <m:ctrlPr>
                          <a:rPr lang="en-IL" sz="1600" i="1">
                            <a:latin typeface="Cambria Math" panose="02040503050406030204" pitchFamily="18" charset="0"/>
                          </a:rPr>
                        </m:ctrlPr>
                      </m:accPr>
                      <m:e>
                        <m:r>
                          <a:rPr lang="en-IL" sz="1600" i="1">
                            <a:latin typeface="Cambria Math" panose="02040503050406030204" pitchFamily="18" charset="0"/>
                          </a:rPr>
                          <m:t>𝑡</m:t>
                        </m:r>
                      </m:e>
                    </m:acc>
                  </m:oMath>
                </a14:m>
                <a:r>
                  <a:rPr lang="en-IL" sz="1600" dirty="0"/>
                  <a:t> is updated as: </a:t>
                </a:r>
                <a14:m>
                  <m:oMath xmlns:m="http://schemas.openxmlformats.org/officeDocument/2006/math">
                    <m:acc>
                      <m:accPr>
                        <m:chr m:val="̂"/>
                        <m:ctrlPr>
                          <a:rPr lang="en-IL" sz="1600" i="1">
                            <a:latin typeface="Cambria Math" panose="02040503050406030204" pitchFamily="18" charset="0"/>
                          </a:rPr>
                        </m:ctrlPr>
                      </m:accPr>
                      <m:e>
                        <m:r>
                          <a:rPr lang="en-IL" sz="1600" i="1">
                            <a:latin typeface="Cambria Math" panose="02040503050406030204" pitchFamily="18" charset="0"/>
                          </a:rPr>
                          <m:t>𝑡</m:t>
                        </m:r>
                      </m:e>
                    </m:acc>
                    <m:r>
                      <a:rPr lang="en-IL" sz="1600" i="1">
                        <a:latin typeface="Cambria Math" panose="02040503050406030204" pitchFamily="18" charset="0"/>
                      </a:rPr>
                      <m:t>=</m:t>
                    </m:r>
                    <m:acc>
                      <m:accPr>
                        <m:chr m:val="̂"/>
                        <m:ctrlPr>
                          <a:rPr lang="en-IL" sz="1600" i="1">
                            <a:latin typeface="Cambria Math" panose="02040503050406030204" pitchFamily="18" charset="0"/>
                          </a:rPr>
                        </m:ctrlPr>
                      </m:accPr>
                      <m:e>
                        <m:r>
                          <a:rPr lang="en-IL" sz="1600" i="1">
                            <a:latin typeface="Cambria Math" panose="02040503050406030204" pitchFamily="18" charset="0"/>
                          </a:rPr>
                          <m:t>𝑡</m:t>
                        </m:r>
                      </m:e>
                    </m:acc>
                    <m:r>
                      <a:rPr lang="en-IL" sz="1600" i="1">
                        <a:latin typeface="Cambria Math" panose="02040503050406030204" pitchFamily="18" charset="0"/>
                      </a:rPr>
                      <m:t>+</m:t>
                    </m:r>
                    <m:sSub>
                      <m:sSubPr>
                        <m:ctrlPr>
                          <a:rPr lang="en-IL" sz="1600" i="1">
                            <a:latin typeface="Cambria Math" panose="02040503050406030204" pitchFamily="18" charset="0"/>
                          </a:rPr>
                        </m:ctrlPr>
                      </m:sSubPr>
                      <m:e>
                        <m:r>
                          <a:rPr lang="en-IL" sz="1600" i="1">
                            <a:latin typeface="Cambria Math" panose="02040503050406030204" pitchFamily="18" charset="0"/>
                          </a:rPr>
                          <m:t>𝑇</m:t>
                        </m:r>
                      </m:e>
                      <m:sub>
                        <m:r>
                          <a:rPr lang="en-IL" sz="1600" i="1">
                            <a:latin typeface="Cambria Math" panose="02040503050406030204" pitchFamily="18" charset="0"/>
                          </a:rPr>
                          <m:t>𝑠</m:t>
                        </m:r>
                      </m:sub>
                    </m:sSub>
                  </m:oMath>
                </a14:m>
                <a:endParaRPr lang="en-US" sz="1600" dirty="0"/>
              </a:p>
              <a:p>
                <a:pPr lvl="1">
                  <a:lnSpc>
                    <a:spcPct val="107000"/>
                  </a:lnSpc>
                  <a:spcAft>
                    <a:spcPts val="800"/>
                  </a:spcAft>
                  <a:buFont typeface="Wingdings" panose="05000000000000000000" pitchFamily="2" charset="2"/>
                  <a:buChar char="Ø"/>
                  <a:tabLst>
                    <a:tab pos="1447800" algn="l"/>
                  </a:tabLst>
                </a:pPr>
                <a:r>
                  <a:rPr lang="en-US" sz="1600" dirty="0"/>
                  <a:t>Then </a:t>
                </a:r>
                <a:r>
                  <a:rPr lang="en-IL" sz="1600" dirty="0"/>
                  <a:t>the IF at </a:t>
                </a:r>
                <a14:m>
                  <m:oMath xmlns:m="http://schemas.openxmlformats.org/officeDocument/2006/math">
                    <m:acc>
                      <m:accPr>
                        <m:chr m:val="̂"/>
                        <m:ctrlPr>
                          <a:rPr lang="en-IL" sz="1600" i="1">
                            <a:latin typeface="Cambria Math" panose="02040503050406030204" pitchFamily="18" charset="0"/>
                          </a:rPr>
                        </m:ctrlPr>
                      </m:accPr>
                      <m:e>
                        <m:r>
                          <a:rPr lang="en-IL" sz="1600" i="1">
                            <a:latin typeface="Cambria Math" panose="02040503050406030204" pitchFamily="18" charset="0"/>
                          </a:rPr>
                          <m:t>𝑡</m:t>
                        </m:r>
                      </m:e>
                    </m:acc>
                  </m:oMath>
                </a14:m>
                <a:r>
                  <a:rPr lang="en-IL" sz="1600" dirty="0"/>
                  <a:t> estimate</a:t>
                </a:r>
                <a:r>
                  <a:rPr lang="en-US" sz="1600" dirty="0"/>
                  <a:t>d by the</a:t>
                </a:r>
                <a:r>
                  <a:rPr lang="en-IL" sz="1600" dirty="0"/>
                  <a:t> f</a:t>
                </a:r>
                <a:r>
                  <a:rPr lang="en-IL" sz="1600" baseline="-25000" dirty="0"/>
                  <a:t>0</a:t>
                </a:r>
                <a:r>
                  <a:rPr lang="en-IL" sz="1600" dirty="0"/>
                  <a:t> and α that maximize the spatially averaged correlations of multi-sensor signals with the </a:t>
                </a:r>
                <a:r>
                  <a:rPr lang="en-US" sz="1600" dirty="0"/>
                  <a:t>TF</a:t>
                </a:r>
                <a:r>
                  <a:rPr lang="en-IL" sz="1600" dirty="0"/>
                  <a:t>-shifted analysis window</a:t>
                </a:r>
                <a:r>
                  <a:rPr lang="en-US" sz="1600" dirty="0"/>
                  <a:t>:</a:t>
                </a:r>
                <a:br>
                  <a:rPr lang="en-US" sz="1600" dirty="0"/>
                </a:br>
                <a14:m>
                  <m:oMath xmlns:m="http://schemas.openxmlformats.org/officeDocument/2006/math">
                    <m:d>
                      <m:dPr>
                        <m:ctrlPr>
                          <a:rPr lang="en-IL" sz="1600" i="1">
                            <a:latin typeface="Cambria Math" panose="02040503050406030204" pitchFamily="18" charset="0"/>
                          </a:rPr>
                        </m:ctrlPr>
                      </m:dPr>
                      <m:e>
                        <m:sSub>
                          <m:sSubPr>
                            <m:ctrlPr>
                              <a:rPr lang="en-IL" sz="1600" i="1">
                                <a:latin typeface="Cambria Math" panose="02040503050406030204" pitchFamily="18" charset="0"/>
                              </a:rPr>
                            </m:ctrlPr>
                          </m:sSubPr>
                          <m:e>
                            <m:acc>
                              <m:accPr>
                                <m:chr m:val="̂"/>
                                <m:ctrlPr>
                                  <a:rPr lang="en-IL" sz="1600" i="1">
                                    <a:latin typeface="Cambria Math" panose="02040503050406030204" pitchFamily="18" charset="0"/>
                                  </a:rPr>
                                </m:ctrlPr>
                              </m:accPr>
                              <m:e>
                                <m:r>
                                  <a:rPr lang="en-IL" sz="1600" i="1">
                                    <a:latin typeface="Cambria Math" panose="02040503050406030204" pitchFamily="18" charset="0"/>
                                  </a:rPr>
                                  <m:t>𝑓</m:t>
                                </m:r>
                              </m:e>
                            </m:acc>
                          </m:e>
                          <m:sub>
                            <m:r>
                              <a:rPr lang="en-IL" sz="1600" i="1">
                                <a:latin typeface="Cambria Math" panose="02040503050406030204" pitchFamily="18" charset="0"/>
                              </a:rPr>
                              <m:t>𝑖</m:t>
                            </m:r>
                          </m:sub>
                        </m:sSub>
                        <m:d>
                          <m:dPr>
                            <m:ctrlPr>
                              <a:rPr lang="en-IL" sz="1600" i="1">
                                <a:latin typeface="Cambria Math" panose="02040503050406030204" pitchFamily="18" charset="0"/>
                              </a:rPr>
                            </m:ctrlPr>
                          </m:dPr>
                          <m:e>
                            <m:r>
                              <a:rPr lang="en-IL" sz="1600" i="1">
                                <a:latin typeface="Cambria Math" panose="02040503050406030204" pitchFamily="18" charset="0"/>
                              </a:rPr>
                              <m:t>𝑡</m:t>
                            </m:r>
                          </m:e>
                        </m:d>
                        <m:r>
                          <a:rPr lang="en-IL" sz="1600" i="1">
                            <a:latin typeface="Cambria Math" panose="02040503050406030204" pitchFamily="18" charset="0"/>
                          </a:rPr>
                          <m:t>,</m:t>
                        </m:r>
                        <m:acc>
                          <m:accPr>
                            <m:chr m:val="̂"/>
                            <m:ctrlPr>
                              <a:rPr lang="en-IL" sz="1600" i="1">
                                <a:latin typeface="Cambria Math" panose="02040503050406030204" pitchFamily="18" charset="0"/>
                              </a:rPr>
                            </m:ctrlPr>
                          </m:accPr>
                          <m:e>
                            <m:r>
                              <a:rPr lang="en-IL" sz="1600" i="1">
                                <a:latin typeface="Cambria Math" panose="02040503050406030204" pitchFamily="18" charset="0"/>
                              </a:rPr>
                              <m:t>𝛼</m:t>
                            </m:r>
                          </m:e>
                        </m:acc>
                      </m:e>
                    </m:d>
                    <m:r>
                      <a:rPr lang="en-IL" sz="1600" i="1">
                        <a:latin typeface="Cambria Math" panose="02040503050406030204" pitchFamily="18" charset="0"/>
                      </a:rPr>
                      <m:t>=</m:t>
                    </m:r>
                    <m:d>
                      <m:dPr>
                        <m:ctrlPr>
                          <a:rPr lang="en-IL" sz="1600" i="1">
                            <a:latin typeface="Cambria Math" panose="02040503050406030204" pitchFamily="18" charset="0"/>
                          </a:rPr>
                        </m:ctrlPr>
                      </m:dPr>
                      <m:e>
                        <m:sSub>
                          <m:sSubPr>
                            <m:ctrlPr>
                              <a:rPr lang="en-IL" sz="1600" i="1">
                                <a:latin typeface="Cambria Math" panose="02040503050406030204" pitchFamily="18" charset="0"/>
                              </a:rPr>
                            </m:ctrlPr>
                          </m:sSubPr>
                          <m:e>
                            <m:r>
                              <a:rPr lang="en-IL" sz="1600" i="1">
                                <a:latin typeface="Cambria Math" panose="02040503050406030204" pitchFamily="18" charset="0"/>
                              </a:rPr>
                              <m:t>𝑓</m:t>
                            </m:r>
                          </m:e>
                          <m:sub>
                            <m:r>
                              <a:rPr lang="en-IL" sz="1600" i="1">
                                <a:latin typeface="Cambria Math" panose="02040503050406030204" pitchFamily="18" charset="0"/>
                              </a:rPr>
                              <m:t>0</m:t>
                            </m:r>
                          </m:sub>
                        </m:sSub>
                        <m:r>
                          <a:rPr lang="en-IL" sz="1600" i="1">
                            <a:latin typeface="Cambria Math" panose="02040503050406030204" pitchFamily="18" charset="0"/>
                          </a:rPr>
                          <m:t>,</m:t>
                        </m:r>
                        <m:acc>
                          <m:accPr>
                            <m:chr m:val="̂"/>
                            <m:ctrlPr>
                              <a:rPr lang="en-IL" sz="1600" i="1">
                                <a:latin typeface="Cambria Math" panose="02040503050406030204" pitchFamily="18" charset="0"/>
                              </a:rPr>
                            </m:ctrlPr>
                          </m:accPr>
                          <m:e>
                            <m:r>
                              <a:rPr lang="en-IL" sz="1600" i="1">
                                <a:latin typeface="Cambria Math" panose="02040503050406030204" pitchFamily="18" charset="0"/>
                              </a:rPr>
                              <m:t>𝛼</m:t>
                            </m:r>
                          </m:e>
                        </m:acc>
                      </m:e>
                    </m:d>
                    <m:r>
                      <a:rPr lang="en-IL" sz="1600" i="1">
                        <a:latin typeface="Cambria Math" panose="02040503050406030204" pitchFamily="18" charset="0"/>
                      </a:rPr>
                      <m:t>=</m:t>
                    </m:r>
                    <m:func>
                      <m:funcPr>
                        <m:ctrlPr>
                          <a:rPr lang="en-IL" sz="1600" i="1">
                            <a:latin typeface="Cambria Math" panose="02040503050406030204" pitchFamily="18" charset="0"/>
                          </a:rPr>
                        </m:ctrlPr>
                      </m:funcPr>
                      <m:fName>
                        <m:limLow>
                          <m:limLowPr>
                            <m:ctrlPr>
                              <a:rPr lang="en-IL" sz="1600" i="1">
                                <a:latin typeface="Cambria Math" panose="02040503050406030204" pitchFamily="18" charset="0"/>
                              </a:rPr>
                            </m:ctrlPr>
                          </m:limLowPr>
                          <m:e>
                            <m:r>
                              <m:rPr>
                                <m:sty m:val="p"/>
                              </m:rPr>
                              <a:rPr lang="en-IL" sz="1600">
                                <a:latin typeface="Cambria Math" panose="02040503050406030204" pitchFamily="18" charset="0"/>
                              </a:rPr>
                              <m:t>argmax</m:t>
                            </m:r>
                          </m:e>
                          <m:lim>
                            <m:r>
                              <a:rPr lang="en-IL" sz="1600" i="1">
                                <a:latin typeface="Cambria Math" panose="02040503050406030204" pitchFamily="18" charset="0"/>
                              </a:rPr>
                              <m:t>𝑓</m:t>
                            </m:r>
                            <m:r>
                              <a:rPr lang="en-IL" sz="1600" i="1">
                                <a:latin typeface="Cambria Math" panose="02040503050406030204" pitchFamily="18" charset="0"/>
                              </a:rPr>
                              <m:t>,</m:t>
                            </m:r>
                            <m:sSub>
                              <m:sSubPr>
                                <m:ctrlPr>
                                  <a:rPr lang="en-IL" sz="1600" i="1">
                                    <a:latin typeface="Cambria Math" panose="02040503050406030204" pitchFamily="18" charset="0"/>
                                  </a:rPr>
                                </m:ctrlPr>
                              </m:sSubPr>
                              <m:e>
                                <m:r>
                                  <a:rPr lang="en-IL" sz="1600" i="1">
                                    <a:latin typeface="Cambria Math" panose="02040503050406030204" pitchFamily="18" charset="0"/>
                                  </a:rPr>
                                  <m:t>𝛼</m:t>
                                </m:r>
                              </m:e>
                              <m:sub>
                                <m:r>
                                  <a:rPr lang="en-IL" sz="1600" i="1">
                                    <a:latin typeface="Cambria Math" panose="02040503050406030204" pitchFamily="18" charset="0"/>
                                  </a:rPr>
                                  <m:t>𝑙</m:t>
                                </m:r>
                              </m:sub>
                            </m:sSub>
                          </m:lim>
                        </m:limLow>
                      </m:fName>
                      <m:e>
                        <m:nary>
                          <m:naryPr>
                            <m:chr m:val="∑"/>
                            <m:limLoc m:val="undOvr"/>
                            <m:ctrlPr>
                              <a:rPr lang="en-IL" sz="1600" i="1">
                                <a:latin typeface="Cambria Math" panose="02040503050406030204" pitchFamily="18" charset="0"/>
                              </a:rPr>
                            </m:ctrlPr>
                          </m:naryPr>
                          <m:sub>
                            <m:r>
                              <a:rPr lang="en-IL" sz="1600" i="1">
                                <a:latin typeface="Cambria Math" panose="02040503050406030204" pitchFamily="18" charset="0"/>
                              </a:rPr>
                              <m:t>𝑘</m:t>
                            </m:r>
                            <m:r>
                              <a:rPr lang="en-IL" sz="1600" i="1">
                                <a:latin typeface="Cambria Math" panose="02040503050406030204" pitchFamily="18" charset="0"/>
                              </a:rPr>
                              <m:t>=1</m:t>
                            </m:r>
                          </m:sub>
                          <m:sup>
                            <m:r>
                              <a:rPr lang="en-IL" sz="1600" i="1">
                                <a:latin typeface="Cambria Math" panose="02040503050406030204" pitchFamily="18" charset="0"/>
                              </a:rPr>
                              <m:t>𝑀</m:t>
                            </m:r>
                          </m:sup>
                          <m:e>
                            <m:r>
                              <a:rPr lang="en-IL" sz="1600" i="1">
                                <a:latin typeface="Cambria Math" panose="02040503050406030204" pitchFamily="18" charset="0"/>
                              </a:rPr>
                              <m:t>|</m:t>
                            </m:r>
                            <m:nary>
                              <m:naryPr>
                                <m:limLoc m:val="undOvr"/>
                                <m:subHide m:val="on"/>
                                <m:supHide m:val="on"/>
                                <m:ctrlPr>
                                  <a:rPr lang="en-IL" sz="1600" i="1">
                                    <a:latin typeface="Cambria Math" panose="02040503050406030204" pitchFamily="18" charset="0"/>
                                  </a:rPr>
                                </m:ctrlPr>
                              </m:naryPr>
                              <m:sub/>
                              <m:sup/>
                              <m:e>
                                <m:sSub>
                                  <m:sSubPr>
                                    <m:ctrlPr>
                                      <a:rPr lang="en-IL" sz="1600" i="1">
                                        <a:latin typeface="Cambria Math" panose="02040503050406030204" pitchFamily="18" charset="0"/>
                                      </a:rPr>
                                    </m:ctrlPr>
                                  </m:sSubPr>
                                  <m:e>
                                    <m:r>
                                      <a:rPr lang="en-IL" sz="1600" i="1">
                                        <a:latin typeface="Cambria Math" panose="02040503050406030204" pitchFamily="18" charset="0"/>
                                      </a:rPr>
                                      <m:t>𝑥</m:t>
                                    </m:r>
                                  </m:e>
                                  <m:sub>
                                    <m:r>
                                      <a:rPr lang="en-IL" sz="1600" i="1">
                                        <a:latin typeface="Cambria Math" panose="02040503050406030204" pitchFamily="18" charset="0"/>
                                      </a:rPr>
                                      <m:t>𝑘</m:t>
                                    </m:r>
                                  </m:sub>
                                </m:sSub>
                                <m:d>
                                  <m:dPr>
                                    <m:ctrlPr>
                                      <a:rPr lang="en-IL" sz="1600" i="1">
                                        <a:latin typeface="Cambria Math" panose="02040503050406030204" pitchFamily="18" charset="0"/>
                                      </a:rPr>
                                    </m:ctrlPr>
                                  </m:dPr>
                                  <m:e>
                                    <m:r>
                                      <a:rPr lang="en-IL" sz="1600" i="1">
                                        <a:latin typeface="Cambria Math" panose="02040503050406030204" pitchFamily="18" charset="0"/>
                                      </a:rPr>
                                      <m:t>𝑡</m:t>
                                    </m:r>
                                  </m:e>
                                </m:d>
                                <m:sSub>
                                  <m:sSubPr>
                                    <m:ctrlPr>
                                      <a:rPr lang="en-IL" sz="1600" i="1">
                                        <a:latin typeface="Cambria Math" panose="02040503050406030204" pitchFamily="18" charset="0"/>
                                      </a:rPr>
                                    </m:ctrlPr>
                                  </m:sSubPr>
                                  <m:e>
                                    <m:r>
                                      <a:rPr lang="en-IL" sz="1600" i="1">
                                        <a:latin typeface="Cambria Math" panose="02040503050406030204" pitchFamily="18" charset="0"/>
                                      </a:rPr>
                                      <m:t>𝜔</m:t>
                                    </m:r>
                                  </m:e>
                                  <m:sub>
                                    <m:sSub>
                                      <m:sSubPr>
                                        <m:ctrlPr>
                                          <a:rPr lang="en-IL" sz="1600" i="1">
                                            <a:latin typeface="Cambria Math" panose="02040503050406030204" pitchFamily="18" charset="0"/>
                                          </a:rPr>
                                        </m:ctrlPr>
                                      </m:sSubPr>
                                      <m:e>
                                        <m:r>
                                          <a:rPr lang="en-IL" sz="1600" i="1">
                                            <a:latin typeface="Cambria Math" panose="02040503050406030204" pitchFamily="18" charset="0"/>
                                          </a:rPr>
                                          <m:t>𝛼</m:t>
                                        </m:r>
                                      </m:e>
                                      <m:sub>
                                        <m:r>
                                          <a:rPr lang="en-IL" sz="1600" i="1">
                                            <a:latin typeface="Cambria Math" panose="02040503050406030204" pitchFamily="18" charset="0"/>
                                          </a:rPr>
                                          <m:t>𝑙</m:t>
                                        </m:r>
                                      </m:sub>
                                    </m:sSub>
                                  </m:sub>
                                </m:sSub>
                                <m:d>
                                  <m:dPr>
                                    <m:ctrlPr>
                                      <a:rPr lang="en-IL" sz="1600" i="1">
                                        <a:latin typeface="Cambria Math" panose="02040503050406030204" pitchFamily="18" charset="0"/>
                                      </a:rPr>
                                    </m:ctrlPr>
                                  </m:dPr>
                                  <m:e>
                                    <m:r>
                                      <a:rPr lang="en-IL" sz="1600" i="1">
                                        <a:latin typeface="Cambria Math" panose="02040503050406030204" pitchFamily="18" charset="0"/>
                                      </a:rPr>
                                      <m:t>𝑡</m:t>
                                    </m:r>
                                    <m:r>
                                      <a:rPr lang="en-IL" sz="1600" i="1">
                                        <a:latin typeface="Cambria Math" panose="02040503050406030204" pitchFamily="18" charset="0"/>
                                      </a:rPr>
                                      <m:t>−</m:t>
                                    </m:r>
                                    <m:acc>
                                      <m:accPr>
                                        <m:chr m:val="̂"/>
                                        <m:ctrlPr>
                                          <a:rPr lang="en-IL" sz="1600" i="1">
                                            <a:latin typeface="Cambria Math" panose="02040503050406030204" pitchFamily="18" charset="0"/>
                                          </a:rPr>
                                        </m:ctrlPr>
                                      </m:accPr>
                                      <m:e>
                                        <m:r>
                                          <a:rPr lang="en-IL" sz="1600" i="1">
                                            <a:latin typeface="Cambria Math" panose="02040503050406030204" pitchFamily="18" charset="0"/>
                                          </a:rPr>
                                          <m:t>𝑡</m:t>
                                        </m:r>
                                      </m:e>
                                    </m:acc>
                                  </m:e>
                                </m:d>
                                <m:sSup>
                                  <m:sSupPr>
                                    <m:ctrlPr>
                                      <a:rPr lang="en-IL" sz="1600" i="1">
                                        <a:latin typeface="Cambria Math" panose="02040503050406030204" pitchFamily="18" charset="0"/>
                                      </a:rPr>
                                    </m:ctrlPr>
                                  </m:sSupPr>
                                  <m:e>
                                    <m:r>
                                      <a:rPr lang="en-IL" sz="1600" i="1">
                                        <a:latin typeface="Cambria Math" panose="02040503050406030204" pitchFamily="18" charset="0"/>
                                      </a:rPr>
                                      <m:t>𝑒</m:t>
                                    </m:r>
                                  </m:e>
                                  <m:sup>
                                    <m:r>
                                      <a:rPr lang="en-IL" sz="1600" i="1">
                                        <a:latin typeface="Cambria Math" panose="02040503050406030204" pitchFamily="18" charset="0"/>
                                      </a:rPr>
                                      <m:t>−</m:t>
                                    </m:r>
                                    <m:r>
                                      <a:rPr lang="en-IL" sz="1600" i="1">
                                        <a:latin typeface="Cambria Math" panose="02040503050406030204" pitchFamily="18" charset="0"/>
                                      </a:rPr>
                                      <m:t>𝑗</m:t>
                                    </m:r>
                                    <m:r>
                                      <a:rPr lang="en-IL" sz="1600" i="1">
                                        <a:latin typeface="Cambria Math" panose="02040503050406030204" pitchFamily="18" charset="0"/>
                                      </a:rPr>
                                      <m:t>2</m:t>
                                    </m:r>
                                    <m:r>
                                      <a:rPr lang="en-IL" sz="1600" i="1">
                                        <a:latin typeface="Cambria Math" panose="02040503050406030204" pitchFamily="18" charset="0"/>
                                      </a:rPr>
                                      <m:t>𝜋</m:t>
                                    </m:r>
                                    <m:r>
                                      <a:rPr lang="en-IL" sz="1600" i="1">
                                        <a:latin typeface="Cambria Math" panose="02040503050406030204" pitchFamily="18" charset="0"/>
                                      </a:rPr>
                                      <m:t>𝑓𝑡</m:t>
                                    </m:r>
                                  </m:sup>
                                </m:sSup>
                              </m:e>
                            </m:nary>
                            <m:r>
                              <a:rPr lang="en-IL" sz="1600" i="1">
                                <a:latin typeface="Cambria Math" panose="02040503050406030204" pitchFamily="18" charset="0"/>
                              </a:rPr>
                              <m:t>𝑑𝑡</m:t>
                            </m:r>
                          </m:e>
                        </m:nary>
                        <m:r>
                          <a:rPr lang="en-IL" sz="1600" i="1">
                            <a:latin typeface="Cambria Math" panose="02040503050406030204" pitchFamily="18" charset="0"/>
                          </a:rPr>
                          <m:t>|</m:t>
                        </m:r>
                      </m:e>
                    </m:func>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Ø"/>
                  <a:tabLst>
                    <a:tab pos="1447800" algn="l"/>
                  </a:tabLst>
                </a:pPr>
                <a:r>
                  <a:rPr lang="en-US" sz="1800" dirty="0">
                    <a:effectLst/>
                    <a:latin typeface="Calibri" panose="020F0502020204030204" pitchFamily="34" charset="0"/>
                    <a:ea typeface="Times New Roman" panose="02020603050405020304" pitchFamily="18" charset="0"/>
                    <a:cs typeface="Arial" panose="020B0604020202020204" pitchFamily="34" charset="0"/>
                  </a:rPr>
                  <a:t>Now when done extracting the IF component, de-chirping of the signals is performed:</a:t>
                </a:r>
                <a:br>
                  <a:rPr lang="en-US" sz="1800" dirty="0">
                    <a:effectLst/>
                    <a:latin typeface="Calibri" panose="020F0502020204030204" pitchFamily="34" charset="0"/>
                    <a:ea typeface="Times New Roman" panose="02020603050405020304" pitchFamily="18" charset="0"/>
                    <a:cs typeface="Arial" panose="020B0604020202020204" pitchFamily="34" charset="0"/>
                  </a:rPr>
                </a:br>
                <a14:m>
                  <m:oMath xmlns:m="http://schemas.openxmlformats.org/officeDocument/2006/math">
                    <m:sSub>
                      <m:sSubPr>
                        <m:ctrlPr>
                          <a:rPr lang="en-IL" sz="1800" i="1">
                            <a:latin typeface="Cambria Math" panose="02040503050406030204" pitchFamily="18" charset="0"/>
                          </a:rPr>
                        </m:ctrlPr>
                      </m:sSubPr>
                      <m:e>
                        <m:r>
                          <a:rPr lang="en-US" sz="1800" i="1">
                            <a:latin typeface="Cambria Math" panose="02040503050406030204" pitchFamily="18" charset="0"/>
                          </a:rPr>
                          <m:t>𝑠</m:t>
                        </m:r>
                      </m:e>
                      <m:sub>
                        <m:r>
                          <a:rPr lang="en-US" sz="1800" i="1">
                            <a:latin typeface="Cambria Math" panose="02040503050406030204" pitchFamily="18" charset="0"/>
                          </a:rPr>
                          <m:t>𝑐</m:t>
                        </m:r>
                      </m:sub>
                    </m:sSub>
                    <m:d>
                      <m:dPr>
                        <m:ctrlPr>
                          <a:rPr lang="en-IL" sz="1800" i="1">
                            <a:latin typeface="Cambria Math" panose="02040503050406030204" pitchFamily="18" charset="0"/>
                          </a:rPr>
                        </m:ctrlPr>
                      </m:dPr>
                      <m:e>
                        <m:r>
                          <a:rPr lang="en-US" sz="1800" i="1">
                            <a:latin typeface="Cambria Math" panose="02040503050406030204" pitchFamily="18" charset="0"/>
                          </a:rPr>
                          <m:t>𝑡</m:t>
                        </m:r>
                      </m:e>
                    </m:d>
                    <m:r>
                      <a:rPr lang="en-US" sz="1800" i="1">
                        <a:latin typeface="Cambria Math" panose="02040503050406030204" pitchFamily="18" charset="0"/>
                      </a:rPr>
                      <m:t>=</m:t>
                    </m:r>
                    <m:r>
                      <a:rPr lang="en-US" sz="1800" i="1">
                        <a:latin typeface="Cambria Math" panose="02040503050406030204" pitchFamily="18" charset="0"/>
                      </a:rPr>
                      <m:t>𝑠</m:t>
                    </m:r>
                    <m:d>
                      <m:dPr>
                        <m:ctrlPr>
                          <a:rPr lang="en-IL" sz="1800" i="1">
                            <a:latin typeface="Cambria Math" panose="02040503050406030204" pitchFamily="18" charset="0"/>
                          </a:rPr>
                        </m:ctrlPr>
                      </m:dPr>
                      <m:e>
                        <m:r>
                          <a:rPr lang="en-US" sz="1800" i="1">
                            <a:latin typeface="Cambria Math" panose="02040503050406030204" pitchFamily="18" charset="0"/>
                          </a:rPr>
                          <m:t>𝑡</m:t>
                        </m:r>
                      </m:e>
                    </m:d>
                    <m:r>
                      <a:rPr lang="en-US" sz="1800" i="1">
                        <a:latin typeface="Cambria Math" panose="02040503050406030204" pitchFamily="18" charset="0"/>
                      </a:rPr>
                      <m:t>⋅</m:t>
                    </m:r>
                    <m:sSup>
                      <m:sSupPr>
                        <m:ctrlPr>
                          <a:rPr lang="en-IL" sz="1800" i="1">
                            <a:latin typeface="Cambria Math" panose="02040503050406030204" pitchFamily="18" charset="0"/>
                          </a:rPr>
                        </m:ctrlPr>
                      </m:sSupPr>
                      <m:e>
                        <m:r>
                          <a:rPr lang="en-US" sz="1800" i="1">
                            <a:latin typeface="Cambria Math" panose="02040503050406030204" pitchFamily="18" charset="0"/>
                          </a:rPr>
                          <m:t>𝑒</m:t>
                        </m:r>
                      </m:e>
                      <m:sup>
                        <m:r>
                          <a:rPr lang="en-US" sz="1800" i="1">
                            <a:latin typeface="Cambria Math" panose="02040503050406030204" pitchFamily="18" charset="0"/>
                          </a:rPr>
                          <m:t>−</m:t>
                        </m:r>
                        <m:r>
                          <a:rPr lang="en-US" sz="1800" i="1">
                            <a:latin typeface="Cambria Math" panose="02040503050406030204" pitchFamily="18" charset="0"/>
                          </a:rPr>
                          <m:t>𝑗</m:t>
                        </m:r>
                        <m:sSub>
                          <m:sSubPr>
                            <m:ctrlPr>
                              <a:rPr lang="en-IL" sz="1800" i="1">
                                <a:latin typeface="Cambria Math" panose="02040503050406030204" pitchFamily="18" charset="0"/>
                              </a:rPr>
                            </m:ctrlPr>
                          </m:sSubPr>
                          <m:e>
                            <m:acc>
                              <m:accPr>
                                <m:chr m:val="̂"/>
                                <m:ctrlPr>
                                  <a:rPr lang="en-IL" sz="1800" i="1">
                                    <a:latin typeface="Cambria Math" panose="02040503050406030204" pitchFamily="18" charset="0"/>
                                  </a:rPr>
                                </m:ctrlPr>
                              </m:accPr>
                              <m:e>
                                <m:r>
                                  <a:rPr lang="en-US" sz="1800" i="1">
                                    <a:latin typeface="Cambria Math" panose="02040503050406030204" pitchFamily="18" charset="0"/>
                                  </a:rPr>
                                  <m:t>𝜑</m:t>
                                </m:r>
                              </m:e>
                            </m:acc>
                          </m:e>
                          <m:sub>
                            <m:r>
                              <a:rPr lang="en-US" sz="1800" i="1">
                                <a:latin typeface="Cambria Math" panose="02040503050406030204" pitchFamily="18" charset="0"/>
                              </a:rPr>
                              <m:t>𝑘</m:t>
                            </m:r>
                          </m:sub>
                        </m:sSub>
                      </m:sup>
                    </m:sSup>
                  </m:oMath>
                </a14:m>
                <a:br>
                  <a:rPr lang="en-US" sz="1800" dirty="0">
                    <a:effectLst/>
                    <a:latin typeface="Calibri" panose="020F0502020204030204" pitchFamily="34" charset="0"/>
                    <a:ea typeface="Times New Roman" panose="02020603050405020304" pitchFamily="18" charset="0"/>
                    <a:cs typeface="Arial" panose="020B0604020202020204" pitchFamily="34" charset="0"/>
                  </a:rPr>
                </a:br>
                <a:br>
                  <a:rPr lang="en-US" sz="1800" dirty="0">
                    <a:effectLst/>
                    <a:latin typeface="Calibri" panose="020F0502020204030204" pitchFamily="34" charset="0"/>
                    <a:ea typeface="Times New Roman" panose="02020603050405020304" pitchFamily="18" charset="0"/>
                    <a:cs typeface="Arial" panose="020B0604020202020204" pitchFamily="34" charset="0"/>
                  </a:rPr>
                </a:br>
                <a:r>
                  <a:rPr lang="en-US" sz="1800" dirty="0">
                    <a:effectLst/>
                    <a:latin typeface="Calibri" panose="020F0502020204030204" pitchFamily="34" charset="0"/>
                    <a:ea typeface="Times New Roman" panose="02020603050405020304" pitchFamily="18" charset="0"/>
                    <a:cs typeface="Arial" panose="020B0604020202020204" pitchFamily="34" charset="0"/>
                  </a:rPr>
                  <a:t>where </a:t>
                </a:r>
                <a14:m>
                  <m:oMath xmlns:m="http://schemas.openxmlformats.org/officeDocument/2006/math">
                    <m:sSub>
                      <m:sSubPr>
                        <m:ctrlPr>
                          <a:rPr lang="en-IL" sz="1800" i="1" smtClean="0">
                            <a:latin typeface="Cambria Math" panose="02040503050406030204" pitchFamily="18" charset="0"/>
                          </a:rPr>
                        </m:ctrlPr>
                      </m:sSubPr>
                      <m:e>
                        <m:acc>
                          <m:accPr>
                            <m:chr m:val="̂"/>
                            <m:ctrlPr>
                              <a:rPr lang="en-IL" sz="1800" i="1">
                                <a:latin typeface="Cambria Math" panose="02040503050406030204" pitchFamily="18" charset="0"/>
                              </a:rPr>
                            </m:ctrlPr>
                          </m:accPr>
                          <m:e>
                            <m:r>
                              <a:rPr lang="en-US" sz="1800" i="1">
                                <a:latin typeface="Cambria Math" panose="02040503050406030204" pitchFamily="18" charset="0"/>
                              </a:rPr>
                              <m:t>𝜑</m:t>
                            </m:r>
                          </m:e>
                        </m:acc>
                      </m:e>
                      <m:sub>
                        <m:r>
                          <a:rPr lang="en-US" sz="1800" i="1">
                            <a:latin typeface="Cambria Math" panose="02040503050406030204" pitchFamily="18" charset="0"/>
                          </a:rPr>
                          <m:t>𝑘</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is the IF estimated.</a:t>
                </a:r>
              </a:p>
              <a:p>
                <a:pPr>
                  <a:lnSpc>
                    <a:spcPct val="107000"/>
                  </a:lnSpc>
                  <a:spcAft>
                    <a:spcPts val="800"/>
                  </a:spcAft>
                  <a:buFont typeface="Wingdings" panose="05000000000000000000" pitchFamily="2" charset="2"/>
                  <a:buChar char="Ø"/>
                  <a:tabLst>
                    <a:tab pos="1447800" algn="l"/>
                  </a:tabLst>
                </a:pPr>
                <a:r>
                  <a:rPr lang="en-US" sz="1800" dirty="0">
                    <a:effectLst/>
                    <a:latin typeface="Calibri" panose="020F0502020204030204" pitchFamily="34" charset="0"/>
                    <a:ea typeface="Times New Roman" panose="02020603050405020304" pitchFamily="18" charset="0"/>
                    <a:cs typeface="Arial" panose="020B0604020202020204" pitchFamily="34" charset="0"/>
                  </a:rPr>
                  <a:t>In the end we apply a simple time domain MUSIC process on each signal estimated.</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Ø"/>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lvl="0" rtl="0">
                  <a:lnSpc>
                    <a:spcPct val="107000"/>
                  </a:lnSpc>
                  <a:spcAft>
                    <a:spcPts val="800"/>
                  </a:spcAft>
                  <a:buFont typeface="Wingdings" panose="05000000000000000000" pitchFamily="2" charset="2"/>
                  <a:buChar char="Ø"/>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ctr" rtl="0">
                  <a:lnSpc>
                    <a:spcPct val="107000"/>
                  </a:lnSpc>
                  <a:buNone/>
                  <a:tabLst>
                    <a:tab pos="1447800" algn="l"/>
                  </a:tabLst>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1447800" algn="l"/>
                  </a:tabLst>
                </a:pP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FB241C7-96EC-4A59-937B-043B3FBB1E97}"/>
                  </a:ext>
                </a:extLst>
              </p:cNvPr>
              <p:cNvSpPr>
                <a:spLocks noGrp="1" noRot="1" noChangeAspect="1" noMove="1" noResize="1" noEditPoints="1" noAdjustHandles="1" noChangeArrowheads="1" noChangeShapeType="1" noTextEdit="1"/>
              </p:cNvSpPr>
              <p:nvPr>
                <p:ph idx="1"/>
              </p:nvPr>
            </p:nvSpPr>
            <p:spPr>
              <a:xfrm>
                <a:off x="168896" y="1128040"/>
                <a:ext cx="11784291" cy="5729959"/>
              </a:xfrm>
              <a:blipFill>
                <a:blip r:embed="rId2"/>
                <a:stretch>
                  <a:fillRect l="-362" t="-426"/>
                </a:stretch>
              </a:blipFill>
            </p:spPr>
            <p:txBody>
              <a:bodyPr/>
              <a:lstStyle/>
              <a:p>
                <a:r>
                  <a:rPr lang="en-IL">
                    <a:noFill/>
                  </a:rPr>
                  <a:t> </a:t>
                </a:r>
              </a:p>
            </p:txBody>
          </p:sp>
        </mc:Fallback>
      </mc:AlternateContent>
    </p:spTree>
    <p:extLst>
      <p:ext uri="{BB962C8B-B14F-4D97-AF65-F5344CB8AC3E}">
        <p14:creationId xmlns:p14="http://schemas.microsoft.com/office/powerpoint/2010/main" val="1370697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3094</TotalTime>
  <Words>1681</Words>
  <Application>Microsoft Office PowerPoint</Application>
  <PresentationFormat>Widescreen</PresentationFormat>
  <Paragraphs>246</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Courier New</vt:lpstr>
      <vt:lpstr>Wingdings</vt:lpstr>
      <vt:lpstr>Office Theme</vt:lpstr>
      <vt:lpstr>PowerPoint Presentation</vt:lpstr>
      <vt:lpstr>Project Introduction</vt:lpstr>
      <vt:lpstr>Problem Introduction</vt:lpstr>
      <vt:lpstr>Related Work</vt:lpstr>
      <vt:lpstr>Related Work</vt:lpstr>
      <vt:lpstr>Fast-IF Introduction</vt:lpstr>
      <vt:lpstr>Fast-IF Introduction</vt:lpstr>
      <vt:lpstr>Fast-IF Algorithm</vt:lpstr>
      <vt:lpstr>Fast-IF Algorithm</vt:lpstr>
      <vt:lpstr>Fast-IF Algorithm</vt:lpstr>
      <vt:lpstr>Computational Complexity</vt:lpstr>
      <vt:lpstr>Computational Complexity</vt:lpstr>
      <vt:lpstr>Further Results</vt:lpstr>
      <vt:lpstr>Further Results</vt:lpstr>
      <vt:lpstr>Further Results</vt:lpstr>
      <vt:lpstr>Pros &amp; Cons</vt:lpstr>
      <vt:lpstr>Possible Improvement &amp; Innovations</vt:lpstr>
      <vt:lpstr>Possible Improvement &amp; Innovations</vt:lpstr>
      <vt:lpstr>Possible Improvement &amp; Innovations</vt:lpstr>
      <vt:lpstr>Possible Improvement &amp; Innovations</vt:lpstr>
      <vt:lpstr>Possible Improvement &amp; Innovations</vt:lpstr>
      <vt:lpstr>Possible Improvement &amp; Innovations</vt:lpstr>
      <vt:lpstr>Possible Improvement &amp; Innovations</vt:lpstr>
      <vt:lpstr>Possible Improvement &amp; Innovations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אורי אוחיון</dc:creator>
  <cp:lastModifiedBy>Ori Ohayon</cp:lastModifiedBy>
  <cp:revision>43</cp:revision>
  <dcterms:created xsi:type="dcterms:W3CDTF">2021-08-05T09:37:12Z</dcterms:created>
  <dcterms:modified xsi:type="dcterms:W3CDTF">2021-08-28T07:58:34Z</dcterms:modified>
</cp:coreProperties>
</file>