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DFF"/>
    <a:srgbClr val="FF0000"/>
    <a:srgbClr val="ABFF3C"/>
    <a:srgbClr val="DA000D"/>
    <a:srgbClr val="004F6D"/>
    <a:srgbClr val="00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74194"/>
  </p:normalViewPr>
  <p:slideViewPr>
    <p:cSldViewPr snapToGrid="0" snapToObjects="1">
      <p:cViewPr>
        <p:scale>
          <a:sx n="140" d="100"/>
          <a:sy n="140" d="100"/>
        </p:scale>
        <p:origin x="656" y="-36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6D98-B528-8B47-B89D-FAAEB3ADB35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68D8-B16D-8F46-BF10-0E64FB94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DC8-D167-5144-8DC1-99FFE472760A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BBC2-461A-4C43-B491-A32B33A07CA6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0A8-7939-7B4B-B09D-29A3A743D930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E44D-DEDE-914E-B6E7-75571CA46334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747-09DE-0246-BB23-A7814C2BD95B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96BD-AD6C-1142-A719-30A2206046D5}" type="datetime1">
              <a:rPr lang="en-CA" smtClean="0"/>
              <a:t>2019-03-19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5B14-A92C-FA45-80D7-2152FE73DC80}" type="datetime1">
              <a:rPr lang="en-CA" smtClean="0"/>
              <a:t>2019-03-19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1222-9F5E-6E41-86AA-DB18311884E6}" type="datetime1">
              <a:rPr lang="en-CA" smtClean="0"/>
              <a:t>2019-03-19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9C9-ACD8-4143-BE19-F483D6B58651}" type="datetime1">
              <a:rPr lang="en-CA" smtClean="0"/>
              <a:t>2019-03-19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F878-16D2-324E-9A7E-78200214161B}" type="datetime1">
              <a:rPr lang="en-CA" smtClean="0"/>
              <a:t>2019-03-19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E901-7DF5-484F-A41F-901510F58872}" type="datetime1">
              <a:rPr lang="en-CA" smtClean="0"/>
              <a:t>2019-03-19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8CB0-C0AB-1C41-8FF9-16C35C1BB52B}" type="datetime1">
              <a:rPr lang="en-CA" smtClean="0"/>
              <a:t>2019-03-19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ol@cmmt.ubc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ce.ncbi.nlm.nih.gov/Traces/study/?acc=ERP001824" TargetMode="External"/><Relationship Id="rId13" Type="http://schemas.openxmlformats.org/officeDocument/2006/relationships/hyperlink" Target="https://trace.ncbi.nlm.nih.gov/Traces/sra/sra.cgi?study=SRP073361" TargetMode="External"/><Relationship Id="rId3" Type="http://schemas.openxmlformats.org/officeDocument/2006/relationships/hyperlink" Target="http://gtrd.biouml.org/" TargetMode="External"/><Relationship Id="rId7" Type="http://schemas.openxmlformats.org/officeDocument/2006/relationships/hyperlink" Target="https://www.ncbi.nlm.nih.gov/pubmed/28473536" TargetMode="External"/><Relationship Id="rId12" Type="http://schemas.openxmlformats.org/officeDocument/2006/relationships/hyperlink" Target="https://www.ncbi.nlm.nih.gov/pubmed/2809269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pubmed/23332764" TargetMode="External"/><Relationship Id="rId11" Type="http://schemas.openxmlformats.org/officeDocument/2006/relationships/hyperlink" Target="http://cisbp.ccbr.utoronto.ca/data/1.02/DataFiles/Bulk_downloads/EntireDataset/TF_Information_all_motifs.txt.zip" TargetMode="External"/><Relationship Id="rId5" Type="http://schemas.openxmlformats.org/officeDocument/2006/relationships/hyperlink" Target="https://trace.ncbi.nlm.nih.gov/Traces/study/?acc=SRP045296" TargetMode="External"/><Relationship Id="rId10" Type="http://schemas.openxmlformats.org/officeDocument/2006/relationships/hyperlink" Target="http://the_brain.bwh.harvard.edu/uniprobe/browse.php" TargetMode="External"/><Relationship Id="rId4" Type="http://schemas.openxmlformats.org/officeDocument/2006/relationships/hyperlink" Target="https://www.ncbi.nlm.nih.gov/pubmed/27203113" TargetMode="External"/><Relationship Id="rId9" Type="http://schemas.openxmlformats.org/officeDocument/2006/relationships/hyperlink" Target="https://trace.ncbi.nlm.nih.gov/Traces/study/?acc=ERP01094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tfdb.cbi.pku.edu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oinfo.life.hust.edu.cn/AnimalTFD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8931" y="6243090"/>
            <a:ext cx="1826142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5692" y="4901695"/>
            <a:ext cx="8072617" cy="9715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oriol@cmmt.ubc.ca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9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2667" y="6127475"/>
            <a:ext cx="1475642" cy="6046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5692" y="6001552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GRECO TFBS Benchmarking Initiative </a:t>
            </a:r>
            <a:r>
              <a:rPr lang="en-US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Selection, curation, and preparation of benchmarking data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C088BC-7B08-BD4E-93EF-6AE0EB042666}"/>
              </a:ext>
            </a:extLst>
          </p:cNvPr>
          <p:cNvSpPr txBox="1">
            <a:spLocks/>
          </p:cNvSpPr>
          <p:nvPr/>
        </p:nvSpPr>
        <p:spPr>
          <a:xfrm>
            <a:off x="535692" y="2330224"/>
            <a:ext cx="8072617" cy="1901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Oriol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Deputy Group Leader @ Wasserman Lab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 for Molecular Medicine and Therapeutics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Children’s Hospital Research Institute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British Columbia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82C1F-4DFF-BA47-8759-36B69304493E}"/>
              </a:ext>
            </a:extLst>
          </p:cNvPr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EA899E-1AB8-654C-97DD-A786A83EB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ED813C-57D2-094E-9822-F4271707C94A}"/>
                </a:ext>
              </a:extLst>
            </p:cNvPr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OFornes</a:t>
              </a:r>
              <a:endPara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36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C25E3-A15D-2545-BDB4-9101BF10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356"/>
            <a:ext cx="91440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8692F-0E4B-CD46-95BA-623C306EBF3E}"/>
              </a:ext>
            </a:extLst>
          </p:cNvPr>
          <p:cNvSpPr txBox="1"/>
          <p:nvPr/>
        </p:nvSpPr>
        <p:spPr>
          <a:xfrm>
            <a:off x="1820562" y="1276865"/>
            <a:ext cx="6359611" cy="14711720"/>
          </a:xfrm>
          <a:prstGeom prst="rect">
            <a:avLst/>
          </a:prstGeom>
          <a:solidFill>
            <a:schemeClr val="bg1"/>
          </a:solidFill>
        </p:spPr>
        <p:txBody>
          <a:bodyPr wrap="square" numCol="4" rtlCol="0">
            <a:spAutoFit/>
          </a:bodyPr>
          <a:lstStyle/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Sox100B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19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26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39</a:t>
            </a:r>
          </a:p>
          <a:p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SoxN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39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Sox102F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sox17b.1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sox17b.2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8527C-03C4-9847-A9CE-B48354ABAB23}"/>
              </a:ext>
            </a:extLst>
          </p:cNvPr>
          <p:cNvSpPr/>
          <p:nvPr/>
        </p:nvSpPr>
        <p:spPr>
          <a:xfrm>
            <a:off x="393192" y="2953511"/>
            <a:ext cx="676656" cy="5120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BD37E7-035B-BB42-8DC4-C6D63B0C47D7}"/>
              </a:ext>
            </a:extLst>
          </p:cNvPr>
          <p:cNvSpPr/>
          <p:nvPr/>
        </p:nvSpPr>
        <p:spPr>
          <a:xfrm>
            <a:off x="3364838" y="1630602"/>
            <a:ext cx="1353466" cy="3810078"/>
          </a:xfrm>
          <a:prstGeom prst="roundRect">
            <a:avLst>
              <a:gd name="adj" fmla="val 622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4A56F7-50E5-4140-8DF8-86C5995E804E}"/>
              </a:ext>
            </a:extLst>
          </p:cNvPr>
          <p:cNvSpPr/>
          <p:nvPr/>
        </p:nvSpPr>
        <p:spPr>
          <a:xfrm>
            <a:off x="393192" y="3557017"/>
            <a:ext cx="676656" cy="292607"/>
          </a:xfrm>
          <a:prstGeom prst="roundRect">
            <a:avLst>
              <a:gd name="adj" fmla="val 26042"/>
            </a:avLst>
          </a:prstGeom>
          <a:noFill/>
          <a:ln w="1905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711422-597F-104C-829A-9CE83810696D}"/>
              </a:ext>
            </a:extLst>
          </p:cNvPr>
          <p:cNvSpPr/>
          <p:nvPr/>
        </p:nvSpPr>
        <p:spPr>
          <a:xfrm>
            <a:off x="4883891" y="1331728"/>
            <a:ext cx="1353467" cy="2261865"/>
          </a:xfrm>
          <a:prstGeom prst="roundRect">
            <a:avLst>
              <a:gd name="adj" fmla="val 6533"/>
            </a:avLst>
          </a:prstGeom>
          <a:noFill/>
          <a:ln w="1905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55B255-8D9E-D140-9E49-37E0C90E7241}"/>
              </a:ext>
            </a:extLst>
          </p:cNvPr>
          <p:cNvSpPr/>
          <p:nvPr/>
        </p:nvSpPr>
        <p:spPr>
          <a:xfrm>
            <a:off x="393192" y="3956659"/>
            <a:ext cx="676656" cy="292607"/>
          </a:xfrm>
          <a:prstGeom prst="roundRect">
            <a:avLst>
              <a:gd name="adj" fmla="val 26042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333E472-A6AB-8F42-95D3-AA5F135A0DA9}"/>
              </a:ext>
            </a:extLst>
          </p:cNvPr>
          <p:cNvSpPr/>
          <p:nvPr/>
        </p:nvSpPr>
        <p:spPr>
          <a:xfrm>
            <a:off x="1801215" y="2103119"/>
            <a:ext cx="1353466" cy="1944000"/>
          </a:xfrm>
          <a:prstGeom prst="roundRect">
            <a:avLst>
              <a:gd name="adj" fmla="val 5405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200796-1D47-4745-9FE8-9A31364A9AE2}"/>
              </a:ext>
            </a:extLst>
          </p:cNvPr>
          <p:cNvSpPr/>
          <p:nvPr/>
        </p:nvSpPr>
        <p:spPr>
          <a:xfrm>
            <a:off x="393192" y="4356301"/>
            <a:ext cx="676656" cy="29260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1D7E099-FFD0-FE4D-B2F1-0F627C095E37}"/>
              </a:ext>
            </a:extLst>
          </p:cNvPr>
          <p:cNvSpPr/>
          <p:nvPr/>
        </p:nvSpPr>
        <p:spPr>
          <a:xfrm>
            <a:off x="6461615" y="1295152"/>
            <a:ext cx="1353466" cy="3717407"/>
          </a:xfrm>
          <a:prstGeom prst="roundRect">
            <a:avLst>
              <a:gd name="adj" fmla="val 4383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86977E-89CF-C244-BF27-D623763F39C2}"/>
              </a:ext>
            </a:extLst>
          </p:cNvPr>
          <p:cNvSpPr/>
          <p:nvPr/>
        </p:nvSpPr>
        <p:spPr>
          <a:xfrm>
            <a:off x="393192" y="4765087"/>
            <a:ext cx="676656" cy="29260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5D21A5B-E22B-7040-9D58-D6C60FFBF463}"/>
              </a:ext>
            </a:extLst>
          </p:cNvPr>
          <p:cNvSpPr/>
          <p:nvPr/>
        </p:nvSpPr>
        <p:spPr>
          <a:xfrm>
            <a:off x="1801215" y="1630602"/>
            <a:ext cx="1353466" cy="44508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5F77AB4-75E8-E644-B560-994FDB5D47CA}"/>
              </a:ext>
            </a:extLst>
          </p:cNvPr>
          <p:cNvSpPr/>
          <p:nvPr/>
        </p:nvSpPr>
        <p:spPr>
          <a:xfrm>
            <a:off x="390473" y="5348196"/>
            <a:ext cx="676656" cy="108000"/>
          </a:xfrm>
          <a:prstGeom prst="roundRect">
            <a:avLst>
              <a:gd name="adj" fmla="val 26309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332A90-7817-5145-A1C4-D54A1E772453}"/>
              </a:ext>
            </a:extLst>
          </p:cNvPr>
          <p:cNvSpPr/>
          <p:nvPr/>
        </p:nvSpPr>
        <p:spPr>
          <a:xfrm>
            <a:off x="4883892" y="3622902"/>
            <a:ext cx="1353466" cy="288000"/>
          </a:xfrm>
          <a:prstGeom prst="roundRect">
            <a:avLst>
              <a:gd name="adj" fmla="val 19842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AC45FA-5D17-A74E-8E82-7EF8F3C318B8}"/>
              </a:ext>
            </a:extLst>
          </p:cNvPr>
          <p:cNvSpPr/>
          <p:nvPr/>
        </p:nvSpPr>
        <p:spPr>
          <a:xfrm>
            <a:off x="390473" y="5158089"/>
            <a:ext cx="676656" cy="108000"/>
          </a:xfrm>
          <a:prstGeom prst="roundRect">
            <a:avLst>
              <a:gd name="adj" fmla="val 26309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TF Families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Model Organisms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Obtain a representative set of TFs: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Supported by high-quality experimental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From different structural families;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For several model organisms.</a:t>
            </a:r>
            <a:br>
              <a:rPr lang="en-CA" sz="2000" dirty="0"/>
            </a:br>
            <a:br>
              <a:rPr lang="en-CA" sz="2000" dirty="0"/>
            </a:b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In vivo: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ChIP-seq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(from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GTRD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(plants; PMID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27203113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SRP045296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In vitro:</a:t>
            </a:r>
            <a:br>
              <a:rPr lang="en-CA" sz="2000" dirty="0"/>
            </a:b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HT-SELEX (PMIDs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23332764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28473536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SRAs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ERP001824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ERP010942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PBM (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UniPROBE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CIS-BP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(PMID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28092692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SRP073361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Should we consider additional sources of uniformly processed 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ChIP-seq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 data? (e.g. 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ReMap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-Atlas, 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CistromeDB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Should we consider additional experiment types? Which?</a:t>
            </a:r>
          </a:p>
        </p:txBody>
      </p:sp>
    </p:spTree>
    <p:extLst>
      <p:ext uri="{BB962C8B-B14F-4D97-AF65-F5344CB8AC3E}">
        <p14:creationId xmlns:p14="http://schemas.microsoft.com/office/powerpoint/2010/main" val="42463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Families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EE5B9-4B4D-ED43-BEB8-03D9187E709B}"/>
              </a:ext>
            </a:extLst>
          </p:cNvPr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Examples of TF family 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TFs can be assigned multiple 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Pfam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OrthoDB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Zinc fingers are grouped in a single (huge) family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TFClass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Great, but limited to mammals</a:t>
            </a:r>
            <a:br>
              <a:rPr lang="en-CA" sz="2000" dirty="0"/>
            </a:b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Should we automate the TF family assignment? (e.g. CIS-BP)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1E074D-EA8E-D24F-AC6E-B9AD68A4B8FE}"/>
              </a:ext>
            </a:extLst>
          </p:cNvPr>
          <p:cNvSpPr/>
          <p:nvPr/>
        </p:nvSpPr>
        <p:spPr>
          <a:xfrm>
            <a:off x="535693" y="2034747"/>
            <a:ext cx="8072616" cy="28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Organisms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8173D-3876-0041-87EE-991365F62053}"/>
              </a:ext>
            </a:extLst>
          </p:cNvPr>
          <p:cNvSpPr txBox="1"/>
          <p:nvPr/>
        </p:nvSpPr>
        <p:spPr>
          <a:xfrm>
            <a:off x="576695" y="768100"/>
            <a:ext cx="79906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Arabidopsis thaliana (1,693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PlantTFDB 4.0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Caenorhabditis 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(745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Danio 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rerio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(2,414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Drosophila melanogaster (650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Homo sapiens (1,635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Mus musculus (1,548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 (180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Xenopus tropicalis (1,001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Anyone can confirm these numbers? (e.g. zebrafish)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304F2-D827-EC4D-BFA4-02CA63CAAC7E}"/>
              </a:ext>
            </a:extLst>
          </p:cNvPr>
          <p:cNvSpPr/>
          <p:nvPr/>
        </p:nvSpPr>
        <p:spPr>
          <a:xfrm>
            <a:off x="535693" y="1894788"/>
            <a:ext cx="8072616" cy="593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7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15D8450-F271-FD45-A403-D58DF9C8D1BD}"/>
              </a:ext>
            </a:extLst>
          </p:cNvPr>
          <p:cNvGrpSpPr/>
          <p:nvPr/>
        </p:nvGrpSpPr>
        <p:grpSpPr>
          <a:xfrm>
            <a:off x="469790" y="1059868"/>
            <a:ext cx="6524135" cy="4500000"/>
            <a:chOff x="535692" y="1059868"/>
            <a:chExt cx="6524135" cy="4500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DAB9FC-7906-1D41-996C-234C88B84972}"/>
                </a:ext>
              </a:extLst>
            </p:cNvPr>
            <p:cNvSpPr txBox="1"/>
            <p:nvPr/>
          </p:nvSpPr>
          <p:spPr>
            <a:xfrm>
              <a:off x="2949634" y="2309259"/>
              <a:ext cx="1709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Pfam-A.regions.uniprot.tsv</a:t>
              </a:r>
              <a:endParaRPr lang="en-CA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4B02D1-914E-A044-BE3B-A92771A48107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1921662" y="2049868"/>
              <a:ext cx="2" cy="252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F26807-F590-4044-9FBB-CB33D71F0D69}"/>
                </a:ext>
              </a:extLst>
            </p:cNvPr>
            <p:cNvSpPr txBox="1"/>
            <p:nvPr/>
          </p:nvSpPr>
          <p:spPr>
            <a:xfrm>
              <a:off x="759648" y="2095093"/>
              <a:ext cx="116201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Ensembl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FlyBase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Gene Name</a:t>
              </a:r>
            </a:p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SGD</a:t>
              </a:r>
            </a:p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WormBase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F8053DE7-934E-684F-A188-6729B5C2D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6662" y="456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Plant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TFDB</a:t>
              </a: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63ED50BA-64AC-1240-A99A-8EEB73091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6662" y="105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TFDB</a:t>
              </a:r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C002C95E-8A6C-514F-9298-112AF7C50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1665" y="2814870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UniProt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55C92B-75C2-6549-9DAC-6D6BD7971CCA}"/>
                </a:ext>
              </a:extLst>
            </p:cNvPr>
            <p:cNvSpPr txBox="1"/>
            <p:nvPr/>
          </p:nvSpPr>
          <p:spPr>
            <a:xfrm>
              <a:off x="535692" y="3785980"/>
              <a:ext cx="138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TAIR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E8FDC7-D881-8A49-B540-F4305F7CEF0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1921663" y="3309868"/>
              <a:ext cx="900002" cy="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CB273A-5617-A342-8F27-D6021BCDE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1665" y="3309866"/>
              <a:ext cx="324816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07C8B9-CD11-FC49-9ADC-23D12B9FDF95}"/>
                </a:ext>
              </a:extLst>
            </p:cNvPr>
            <p:cNvSpPr txBox="1"/>
            <p:nvPr/>
          </p:nvSpPr>
          <p:spPr>
            <a:xfrm>
              <a:off x="4711665" y="2948149"/>
              <a:ext cx="11604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UniAcc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Gene Name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9D0486-0C96-D448-BE79-41586589EEE3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291906" y="3686813"/>
              <a:ext cx="0" cy="883055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EAF145-26A9-5541-AF8D-243543B65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5862" y="3656570"/>
              <a:ext cx="671042" cy="116079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BB15D3-CBE5-CF4A-B8EF-3312DCE7F624}"/>
                </a:ext>
              </a:extLst>
            </p:cNvPr>
            <p:cNvCxnSpPr>
              <a:cxnSpLocks/>
            </p:cNvCxnSpPr>
            <p:nvPr/>
          </p:nvCxnSpPr>
          <p:spPr>
            <a:xfrm>
              <a:off x="5809288" y="3656570"/>
              <a:ext cx="648660" cy="116079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62FC799F-C3AF-F745-9760-08BDA1BE5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0862" y="456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CIS-BP</a:t>
              </a:r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51EF3FDF-A5BA-1149-B39D-1F98DCEDF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6906" y="456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UniPROBE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47DC9C59-9620-EE41-A945-A789902DC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948" y="456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SRA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6EC2FB-D2E7-284F-ADB8-BDEE420A2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907" y="2049868"/>
              <a:ext cx="0" cy="94889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851C41-A080-E643-9125-604DA07F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250" y="1307368"/>
              <a:ext cx="824698" cy="169139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E03168D-EBDE-C94F-B5BC-E76CE6E88F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874" y="1303897"/>
              <a:ext cx="827661" cy="1694869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C9584780-C17A-0D48-9C6E-0C3CB6850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0862" y="105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Pfam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Can 79">
              <a:extLst>
                <a:ext uri="{FF2B5EF4-FFF2-40B4-BE49-F238E27FC236}">
                  <a16:creationId xmlns:a16="http://schemas.microsoft.com/office/drawing/2014/main" id="{415E8E0D-6E01-F148-A86F-0E6E0D3B1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6906" y="105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RTGD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(Ivan)</a:t>
              </a:r>
            </a:p>
          </p:txBody>
        </p: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6955D7C7-919D-BB42-BEBC-2873C97A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948" y="1059868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OrthoDB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7F0409E-B943-C24A-B161-BC7EFD461206}"/>
              </a:ext>
            </a:extLst>
          </p:cNvPr>
          <p:cNvSpPr txBox="1"/>
          <p:nvPr/>
        </p:nvSpPr>
        <p:spPr>
          <a:xfrm>
            <a:off x="7021479" y="1647875"/>
            <a:ext cx="16527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UniAcc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UniEntry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OrthoDB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JASPAR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HOCOMOCO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GTRD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(SRA)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HT-SELEX (SRA)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CIS-BP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(SRA)</a:t>
            </a:r>
          </a:p>
        </p:txBody>
      </p:sp>
    </p:spTree>
    <p:extLst>
      <p:ext uri="{BB962C8B-B14F-4D97-AF65-F5344CB8AC3E}">
        <p14:creationId xmlns:p14="http://schemas.microsoft.com/office/powerpoint/2010/main" val="41149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8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64877-8D83-8946-8F9D-72BA09D48297}"/>
              </a:ext>
            </a:extLst>
          </p:cNvPr>
          <p:cNvSpPr txBox="1"/>
          <p:nvPr/>
        </p:nvSpPr>
        <p:spPr>
          <a:xfrm>
            <a:off x="576695" y="768100"/>
            <a:ext cx="79906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GTRD: 840 (~80%) out of 1,047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400 (~75%) out of 536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HT-SELEX: 668 (~96%) out of 697 TFs mapped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CIS-BP: 851 (~80%) out of 1,065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537 (~93%) out of 576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54 (~92%) out of 59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Should we manually check those cases that could not be mapped directly? (e.g. DAP-</a:t>
            </a:r>
            <a:r>
              <a:rPr lang="en-US" sz="20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88E21-C3C5-D048-931B-7389CE70AB02}"/>
              </a:ext>
            </a:extLst>
          </p:cNvPr>
          <p:cNvSpPr/>
          <p:nvPr/>
        </p:nvSpPr>
        <p:spPr>
          <a:xfrm>
            <a:off x="535693" y="1285186"/>
            <a:ext cx="8072616" cy="593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9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16EA9-991C-0841-B956-BB18709F9554}"/>
              </a:ext>
            </a:extLst>
          </p:cNvPr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Make a FASTA database with all TF sequences that have assigned that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ID;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Clustering of the sequences using MMseqs2 “easy-cluster” with options “--min-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-id 0.3 -c 0.5”</a:t>
            </a:r>
          </a:p>
          <a:p>
            <a:pPr lvl="1"/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From the MMseqs2 user’s guide: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“We are using MMseqs2 to regularly update versions of the </a:t>
            </a:r>
            <a:r>
              <a:rPr lang="en-CA" sz="16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UniProtKB</a:t>
            </a:r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 database clustered down to </a:t>
            </a:r>
            <a:r>
              <a:rPr lang="en-CA" sz="1600" i="1" u="sng" kern="0" dirty="0">
                <a:latin typeface="Arial" panose="020B0604020202020204" pitchFamily="34" charset="0"/>
                <a:cs typeface="Arial" panose="020B0604020202020204" pitchFamily="34" charset="0"/>
              </a:rPr>
              <a:t>30% sequence similarity</a:t>
            </a:r>
            <a:r>
              <a:rPr lang="en-CA" sz="1600" i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 threshold”</a:t>
            </a:r>
            <a:endParaRPr lang="en-US" sz="16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6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kern="0" dirty="0">
                <a:latin typeface="Arial" panose="020B0604020202020204" pitchFamily="34" charset="0"/>
                <a:cs typeface="Arial" panose="020B0604020202020204" pitchFamily="34" charset="0"/>
              </a:rPr>
              <a:t>Most likely, authors refer to sequence identity.</a:t>
            </a:r>
          </a:p>
        </p:txBody>
      </p:sp>
    </p:spTree>
    <p:extLst>
      <p:ext uri="{BB962C8B-B14F-4D97-AF65-F5344CB8AC3E}">
        <p14:creationId xmlns:p14="http://schemas.microsoft.com/office/powerpoint/2010/main" val="35706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22698</TotalTime>
  <Words>970</Words>
  <Application>Microsoft Macintosh PowerPoint</Application>
  <PresentationFormat>On-screen Show (4:3)</PresentationFormat>
  <Paragraphs>474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van der Lee</dc:creator>
  <cp:lastModifiedBy>Oriol Fornés</cp:lastModifiedBy>
  <cp:revision>754</cp:revision>
  <cp:lastPrinted>2018-09-11T22:16:58Z</cp:lastPrinted>
  <dcterms:created xsi:type="dcterms:W3CDTF">2017-11-16T03:19:01Z</dcterms:created>
  <dcterms:modified xsi:type="dcterms:W3CDTF">2019-03-20T06:25:37Z</dcterms:modified>
</cp:coreProperties>
</file>