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DFF"/>
    <a:srgbClr val="FF0000"/>
    <a:srgbClr val="ABFF3C"/>
    <a:srgbClr val="DA000D"/>
    <a:srgbClr val="004F6D"/>
    <a:srgbClr val="00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5"/>
    <p:restoredTop sz="74221"/>
  </p:normalViewPr>
  <p:slideViewPr>
    <p:cSldViewPr snapToGrid="0" snapToObjects="1">
      <p:cViewPr varScale="1">
        <p:scale>
          <a:sx n="118" d="100"/>
          <a:sy n="118" d="100"/>
        </p:scale>
        <p:origin x="2656" y="20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6D98-B528-8B47-B89D-FAAEB3ADB35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68D8-B16D-8F46-BF10-0E64FB94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68D8-B16D-8F46-BF10-0E64FB94D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DC8-D167-5144-8DC1-99FFE472760A}" type="datetime1">
              <a:rPr lang="en-CA" smtClean="0"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BBC2-461A-4C43-B491-A32B33A07CA6}" type="datetime1">
              <a:rPr lang="en-CA" smtClean="0"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0A8-7939-7B4B-B09D-29A3A743D930}" type="datetime1">
              <a:rPr lang="en-CA" smtClean="0"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E44D-DEDE-914E-B6E7-75571CA46334}" type="datetime1">
              <a:rPr lang="en-CA" smtClean="0"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747-09DE-0246-BB23-A7814C2BD95B}" type="datetime1">
              <a:rPr lang="en-CA" smtClean="0"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96BD-AD6C-1142-A719-30A2206046D5}" type="datetime1">
              <a:rPr lang="en-CA" smtClean="0"/>
              <a:t>2020-02-11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5B14-A92C-FA45-80D7-2152FE73DC80}" type="datetime1">
              <a:rPr lang="en-CA" smtClean="0"/>
              <a:t>2020-02-11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1222-9F5E-6E41-86AA-DB18311884E6}" type="datetime1">
              <a:rPr lang="en-CA" smtClean="0"/>
              <a:t>2020-02-11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9C9-ACD8-4143-BE19-F483D6B58651}" type="datetime1">
              <a:rPr lang="en-CA" smtClean="0"/>
              <a:t>2020-02-11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F878-16D2-324E-9A7E-78200214161B}" type="datetime1">
              <a:rPr lang="en-CA" smtClean="0"/>
              <a:t>2020-02-11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E901-7DF5-484F-A41F-901510F58872}" type="datetime1">
              <a:rPr lang="en-CA" smtClean="0"/>
              <a:t>2020-02-11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8CB0-C0AB-1C41-8FF9-16C35C1BB52B}" type="datetime1">
              <a:rPr lang="en-CA" smtClean="0"/>
              <a:t>2020-02-11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92E8-C76B-DD44-A378-E71D2AB08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iol@cmmt.ubc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ce.ncbi.nlm.nih.gov/Traces/study/?acc=SRP045296" TargetMode="External"/><Relationship Id="rId13" Type="http://schemas.openxmlformats.org/officeDocument/2006/relationships/hyperlink" Target="http://the_brain.bwh.harvard.edu/uniprobe/browse.php" TargetMode="External"/><Relationship Id="rId3" Type="http://schemas.openxmlformats.org/officeDocument/2006/relationships/hyperlink" Target="https://chip-atlas.org/" TargetMode="External"/><Relationship Id="rId7" Type="http://schemas.openxmlformats.org/officeDocument/2006/relationships/hyperlink" Target="https://www.ncbi.nlm.nih.gov/pubmed/27203113" TargetMode="External"/><Relationship Id="rId12" Type="http://schemas.openxmlformats.org/officeDocument/2006/relationships/hyperlink" Target="https://trace.ncbi.nlm.nih.gov/Traces/study/?acc=ERP010942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trace.ncbi.nlm.nih.gov/Traces/sra/sra.cgi?study=SRP07336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map.univ-amu.fr/" TargetMode="External"/><Relationship Id="rId11" Type="http://schemas.openxmlformats.org/officeDocument/2006/relationships/hyperlink" Target="https://trace.ncbi.nlm.nih.gov/Traces/study/?acc=ERP001824" TargetMode="External"/><Relationship Id="rId5" Type="http://schemas.openxmlformats.org/officeDocument/2006/relationships/hyperlink" Target="http://gtrd.biouml.org/" TargetMode="External"/><Relationship Id="rId15" Type="http://schemas.openxmlformats.org/officeDocument/2006/relationships/hyperlink" Target="https://www.ncbi.nlm.nih.gov/pubmed/28092692" TargetMode="External"/><Relationship Id="rId10" Type="http://schemas.openxmlformats.org/officeDocument/2006/relationships/hyperlink" Target="https://www.ncbi.nlm.nih.gov/pubmed/28473536" TargetMode="External"/><Relationship Id="rId4" Type="http://schemas.openxmlformats.org/officeDocument/2006/relationships/hyperlink" Target="http://cistrome.org/db/#/" TargetMode="External"/><Relationship Id="rId9" Type="http://schemas.openxmlformats.org/officeDocument/2006/relationships/hyperlink" Target="https://www.ncbi.nlm.nih.gov/pubmed/23332764" TargetMode="External"/><Relationship Id="rId14" Type="http://schemas.openxmlformats.org/officeDocument/2006/relationships/hyperlink" Target="http://cisbp.ccbr.utoronto.ca/data/1.02/DataFiles/Bulk_downloads/EntireDataset/TF_Information_all_motifs.txt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tfdb.cbi.pku.edu.c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yetfasco.ccbr.utoronto.ca/" TargetMode="External"/><Relationship Id="rId4" Type="http://schemas.openxmlformats.org/officeDocument/2006/relationships/hyperlink" Target="http://bioinfo.life.hust.edu.cn/AnimalTFDB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0656" y="6243090"/>
            <a:ext cx="4262706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18-19, 2020 (yes, the future)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5692" y="4901695"/>
            <a:ext cx="8072617" cy="9715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oriol@cmmt.ubc.ca</a:t>
            </a:r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9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2667" y="6127475"/>
            <a:ext cx="1475642" cy="6046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5692" y="6001552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695" y="768100"/>
            <a:ext cx="7990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GRECO TFBS Benchmarking Initiative </a:t>
            </a:r>
            <a:r>
              <a:rPr lang="en-US" sz="2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Selection, curation, and preparation of TF benchmarking data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C088BC-7B08-BD4E-93EF-6AE0EB042666}"/>
              </a:ext>
            </a:extLst>
          </p:cNvPr>
          <p:cNvSpPr txBox="1">
            <a:spLocks/>
          </p:cNvSpPr>
          <p:nvPr/>
        </p:nvSpPr>
        <p:spPr>
          <a:xfrm>
            <a:off x="535692" y="2330224"/>
            <a:ext cx="8072617" cy="1901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Oriol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Deputy Group Leader @ Wasserman Lab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 for Molecular Medicine and Therapeutics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Children’s Hospital Research Institute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British Columbia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82C1F-4DFF-BA47-8759-36B69304493E}"/>
              </a:ext>
            </a:extLst>
          </p:cNvPr>
          <p:cNvGrpSpPr/>
          <p:nvPr/>
        </p:nvGrpSpPr>
        <p:grpSpPr>
          <a:xfrm>
            <a:off x="3637990" y="5359167"/>
            <a:ext cx="1868020" cy="561889"/>
            <a:chOff x="3307479" y="5359167"/>
            <a:chExt cx="1868020" cy="56188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AEA899E-1AB8-654C-97DD-A786A83EB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7479" y="5359167"/>
              <a:ext cx="561889" cy="56188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ED813C-57D2-094E-9822-F4271707C94A}"/>
                </a:ext>
              </a:extLst>
            </p:cNvPr>
            <p:cNvSpPr txBox="1"/>
            <p:nvPr/>
          </p:nvSpPr>
          <p:spPr>
            <a:xfrm>
              <a:off x="3734079" y="5418705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OFornes</a:t>
              </a:r>
              <a:endParaRPr lang="en-US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36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C25E3-A15D-2545-BDB4-9101BF10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356"/>
            <a:ext cx="9144000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8692F-0E4B-CD46-95BA-623C306EBF3E}"/>
              </a:ext>
            </a:extLst>
          </p:cNvPr>
          <p:cNvSpPr txBox="1"/>
          <p:nvPr/>
        </p:nvSpPr>
        <p:spPr>
          <a:xfrm>
            <a:off x="1820562" y="1276865"/>
            <a:ext cx="6359611" cy="14711720"/>
          </a:xfrm>
          <a:prstGeom prst="rect">
            <a:avLst/>
          </a:prstGeom>
          <a:solidFill>
            <a:schemeClr val="bg1"/>
          </a:solidFill>
        </p:spPr>
        <p:txBody>
          <a:bodyPr wrap="square" numCol="4" rtlCol="0">
            <a:spAutoFit/>
          </a:bodyPr>
          <a:lstStyle/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Sox100B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sox-4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19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26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sox5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sox6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39</a:t>
            </a:r>
          </a:p>
          <a:p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SoxN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39</a:t>
            </a: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Sox102F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sox-3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sox21b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47</a:t>
            </a: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sox11b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sox17b.1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sox17b.2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sox4b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48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50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sox-2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sox19a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sox19a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sox19b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sox32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53</a:t>
            </a: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sox10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sox18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sox7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sox8b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sox9a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HMG_box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8527C-03C4-9847-A9CE-B48354ABAB23}"/>
              </a:ext>
            </a:extLst>
          </p:cNvPr>
          <p:cNvSpPr/>
          <p:nvPr/>
        </p:nvSpPr>
        <p:spPr>
          <a:xfrm>
            <a:off x="393192" y="2953511"/>
            <a:ext cx="676656" cy="5120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BD37E7-035B-BB42-8DC4-C6D63B0C47D7}"/>
              </a:ext>
            </a:extLst>
          </p:cNvPr>
          <p:cNvSpPr/>
          <p:nvPr/>
        </p:nvSpPr>
        <p:spPr>
          <a:xfrm>
            <a:off x="3364838" y="1630602"/>
            <a:ext cx="1353466" cy="3810078"/>
          </a:xfrm>
          <a:prstGeom prst="roundRect">
            <a:avLst>
              <a:gd name="adj" fmla="val 622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4A56F7-50E5-4140-8DF8-86C5995E804E}"/>
              </a:ext>
            </a:extLst>
          </p:cNvPr>
          <p:cNvSpPr/>
          <p:nvPr/>
        </p:nvSpPr>
        <p:spPr>
          <a:xfrm>
            <a:off x="393192" y="3557017"/>
            <a:ext cx="676656" cy="292607"/>
          </a:xfrm>
          <a:prstGeom prst="roundRect">
            <a:avLst>
              <a:gd name="adj" fmla="val 26042"/>
            </a:avLst>
          </a:prstGeom>
          <a:noFill/>
          <a:ln w="1905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711422-597F-104C-829A-9CE83810696D}"/>
              </a:ext>
            </a:extLst>
          </p:cNvPr>
          <p:cNvSpPr/>
          <p:nvPr/>
        </p:nvSpPr>
        <p:spPr>
          <a:xfrm>
            <a:off x="4883891" y="1331728"/>
            <a:ext cx="1353467" cy="2261865"/>
          </a:xfrm>
          <a:prstGeom prst="roundRect">
            <a:avLst>
              <a:gd name="adj" fmla="val 6533"/>
            </a:avLst>
          </a:prstGeom>
          <a:noFill/>
          <a:ln w="1905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55B255-8D9E-D140-9E49-37E0C90E7241}"/>
              </a:ext>
            </a:extLst>
          </p:cNvPr>
          <p:cNvSpPr/>
          <p:nvPr/>
        </p:nvSpPr>
        <p:spPr>
          <a:xfrm>
            <a:off x="393192" y="3956659"/>
            <a:ext cx="676656" cy="292607"/>
          </a:xfrm>
          <a:prstGeom prst="roundRect">
            <a:avLst>
              <a:gd name="adj" fmla="val 26042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333E472-A6AB-8F42-95D3-AA5F135A0DA9}"/>
              </a:ext>
            </a:extLst>
          </p:cNvPr>
          <p:cNvSpPr/>
          <p:nvPr/>
        </p:nvSpPr>
        <p:spPr>
          <a:xfrm>
            <a:off x="1801215" y="2103119"/>
            <a:ext cx="1353466" cy="1944000"/>
          </a:xfrm>
          <a:prstGeom prst="roundRect">
            <a:avLst>
              <a:gd name="adj" fmla="val 5405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200796-1D47-4745-9FE8-9A31364A9AE2}"/>
              </a:ext>
            </a:extLst>
          </p:cNvPr>
          <p:cNvSpPr/>
          <p:nvPr/>
        </p:nvSpPr>
        <p:spPr>
          <a:xfrm>
            <a:off x="393192" y="4356301"/>
            <a:ext cx="676656" cy="29260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1D7E099-FFD0-FE4D-B2F1-0F627C095E37}"/>
              </a:ext>
            </a:extLst>
          </p:cNvPr>
          <p:cNvSpPr/>
          <p:nvPr/>
        </p:nvSpPr>
        <p:spPr>
          <a:xfrm>
            <a:off x="6461615" y="1295152"/>
            <a:ext cx="1353466" cy="3717407"/>
          </a:xfrm>
          <a:prstGeom prst="roundRect">
            <a:avLst>
              <a:gd name="adj" fmla="val 4383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A86977E-89CF-C244-BF27-D623763F39C2}"/>
              </a:ext>
            </a:extLst>
          </p:cNvPr>
          <p:cNvSpPr/>
          <p:nvPr/>
        </p:nvSpPr>
        <p:spPr>
          <a:xfrm>
            <a:off x="393192" y="4765087"/>
            <a:ext cx="676656" cy="29260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5D21A5B-E22B-7040-9D58-D6C60FFBF463}"/>
              </a:ext>
            </a:extLst>
          </p:cNvPr>
          <p:cNvSpPr/>
          <p:nvPr/>
        </p:nvSpPr>
        <p:spPr>
          <a:xfrm>
            <a:off x="1801215" y="1630602"/>
            <a:ext cx="1353466" cy="445086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5F77AB4-75E8-E644-B560-994FDB5D47CA}"/>
              </a:ext>
            </a:extLst>
          </p:cNvPr>
          <p:cNvSpPr/>
          <p:nvPr/>
        </p:nvSpPr>
        <p:spPr>
          <a:xfrm>
            <a:off x="390473" y="5348196"/>
            <a:ext cx="676656" cy="108000"/>
          </a:xfrm>
          <a:prstGeom prst="roundRect">
            <a:avLst>
              <a:gd name="adj" fmla="val 26309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332A90-7817-5145-A1C4-D54A1E772453}"/>
              </a:ext>
            </a:extLst>
          </p:cNvPr>
          <p:cNvSpPr/>
          <p:nvPr/>
        </p:nvSpPr>
        <p:spPr>
          <a:xfrm>
            <a:off x="4883892" y="3622902"/>
            <a:ext cx="1353466" cy="288000"/>
          </a:xfrm>
          <a:prstGeom prst="roundRect">
            <a:avLst>
              <a:gd name="adj" fmla="val 19842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2AC45FA-5D17-A74E-8E82-7EF8F3C318B8}"/>
              </a:ext>
            </a:extLst>
          </p:cNvPr>
          <p:cNvSpPr/>
          <p:nvPr/>
        </p:nvSpPr>
        <p:spPr>
          <a:xfrm>
            <a:off x="390473" y="5158089"/>
            <a:ext cx="676656" cy="108000"/>
          </a:xfrm>
          <a:prstGeom prst="roundRect">
            <a:avLst>
              <a:gd name="adj" fmla="val 26309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C18015-960E-4C43-9B97-DE231D3D9285}"/>
              </a:ext>
            </a:extLst>
          </p:cNvPr>
          <p:cNvCxnSpPr/>
          <p:nvPr/>
        </p:nvCxnSpPr>
        <p:spPr>
          <a:xfrm>
            <a:off x="535692" y="6001552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0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4CE4-5603-F741-8048-BBE4BE2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0350-8366-8D4B-96F5-586F5B7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05F78-BB5D-3142-852B-81F70FE0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4CE4-5603-F741-8048-BBE4BE2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0350-8366-8D4B-96F5-586F5B7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05F78-BB5D-3142-852B-81F70FE0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4B02D1-914E-A044-BE3B-A92771A4810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2427263" y="2196829"/>
            <a:ext cx="2" cy="25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F8053DE7-934E-684F-A188-6729B5C2D424}"/>
              </a:ext>
            </a:extLst>
          </p:cNvPr>
          <p:cNvSpPr>
            <a:spLocks noChangeAspect="1"/>
          </p:cNvSpPr>
          <p:nvPr/>
        </p:nvSpPr>
        <p:spPr>
          <a:xfrm>
            <a:off x="1932263" y="471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TFDB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63ED50BA-64AC-1240-A99A-8EEB73091C93}"/>
              </a:ext>
            </a:extLst>
          </p:cNvPr>
          <p:cNvSpPr>
            <a:spLocks noChangeAspect="1"/>
          </p:cNvSpPr>
          <p:nvPr/>
        </p:nvSpPr>
        <p:spPr>
          <a:xfrm>
            <a:off x="1932263" y="120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TFDB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C002C95E-8A6C-514F-9298-112AF7C50D91}"/>
              </a:ext>
            </a:extLst>
          </p:cNvPr>
          <p:cNvSpPr>
            <a:spLocks noChangeAspect="1"/>
          </p:cNvSpPr>
          <p:nvPr/>
        </p:nvSpPr>
        <p:spPr>
          <a:xfrm>
            <a:off x="3327266" y="2961831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UniProt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E8FDC7-D881-8A49-B540-F4305F7CEF0F}"/>
              </a:ext>
            </a:extLst>
          </p:cNvPr>
          <p:cNvCxnSpPr>
            <a:cxnSpLocks/>
            <a:stCxn id="20" idx="2"/>
            <a:endCxn id="30" idx="4"/>
          </p:cNvCxnSpPr>
          <p:nvPr/>
        </p:nvCxnSpPr>
        <p:spPr>
          <a:xfrm flipH="1" flipV="1">
            <a:off x="1081099" y="3456285"/>
            <a:ext cx="2246167" cy="546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CB273A-5617-A342-8F27-D6021BCDE1D6}"/>
              </a:ext>
            </a:extLst>
          </p:cNvPr>
          <p:cNvCxnSpPr>
            <a:cxnSpLocks/>
          </p:cNvCxnSpPr>
          <p:nvPr/>
        </p:nvCxnSpPr>
        <p:spPr>
          <a:xfrm flipH="1">
            <a:off x="4317266" y="3456827"/>
            <a:ext cx="3248162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9D0486-0C96-D448-BE79-41586589EEE3}"/>
              </a:ext>
            </a:extLst>
          </p:cNvPr>
          <p:cNvCxnSpPr>
            <a:cxnSpLocks/>
          </p:cNvCxnSpPr>
          <p:nvPr/>
        </p:nvCxnSpPr>
        <p:spPr>
          <a:xfrm>
            <a:off x="5797507" y="3833774"/>
            <a:ext cx="0" cy="883055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EAF145-26A9-5541-AF8D-243543B65750}"/>
              </a:ext>
            </a:extLst>
          </p:cNvPr>
          <p:cNvCxnSpPr>
            <a:cxnSpLocks/>
          </p:cNvCxnSpPr>
          <p:nvPr/>
        </p:nvCxnSpPr>
        <p:spPr>
          <a:xfrm flipH="1">
            <a:off x="4631463" y="3786379"/>
            <a:ext cx="869553" cy="1177950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BB15D3-CBE5-CF4A-B8EF-3312DCE7F624}"/>
              </a:ext>
            </a:extLst>
          </p:cNvPr>
          <p:cNvCxnSpPr>
            <a:cxnSpLocks/>
          </p:cNvCxnSpPr>
          <p:nvPr/>
        </p:nvCxnSpPr>
        <p:spPr>
          <a:xfrm>
            <a:off x="6130449" y="3767928"/>
            <a:ext cx="833100" cy="1196401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n 64">
            <a:extLst>
              <a:ext uri="{FF2B5EF4-FFF2-40B4-BE49-F238E27FC236}">
                <a16:creationId xmlns:a16="http://schemas.microsoft.com/office/drawing/2014/main" id="{62FC799F-C3AF-F745-9760-08BDA1BE5A0E}"/>
              </a:ext>
            </a:extLst>
          </p:cNvPr>
          <p:cNvSpPr>
            <a:spLocks noChangeAspect="1"/>
          </p:cNvSpPr>
          <p:nvPr/>
        </p:nvSpPr>
        <p:spPr>
          <a:xfrm>
            <a:off x="4136463" y="471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CIS-BP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(2.0)</a:t>
            </a:r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51EF3FDF-A5BA-1149-B39D-1F98DCEDF427}"/>
              </a:ext>
            </a:extLst>
          </p:cNvPr>
          <p:cNvSpPr>
            <a:spLocks noChangeAspect="1"/>
          </p:cNvSpPr>
          <p:nvPr/>
        </p:nvSpPr>
        <p:spPr>
          <a:xfrm>
            <a:off x="5302507" y="471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UniPROBE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n 66">
            <a:extLst>
              <a:ext uri="{FF2B5EF4-FFF2-40B4-BE49-F238E27FC236}">
                <a16:creationId xmlns:a16="http://schemas.microsoft.com/office/drawing/2014/main" id="{47DC9C59-9620-EE41-A945-A789902DC2AD}"/>
              </a:ext>
            </a:extLst>
          </p:cNvPr>
          <p:cNvSpPr>
            <a:spLocks noChangeAspect="1"/>
          </p:cNvSpPr>
          <p:nvPr/>
        </p:nvSpPr>
        <p:spPr>
          <a:xfrm>
            <a:off x="6468549" y="471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6EC2FB-D2E7-284F-ADB8-BDEE420A2BE1}"/>
              </a:ext>
            </a:extLst>
          </p:cNvPr>
          <p:cNvCxnSpPr>
            <a:cxnSpLocks/>
          </p:cNvCxnSpPr>
          <p:nvPr/>
        </p:nvCxnSpPr>
        <p:spPr>
          <a:xfrm flipV="1">
            <a:off x="5912696" y="1798509"/>
            <a:ext cx="511524" cy="1411182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851C41-A080-E643-9125-604DA07F1284}"/>
              </a:ext>
            </a:extLst>
          </p:cNvPr>
          <p:cNvCxnSpPr>
            <a:cxnSpLocks/>
          </p:cNvCxnSpPr>
          <p:nvPr/>
        </p:nvCxnSpPr>
        <p:spPr>
          <a:xfrm flipV="1">
            <a:off x="6022479" y="1798508"/>
            <a:ext cx="1542949" cy="1428151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n 79">
            <a:extLst>
              <a:ext uri="{FF2B5EF4-FFF2-40B4-BE49-F238E27FC236}">
                <a16:creationId xmlns:a16="http://schemas.microsoft.com/office/drawing/2014/main" id="{415E8E0D-6E01-F148-A86F-0E6E0D3B17BF}"/>
              </a:ext>
            </a:extLst>
          </p:cNvPr>
          <p:cNvSpPr>
            <a:spLocks noChangeAspect="1"/>
          </p:cNvSpPr>
          <p:nvPr/>
        </p:nvSpPr>
        <p:spPr>
          <a:xfrm>
            <a:off x="5890340" y="120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GTRD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(Ivan)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6955D7C7-919D-BB42-BEBC-2873C97A23A8}"/>
              </a:ext>
            </a:extLst>
          </p:cNvPr>
          <p:cNvSpPr>
            <a:spLocks noChangeAspect="1"/>
          </p:cNvSpPr>
          <p:nvPr/>
        </p:nvSpPr>
        <p:spPr>
          <a:xfrm>
            <a:off x="7056382" y="120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ReMap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F0409E-B943-C24A-B161-BC7EFD461206}"/>
              </a:ext>
            </a:extLst>
          </p:cNvPr>
          <p:cNvSpPr txBox="1"/>
          <p:nvPr/>
        </p:nvSpPr>
        <p:spPr>
          <a:xfrm>
            <a:off x="7475746" y="1471126"/>
            <a:ext cx="1652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UniAcc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UniEntry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OrthoDB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JASPAR ID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HOCOMOCO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-Atlas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CistromeDB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GTRD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ReMap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DAP-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(SRA)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HT-SELEX (SRA)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CIS-BP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UniPROBE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SMiLE-seq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(SRA)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DBC3C-582E-714D-A349-B2443B5155D8}"/>
              </a:ext>
            </a:extLst>
          </p:cNvPr>
          <p:cNvSpPr/>
          <p:nvPr/>
        </p:nvSpPr>
        <p:spPr>
          <a:xfrm>
            <a:off x="3334381" y="3952403"/>
            <a:ext cx="1000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xref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9157F273-67DD-E44E-8C49-98876494C370}"/>
              </a:ext>
            </a:extLst>
          </p:cNvPr>
          <p:cNvSpPr>
            <a:spLocks noChangeAspect="1"/>
          </p:cNvSpPr>
          <p:nvPr/>
        </p:nvSpPr>
        <p:spPr>
          <a:xfrm>
            <a:off x="91099" y="2961285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YetFasCo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ECA01B-1A48-B84C-980D-640E2A9CAB3C}"/>
              </a:ext>
            </a:extLst>
          </p:cNvPr>
          <p:cNvSpPr txBox="1"/>
          <p:nvPr/>
        </p:nvSpPr>
        <p:spPr>
          <a:xfrm>
            <a:off x="1858899" y="5706829"/>
            <a:ext cx="113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Araport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80D9E-6FB5-6143-9C4E-84FD4BD763DB}"/>
              </a:ext>
            </a:extLst>
          </p:cNvPr>
          <p:cNvSpPr txBox="1"/>
          <p:nvPr/>
        </p:nvSpPr>
        <p:spPr>
          <a:xfrm>
            <a:off x="770250" y="1224776"/>
            <a:ext cx="1162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Ensembl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FlyBase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WormBase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895DCC-43B4-9943-BFB8-388906FB08BA}"/>
              </a:ext>
            </a:extLst>
          </p:cNvPr>
          <p:cNvSpPr txBox="1"/>
          <p:nvPr/>
        </p:nvSpPr>
        <p:spPr>
          <a:xfrm>
            <a:off x="91099" y="3948611"/>
            <a:ext cx="99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Locus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641E1-A580-CD46-AB3E-30A0FD2F3822}"/>
              </a:ext>
            </a:extLst>
          </p:cNvPr>
          <p:cNvSpPr txBox="1"/>
          <p:nvPr/>
        </p:nvSpPr>
        <p:spPr>
          <a:xfrm>
            <a:off x="5229143" y="3183350"/>
            <a:ext cx="113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UniAcc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EFFF4A-3A2E-9B43-AA8E-E434F5C38D62}"/>
              </a:ext>
            </a:extLst>
          </p:cNvPr>
          <p:cNvSpPr txBox="1"/>
          <p:nvPr/>
        </p:nvSpPr>
        <p:spPr>
          <a:xfrm>
            <a:off x="5173820" y="3433366"/>
            <a:ext cx="125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21D0AE-8881-9646-A8E0-E751573AD4F2}"/>
              </a:ext>
            </a:extLst>
          </p:cNvPr>
          <p:cNvCxnSpPr>
            <a:cxnSpLocks/>
          </p:cNvCxnSpPr>
          <p:nvPr/>
        </p:nvCxnSpPr>
        <p:spPr>
          <a:xfrm flipH="1" flipV="1">
            <a:off x="5278972" y="1798509"/>
            <a:ext cx="511524" cy="1411182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C56174-8CF6-DB4B-9475-CB79BA55C896}"/>
              </a:ext>
            </a:extLst>
          </p:cNvPr>
          <p:cNvCxnSpPr>
            <a:cxnSpLocks/>
          </p:cNvCxnSpPr>
          <p:nvPr/>
        </p:nvCxnSpPr>
        <p:spPr>
          <a:xfrm flipH="1" flipV="1">
            <a:off x="4087880" y="1798508"/>
            <a:ext cx="1542949" cy="1428151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>
            <a:extLst>
              <a:ext uri="{FF2B5EF4-FFF2-40B4-BE49-F238E27FC236}">
                <a16:creationId xmlns:a16="http://schemas.microsoft.com/office/drawing/2014/main" id="{B9359CDB-4B10-7E45-A3C7-EE8740F5ABFE}"/>
              </a:ext>
            </a:extLst>
          </p:cNvPr>
          <p:cNvSpPr>
            <a:spLocks noChangeAspect="1"/>
          </p:cNvSpPr>
          <p:nvPr/>
        </p:nvSpPr>
        <p:spPr>
          <a:xfrm>
            <a:off x="4724296" y="120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CistromeDB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265DD8BB-7AD5-C242-901E-32A2A695AFCC}"/>
              </a:ext>
            </a:extLst>
          </p:cNvPr>
          <p:cNvSpPr>
            <a:spLocks noChangeAspect="1"/>
          </p:cNvSpPr>
          <p:nvPr/>
        </p:nvSpPr>
        <p:spPr>
          <a:xfrm>
            <a:off x="3552734" y="1206829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-Atlas</a:t>
            </a:r>
          </a:p>
        </p:txBody>
      </p:sp>
    </p:spTree>
    <p:extLst>
      <p:ext uri="{BB962C8B-B14F-4D97-AF65-F5344CB8AC3E}">
        <p14:creationId xmlns:p14="http://schemas.microsoft.com/office/powerpoint/2010/main" val="105364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AA14-4EC8-D942-BAC1-4652DD27B550}"/>
              </a:ext>
            </a:extLst>
          </p:cNvPr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Model Organisms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TF Families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AA14-4EC8-D942-BAC1-4652DD27B550}"/>
              </a:ext>
            </a:extLst>
          </p:cNvPr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Obtain a representative set of TFs: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Supported by high-quality experimental data;</a:t>
            </a:r>
          </a:p>
          <a:p>
            <a:pPr marL="914400" lvl="1" indent="-457200">
              <a:buFont typeface="+mj-lt"/>
              <a:buAutoNum type="arabicPeriod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From different model organisms; and</a:t>
            </a:r>
          </a:p>
          <a:p>
            <a:pPr marL="914400" lvl="1" indent="-457200">
              <a:buFont typeface="+mj-lt"/>
              <a:buAutoNum type="arabicPeriod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From different structural families.</a:t>
            </a:r>
            <a:br>
              <a:rPr lang="en-CA" sz="2000" dirty="0"/>
            </a:br>
            <a:br>
              <a:rPr lang="en-CA" sz="2000" dirty="0"/>
            </a:b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AA14-4EC8-D942-BAC1-4652DD27B550}"/>
              </a:ext>
            </a:extLst>
          </p:cNvPr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In vivo: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ChIP-seq (data sources: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ChIP-Atlas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CistromeDB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GTRD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ReMap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DAP-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(plants; PMID: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27203113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; SRA: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SRP045296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In vitro:</a:t>
            </a:r>
            <a:br>
              <a:rPr lang="en-CA" sz="2000" dirty="0"/>
            </a:b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HT-SELEX (PMID: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23332764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28473536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; SRA: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ERP001824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ERP010942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PBM (data sources: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UniPROBE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CIS-BP v2.0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SMiLE-seq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(PMID: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28092692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; SRA: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SRP073361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Might include experiments from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-Exo/Nexus</a:t>
            </a:r>
          </a:p>
        </p:txBody>
      </p:sp>
    </p:spTree>
    <p:extLst>
      <p:ext uri="{BB962C8B-B14F-4D97-AF65-F5344CB8AC3E}">
        <p14:creationId xmlns:p14="http://schemas.microsoft.com/office/powerpoint/2010/main" val="424636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Organisms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8173D-3876-0041-87EE-991365F62053}"/>
              </a:ext>
            </a:extLst>
          </p:cNvPr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Arabidopsis thaliana (1,717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PlantTFDB 4.0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Caenorhabditis 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(741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Drosophila melanogaster (649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Homo sapiens (1,636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Mus musculus (1,591 TFs from the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AnimalTFDB 3.0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 (277 TFs from the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YeTFaSCo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26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Families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EE5B9-4B4D-ED43-BEB8-03D9187E709B}"/>
              </a:ext>
            </a:extLst>
          </p:cNvPr>
          <p:cNvSpPr txBox="1"/>
          <p:nvPr/>
        </p:nvSpPr>
        <p:spPr>
          <a:xfrm>
            <a:off x="576695" y="768100"/>
            <a:ext cx="7990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Examples of TF family 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TFs can be assigned multiple 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Pfam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IDs</a:t>
            </a:r>
          </a:p>
          <a:p>
            <a:pPr marL="914400" lvl="1" indent="-457200">
              <a:buFont typeface="+mj-lt"/>
              <a:buAutoNum type="arabicPeriod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OrthoDB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Zinc fingers are grouped in a single (huge) family</a:t>
            </a:r>
          </a:p>
          <a:p>
            <a:pPr marL="914400" lvl="1" indent="-457200">
              <a:buFont typeface="+mj-lt"/>
              <a:buAutoNum type="arabicPeriod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TFClass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Great, but limited to mammals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CDB3E-D580-564F-A241-5026573C67E0}"/>
              </a:ext>
            </a:extLst>
          </p:cNvPr>
          <p:cNvSpPr/>
          <p:nvPr/>
        </p:nvSpPr>
        <p:spPr>
          <a:xfrm>
            <a:off x="535692" y="1446919"/>
            <a:ext cx="8072617" cy="28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93900C-F8E6-F244-8159-211EFB63741D}"/>
              </a:ext>
            </a:extLst>
          </p:cNvPr>
          <p:cNvGrpSpPr/>
          <p:nvPr/>
        </p:nvGrpSpPr>
        <p:grpSpPr>
          <a:xfrm>
            <a:off x="3716022" y="1025112"/>
            <a:ext cx="4493648" cy="2019830"/>
            <a:chOff x="3716022" y="1025112"/>
            <a:chExt cx="4493648" cy="20198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851C41-A080-E643-9125-604DA07F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5767" y="1616791"/>
              <a:ext cx="1542949" cy="142815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6955D7C7-919D-BB42-BEBC-2873C97A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9670" y="1025112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ReMap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21D0AE-8881-9646-A8E0-E751573AD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2260" y="1616792"/>
              <a:ext cx="511524" cy="1411182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C56174-8CF6-DB4B-9475-CB79BA55C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1168" y="1616791"/>
              <a:ext cx="1542949" cy="142815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B9359CDB-4B10-7E45-A3C7-EE8740F5AB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584" y="1025112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CistromeDB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265DD8BB-7AD5-C242-901E-32A2A695A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022" y="1025112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-Atlas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B3C1BF8-B99A-B446-9057-7C60F18E1A61}"/>
              </a:ext>
            </a:extLst>
          </p:cNvPr>
          <p:cNvSpPr/>
          <p:nvPr/>
        </p:nvSpPr>
        <p:spPr>
          <a:xfrm>
            <a:off x="3602765" y="846099"/>
            <a:ext cx="5005543" cy="2257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76873B-A750-E748-9585-F725E0D9F989}"/>
              </a:ext>
            </a:extLst>
          </p:cNvPr>
          <p:cNvGrpSpPr/>
          <p:nvPr/>
        </p:nvGrpSpPr>
        <p:grpSpPr>
          <a:xfrm>
            <a:off x="4299751" y="3604662"/>
            <a:ext cx="1364553" cy="1920450"/>
            <a:chOff x="4299751" y="3604662"/>
            <a:chExt cx="1364553" cy="19204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EAF145-26A9-5541-AF8D-243543B65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4751" y="3604662"/>
              <a:ext cx="869553" cy="117795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>
              <a:extLst>
                <a:ext uri="{FF2B5EF4-FFF2-40B4-BE49-F238E27FC236}">
                  <a16:creationId xmlns:a16="http://schemas.microsoft.com/office/drawing/2014/main" id="{62FC799F-C3AF-F745-9760-08BDA1BE5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751" y="4535112"/>
              <a:ext cx="990000" cy="990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CIS-BP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(2.0)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B3FC4-ECA3-3248-804F-3BB088B3FF67}"/>
              </a:ext>
            </a:extLst>
          </p:cNvPr>
          <p:cNvSpPr/>
          <p:nvPr/>
        </p:nvSpPr>
        <p:spPr>
          <a:xfrm>
            <a:off x="4165318" y="3523828"/>
            <a:ext cx="3759482" cy="23090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4B02D1-914E-A044-BE3B-A92771A4810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2590551" y="2015112"/>
            <a:ext cx="2" cy="25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F8053DE7-934E-684F-A188-6729B5C2D424}"/>
              </a:ext>
            </a:extLst>
          </p:cNvPr>
          <p:cNvSpPr>
            <a:spLocks noChangeAspect="1"/>
          </p:cNvSpPr>
          <p:nvPr/>
        </p:nvSpPr>
        <p:spPr>
          <a:xfrm>
            <a:off x="2095551" y="4535112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TFDB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63ED50BA-64AC-1240-A99A-8EEB73091C93}"/>
              </a:ext>
            </a:extLst>
          </p:cNvPr>
          <p:cNvSpPr>
            <a:spLocks noChangeAspect="1"/>
          </p:cNvSpPr>
          <p:nvPr/>
        </p:nvSpPr>
        <p:spPr>
          <a:xfrm>
            <a:off x="2095551" y="1025112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TFDB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C002C95E-8A6C-514F-9298-112AF7C50D91}"/>
              </a:ext>
            </a:extLst>
          </p:cNvPr>
          <p:cNvSpPr>
            <a:spLocks noChangeAspect="1"/>
          </p:cNvSpPr>
          <p:nvPr/>
        </p:nvSpPr>
        <p:spPr>
          <a:xfrm>
            <a:off x="3490554" y="2780114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UniProt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E8FDC7-D881-8A49-B540-F4305F7CEF0F}"/>
              </a:ext>
            </a:extLst>
          </p:cNvPr>
          <p:cNvCxnSpPr>
            <a:cxnSpLocks/>
            <a:stCxn id="20" idx="2"/>
            <a:endCxn id="30" idx="4"/>
          </p:cNvCxnSpPr>
          <p:nvPr/>
        </p:nvCxnSpPr>
        <p:spPr>
          <a:xfrm flipH="1" flipV="1">
            <a:off x="1244387" y="3274568"/>
            <a:ext cx="2246167" cy="546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CB273A-5617-A342-8F27-D6021BCDE1D6}"/>
              </a:ext>
            </a:extLst>
          </p:cNvPr>
          <p:cNvCxnSpPr>
            <a:cxnSpLocks/>
          </p:cNvCxnSpPr>
          <p:nvPr/>
        </p:nvCxnSpPr>
        <p:spPr>
          <a:xfrm flipH="1">
            <a:off x="4480554" y="3275110"/>
            <a:ext cx="3248162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9D0486-0C96-D448-BE79-41586589EEE3}"/>
              </a:ext>
            </a:extLst>
          </p:cNvPr>
          <p:cNvCxnSpPr>
            <a:cxnSpLocks/>
          </p:cNvCxnSpPr>
          <p:nvPr/>
        </p:nvCxnSpPr>
        <p:spPr>
          <a:xfrm>
            <a:off x="5960795" y="3652057"/>
            <a:ext cx="0" cy="883055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BB15D3-CBE5-CF4A-B8EF-3312DCE7F624}"/>
              </a:ext>
            </a:extLst>
          </p:cNvPr>
          <p:cNvCxnSpPr>
            <a:cxnSpLocks/>
          </p:cNvCxnSpPr>
          <p:nvPr/>
        </p:nvCxnSpPr>
        <p:spPr>
          <a:xfrm>
            <a:off x="6293737" y="3586211"/>
            <a:ext cx="833100" cy="1196401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n 65">
            <a:extLst>
              <a:ext uri="{FF2B5EF4-FFF2-40B4-BE49-F238E27FC236}">
                <a16:creationId xmlns:a16="http://schemas.microsoft.com/office/drawing/2014/main" id="{51EF3FDF-A5BA-1149-B39D-1F98DCEDF427}"/>
              </a:ext>
            </a:extLst>
          </p:cNvPr>
          <p:cNvSpPr>
            <a:spLocks noChangeAspect="1"/>
          </p:cNvSpPr>
          <p:nvPr/>
        </p:nvSpPr>
        <p:spPr>
          <a:xfrm>
            <a:off x="5465795" y="4535112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UniPROBE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n 66">
            <a:extLst>
              <a:ext uri="{FF2B5EF4-FFF2-40B4-BE49-F238E27FC236}">
                <a16:creationId xmlns:a16="http://schemas.microsoft.com/office/drawing/2014/main" id="{47DC9C59-9620-EE41-A945-A789902DC2AD}"/>
              </a:ext>
            </a:extLst>
          </p:cNvPr>
          <p:cNvSpPr>
            <a:spLocks noChangeAspect="1"/>
          </p:cNvSpPr>
          <p:nvPr/>
        </p:nvSpPr>
        <p:spPr>
          <a:xfrm>
            <a:off x="6631837" y="4535112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6EC2FB-D2E7-284F-ADB8-BDEE420A2BE1}"/>
              </a:ext>
            </a:extLst>
          </p:cNvPr>
          <p:cNvCxnSpPr>
            <a:cxnSpLocks/>
          </p:cNvCxnSpPr>
          <p:nvPr/>
        </p:nvCxnSpPr>
        <p:spPr>
          <a:xfrm flipV="1">
            <a:off x="6075984" y="1616792"/>
            <a:ext cx="511524" cy="1411182"/>
          </a:xfrm>
          <a:prstGeom prst="line">
            <a:avLst/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n 79">
            <a:extLst>
              <a:ext uri="{FF2B5EF4-FFF2-40B4-BE49-F238E27FC236}">
                <a16:creationId xmlns:a16="http://schemas.microsoft.com/office/drawing/2014/main" id="{415E8E0D-6E01-F148-A86F-0E6E0D3B17BF}"/>
              </a:ext>
            </a:extLst>
          </p:cNvPr>
          <p:cNvSpPr>
            <a:spLocks noChangeAspect="1"/>
          </p:cNvSpPr>
          <p:nvPr/>
        </p:nvSpPr>
        <p:spPr>
          <a:xfrm>
            <a:off x="6053628" y="1025112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GTRD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(Ivan)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F0409E-B943-C24A-B161-BC7EFD461206}"/>
              </a:ext>
            </a:extLst>
          </p:cNvPr>
          <p:cNvSpPr txBox="1"/>
          <p:nvPr/>
        </p:nvSpPr>
        <p:spPr>
          <a:xfrm>
            <a:off x="7499385" y="3103963"/>
            <a:ext cx="165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GRECO.xlsx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DBC3C-582E-714D-A349-B2443B5155D8}"/>
              </a:ext>
            </a:extLst>
          </p:cNvPr>
          <p:cNvSpPr/>
          <p:nvPr/>
        </p:nvSpPr>
        <p:spPr>
          <a:xfrm>
            <a:off x="3497669" y="3770686"/>
            <a:ext cx="1000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xref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9157F273-67DD-E44E-8C49-98876494C370}"/>
              </a:ext>
            </a:extLst>
          </p:cNvPr>
          <p:cNvSpPr>
            <a:spLocks noChangeAspect="1"/>
          </p:cNvSpPr>
          <p:nvPr/>
        </p:nvSpPr>
        <p:spPr>
          <a:xfrm>
            <a:off x="254387" y="2779568"/>
            <a:ext cx="990000" cy="99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YetFasCo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ECA01B-1A48-B84C-980D-640E2A9CAB3C}"/>
              </a:ext>
            </a:extLst>
          </p:cNvPr>
          <p:cNvSpPr txBox="1"/>
          <p:nvPr/>
        </p:nvSpPr>
        <p:spPr>
          <a:xfrm>
            <a:off x="2022187" y="5525112"/>
            <a:ext cx="113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Araport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80D9E-6FB5-6143-9C4E-84FD4BD763DB}"/>
              </a:ext>
            </a:extLst>
          </p:cNvPr>
          <p:cNvSpPr txBox="1"/>
          <p:nvPr/>
        </p:nvSpPr>
        <p:spPr>
          <a:xfrm>
            <a:off x="933538" y="1043059"/>
            <a:ext cx="1162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Ensembl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FlyBase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WormBase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895DCC-43B4-9943-BFB8-388906FB08BA}"/>
              </a:ext>
            </a:extLst>
          </p:cNvPr>
          <p:cNvSpPr txBox="1"/>
          <p:nvPr/>
        </p:nvSpPr>
        <p:spPr>
          <a:xfrm>
            <a:off x="254387" y="3766894"/>
            <a:ext cx="99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Locus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641E1-A580-CD46-AB3E-30A0FD2F3822}"/>
              </a:ext>
            </a:extLst>
          </p:cNvPr>
          <p:cNvSpPr txBox="1"/>
          <p:nvPr/>
        </p:nvSpPr>
        <p:spPr>
          <a:xfrm>
            <a:off x="5392431" y="3001633"/>
            <a:ext cx="113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UniAcc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EFFF4A-3A2E-9B43-AA8E-E434F5C38D62}"/>
              </a:ext>
            </a:extLst>
          </p:cNvPr>
          <p:cNvSpPr txBox="1"/>
          <p:nvPr/>
        </p:nvSpPr>
        <p:spPr>
          <a:xfrm>
            <a:off x="5337108" y="3251649"/>
            <a:ext cx="125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</p:txBody>
      </p:sp>
    </p:spTree>
    <p:extLst>
      <p:ext uri="{BB962C8B-B14F-4D97-AF65-F5344CB8AC3E}">
        <p14:creationId xmlns:p14="http://schemas.microsoft.com/office/powerpoint/2010/main" val="8833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8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64877-8D83-8946-8F9D-72BA09D48297}"/>
              </a:ext>
            </a:extLst>
          </p:cNvPr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GTRD: 851 TFs mapped (2,040 features; 84%)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DAP-</a:t>
            </a: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: 436 TFs mapped (854 features; 81%)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HT-SELEX: 668 (~96%) out of 697 TFs mapped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CIS-BP: 851 (~80%) out of 1,065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UniPROBE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: 537 (~93%) out of 576 TFs mapped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SMiLE-seq</a:t>
            </a:r>
            <a:r>
              <a:rPr lang="en-CA" sz="2000" kern="0" dirty="0">
                <a:latin typeface="Arial" panose="020B0604020202020204" pitchFamily="34" charset="0"/>
                <a:cs typeface="Arial" panose="020B0604020202020204" pitchFamily="34" charset="0"/>
              </a:rPr>
              <a:t>: 54 (~92%) out of 59 TFs mapped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7FEC8-F20F-C84F-8327-E6C7EBCC40DE}"/>
              </a:ext>
            </a:extLst>
          </p:cNvPr>
          <p:cNvSpPr/>
          <p:nvPr/>
        </p:nvSpPr>
        <p:spPr>
          <a:xfrm>
            <a:off x="535692" y="2566041"/>
            <a:ext cx="8072617" cy="33687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35692" y="618184"/>
            <a:ext cx="807261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7B7AB-D900-CE43-A3F1-F20BB04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92E8-C76B-DD44-A378-E71D2AB08EFE}" type="slidenum">
              <a:rPr lang="en-US" smtClean="0"/>
              <a:t>9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16EA9-991C-0841-B956-BB18709F9554}"/>
              </a:ext>
            </a:extLst>
          </p:cNvPr>
          <p:cNvSpPr txBox="1"/>
          <p:nvPr/>
        </p:nvSpPr>
        <p:spPr>
          <a:xfrm>
            <a:off x="576695" y="768100"/>
            <a:ext cx="79906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ID combination (</a:t>
            </a:r>
            <a:r>
              <a:rPr lang="en-US" sz="2000" i="1" kern="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Homeodomain +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Pou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Make a FASTA database with all TF sequences that have assigned these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Pfam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IDs; and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Cluster sequences using MMseqs2 “easy-cluster” with options “--min-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-id 0.3 -c 0.5”</a:t>
            </a:r>
          </a:p>
          <a:p>
            <a:pPr lvl="1"/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From the MMseqs2 user’s guide: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“We are using MMseqs2 to regularly update versions of the </a:t>
            </a:r>
            <a:r>
              <a:rPr lang="en-CA" sz="16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UniProtKB</a:t>
            </a:r>
            <a:r>
              <a:rPr lang="en-CA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 database clustered down to </a:t>
            </a:r>
            <a:r>
              <a:rPr lang="en-CA" sz="1600" i="1" u="sng" kern="0" dirty="0">
                <a:latin typeface="Arial" panose="020B0604020202020204" pitchFamily="34" charset="0"/>
                <a:cs typeface="Arial" panose="020B0604020202020204" pitchFamily="34" charset="0"/>
              </a:rPr>
              <a:t>30% sequence similarity</a:t>
            </a:r>
            <a:r>
              <a:rPr lang="en-CA" sz="1600" i="1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1600" i="1" kern="0" dirty="0">
                <a:latin typeface="Arial" panose="020B0604020202020204" pitchFamily="34" charset="0"/>
                <a:cs typeface="Arial" panose="020B0604020202020204" pitchFamily="34" charset="0"/>
              </a:rPr>
              <a:t> threshold”</a:t>
            </a:r>
            <a:endParaRPr lang="en-US" sz="16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6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1600" kern="0" dirty="0">
                <a:latin typeface="Arial" panose="020B0604020202020204" pitchFamily="34" charset="0"/>
                <a:cs typeface="Arial" panose="020B0604020202020204" pitchFamily="34" charset="0"/>
              </a:rPr>
              <a:t>Most likely, authors refer to sequence identity.</a:t>
            </a:r>
          </a:p>
        </p:txBody>
      </p:sp>
    </p:spTree>
    <p:extLst>
      <p:ext uri="{BB962C8B-B14F-4D97-AF65-F5344CB8AC3E}">
        <p14:creationId xmlns:p14="http://schemas.microsoft.com/office/powerpoint/2010/main" val="82128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22779</TotalTime>
  <Words>1038</Words>
  <Application>Microsoft Macintosh PowerPoint</Application>
  <PresentationFormat>On-screen Show (4:3)</PresentationFormat>
  <Paragraphs>514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van der Lee</dc:creator>
  <cp:lastModifiedBy>Oriol Fornés</cp:lastModifiedBy>
  <cp:revision>778</cp:revision>
  <cp:lastPrinted>2018-09-11T22:16:58Z</cp:lastPrinted>
  <dcterms:created xsi:type="dcterms:W3CDTF">2017-11-16T03:19:01Z</dcterms:created>
  <dcterms:modified xsi:type="dcterms:W3CDTF">2020-02-11T23:27:50Z</dcterms:modified>
</cp:coreProperties>
</file>