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3W0UA1l0rQtv2MA5DrRWeVxLj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530ecb0e_2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7e530ecb0e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g7e530ecb0e_2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530ecb0e_2_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7e530ecb0e_2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g7e530ecb0e_2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e530ecb0e_2_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7e530ecb0e_2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8" name="Google Shape;178;g7e530ecb0e_2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e530ecb0e_2_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7e530ecb0e_2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7" name="Google Shape;187;g7e530ecb0e_2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oriol@cmmt.ubc.ca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aw.githubusercontent.com/oriolfornes/GRECO/master/annotations.tsv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cademic.oup.com/view-large/figure/92227784/o020703.jpe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oriolfornes/GRECO/blob/master/triads.tsv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oriolfornes/GRECO/blob/master/duos.tsv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oriolfornes/GRECO/blob/master/multiple_evidence.t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2440656" y="6243090"/>
            <a:ext cx="4262706" cy="37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February 18, 2020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535692" y="4901695"/>
            <a:ext cx="8072617" cy="971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CA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oriol@cmmt.ubc.ca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43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2667" y="6127475"/>
            <a:ext cx="1475642" cy="604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"/>
          <p:cNvCxnSpPr/>
          <p:nvPr/>
        </p:nvCxnSpPr>
        <p:spPr>
          <a:xfrm>
            <a:off x="535692" y="6001552"/>
            <a:ext cx="8072617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>
            <a:off x="535692" y="618184"/>
            <a:ext cx="8072617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"/>
          <p:cNvSpPr txBox="1"/>
          <p:nvPr/>
        </p:nvSpPr>
        <p:spPr>
          <a:xfrm>
            <a:off x="576695" y="768100"/>
            <a:ext cx="799061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GRECO TFBS Benchmarking Initiative</a:t>
            </a:r>
            <a:endParaRPr b="1" i="0" sz="3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rgbClr val="002060"/>
                </a:solidFill>
              </a:rPr>
              <a:t>Towards a representative set of TFs</a:t>
            </a:r>
            <a:endParaRPr b="1" sz="2800">
              <a:solidFill>
                <a:srgbClr val="002060"/>
              </a:solidFill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35692" y="2330224"/>
            <a:ext cx="8072617" cy="190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C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Oriol Fornes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Deputy Group Leader @ Wasserman Lab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Centre for Molecular Medicine and Therapeutics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BC Children’s Hospital Research Institute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of British Columbia</a:t>
            </a:r>
            <a:endParaRPr/>
          </a:p>
        </p:txBody>
      </p:sp>
      <p:grpSp>
        <p:nvGrpSpPr>
          <p:cNvPr id="96" name="Google Shape;96;p1"/>
          <p:cNvGrpSpPr/>
          <p:nvPr/>
        </p:nvGrpSpPr>
        <p:grpSpPr>
          <a:xfrm>
            <a:off x="3637990" y="5359167"/>
            <a:ext cx="1868020" cy="561889"/>
            <a:chOff x="3307479" y="5359167"/>
            <a:chExt cx="1868020" cy="561889"/>
          </a:xfrm>
        </p:grpSpPr>
        <p:pic>
          <p:nvPicPr>
            <p:cNvPr id="97" name="Google Shape;97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07479" y="5359167"/>
              <a:ext cx="561889" cy="5618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"/>
            <p:cNvSpPr txBox="1"/>
            <p:nvPr/>
          </p:nvSpPr>
          <p:spPr>
            <a:xfrm>
              <a:off x="3734079" y="5418705"/>
              <a:ext cx="14414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CA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@OFornes</a:t>
              </a:r>
              <a:endParaRPr sz="2000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"/>
          <p:cNvCxnSpPr/>
          <p:nvPr/>
        </p:nvCxnSpPr>
        <p:spPr>
          <a:xfrm>
            <a:off x="535692" y="618184"/>
            <a:ext cx="8072617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2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6" name="Google Shape;10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576695" y="768100"/>
            <a:ext cx="799061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</a:t>
            </a:r>
            <a:endParaRPr sz="2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CA" sz="2000">
                <a:solidFill>
                  <a:schemeClr val="dk1"/>
                </a:solidFill>
              </a:rPr>
              <a:t>Annotation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CA" sz="2000">
                <a:solidFill>
                  <a:schemeClr val="dk1"/>
                </a:solidFill>
              </a:rPr>
              <a:t>Clustering</a:t>
            </a:r>
            <a:endParaRPr b="1" sz="2000">
              <a:solidFill>
                <a:schemeClr val="dk1"/>
              </a:solidFill>
            </a:endParaRPr>
          </a:p>
          <a:p>
            <a:pPr indent="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CA" sz="2000">
                <a:solidFill>
                  <a:schemeClr val="dk1"/>
                </a:solidFill>
              </a:rPr>
              <a:t>Results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3"/>
          <p:cNvCxnSpPr/>
          <p:nvPr/>
        </p:nvCxnSpPr>
        <p:spPr>
          <a:xfrm>
            <a:off x="535692" y="618184"/>
            <a:ext cx="8072617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3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Aim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576695" y="768100"/>
            <a:ext cx="799061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 a representative set of TFs: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CA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Supported by high-quality experimental data;</a:t>
            </a:r>
            <a:endParaRPr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CA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different model organisms; and</a:t>
            </a:r>
            <a:endParaRPr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CA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different structural families.</a:t>
            </a:r>
            <a:br>
              <a:rPr b="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7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7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Annotation</a:t>
            </a:r>
            <a:endParaRPr/>
          </a:p>
        </p:txBody>
      </p:sp>
      <p:sp>
        <p:nvSpPr>
          <p:cNvPr id="124" name="Google Shape;124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125" name="Google Shape;125;p7"/>
          <p:cNvGrpSpPr/>
          <p:nvPr/>
        </p:nvGrpSpPr>
        <p:grpSpPr>
          <a:xfrm>
            <a:off x="839787" y="1400325"/>
            <a:ext cx="7799773" cy="4675544"/>
            <a:chOff x="839787" y="1149406"/>
            <a:chExt cx="7799773" cy="4675544"/>
          </a:xfrm>
        </p:grpSpPr>
        <p:cxnSp>
          <p:nvCxnSpPr>
            <p:cNvPr id="126" name="Google Shape;126;p7"/>
            <p:cNvCxnSpPr/>
            <p:nvPr/>
          </p:nvCxnSpPr>
          <p:spPr>
            <a:xfrm rot="10800000">
              <a:off x="4023416" y="3960910"/>
              <a:ext cx="32481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sm" w="sm" type="none"/>
            </a:ln>
          </p:spPr>
        </p:cxnSp>
        <p:grpSp>
          <p:nvGrpSpPr>
            <p:cNvPr id="127" name="Google Shape;127;p7"/>
            <p:cNvGrpSpPr/>
            <p:nvPr/>
          </p:nvGrpSpPr>
          <p:grpSpPr>
            <a:xfrm>
              <a:off x="3763659" y="4834950"/>
              <a:ext cx="3455939" cy="990000"/>
              <a:chOff x="3611259" y="5220912"/>
              <a:chExt cx="3455939" cy="990000"/>
            </a:xfrm>
          </p:grpSpPr>
          <p:sp>
            <p:nvSpPr>
              <p:cNvPr id="128" name="Google Shape;128;p7"/>
              <p:cNvSpPr/>
              <p:nvPr/>
            </p:nvSpPr>
            <p:spPr>
              <a:xfrm>
                <a:off x="3611259" y="5220912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600">
                    <a:solidFill>
                      <a:schemeClr val="lt1"/>
                    </a:solidFill>
                  </a:rPr>
                  <a:t>JASPAR</a:t>
                </a:r>
                <a:endParaRPr sz="1600">
                  <a:solidFill>
                    <a:schemeClr val="lt1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600">
                    <a:solidFill>
                      <a:schemeClr val="lt1"/>
                    </a:solidFill>
                  </a:rPr>
                  <a:t>2020</a:t>
                </a:r>
                <a:endParaRPr sz="1600">
                  <a:solidFill>
                    <a:schemeClr val="lt1"/>
                  </a:solidFill>
                </a:endParaRPr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4844229" y="5220912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CA" sz="1000">
                    <a:solidFill>
                      <a:schemeClr val="lt1"/>
                    </a:solidFill>
                  </a:rPr>
                  <a:t>HOCOMOCO</a:t>
                </a:r>
                <a:endParaRPr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CA" sz="1000">
                    <a:solidFill>
                      <a:schemeClr val="lt1"/>
                    </a:solidFill>
                  </a:rPr>
                  <a:t>(v11)</a:t>
                </a:r>
                <a:endParaRPr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6077198" y="5220912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chemeClr val="lt1"/>
                    </a:solidFill>
                  </a:rPr>
                  <a:t>GTRD</a:t>
                </a:r>
                <a:endParaRPr/>
              </a:p>
            </p:txBody>
          </p:sp>
        </p:grpSp>
        <p:sp>
          <p:nvSpPr>
            <p:cNvPr id="131" name="Google Shape;131;p7"/>
            <p:cNvSpPr txBox="1"/>
            <p:nvPr/>
          </p:nvSpPr>
          <p:spPr>
            <a:xfrm>
              <a:off x="6986860" y="3816276"/>
              <a:ext cx="1652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GRECO.</a:t>
              </a:r>
              <a:r>
                <a:rPr i="1" lang="en-CA">
                  <a:solidFill>
                    <a:schemeClr val="dk1"/>
                  </a:solidFill>
                </a:rPr>
                <a:t>tsv</a:t>
              </a:r>
              <a:endParaRPr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3033354" y="3465914"/>
              <a:ext cx="990000" cy="9900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UniProt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39787" y="3465918"/>
              <a:ext cx="990000" cy="9900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CA" sz="1800">
                  <a:solidFill>
                    <a:schemeClr val="lt1"/>
                  </a:solidFill>
                </a:rPr>
                <a:t>CIS-BP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CA" sz="1800">
                  <a:solidFill>
                    <a:schemeClr val="lt1"/>
                  </a:solidFill>
                </a:rPr>
                <a:t>(2.0)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4" name="Google Shape;134;p7"/>
            <p:cNvSpPr txBox="1"/>
            <p:nvPr/>
          </p:nvSpPr>
          <p:spPr>
            <a:xfrm>
              <a:off x="4509775" y="3640975"/>
              <a:ext cx="1963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>
                  <a:solidFill>
                    <a:schemeClr val="dk1"/>
                  </a:solidFill>
                </a:rPr>
                <a:t>Gene + Species</a:t>
              </a:r>
              <a:endParaRPr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 txBox="1"/>
            <p:nvPr/>
          </p:nvSpPr>
          <p:spPr>
            <a:xfrm>
              <a:off x="3763675" y="3942225"/>
              <a:ext cx="3456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>
                  <a:solidFill>
                    <a:schemeClr val="dk1"/>
                  </a:solidFill>
                </a:rPr>
                <a:t>UniProt Accession/Entry</a:t>
              </a:r>
              <a:endParaRPr/>
            </a:p>
          </p:txBody>
        </p:sp>
        <p:cxnSp>
          <p:nvCxnSpPr>
            <p:cNvPr id="136" name="Google Shape;136;p7"/>
            <p:cNvCxnSpPr>
              <a:endCxn id="133" idx="4"/>
            </p:cNvCxnSpPr>
            <p:nvPr/>
          </p:nvCxnSpPr>
          <p:spPr>
            <a:xfrm rot="10800000">
              <a:off x="1829787" y="3960918"/>
              <a:ext cx="1203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sm" w="sm" type="none"/>
            </a:ln>
          </p:spPr>
        </p:cxnSp>
        <p:sp>
          <p:nvSpPr>
            <p:cNvPr id="137" name="Google Shape;137;p7"/>
            <p:cNvSpPr txBox="1"/>
            <p:nvPr/>
          </p:nvSpPr>
          <p:spPr>
            <a:xfrm>
              <a:off x="1836675" y="3970500"/>
              <a:ext cx="1203600" cy="16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>
                  <a:solidFill>
                    <a:schemeClr val="dk1"/>
                  </a:solidFill>
                </a:rPr>
                <a:t>Araport</a:t>
              </a:r>
              <a:endParaRPr i="1">
                <a:solidFill>
                  <a:schemeClr val="dk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Ensembl</a:t>
              </a:r>
              <a:endParaRPr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FlyBase</a:t>
              </a:r>
              <a:endParaRPr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 Name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WormBase</a:t>
              </a:r>
              <a:endParaRPr i="1">
                <a:solidFill>
                  <a:schemeClr val="dk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>
                  <a:solidFill>
                    <a:schemeClr val="dk1"/>
                  </a:solidFill>
                </a:rPr>
                <a:t>OLN</a:t>
              </a:r>
              <a:endParaRPr i="1">
                <a:solidFill>
                  <a:schemeClr val="dk1"/>
                </a:solidFill>
              </a:endParaRPr>
            </a:p>
          </p:txBody>
        </p:sp>
        <p:grpSp>
          <p:nvGrpSpPr>
            <p:cNvPr id="138" name="Google Shape;138;p7"/>
            <p:cNvGrpSpPr/>
            <p:nvPr/>
          </p:nvGrpSpPr>
          <p:grpSpPr>
            <a:xfrm>
              <a:off x="3763659" y="1149406"/>
              <a:ext cx="4072423" cy="2041006"/>
              <a:chOff x="3611259" y="920806"/>
              <a:chExt cx="4072423" cy="2041006"/>
            </a:xfrm>
          </p:grpSpPr>
          <p:sp>
            <p:nvSpPr>
              <p:cNvPr id="139" name="Google Shape;139;p7"/>
              <p:cNvSpPr/>
              <p:nvPr/>
            </p:nvSpPr>
            <p:spPr>
              <a:xfrm>
                <a:off x="6693683" y="920806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ReMap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2020</a:t>
                </a:r>
                <a:endParaRPr sz="1800"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4844229" y="1971812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200">
                    <a:solidFill>
                      <a:schemeClr val="lt1"/>
                    </a:solidFill>
                  </a:rPr>
                  <a:t>UniPROBE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3611259" y="1971812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chemeClr val="lt1"/>
                    </a:solidFill>
                  </a:rPr>
                  <a:t>CIS-BP</a:t>
                </a:r>
                <a:endParaRPr sz="1800">
                  <a:solidFill>
                    <a:schemeClr val="lt1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chemeClr val="lt1"/>
                    </a:solidFill>
                  </a:rPr>
                  <a:t>(2.0)</a:t>
                </a:r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077198" y="1971812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chemeClr val="lt1"/>
                    </a:solidFill>
                  </a:rPr>
                  <a:t>SRA</a:t>
                </a: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4227744" y="920806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200">
                    <a:solidFill>
                      <a:schemeClr val="lt1"/>
                    </a:solidFill>
                  </a:rPr>
                  <a:t>ChIP-Atlas</a:t>
                </a:r>
                <a:endParaRPr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5460713" y="920806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100">
                    <a:solidFill>
                      <a:schemeClr val="lt1"/>
                    </a:solidFill>
                  </a:rPr>
                  <a:t>CistromeDB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45" name="Google Shape;145;p7"/>
            <p:cNvCxnSpPr/>
            <p:nvPr/>
          </p:nvCxnSpPr>
          <p:spPr>
            <a:xfrm>
              <a:off x="5491208" y="4250024"/>
              <a:ext cx="300" cy="585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sm" w="sm" type="none"/>
            </a:ln>
          </p:spPr>
        </p:cxnSp>
        <p:cxnSp>
          <p:nvCxnSpPr>
            <p:cNvPr id="146" name="Google Shape;146;p7"/>
            <p:cNvCxnSpPr/>
            <p:nvPr/>
          </p:nvCxnSpPr>
          <p:spPr>
            <a:xfrm flipH="1" rot="10800000">
              <a:off x="5491206" y="3190383"/>
              <a:ext cx="300" cy="450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sm" w="sm" type="none"/>
            </a:ln>
          </p:spPr>
        </p:cxnSp>
      </p:grpSp>
      <p:sp>
        <p:nvSpPr>
          <p:cNvPr id="147" name="Google Shape;147;p7"/>
          <p:cNvSpPr txBox="1"/>
          <p:nvPr/>
        </p:nvSpPr>
        <p:spPr>
          <a:xfrm>
            <a:off x="569475" y="2355831"/>
            <a:ext cx="15306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A. thaliana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C. elegans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D. melanogaster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H. sapiens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M. musculus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S. cerevisiae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g7e530ecb0e_2_5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g7e530ecb0e_2_5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Annotation</a:t>
            </a:r>
            <a:endParaRPr/>
          </a:p>
        </p:txBody>
      </p:sp>
      <p:sp>
        <p:nvSpPr>
          <p:cNvPr id="155" name="Google Shape;155;g7e530ecb0e_2_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56" name="Google Shape;156;g7e530ecb0e_2_5"/>
          <p:cNvSpPr txBox="1"/>
          <p:nvPr/>
        </p:nvSpPr>
        <p:spPr>
          <a:xfrm>
            <a:off x="535800" y="3469984"/>
            <a:ext cx="8072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https://raw.githubusercontent.com/oriolfornes/GRECO/master/annotations.tsv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9"/>
          <p:cNvCxnSpPr/>
          <p:nvPr/>
        </p:nvCxnSpPr>
        <p:spPr>
          <a:xfrm>
            <a:off x="535692" y="618184"/>
            <a:ext cx="8072617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9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/>
          </a:p>
        </p:txBody>
      </p:sp>
      <p:sp>
        <p:nvSpPr>
          <p:cNvPr id="164" name="Google Shape;1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5" name="Google Shape;165;p9"/>
          <p:cNvSpPr txBox="1"/>
          <p:nvPr/>
        </p:nvSpPr>
        <p:spPr>
          <a:xfrm>
            <a:off x="576700" y="768100"/>
            <a:ext cx="7990500" cy="5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</a:rPr>
              <a:t>For each TF (</a:t>
            </a:r>
            <a:r>
              <a:rPr i="1" lang="en-CA" sz="2000">
                <a:solidFill>
                  <a:schemeClr val="dk1"/>
                </a:solidFill>
              </a:rPr>
              <a:t>i.e.</a:t>
            </a:r>
            <a:r>
              <a:rPr lang="en-CA" sz="2000">
                <a:solidFill>
                  <a:schemeClr val="dk1"/>
                </a:solidFill>
              </a:rPr>
              <a:t> query)…  (sort by amount of experimental evidence)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</a:rPr>
              <a:t>Identify the query’s Pfam DBD(s) using hmmscan with the “--domtblout” option and E-value thresholds for models and domains of 10</a:t>
            </a:r>
            <a:r>
              <a:rPr baseline="30000" lang="en-CA" sz="2000">
                <a:solidFill>
                  <a:schemeClr val="dk1"/>
                </a:solidFill>
              </a:rPr>
              <a:t>-5</a:t>
            </a:r>
            <a:r>
              <a:rPr lang="en-CA" sz="2000">
                <a:solidFill>
                  <a:schemeClr val="dk1"/>
                </a:solidFill>
              </a:rPr>
              <a:t>  and 10</a:t>
            </a:r>
            <a:r>
              <a:rPr baseline="30000" lang="en-CA" sz="2000">
                <a:solidFill>
                  <a:schemeClr val="dk1"/>
                </a:solidFill>
              </a:rPr>
              <a:t>-2</a:t>
            </a:r>
            <a:r>
              <a:rPr lang="en-CA" sz="2000">
                <a:solidFill>
                  <a:schemeClr val="dk1"/>
                </a:solidFill>
              </a:rPr>
              <a:t>, respectively;</a:t>
            </a:r>
            <a:endParaRPr sz="2000">
              <a:solidFill>
                <a:schemeClr val="dk1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</a:rPr>
              <a:t>Search for TFs homologous to the query using BLAST+;</a:t>
            </a:r>
            <a:endParaRPr sz="2000">
              <a:solidFill>
                <a:schemeClr val="dk1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</a:rPr>
              <a:t>Selects homologs: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CA" sz="2000">
                <a:solidFill>
                  <a:schemeClr val="dk1"/>
                </a:solidFill>
              </a:rPr>
              <a:t>with the same DBD composition than the query; and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CA" sz="2000">
                <a:solidFill>
                  <a:schemeClr val="dk1"/>
                </a:solidFill>
              </a:rPr>
              <a:t>whose BLAST+ alignment with the query is above the </a:t>
            </a:r>
            <a:r>
              <a:rPr lang="en-CA" sz="2000" u="sng">
                <a:solidFill>
                  <a:schemeClr val="hlink"/>
                </a:solidFill>
                <a:hlinkClick r:id="rId3"/>
              </a:rPr>
              <a:t>Rost’s sequence identity curve</a:t>
            </a:r>
            <a:r>
              <a:rPr lang="en-CA" sz="2000">
                <a:solidFill>
                  <a:schemeClr val="dk1"/>
                </a:solidFill>
              </a:rPr>
              <a:t>;</a:t>
            </a:r>
            <a:endParaRPr sz="2000">
              <a:solidFill>
                <a:schemeClr val="dk1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</a:rPr>
              <a:t>For each selected homolog, if the amino acid sequence identity of the query and homolog DBDs is greater than the DBD-specific motif inference thresholds from CIS-BP, cluster the TFs together.</a:t>
            </a:r>
            <a:br>
              <a:rPr b="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g7e530ecb0e_2_69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g7e530ecb0e_2_69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Results</a:t>
            </a:r>
            <a:endParaRPr/>
          </a:p>
        </p:txBody>
      </p:sp>
      <p:sp>
        <p:nvSpPr>
          <p:cNvPr id="173" name="Google Shape;173;g7e530ecb0e_2_6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74" name="Google Shape;174;g7e530ecb0e_2_69"/>
          <p:cNvSpPr txBox="1"/>
          <p:nvPr/>
        </p:nvSpPr>
        <p:spPr>
          <a:xfrm>
            <a:off x="576700" y="768100"/>
            <a:ext cx="7990500" cy="5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 u="sng">
                <a:solidFill>
                  <a:schemeClr val="hlink"/>
                </a:solidFill>
                <a:hlinkClick r:id="rId3"/>
              </a:rPr>
              <a:t>Triads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TFs with support by </a:t>
            </a:r>
            <a:r>
              <a:rPr i="1" lang="en-CA" sz="2000">
                <a:solidFill>
                  <a:schemeClr val="dk1"/>
                </a:solidFill>
              </a:rPr>
              <a:t>in vivo</a:t>
            </a:r>
            <a:r>
              <a:rPr lang="en-CA" sz="2000">
                <a:solidFill>
                  <a:schemeClr val="dk1"/>
                </a:solidFill>
              </a:rPr>
              <a:t> and </a:t>
            </a:r>
            <a:r>
              <a:rPr b="1" lang="en-CA" sz="2000">
                <a:solidFill>
                  <a:schemeClr val="dk1"/>
                </a:solidFill>
              </a:rPr>
              <a:t>at least two</a:t>
            </a:r>
            <a:r>
              <a:rPr lang="en-CA" sz="2000">
                <a:solidFill>
                  <a:schemeClr val="dk1"/>
                </a:solidFill>
              </a:rPr>
              <a:t> </a:t>
            </a:r>
            <a:r>
              <a:rPr i="1" lang="en-CA" sz="2000">
                <a:solidFill>
                  <a:schemeClr val="dk1"/>
                </a:solidFill>
              </a:rPr>
              <a:t>in vitro</a:t>
            </a:r>
            <a:r>
              <a:rPr lang="en-CA" sz="2000">
                <a:solidFill>
                  <a:schemeClr val="dk1"/>
                </a:solidFill>
              </a:rPr>
              <a:t> methods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</a:rPr>
              <a:t>Species: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Drosophila melanogaster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Homo sapiens </a:t>
            </a:r>
            <a:r>
              <a:rPr b="1" lang="en-CA" sz="1200">
                <a:solidFill>
                  <a:schemeClr val="dk1"/>
                </a:solidFill>
              </a:rPr>
              <a:t>57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Mus musculus </a:t>
            </a:r>
            <a:r>
              <a:rPr b="1" lang="en-CA" sz="1200">
                <a:solidFill>
                  <a:schemeClr val="dk1"/>
                </a:solidFill>
              </a:rPr>
              <a:t>28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solidFill>
                  <a:schemeClr val="dk1"/>
                </a:solidFill>
              </a:rPr>
              <a:t>Families: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C2H2 ZF </a:t>
            </a:r>
            <a:r>
              <a:rPr b="1" lang="en-CA" sz="1200">
                <a:solidFill>
                  <a:schemeClr val="dk1"/>
                </a:solidFill>
              </a:rPr>
              <a:t>15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C2H2 ZF,MADF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CUT,Homeodomain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DM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E2F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Ets </a:t>
            </a:r>
            <a:r>
              <a:rPr b="1" lang="en-CA" sz="1200">
                <a:solidFill>
                  <a:schemeClr val="dk1"/>
                </a:solidFill>
              </a:rPr>
              <a:t>4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Forkhead </a:t>
            </a:r>
            <a:r>
              <a:rPr b="1" lang="en-CA" sz="1200">
                <a:solidFill>
                  <a:schemeClr val="dk1"/>
                </a:solidFill>
              </a:rPr>
              <a:t>6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GATA </a:t>
            </a:r>
            <a:r>
              <a:rPr b="1" lang="en-CA" sz="1200">
                <a:solidFill>
                  <a:schemeClr val="dk1"/>
                </a:solidFill>
              </a:rPr>
              <a:t>2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Homeodomain </a:t>
            </a:r>
            <a:r>
              <a:rPr b="1" lang="en-CA" sz="1200">
                <a:solidFill>
                  <a:schemeClr val="dk1"/>
                </a:solidFill>
              </a:rPr>
              <a:t>13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Homeodomain,POU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Homeodomain,Paired box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Nuclear receptor </a:t>
            </a:r>
            <a:r>
              <a:rPr b="1" lang="en-CA" sz="1200">
                <a:solidFill>
                  <a:schemeClr val="dk1"/>
                </a:solidFill>
              </a:rPr>
              <a:t>14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RFX </a:t>
            </a:r>
            <a:r>
              <a:rPr b="1" lang="en-CA" sz="1200">
                <a:solidFill>
                  <a:schemeClr val="dk1"/>
                </a:solidFill>
              </a:rPr>
              <a:t>2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Rel </a:t>
            </a:r>
            <a:r>
              <a:rPr b="1" lang="en-CA" sz="1200">
                <a:solidFill>
                  <a:schemeClr val="dk1"/>
                </a:solidFill>
              </a:rPr>
              <a:t>2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SAND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Sox </a:t>
            </a:r>
            <a:r>
              <a:rPr b="1" lang="en-CA" sz="1200">
                <a:solidFill>
                  <a:schemeClr val="dk1"/>
                </a:solidFill>
              </a:rPr>
              <a:t>4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bHLH </a:t>
            </a:r>
            <a:r>
              <a:rPr b="1" lang="en-CA" sz="1200">
                <a:solidFill>
                  <a:schemeClr val="dk1"/>
                </a:solidFill>
              </a:rPr>
              <a:t>9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bZIP </a:t>
            </a:r>
            <a:r>
              <a:rPr b="1" lang="en-CA" sz="1200">
                <a:solidFill>
                  <a:schemeClr val="dk1"/>
                </a:solidFill>
              </a:rPr>
              <a:t>8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g7e530ecb0e_2_82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g7e530ecb0e_2_82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Results</a:t>
            </a:r>
            <a:endParaRPr/>
          </a:p>
        </p:txBody>
      </p:sp>
      <p:sp>
        <p:nvSpPr>
          <p:cNvPr id="182" name="Google Shape;182;g7e530ecb0e_2_8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83" name="Google Shape;183;g7e530ecb0e_2_82"/>
          <p:cNvSpPr txBox="1"/>
          <p:nvPr/>
        </p:nvSpPr>
        <p:spPr>
          <a:xfrm>
            <a:off x="576700" y="768100"/>
            <a:ext cx="7990500" cy="5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 u="sng">
                <a:solidFill>
                  <a:schemeClr val="hlink"/>
                </a:solidFill>
                <a:hlinkClick r:id="rId3"/>
              </a:rPr>
              <a:t>Duos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TFs with support by </a:t>
            </a:r>
            <a:r>
              <a:rPr i="1" lang="en-CA" sz="2000">
                <a:solidFill>
                  <a:schemeClr val="dk1"/>
                </a:solidFill>
              </a:rPr>
              <a:t>in vivo</a:t>
            </a:r>
            <a:r>
              <a:rPr lang="en-CA" sz="2000">
                <a:solidFill>
                  <a:schemeClr val="dk1"/>
                </a:solidFill>
              </a:rPr>
              <a:t> and </a:t>
            </a:r>
            <a:r>
              <a:rPr i="1" lang="en-CA" sz="2000">
                <a:solidFill>
                  <a:schemeClr val="dk1"/>
                </a:solidFill>
              </a:rPr>
              <a:t>in vitro</a:t>
            </a:r>
            <a:r>
              <a:rPr lang="en-CA" sz="2000">
                <a:solidFill>
                  <a:schemeClr val="dk1"/>
                </a:solidFill>
              </a:rPr>
              <a:t> methods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</a:rPr>
              <a:t>Species: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Arabidopsis thaliana </a:t>
            </a:r>
            <a:r>
              <a:rPr b="1" lang="en-CA" sz="1200">
                <a:solidFill>
                  <a:schemeClr val="dk1"/>
                </a:solidFill>
              </a:rPr>
              <a:t>98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Caenorhabditis elegans </a:t>
            </a:r>
            <a:r>
              <a:rPr b="1" lang="en-CA" sz="1200">
                <a:solidFill>
                  <a:schemeClr val="dk1"/>
                </a:solidFill>
              </a:rPr>
              <a:t>30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Drosophila melanogaster </a:t>
            </a:r>
            <a:r>
              <a:rPr b="1" lang="en-CA" sz="1200">
                <a:solidFill>
                  <a:schemeClr val="dk1"/>
                </a:solidFill>
              </a:rPr>
              <a:t>39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Homo sapiens </a:t>
            </a:r>
            <a:r>
              <a:rPr b="1" lang="en-CA" sz="1200">
                <a:solidFill>
                  <a:schemeClr val="dk1"/>
                </a:solidFill>
              </a:rPr>
              <a:t>279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Mus musculus </a:t>
            </a:r>
            <a:r>
              <a:rPr b="1" lang="en-CA" sz="1200">
                <a:solidFill>
                  <a:schemeClr val="dk1"/>
                </a:solidFill>
              </a:rPr>
              <a:t>130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Saccharomyces cerevisiae </a:t>
            </a:r>
            <a:r>
              <a:rPr b="1" lang="en-CA" sz="1200">
                <a:solidFill>
                  <a:schemeClr val="dk1"/>
                </a:solidFill>
              </a:rPr>
              <a:t>32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solidFill>
                  <a:schemeClr val="dk1"/>
                </a:solidFill>
              </a:rPr>
              <a:t>Families: </a:t>
            </a:r>
            <a:r>
              <a:rPr b="1" lang="en-CA" sz="2000">
                <a:solidFill>
                  <a:schemeClr val="dk1"/>
                </a:solidFill>
              </a:rPr>
              <a:t>62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g7e530ecb0e_2_90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g7e530ecb0e_2_90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Results</a:t>
            </a:r>
            <a:endParaRPr/>
          </a:p>
        </p:txBody>
      </p:sp>
      <p:sp>
        <p:nvSpPr>
          <p:cNvPr id="191" name="Google Shape;191;g7e530ecb0e_2_9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92" name="Google Shape;192;g7e530ecb0e_2_90"/>
          <p:cNvSpPr txBox="1"/>
          <p:nvPr/>
        </p:nvSpPr>
        <p:spPr>
          <a:xfrm>
            <a:off x="576700" y="768100"/>
            <a:ext cx="7990500" cy="5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 u="sng">
                <a:solidFill>
                  <a:schemeClr val="hlink"/>
                </a:solidFill>
                <a:hlinkClick r:id="rId3"/>
              </a:rPr>
              <a:t>Multiple evidence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TFs with support 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b="1" lang="en-CA" sz="2000">
                <a:solidFill>
                  <a:schemeClr val="dk1"/>
                </a:solidFill>
              </a:rPr>
              <a:t>at least two</a:t>
            </a:r>
            <a:r>
              <a:rPr lang="en-CA" sz="2000">
                <a:solidFill>
                  <a:schemeClr val="dk1"/>
                </a:solidFill>
              </a:rPr>
              <a:t> methods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</a:rPr>
              <a:t>Species: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Arabidopsis thaliana </a:t>
            </a:r>
            <a:r>
              <a:rPr b="1" lang="en-CA" sz="1200">
                <a:solidFill>
                  <a:schemeClr val="dk1"/>
                </a:solidFill>
              </a:rPr>
              <a:t>98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Caenorhabditis elegans </a:t>
            </a:r>
            <a:r>
              <a:rPr b="1" lang="en-CA" sz="1200">
                <a:solidFill>
                  <a:schemeClr val="dk1"/>
                </a:solidFill>
              </a:rPr>
              <a:t>30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Drosophila melanogaster </a:t>
            </a:r>
            <a:r>
              <a:rPr b="1" lang="en-CA" sz="1200">
                <a:solidFill>
                  <a:schemeClr val="dk1"/>
                </a:solidFill>
              </a:rPr>
              <a:t>40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Homo sapiens </a:t>
            </a:r>
            <a:r>
              <a:rPr b="1" lang="en-CA" sz="1200">
                <a:solidFill>
                  <a:schemeClr val="dk1"/>
                </a:solidFill>
              </a:rPr>
              <a:t>290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Mus musculus </a:t>
            </a:r>
            <a:r>
              <a:rPr b="1" lang="en-CA" sz="1200">
                <a:solidFill>
                  <a:schemeClr val="dk1"/>
                </a:solidFill>
              </a:rPr>
              <a:t>141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Saccharomyces cerevisiae </a:t>
            </a:r>
            <a:r>
              <a:rPr b="1" lang="en-CA" sz="1200">
                <a:solidFill>
                  <a:schemeClr val="dk1"/>
                </a:solidFill>
              </a:rPr>
              <a:t>32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solidFill>
                  <a:schemeClr val="dk1"/>
                </a:solidFill>
              </a:rPr>
              <a:t>Families: </a:t>
            </a:r>
            <a:r>
              <a:rPr b="1" lang="en-CA" sz="2000">
                <a:solidFill>
                  <a:schemeClr val="dk1"/>
                </a:solidFill>
              </a:rPr>
              <a:t>62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2017-11-16T03:19:01Z</dcterms:created>
  <dc:creator>Robin van der Lee</dc:creator>
</cp:coreProperties>
</file>