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4ll2GvMr1QHKciBvWZ3D/8rd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530ecb0e_2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e530ecb0e_2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g7e530ecb0e_2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530ecb0e_2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e530ecb0e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g7e530ecb0e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530ecb0e_4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7e530ecb0e_4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g7e530ecb0e_4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530ecb0e_4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e530ecb0e_4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7e530ecb0e_4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30ecb0e_4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7e530ecb0e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g7e530ecb0e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530ecb0e_2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e530ecb0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g7e530ecb0e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530ecb0e_2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7e530ecb0e_2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g7e530ecb0e_2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riol@cmmt.ubc.ca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riolfornes/GRECO/blob/master/duos.t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riolfornes/GRECO/blob/master/multiple_evidence.t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riolfornes/GRE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oriolfornes/GRECO/master/annotations.t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cademic.oup.com/view-large/figure/92227784/o020703.jpe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riolfornes/GRECO/blob/master/Data/Clusters/TFs.js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riolfornes/GRECO/blob/master/triads.t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440656" y="6243090"/>
            <a:ext cx="4262706" cy="3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February 18, 2020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35692" y="4901695"/>
            <a:ext cx="8072617" cy="971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oriol@cmmt.ubc.ca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667" y="6127475"/>
            <a:ext cx="1475642" cy="6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535692" y="6001552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576695" y="768100"/>
            <a:ext cx="799061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GRECO TFBS Benchmarking Initiative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002060"/>
                </a:solidFill>
              </a:rPr>
              <a:t>Towards a representative set of TFs</a:t>
            </a:r>
            <a:endParaRPr b="1" sz="2800">
              <a:solidFill>
                <a:srgbClr val="002060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35692" y="2330224"/>
            <a:ext cx="8072617" cy="190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Oriol Fornes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Deputy Group Leader @ Wasserman 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Centre for Molecular Medicine and Therapeutics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 Children’s Hospital Research Institute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British Columbia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3637990" y="5359167"/>
            <a:ext cx="1868020" cy="561889"/>
            <a:chOff x="3307479" y="5359167"/>
            <a:chExt cx="1868020" cy="561889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07479" y="5359167"/>
              <a:ext cx="561889" cy="561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3734079" y="5418705"/>
              <a:ext cx="1441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@OFornes</a:t>
              </a:r>
              <a:endParaRPr sz="2000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g7e530ecb0e_2_82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g7e530ecb0e_2_82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98" name="Google Shape;198;g7e530ecb0e_2_8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9" name="Google Shape;199;g7e530ecb0e_2_82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Duos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39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279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g7e530ecb0e_2_90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g7e530ecb0e_2_90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207" name="Google Shape;207;g7e530ecb0e_2_9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8" name="Google Shape;208;g7e530ecb0e_2_90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Multiple evidence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40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290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141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g7e530ecb0e_4_2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g7e530ecb0e_4_27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Next steps</a:t>
            </a:r>
            <a:endParaRPr/>
          </a:p>
        </p:txBody>
      </p:sp>
      <p:sp>
        <p:nvSpPr>
          <p:cNvPr id="216" name="Google Shape;216;g7e530ecb0e_4_2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7" name="Google Shape;217;g7e530ecb0e_4_27"/>
          <p:cNvSpPr txBox="1"/>
          <p:nvPr/>
        </p:nvSpPr>
        <p:spPr>
          <a:xfrm>
            <a:off x="576695" y="768100"/>
            <a:ext cx="79905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Ensure that the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representative set of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</a:t>
            </a:r>
            <a:r>
              <a:rPr lang="en-CA" sz="2000">
                <a:solidFill>
                  <a:schemeClr val="dk1"/>
                </a:solidFill>
              </a:rPr>
              <a:t> contains only sequence-specific DNA-binding TFs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For each representative TF, ensure that the mapped experimental data correspond to that TF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g7e530ecb0e_4_3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g7e530ecb0e_4_37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GitHub repository</a:t>
            </a:r>
            <a:endParaRPr/>
          </a:p>
        </p:txBody>
      </p:sp>
      <p:sp>
        <p:nvSpPr>
          <p:cNvPr id="106" name="Google Shape;106;g7e530ecb0e_4_3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7" name="Google Shape;107;g7e530ecb0e_4_37"/>
          <p:cNvSpPr txBox="1"/>
          <p:nvPr/>
        </p:nvSpPr>
        <p:spPr>
          <a:xfrm>
            <a:off x="535800" y="33937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u="sng">
                <a:solidFill>
                  <a:schemeClr val="hlink"/>
                </a:solidFill>
                <a:hlinkClick r:id="rId3"/>
              </a:rPr>
              <a:t>https://github.com/oriolfornes/GRECO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Annotation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>
                <a:solidFill>
                  <a:schemeClr val="dk1"/>
                </a:solidFill>
              </a:rPr>
              <a:t>Clustering</a:t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Results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>
                <a:solidFill>
                  <a:schemeClr val="dk1"/>
                </a:solidFill>
              </a:rPr>
              <a:t>Next steps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a representative set of TFs: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high-quality experimental data;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model organisms; and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structural families.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7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34" name="Google Shape;134;p7"/>
          <p:cNvCxnSpPr/>
          <p:nvPr/>
        </p:nvCxnSpPr>
        <p:spPr>
          <a:xfrm rot="10800000">
            <a:off x="4023416" y="4211829"/>
            <a:ext cx="3248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grpSp>
        <p:nvGrpSpPr>
          <p:cNvPr id="135" name="Google Shape;135;p7"/>
          <p:cNvGrpSpPr/>
          <p:nvPr/>
        </p:nvGrpSpPr>
        <p:grpSpPr>
          <a:xfrm>
            <a:off x="3763659" y="5085868"/>
            <a:ext cx="3455939" cy="990000"/>
            <a:chOff x="3611259" y="5220912"/>
            <a:chExt cx="3455939" cy="990000"/>
          </a:xfrm>
        </p:grpSpPr>
        <p:sp>
          <p:nvSpPr>
            <p:cNvPr id="136" name="Google Shape;136;p7"/>
            <p:cNvSpPr/>
            <p:nvPr/>
          </p:nvSpPr>
          <p:spPr>
            <a:xfrm>
              <a:off x="3611259" y="5220912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>
                  <a:solidFill>
                    <a:schemeClr val="lt1"/>
                  </a:solidFill>
                </a:rPr>
                <a:t>JASPAR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>
                  <a:solidFill>
                    <a:schemeClr val="lt1"/>
                  </a:solidFill>
                </a:rPr>
                <a:t>2020</a:t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844229" y="5220912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000">
                  <a:solidFill>
                    <a:schemeClr val="lt1"/>
                  </a:solidFill>
                </a:rPr>
                <a:t>HOCOMOCO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000">
                  <a:solidFill>
                    <a:schemeClr val="lt1"/>
                  </a:solidFill>
                </a:rPr>
                <a:t>(v11)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077198" y="5220912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</a:rPr>
                <a:t>GTRD</a:t>
              </a:r>
              <a:endParaRPr/>
            </a:p>
          </p:txBody>
        </p:sp>
      </p:grpSp>
      <p:sp>
        <p:nvSpPr>
          <p:cNvPr id="139" name="Google Shape;139;p7"/>
          <p:cNvSpPr txBox="1"/>
          <p:nvPr/>
        </p:nvSpPr>
        <p:spPr>
          <a:xfrm>
            <a:off x="7063060" y="4057919"/>
            <a:ext cx="165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</a:rPr>
              <a:t>annotations</a:t>
            </a:r>
            <a:r>
              <a:rPr i="1" lang="en-C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-CA">
                <a:solidFill>
                  <a:schemeClr val="dk1"/>
                </a:solidFill>
              </a:rPr>
              <a:t>tsv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3033354" y="3716833"/>
            <a:ext cx="990000" cy="9900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UniProt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39787" y="3716837"/>
            <a:ext cx="990000" cy="9900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800">
                <a:solidFill>
                  <a:schemeClr val="lt1"/>
                </a:solidFill>
              </a:rPr>
              <a:t>CIS-BP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800">
                <a:solidFill>
                  <a:schemeClr val="lt1"/>
                </a:solidFill>
              </a:rPr>
              <a:t>(2.0)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4509775" y="3891894"/>
            <a:ext cx="196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</a:rPr>
              <a:t>Gene + Species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3763675" y="4193144"/>
            <a:ext cx="34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</a:rPr>
              <a:t>UniProt Accession/Entry</a:t>
            </a:r>
            <a:endParaRPr/>
          </a:p>
        </p:txBody>
      </p:sp>
      <p:cxnSp>
        <p:nvCxnSpPr>
          <p:cNvPr id="144" name="Google Shape;144;p7"/>
          <p:cNvCxnSpPr>
            <a:endCxn id="141" idx="4"/>
          </p:cNvCxnSpPr>
          <p:nvPr/>
        </p:nvCxnSpPr>
        <p:spPr>
          <a:xfrm rot="10800000">
            <a:off x="1829787" y="4211837"/>
            <a:ext cx="1203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145" name="Google Shape;145;p7"/>
          <p:cNvSpPr txBox="1"/>
          <p:nvPr/>
        </p:nvSpPr>
        <p:spPr>
          <a:xfrm>
            <a:off x="1836675" y="4221419"/>
            <a:ext cx="1203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</a:rPr>
              <a:t>Araport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FlyBase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 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WormBase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</a:rPr>
              <a:t>OLN</a:t>
            </a:r>
            <a:endParaRPr i="1">
              <a:solidFill>
                <a:schemeClr val="dk1"/>
              </a:solidFill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3763659" y="1400325"/>
            <a:ext cx="3455939" cy="2041006"/>
            <a:chOff x="4227744" y="920806"/>
            <a:chExt cx="3455939" cy="2041006"/>
          </a:xfrm>
        </p:grpSpPr>
        <p:sp>
          <p:nvSpPr>
            <p:cNvPr id="147" name="Google Shape;147;p7"/>
            <p:cNvSpPr/>
            <p:nvPr/>
          </p:nvSpPr>
          <p:spPr>
            <a:xfrm>
              <a:off x="6693683" y="920806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ReMap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2020</a:t>
              </a:r>
              <a:endParaRPr sz="18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844229" y="1971812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lt1"/>
                  </a:solidFill>
                </a:rPr>
                <a:t>UniPROBE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77198" y="1971812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</a:rPr>
                <a:t>SRA</a:t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227744" y="920806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lt1"/>
                  </a:solidFill>
                </a:rPr>
                <a:t>ChIP-Atlas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460713" y="920806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>
                  <a:solidFill>
                    <a:schemeClr val="lt1"/>
                  </a:solidFill>
                </a:rPr>
                <a:t>CistromeDB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sp>
        <p:nvSpPr>
          <p:cNvPr id="152" name="Google Shape;152;p7"/>
          <p:cNvSpPr txBox="1"/>
          <p:nvPr/>
        </p:nvSpPr>
        <p:spPr>
          <a:xfrm>
            <a:off x="569475" y="2355831"/>
            <a:ext cx="1530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A. thaliana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C. elegans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D. melanogaster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H. sapiens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M. musculus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S. cerevisiae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cxnSp>
        <p:nvCxnSpPr>
          <p:cNvPr id="153" name="Google Shape;153;p7"/>
          <p:cNvCxnSpPr/>
          <p:nvPr/>
        </p:nvCxnSpPr>
        <p:spPr>
          <a:xfrm flipH="1" rot="10800000">
            <a:off x="5491206" y="3441302"/>
            <a:ext cx="300" cy="45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54" name="Google Shape;154;p7"/>
          <p:cNvCxnSpPr/>
          <p:nvPr/>
        </p:nvCxnSpPr>
        <p:spPr>
          <a:xfrm>
            <a:off x="5491206" y="4508102"/>
            <a:ext cx="300" cy="45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g7e530ecb0e_4_1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g7e530ecb0e_4_17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62" name="Google Shape;162;g7e530ecb0e_4_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3" name="Google Shape;163;g7e530ecb0e_4_17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https://raw.githubusercontent.com/oriolfornes/GRECO/master/annotations.tsv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9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9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576700" y="768100"/>
            <a:ext cx="79905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For each TF (</a:t>
            </a:r>
            <a:r>
              <a:rPr i="1" lang="en-CA" sz="2000">
                <a:solidFill>
                  <a:schemeClr val="dk1"/>
                </a:solidFill>
              </a:rPr>
              <a:t>i.e.</a:t>
            </a:r>
            <a:r>
              <a:rPr lang="en-CA" sz="2000">
                <a:solidFill>
                  <a:schemeClr val="dk1"/>
                </a:solidFill>
              </a:rPr>
              <a:t> query)…  (sort by amount of experimental evidence)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Identify the query’s Pfam DBD(s) using hmmscan with the “--domtblout” option and E-value thresholds for models and domains of 10</a:t>
            </a:r>
            <a:r>
              <a:rPr baseline="30000" lang="en-CA" sz="2000">
                <a:solidFill>
                  <a:schemeClr val="dk1"/>
                </a:solidFill>
              </a:rPr>
              <a:t>-5</a:t>
            </a:r>
            <a:r>
              <a:rPr lang="en-CA" sz="2000">
                <a:solidFill>
                  <a:schemeClr val="dk1"/>
                </a:solidFill>
              </a:rPr>
              <a:t>  and 10</a:t>
            </a:r>
            <a:r>
              <a:rPr baseline="30000" lang="en-CA" sz="2000">
                <a:solidFill>
                  <a:schemeClr val="dk1"/>
                </a:solidFill>
              </a:rPr>
              <a:t>-2</a:t>
            </a:r>
            <a:r>
              <a:rPr lang="en-CA" sz="2000">
                <a:solidFill>
                  <a:schemeClr val="dk1"/>
                </a:solidFill>
              </a:rPr>
              <a:t>, respectively;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Search for TFs homologous to the query using BLAST+;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Select homologs: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with the same DBD composition than the query; and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whose BLAST+ alignment with the query is above the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Rost’s sequence identity curve</a:t>
            </a:r>
            <a:r>
              <a:rPr lang="en-CA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For each selected homolog, if the amino acid sequence identity of the query and homolog DBDs is greater than the DBD-specific motif inference thresholds from CIS-BP, cluster the TFs together.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g7e530ecb0e_2_5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7e530ecb0e_2_5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Clustering</a:t>
            </a:r>
            <a:endParaRPr/>
          </a:p>
        </p:txBody>
      </p:sp>
      <p:sp>
        <p:nvSpPr>
          <p:cNvPr id="180" name="Google Shape;180;g7e530ecb0e_2_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1" name="Google Shape;181;g7e530ecb0e_2_5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https://github.com/oriolfornes/GRECO/blob/master/Data/Clusters/TFs.json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g7e530ecb0e_2_69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g7e530ecb0e_2_69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89" name="Google Shape;189;g7e530ecb0e_2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0" name="Google Shape;190;g7e530ecb0e_2_69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Triads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57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28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 </a:t>
            </a:r>
            <a:r>
              <a:rPr b="1" lang="en-CA" sz="1200">
                <a:solidFill>
                  <a:schemeClr val="dk1"/>
                </a:solidFill>
              </a:rPr>
              <a:t>15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ZF,MADF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CUT,Homeodomain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DM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E2F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Ets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Forkhead </a:t>
            </a:r>
            <a:r>
              <a:rPr b="1" lang="en-CA" sz="1200">
                <a:solidFill>
                  <a:schemeClr val="dk1"/>
                </a:solidFill>
              </a:rPr>
              <a:t>6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GATA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 </a:t>
            </a:r>
            <a:r>
              <a:rPr b="1" lang="en-CA" sz="1200">
                <a:solidFill>
                  <a:schemeClr val="dk1"/>
                </a:solidFill>
              </a:rPr>
              <a:t>13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Homeodomain,POU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Homeodomain,Paired box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Nuclear receptor </a:t>
            </a:r>
            <a:r>
              <a:rPr b="1" lang="en-CA" sz="1200">
                <a:solidFill>
                  <a:schemeClr val="dk1"/>
                </a:solidFill>
              </a:rPr>
              <a:t>14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RFX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Rel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SAND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Sox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bHLH </a:t>
            </a:r>
            <a:r>
              <a:rPr b="1" lang="en-CA" sz="1200">
                <a:solidFill>
                  <a:schemeClr val="dk1"/>
                </a:solidFill>
              </a:rPr>
              <a:t>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bZIP </a:t>
            </a:r>
            <a:r>
              <a:rPr b="1" lang="en-CA" sz="1200">
                <a:solidFill>
                  <a:schemeClr val="dk1"/>
                </a:solidFill>
              </a:rPr>
              <a:t>8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2017-11-16T03:19:01Z</dcterms:created>
  <dc:creator>Robin van der Lee</dc:creator>
</cp:coreProperties>
</file>