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6"/>
  </p:notesMasterIdLst>
  <p:sldIdLst>
    <p:sldId id="256" r:id="rId2"/>
    <p:sldId id="263" r:id="rId3"/>
    <p:sldId id="333" r:id="rId4"/>
    <p:sldId id="327" r:id="rId5"/>
    <p:sldId id="278" r:id="rId6"/>
    <p:sldId id="309" r:id="rId7"/>
    <p:sldId id="310" r:id="rId8"/>
    <p:sldId id="332" r:id="rId9"/>
    <p:sldId id="312" r:id="rId10"/>
    <p:sldId id="314" r:id="rId11"/>
    <p:sldId id="329" r:id="rId12"/>
    <p:sldId id="328" r:id="rId13"/>
    <p:sldId id="316" r:id="rId14"/>
    <p:sldId id="319" r:id="rId15"/>
    <p:sldId id="326" r:id="rId16"/>
    <p:sldId id="325" r:id="rId17"/>
    <p:sldId id="330" r:id="rId18"/>
    <p:sldId id="320" r:id="rId19"/>
    <p:sldId id="321" r:id="rId20"/>
    <p:sldId id="322" r:id="rId21"/>
    <p:sldId id="331" r:id="rId22"/>
    <p:sldId id="261" r:id="rId23"/>
    <p:sldId id="301" r:id="rId24"/>
    <p:sldId id="30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ol Bosch" initials="OB" lastIdx="1" clrIdx="0">
    <p:extLst>
      <p:ext uri="{19B8F6BF-5375-455C-9EA6-DF929625EA0E}">
        <p15:presenceInfo xmlns:p15="http://schemas.microsoft.com/office/powerpoint/2012/main" userId="caa23be66c79fe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2F2F2"/>
    <a:srgbClr val="AB315A"/>
    <a:srgbClr val="5C4C4F"/>
    <a:srgbClr val="ECBF02"/>
    <a:srgbClr val="685648"/>
    <a:srgbClr val="84602C"/>
    <a:srgbClr val="7D5333"/>
    <a:srgbClr val="D38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5CD72-E20F-4BEB-A52E-1DE7E5E261EB}" v="8" dt="2020-07-07T13:29:5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aa23be66c79fee6/Documentos/RECSM/ESS%20Conference/SUMMARY%20QUALITY-R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'[SUMMARY QUALITY-R8.xlsx]R8 Deliverable'!$B$1</c:f>
              <c:strCache>
                <c:ptCount val="1"/>
                <c:pt idx="0">
                  <c:v>Method 1: 11p Battery Not in SC</c:v>
                </c:pt>
              </c:strCache>
            </c:strRef>
          </c:tx>
          <c:spPr>
            <a:solidFill>
              <a:srgbClr val="C00000">
                <a:alpha val="75000"/>
              </a:srgbClr>
            </a:solidFill>
            <a:ln w="0">
              <a:noFill/>
            </a:ln>
            <a:effectLst/>
          </c:spPr>
          <c:invertIfNegative val="0"/>
          <c:cat>
            <c:strRef>
              <c:f>'[SUMMARY QUALITY-R8.xlsx]R8 Deliverable'!$A$2:$A$28</c:f>
              <c:strCache>
                <c:ptCount val="27"/>
                <c:pt idx="0">
                  <c:v>Estonia (RUS)</c:v>
                </c:pt>
                <c:pt idx="1">
                  <c:v>Ireland (ENG)</c:v>
                </c:pt>
                <c:pt idx="2">
                  <c:v>Hungary</c:v>
                </c:pt>
                <c:pt idx="3">
                  <c:v>Israel (HEB)</c:v>
                </c:pt>
                <c:pt idx="4">
                  <c:v>France</c:v>
                </c:pt>
                <c:pt idx="5">
                  <c:v>Portugal</c:v>
                </c:pt>
                <c:pt idx="6">
                  <c:v>Estonia (ES)</c:v>
                </c:pt>
                <c:pt idx="7">
                  <c:v>Italy</c:v>
                </c:pt>
                <c:pt idx="8">
                  <c:v>Slovenia</c:v>
                </c:pt>
                <c:pt idx="9">
                  <c:v>Belgium (FR)</c:v>
                </c:pt>
                <c:pt idx="10">
                  <c:v>Lithuania</c:v>
                </c:pt>
                <c:pt idx="11">
                  <c:v>Poland</c:v>
                </c:pt>
                <c:pt idx="12">
                  <c:v>Russia</c:v>
                </c:pt>
                <c:pt idx="13">
                  <c:v>UK</c:v>
                </c:pt>
                <c:pt idx="14">
                  <c:v>Czech Rep.</c:v>
                </c:pt>
                <c:pt idx="15">
                  <c:v>Austria</c:v>
                </c:pt>
                <c:pt idx="16">
                  <c:v>Netherlands</c:v>
                </c:pt>
                <c:pt idx="17">
                  <c:v>Switzer. (DU)</c:v>
                </c:pt>
                <c:pt idx="18">
                  <c:v>Spain (SP)</c:v>
                </c:pt>
                <c:pt idx="19">
                  <c:v>Switzer. (FR)</c:v>
                </c:pt>
                <c:pt idx="20">
                  <c:v>Belgium (DUT)</c:v>
                </c:pt>
                <c:pt idx="21">
                  <c:v>Germany</c:v>
                </c:pt>
                <c:pt idx="22">
                  <c:v>Sweden</c:v>
                </c:pt>
                <c:pt idx="23">
                  <c:v>Finland</c:v>
                </c:pt>
                <c:pt idx="24">
                  <c:v>Norway</c:v>
                </c:pt>
                <c:pt idx="25">
                  <c:v>Israel (ARA)</c:v>
                </c:pt>
                <c:pt idx="26">
                  <c:v>Iceland</c:v>
                </c:pt>
              </c:strCache>
            </c:strRef>
          </c:cat>
          <c:val>
            <c:numRef>
              <c:f>'[SUMMARY QUALITY-R8.xlsx]R8 Deliverable'!$B$2:$B$28</c:f>
              <c:numCache>
                <c:formatCode>General</c:formatCode>
                <c:ptCount val="27"/>
                <c:pt idx="0">
                  <c:v>0.53</c:v>
                </c:pt>
                <c:pt idx="1">
                  <c:v>0.83</c:v>
                </c:pt>
                <c:pt idx="2">
                  <c:v>0.7</c:v>
                </c:pt>
                <c:pt idx="3">
                  <c:v>0.76</c:v>
                </c:pt>
                <c:pt idx="4">
                  <c:v>0.82</c:v>
                </c:pt>
                <c:pt idx="5">
                  <c:v>0.67</c:v>
                </c:pt>
                <c:pt idx="6">
                  <c:v>0.77</c:v>
                </c:pt>
                <c:pt idx="7">
                  <c:v>0.68</c:v>
                </c:pt>
                <c:pt idx="8">
                  <c:v>0.79</c:v>
                </c:pt>
                <c:pt idx="9">
                  <c:v>0.87</c:v>
                </c:pt>
                <c:pt idx="10">
                  <c:v>0.69</c:v>
                </c:pt>
                <c:pt idx="11">
                  <c:v>0.75</c:v>
                </c:pt>
                <c:pt idx="12">
                  <c:v>0.66</c:v>
                </c:pt>
                <c:pt idx="13">
                  <c:v>0.72</c:v>
                </c:pt>
                <c:pt idx="14">
                  <c:v>0.79</c:v>
                </c:pt>
                <c:pt idx="15">
                  <c:v>0.74</c:v>
                </c:pt>
                <c:pt idx="16">
                  <c:v>0.8</c:v>
                </c:pt>
                <c:pt idx="17">
                  <c:v>0.76</c:v>
                </c:pt>
                <c:pt idx="18">
                  <c:v>0.87</c:v>
                </c:pt>
                <c:pt idx="19">
                  <c:v>0.85</c:v>
                </c:pt>
                <c:pt idx="20">
                  <c:v>0.83</c:v>
                </c:pt>
                <c:pt idx="21">
                  <c:v>0.77</c:v>
                </c:pt>
                <c:pt idx="22">
                  <c:v>0.83</c:v>
                </c:pt>
                <c:pt idx="23">
                  <c:v>0.9</c:v>
                </c:pt>
                <c:pt idx="24">
                  <c:v>0.84</c:v>
                </c:pt>
                <c:pt idx="25">
                  <c:v>0.88</c:v>
                </c:pt>
                <c:pt idx="26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0C-4B4A-810C-8554591EF2D5}"/>
            </c:ext>
          </c:extLst>
        </c:ser>
        <c:ser>
          <c:idx val="1"/>
          <c:order val="1"/>
          <c:tx>
            <c:strRef>
              <c:f>'[SUMMARY QUALITY-R8.xlsx]R8 Deliverable'!$C$1</c:f>
              <c:strCache>
                <c:ptCount val="1"/>
                <c:pt idx="0">
                  <c:v>Method 2: 10p Separate in SC</c:v>
                </c:pt>
              </c:strCache>
            </c:strRef>
          </c:tx>
          <c:spPr>
            <a:solidFill>
              <a:srgbClr val="7030A0">
                <a:alpha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'[SUMMARY QUALITY-R8.xlsx]R8 Deliverable'!$A$2:$A$28</c:f>
              <c:strCache>
                <c:ptCount val="27"/>
                <c:pt idx="0">
                  <c:v>Estonia (RUS)</c:v>
                </c:pt>
                <c:pt idx="1">
                  <c:v>Ireland (ENG)</c:v>
                </c:pt>
                <c:pt idx="2">
                  <c:v>Hungary</c:v>
                </c:pt>
                <c:pt idx="3">
                  <c:v>Israel (HEB)</c:v>
                </c:pt>
                <c:pt idx="4">
                  <c:v>France</c:v>
                </c:pt>
                <c:pt idx="5">
                  <c:v>Portugal</c:v>
                </c:pt>
                <c:pt idx="6">
                  <c:v>Estonia (ES)</c:v>
                </c:pt>
                <c:pt idx="7">
                  <c:v>Italy</c:v>
                </c:pt>
                <c:pt idx="8">
                  <c:v>Slovenia</c:v>
                </c:pt>
                <c:pt idx="9">
                  <c:v>Belgium (FR)</c:v>
                </c:pt>
                <c:pt idx="10">
                  <c:v>Lithuania</c:v>
                </c:pt>
                <c:pt idx="11">
                  <c:v>Poland</c:v>
                </c:pt>
                <c:pt idx="12">
                  <c:v>Russia</c:v>
                </c:pt>
                <c:pt idx="13">
                  <c:v>UK</c:v>
                </c:pt>
                <c:pt idx="14">
                  <c:v>Czech Rep.</c:v>
                </c:pt>
                <c:pt idx="15">
                  <c:v>Austria</c:v>
                </c:pt>
                <c:pt idx="16">
                  <c:v>Netherlands</c:v>
                </c:pt>
                <c:pt idx="17">
                  <c:v>Switzer. (DU)</c:v>
                </c:pt>
                <c:pt idx="18">
                  <c:v>Spain (SP)</c:v>
                </c:pt>
                <c:pt idx="19">
                  <c:v>Switzer. (FR)</c:v>
                </c:pt>
                <c:pt idx="20">
                  <c:v>Belgium (DUT)</c:v>
                </c:pt>
                <c:pt idx="21">
                  <c:v>Germany</c:v>
                </c:pt>
                <c:pt idx="22">
                  <c:v>Sweden</c:v>
                </c:pt>
                <c:pt idx="23">
                  <c:v>Finland</c:v>
                </c:pt>
                <c:pt idx="24">
                  <c:v>Norway</c:v>
                </c:pt>
                <c:pt idx="25">
                  <c:v>Israel (ARA)</c:v>
                </c:pt>
                <c:pt idx="26">
                  <c:v>Iceland</c:v>
                </c:pt>
              </c:strCache>
            </c:strRef>
          </c:cat>
          <c:val>
            <c:numRef>
              <c:f>'[SUMMARY QUALITY-R8.xlsx]R8 Deliverable'!$C$2:$C$28</c:f>
              <c:numCache>
                <c:formatCode>General</c:formatCode>
                <c:ptCount val="27"/>
                <c:pt idx="0">
                  <c:v>0.63</c:v>
                </c:pt>
                <c:pt idx="1">
                  <c:v>0.61</c:v>
                </c:pt>
                <c:pt idx="2">
                  <c:v>0.61</c:v>
                </c:pt>
                <c:pt idx="3">
                  <c:v>0.63</c:v>
                </c:pt>
                <c:pt idx="4">
                  <c:v>0.54</c:v>
                </c:pt>
                <c:pt idx="5">
                  <c:v>0.61</c:v>
                </c:pt>
                <c:pt idx="6">
                  <c:v>0.57999999999999996</c:v>
                </c:pt>
                <c:pt idx="7">
                  <c:v>0.56999999999999995</c:v>
                </c:pt>
                <c:pt idx="8">
                  <c:v>0.66</c:v>
                </c:pt>
                <c:pt idx="9">
                  <c:v>0.57999999999999996</c:v>
                </c:pt>
                <c:pt idx="10">
                  <c:v>0.63</c:v>
                </c:pt>
                <c:pt idx="11">
                  <c:v>0.73</c:v>
                </c:pt>
                <c:pt idx="12">
                  <c:v>0.66</c:v>
                </c:pt>
                <c:pt idx="13">
                  <c:v>0.73</c:v>
                </c:pt>
                <c:pt idx="14">
                  <c:v>0.69</c:v>
                </c:pt>
                <c:pt idx="15">
                  <c:v>0.67</c:v>
                </c:pt>
                <c:pt idx="16">
                  <c:v>0.65</c:v>
                </c:pt>
                <c:pt idx="17">
                  <c:v>0.78</c:v>
                </c:pt>
                <c:pt idx="18">
                  <c:v>0.71</c:v>
                </c:pt>
                <c:pt idx="19">
                  <c:v>0.69</c:v>
                </c:pt>
                <c:pt idx="20">
                  <c:v>0.7</c:v>
                </c:pt>
                <c:pt idx="21">
                  <c:v>0.8</c:v>
                </c:pt>
                <c:pt idx="22">
                  <c:v>0.74</c:v>
                </c:pt>
                <c:pt idx="23">
                  <c:v>0.75</c:v>
                </c:pt>
                <c:pt idx="24">
                  <c:v>0.74</c:v>
                </c:pt>
                <c:pt idx="25">
                  <c:v>0.8</c:v>
                </c:pt>
                <c:pt idx="26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0C-4B4A-810C-8554591EF2D5}"/>
            </c:ext>
          </c:extLst>
        </c:ser>
        <c:ser>
          <c:idx val="2"/>
          <c:order val="2"/>
          <c:tx>
            <c:strRef>
              <c:f>'[SUMMARY QUALITY-R8.xlsx]R8 Deliverable'!$D$1</c:f>
              <c:strCache>
                <c:ptCount val="1"/>
                <c:pt idx="0">
                  <c:v>Method 3: 6p Battery not in SC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'[SUMMARY QUALITY-R8.xlsx]R8 Deliverable'!$A$2:$A$28</c:f>
              <c:strCache>
                <c:ptCount val="27"/>
                <c:pt idx="0">
                  <c:v>Estonia (RUS)</c:v>
                </c:pt>
                <c:pt idx="1">
                  <c:v>Ireland (ENG)</c:v>
                </c:pt>
                <c:pt idx="2">
                  <c:v>Hungary</c:v>
                </c:pt>
                <c:pt idx="3">
                  <c:v>Israel (HEB)</c:v>
                </c:pt>
                <c:pt idx="4">
                  <c:v>France</c:v>
                </c:pt>
                <c:pt idx="5">
                  <c:v>Portugal</c:v>
                </c:pt>
                <c:pt idx="6">
                  <c:v>Estonia (ES)</c:v>
                </c:pt>
                <c:pt idx="7">
                  <c:v>Italy</c:v>
                </c:pt>
                <c:pt idx="8">
                  <c:v>Slovenia</c:v>
                </c:pt>
                <c:pt idx="9">
                  <c:v>Belgium (FR)</c:v>
                </c:pt>
                <c:pt idx="10">
                  <c:v>Lithuania</c:v>
                </c:pt>
                <c:pt idx="11">
                  <c:v>Poland</c:v>
                </c:pt>
                <c:pt idx="12">
                  <c:v>Russia</c:v>
                </c:pt>
                <c:pt idx="13">
                  <c:v>UK</c:v>
                </c:pt>
                <c:pt idx="14">
                  <c:v>Czech Rep.</c:v>
                </c:pt>
                <c:pt idx="15">
                  <c:v>Austria</c:v>
                </c:pt>
                <c:pt idx="16">
                  <c:v>Netherlands</c:v>
                </c:pt>
                <c:pt idx="17">
                  <c:v>Switzer. (DU)</c:v>
                </c:pt>
                <c:pt idx="18">
                  <c:v>Spain (SP)</c:v>
                </c:pt>
                <c:pt idx="19">
                  <c:v>Switzer. (FR)</c:v>
                </c:pt>
                <c:pt idx="20">
                  <c:v>Belgium (DUT)</c:v>
                </c:pt>
                <c:pt idx="21">
                  <c:v>Germany</c:v>
                </c:pt>
                <c:pt idx="22">
                  <c:v>Sweden</c:v>
                </c:pt>
                <c:pt idx="23">
                  <c:v>Finland</c:v>
                </c:pt>
                <c:pt idx="24">
                  <c:v>Norway</c:v>
                </c:pt>
                <c:pt idx="25">
                  <c:v>Israel (ARA)</c:v>
                </c:pt>
                <c:pt idx="26">
                  <c:v>Iceland</c:v>
                </c:pt>
              </c:strCache>
            </c:strRef>
          </c:cat>
          <c:val>
            <c:numRef>
              <c:f>'[SUMMARY QUALITY-R8.xlsx]R8 Deliverable'!$D$2:$D$28</c:f>
              <c:numCache>
                <c:formatCode>General</c:formatCode>
                <c:ptCount val="27"/>
                <c:pt idx="0">
                  <c:v>0.69</c:v>
                </c:pt>
                <c:pt idx="1">
                  <c:v>0.49</c:v>
                </c:pt>
                <c:pt idx="2">
                  <c:v>0.64</c:v>
                </c:pt>
                <c:pt idx="3">
                  <c:v>0.62</c:v>
                </c:pt>
                <c:pt idx="4">
                  <c:v>0.67</c:v>
                </c:pt>
                <c:pt idx="5">
                  <c:v>0.75</c:v>
                </c:pt>
                <c:pt idx="6">
                  <c:v>0.72</c:v>
                </c:pt>
                <c:pt idx="7">
                  <c:v>0.84</c:v>
                </c:pt>
                <c:pt idx="8">
                  <c:v>0.66</c:v>
                </c:pt>
                <c:pt idx="9">
                  <c:v>0.68</c:v>
                </c:pt>
                <c:pt idx="10">
                  <c:v>0.81</c:v>
                </c:pt>
                <c:pt idx="11">
                  <c:v>0.66</c:v>
                </c:pt>
                <c:pt idx="12">
                  <c:v>0.83</c:v>
                </c:pt>
                <c:pt idx="13">
                  <c:v>0.71</c:v>
                </c:pt>
                <c:pt idx="14">
                  <c:v>0.69</c:v>
                </c:pt>
                <c:pt idx="15">
                  <c:v>0.79</c:v>
                </c:pt>
                <c:pt idx="16">
                  <c:v>0.77</c:v>
                </c:pt>
                <c:pt idx="17">
                  <c:v>0.7</c:v>
                </c:pt>
                <c:pt idx="18">
                  <c:v>0.66</c:v>
                </c:pt>
                <c:pt idx="19">
                  <c:v>0.71</c:v>
                </c:pt>
                <c:pt idx="20">
                  <c:v>0.74</c:v>
                </c:pt>
                <c:pt idx="21">
                  <c:v>0.76</c:v>
                </c:pt>
                <c:pt idx="22">
                  <c:v>0.79</c:v>
                </c:pt>
                <c:pt idx="23">
                  <c:v>0.74</c:v>
                </c:pt>
                <c:pt idx="24">
                  <c:v>0.82</c:v>
                </c:pt>
                <c:pt idx="25">
                  <c:v>0.78</c:v>
                </c:pt>
                <c:pt idx="26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0C-4B4A-810C-8554591EF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9913616"/>
        <c:axId val="699914928"/>
      </c:barChart>
      <c:catAx>
        <c:axId val="699913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14928"/>
        <c:crosses val="autoZero"/>
        <c:auto val="1"/>
        <c:lblAlgn val="ctr"/>
        <c:lblOffset val="100"/>
        <c:noMultiLvlLbl val="0"/>
      </c:catAx>
      <c:valAx>
        <c:axId val="699914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1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13:58:32.675" idx="1">
    <p:pos x="10" y="10"/>
    <p:text>Better explain the concept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600F6-E252-440A-82FA-AF56971B64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E1F22-8A33-4B16-B5E6-D5CFC28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71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2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56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52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3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11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30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0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51FD-E6B8-4B2F-BB30-D2EE2800AB8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FF8D-C766-4474-8868-2A1454FCC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39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p.upf.edu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BF02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0112-FFC5-4B05-94BC-63928554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6521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web panel respondent </a:t>
            </a: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effect of encouragement messages throughout the course of the survey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FB64A-2E58-4DD9-BEF5-6627C8FF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206397"/>
            <a:ext cx="6720409" cy="1114055"/>
          </a:xfrm>
          <a:prstGeom prst="rect">
            <a:avLst/>
          </a:prstGeom>
        </p:spPr>
      </p:pic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7D2F354-E8CA-40B6-8432-09CCEB19BEEE}"/>
              </a:ext>
            </a:extLst>
          </p:cNvPr>
          <p:cNvSpPr txBox="1">
            <a:spLocks/>
          </p:cNvSpPr>
          <p:nvPr/>
        </p:nvSpPr>
        <p:spPr>
          <a:xfrm>
            <a:off x="3290855" y="4499147"/>
            <a:ext cx="3456384" cy="9359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solidFill>
                  <a:srgbClr val="FFFFFF">
                    <a:alpha val="80000"/>
                  </a:srgbClr>
                </a:solidFill>
              </a:rPr>
              <a:t>Oriol J. Bosch   | RECSM-UPF</a:t>
            </a:r>
          </a:p>
          <a:p>
            <a:r>
              <a:rPr lang="es-ES" sz="1500" dirty="0">
                <a:solidFill>
                  <a:srgbClr val="FFFFFF">
                    <a:alpha val="80000"/>
                  </a:srgbClr>
                </a:solidFill>
              </a:rPr>
              <a:t>Anna </a:t>
            </a:r>
            <a:r>
              <a:rPr lang="es-ES" sz="1500" dirty="0" err="1">
                <a:solidFill>
                  <a:srgbClr val="FFFFFF">
                    <a:alpha val="80000"/>
                  </a:srgbClr>
                </a:solidFill>
              </a:rPr>
              <a:t>DeCastellarnau</a:t>
            </a:r>
            <a:r>
              <a:rPr lang="es-ES" sz="1500" dirty="0">
                <a:solidFill>
                  <a:srgbClr val="FFFFFF">
                    <a:alpha val="80000"/>
                  </a:srgbClr>
                </a:solidFill>
              </a:rPr>
              <a:t> | RECSM-UPF</a:t>
            </a:r>
          </a:p>
          <a:p>
            <a:r>
              <a:rPr lang="es-ES" sz="1500" dirty="0">
                <a:solidFill>
                  <a:srgbClr val="FFFFFF">
                    <a:alpha val="80000"/>
                  </a:srgbClr>
                </a:solidFill>
              </a:rPr>
              <a:t>Melanie Revilla | RECSM-UPF</a:t>
            </a:r>
          </a:p>
          <a:p>
            <a:endParaRPr lang="es-ES" sz="1500" dirty="0">
              <a:solidFill>
                <a:srgbClr val="FFFFFF">
                  <a:alpha val="80000"/>
                </a:srgbClr>
              </a:solidFill>
            </a:endParaRPr>
          </a:p>
          <a:p>
            <a:endParaRPr lang="es-ES" sz="1500" dirty="0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1F9B15-0C86-4461-AD5D-F246F082D2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5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Country-language groups in ESS Round 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 AND DATA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16CF36-05BC-4DA2-AAB1-DB4AD4206338}"/>
              </a:ext>
            </a:extLst>
          </p:cNvPr>
          <p:cNvSpPr/>
          <p:nvPr/>
        </p:nvSpPr>
        <p:spPr>
          <a:xfrm>
            <a:off x="5137978" y="1399343"/>
            <a:ext cx="3790394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5C4C4F"/>
                </a:solidFill>
              </a:rPr>
              <a:t>The SB-MTMM experiment was conducted in </a:t>
            </a:r>
            <a:r>
              <a:rPr lang="en-US" b="1" dirty="0">
                <a:solidFill>
                  <a:srgbClr val="5C4C4F"/>
                </a:solidFill>
              </a:rPr>
              <a:t>23 of the participating countries.</a:t>
            </a:r>
            <a:r>
              <a:rPr lang="en-US" dirty="0">
                <a:solidFill>
                  <a:srgbClr val="5C4C4F"/>
                </a:solidFill>
              </a:rPr>
              <a:t> In multilingual countries, the data is </a:t>
            </a:r>
            <a:r>
              <a:rPr lang="en-US" b="1" dirty="0">
                <a:solidFill>
                  <a:srgbClr val="5C4C4F"/>
                </a:solidFill>
              </a:rPr>
              <a:t>split by language (Zavala-Rojas, 2016)</a:t>
            </a:r>
            <a:r>
              <a:rPr lang="en-US" dirty="0">
                <a:solidFill>
                  <a:srgbClr val="5C4C4F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C4C4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cases with an asterisk (*) were not </a:t>
            </a:r>
            <a:r>
              <a:rPr lang="en-US" dirty="0" err="1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analysed</a:t>
            </a:r>
            <a:r>
              <a:rPr lang="en-US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because the sample size was &lt;100 cases per split-ballot group. Thus, </a:t>
            </a:r>
            <a:r>
              <a:rPr lang="en-US" b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b="1" dirty="0" err="1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analysed</a:t>
            </a:r>
            <a:r>
              <a:rPr lang="en-US" b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27 country-language models. </a:t>
            </a:r>
            <a:endParaRPr lang="es-ES" b="1" dirty="0">
              <a:solidFill>
                <a:srgbClr val="5C4C4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C10A7A5-2F0A-426B-AB0A-55E15E7EE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53111"/>
              </p:ext>
            </p:extLst>
          </p:nvPr>
        </p:nvGraphicFramePr>
        <p:xfrm>
          <a:off x="323389" y="1429807"/>
          <a:ext cx="4528718" cy="4589385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30172">
                  <a:extLst>
                    <a:ext uri="{9D8B030D-6E8A-4147-A177-3AD203B41FA5}">
                      <a16:colId xmlns:a16="http://schemas.microsoft.com/office/drawing/2014/main" val="1695492628"/>
                    </a:ext>
                  </a:extLst>
                </a:gridCol>
                <a:gridCol w="1350769">
                  <a:extLst>
                    <a:ext uri="{9D8B030D-6E8A-4147-A177-3AD203B41FA5}">
                      <a16:colId xmlns:a16="http://schemas.microsoft.com/office/drawing/2014/main" val="477311084"/>
                    </a:ext>
                  </a:extLst>
                </a:gridCol>
                <a:gridCol w="1155159">
                  <a:extLst>
                    <a:ext uri="{9D8B030D-6E8A-4147-A177-3AD203B41FA5}">
                      <a16:colId xmlns:a16="http://schemas.microsoft.com/office/drawing/2014/main" val="3739111213"/>
                    </a:ext>
                  </a:extLst>
                </a:gridCol>
                <a:gridCol w="992618">
                  <a:extLst>
                    <a:ext uri="{9D8B030D-6E8A-4147-A177-3AD203B41FA5}">
                      <a16:colId xmlns:a16="http://schemas.microsoft.com/office/drawing/2014/main" val="1475211851"/>
                    </a:ext>
                  </a:extLst>
                </a:gridCol>
              </a:tblGrid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5C4C4F"/>
                          </a:solidFill>
                          <a:effectLst/>
                        </a:rPr>
                        <a:t>Country</a:t>
                      </a:r>
                      <a:endParaRPr lang="es-ES" sz="10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5C4C4F"/>
                          </a:solidFill>
                          <a:effectLst/>
                        </a:rPr>
                        <a:t>Language 1</a:t>
                      </a:r>
                      <a:endParaRPr lang="es-ES" sz="10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5C4C4F"/>
                          </a:solidFill>
                          <a:effectLst/>
                        </a:rPr>
                        <a:t>Language 2</a:t>
                      </a:r>
                      <a:endParaRPr lang="es-ES" sz="10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5C4C4F"/>
                          </a:solidFill>
                          <a:effectLst/>
                        </a:rPr>
                        <a:t>Language 3</a:t>
                      </a:r>
                      <a:endParaRPr lang="es-ES" sz="10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68929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Austria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German [ATGER]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020631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Belgium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Dutch [BEDUT]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French [BEFRE]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1494642094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Switzerland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German [CHGER]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French [CHFRE]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Italian*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1299757688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Czech Republic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Czech [CZCZE]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1790326980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Germany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German [DEGER]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3903012844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Estonia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Estonian [EEEST]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Russian [EERUS]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3591506822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Spain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Spanish [ESSPA]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Catalan*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1494968536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Finland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Finnish [FIFIN]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Swedish*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1875294904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France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French [FRFRE]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3765220434"/>
                  </a:ext>
                </a:extLst>
              </a:tr>
              <a:tr h="3749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United Kingdom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English [GBENG]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4160438966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Hungary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Hungarian [HUHUN]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1619399370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Ireland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England [IEENG]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3944793785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Israel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Arabic [ILARA]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Hebrew [ILHEB]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Russian*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2191344861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Iceland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Icelandic [ISICE]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1328010145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Italia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Italian [ITITA]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1884120154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Lithuania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Lithuanian [LTLIT]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Russian*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3702114158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Netherlands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Dutch [NLDUT]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1043456533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Norway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Norwegian [NONOR]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2312950919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Poland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Polish [PLPOL]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823050075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Portugal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Portuguese [PTPOR]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350786536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Russia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Russian [RURUSS]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3471586325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Sweden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Swedish [SESWE]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/>
                </a:tc>
                <a:extLst>
                  <a:ext uri="{0D108BD9-81ED-4DB2-BD59-A6C34878D82A}">
                    <a16:rowId xmlns:a16="http://schemas.microsoft.com/office/drawing/2014/main" val="210068627"/>
                  </a:ext>
                </a:extLst>
              </a:tr>
              <a:tr h="1832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Slovenia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Slovene [SISLV]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4" marR="6367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751651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DADC8A0E-F628-4F71-8F15-B70ED6C5D9E3}"/>
              </a:ext>
            </a:extLst>
          </p:cNvPr>
          <p:cNvSpPr/>
          <p:nvPr/>
        </p:nvSpPr>
        <p:spPr>
          <a:xfrm>
            <a:off x="251520" y="1060475"/>
            <a:ext cx="901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38903"/>
                </a:solidFill>
              </a:rPr>
              <a:t>ESS Round 8 countries and languages available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D401ECE-8F53-46EB-807B-3A34335F3000}"/>
              </a:ext>
            </a:extLst>
          </p:cNvPr>
          <p:cNvSpPr/>
          <p:nvPr/>
        </p:nvSpPr>
        <p:spPr>
          <a:xfrm>
            <a:off x="5137978" y="1429807"/>
            <a:ext cx="3910488" cy="45893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AE161ED-6192-481F-AC41-C52A159A6C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The SB-MTMM design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 AND DATA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7678712-9F22-4D9B-A982-683CF6B8DE50}"/>
              </a:ext>
            </a:extLst>
          </p:cNvPr>
          <p:cNvGraphicFramePr>
            <a:graphicFrameLocks noGrp="1"/>
          </p:cNvGraphicFramePr>
          <p:nvPr/>
        </p:nvGraphicFramePr>
        <p:xfrm>
          <a:off x="251519" y="1584934"/>
          <a:ext cx="8269629" cy="4212580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051343">
                  <a:extLst>
                    <a:ext uri="{9D8B030D-6E8A-4147-A177-3AD203B41FA5}">
                      <a16:colId xmlns:a16="http://schemas.microsoft.com/office/drawing/2014/main" val="2079298562"/>
                    </a:ext>
                  </a:extLst>
                </a:gridCol>
                <a:gridCol w="6218286">
                  <a:extLst>
                    <a:ext uri="{9D8B030D-6E8A-4147-A177-3AD203B41FA5}">
                      <a16:colId xmlns:a16="http://schemas.microsoft.com/office/drawing/2014/main" val="1169764966"/>
                    </a:ext>
                  </a:extLst>
                </a:gridCol>
              </a:tblGrid>
              <a:tr h="561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5C4C4F"/>
                          </a:solidFill>
                          <a:effectLst/>
                        </a:rPr>
                        <a:t>Trait</a:t>
                      </a:r>
                      <a:endParaRPr lang="es-ES" sz="18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5C4C4F"/>
                          </a:solidFill>
                          <a:effectLst/>
                        </a:rPr>
                        <a:t>Questions’ request for an answer</a:t>
                      </a:r>
                      <a:endParaRPr lang="es-ES" sz="18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230061"/>
                  </a:ext>
                </a:extLst>
              </a:tr>
              <a:tr h="1498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Good educational qualifications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How important do you think having good educational qualifications should be in deciding whether someone born, brought up and living outside should be able to come and live here.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4030408"/>
                  </a:ext>
                </a:extLst>
              </a:tr>
              <a:tr h="10764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5C4C4F"/>
                          </a:solidFill>
                          <a:effectLst/>
                        </a:rPr>
                        <a:t>Christian background</a:t>
                      </a:r>
                      <a:endParaRPr lang="es-ES" sz="18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How important you think coming from a Christian background should be in deciding whether someone born, brought up and living outside should be able to come and live here?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4106410"/>
                  </a:ext>
                </a:extLst>
              </a:tr>
              <a:tr h="10764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Work skills needed in the country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How important you think work skills that [country] needs should be in deciding whether someone born, brought up and living outside should be able to come and live here?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55892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FE8AC5A-0C24-4D5E-96BC-BDFC44F1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D1829D-44E7-43D9-9F71-542CA72D8642}"/>
              </a:ext>
            </a:extLst>
          </p:cNvPr>
          <p:cNvSpPr/>
          <p:nvPr/>
        </p:nvSpPr>
        <p:spPr>
          <a:xfrm>
            <a:off x="251520" y="1060475"/>
            <a:ext cx="901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38903"/>
                </a:solidFill>
              </a:rPr>
              <a:t>Survey questions included in the ESS Round 8 main and supplementary questionnaires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B3DF52E-1A4C-4213-AED7-9C2E6CC0C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9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The SB-MTMM design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 AND DATA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68D463A-DE74-46F4-8D78-F901C69AB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92826"/>
              </p:ext>
            </p:extLst>
          </p:nvPr>
        </p:nvGraphicFramePr>
        <p:xfrm>
          <a:off x="487137" y="3387767"/>
          <a:ext cx="8051525" cy="854457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63948">
                  <a:extLst>
                    <a:ext uri="{9D8B030D-6E8A-4147-A177-3AD203B41FA5}">
                      <a16:colId xmlns:a16="http://schemas.microsoft.com/office/drawing/2014/main" val="338523801"/>
                    </a:ext>
                  </a:extLst>
                </a:gridCol>
                <a:gridCol w="915340">
                  <a:extLst>
                    <a:ext uri="{9D8B030D-6E8A-4147-A177-3AD203B41FA5}">
                      <a16:colId xmlns:a16="http://schemas.microsoft.com/office/drawing/2014/main" val="1585082222"/>
                    </a:ext>
                  </a:extLst>
                </a:gridCol>
                <a:gridCol w="750661">
                  <a:extLst>
                    <a:ext uri="{9D8B030D-6E8A-4147-A177-3AD203B41FA5}">
                      <a16:colId xmlns:a16="http://schemas.microsoft.com/office/drawing/2014/main" val="563633906"/>
                    </a:ext>
                  </a:extLst>
                </a:gridCol>
                <a:gridCol w="781726">
                  <a:extLst>
                    <a:ext uri="{9D8B030D-6E8A-4147-A177-3AD203B41FA5}">
                      <a16:colId xmlns:a16="http://schemas.microsoft.com/office/drawing/2014/main" val="1101150715"/>
                    </a:ext>
                  </a:extLst>
                </a:gridCol>
                <a:gridCol w="755526">
                  <a:extLst>
                    <a:ext uri="{9D8B030D-6E8A-4147-A177-3AD203B41FA5}">
                      <a16:colId xmlns:a16="http://schemas.microsoft.com/office/drawing/2014/main" val="1502811673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3384087056"/>
                    </a:ext>
                  </a:extLst>
                </a:gridCol>
                <a:gridCol w="742121">
                  <a:extLst>
                    <a:ext uri="{9D8B030D-6E8A-4147-A177-3AD203B41FA5}">
                      <a16:colId xmlns:a16="http://schemas.microsoft.com/office/drawing/2014/main" val="2705279811"/>
                    </a:ext>
                  </a:extLst>
                </a:gridCol>
                <a:gridCol w="702366">
                  <a:extLst>
                    <a:ext uri="{9D8B030D-6E8A-4147-A177-3AD203B41FA5}">
                      <a16:colId xmlns:a16="http://schemas.microsoft.com/office/drawing/2014/main" val="2892064498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649562998"/>
                    </a:ext>
                  </a:extLst>
                </a:gridCol>
                <a:gridCol w="776080">
                  <a:extLst>
                    <a:ext uri="{9D8B030D-6E8A-4147-A177-3AD203B41FA5}">
                      <a16:colId xmlns:a16="http://schemas.microsoft.com/office/drawing/2014/main" val="186941962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Not at all 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important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Extremely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important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0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01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02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03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04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05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06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07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08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09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10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214649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1F448FE7-0DE6-4F18-8225-4F9EE5407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70137"/>
              </p:ext>
            </p:extLst>
          </p:nvPr>
        </p:nvGraphicFramePr>
        <p:xfrm>
          <a:off x="463820" y="4726784"/>
          <a:ext cx="8051527" cy="85445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85464">
                  <a:extLst>
                    <a:ext uri="{9D8B030D-6E8A-4147-A177-3AD203B41FA5}">
                      <a16:colId xmlns:a16="http://schemas.microsoft.com/office/drawing/2014/main" val="2954113806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314283773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81396042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091698458"/>
                    </a:ext>
                  </a:extLst>
                </a:gridCol>
                <a:gridCol w="1477357">
                  <a:extLst>
                    <a:ext uri="{9D8B030D-6E8A-4147-A177-3AD203B41FA5}">
                      <a16:colId xmlns:a16="http://schemas.microsoft.com/office/drawing/2014/main" val="3751687309"/>
                    </a:ext>
                  </a:extLst>
                </a:gridCol>
                <a:gridCol w="1525089">
                  <a:extLst>
                    <a:ext uri="{9D8B030D-6E8A-4147-A177-3AD203B41FA5}">
                      <a16:colId xmlns:a16="http://schemas.microsoft.com/office/drawing/2014/main" val="3110555402"/>
                    </a:ext>
                  </a:extLst>
                </a:gridCol>
              </a:tblGrid>
              <a:tr h="41373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Not at all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important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7655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Very important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08354"/>
                  </a:ext>
                </a:extLst>
              </a:tr>
              <a:tr h="127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00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01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02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03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04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05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21685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F9822AB-4113-4264-9F6C-DECD20677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52392"/>
              </p:ext>
            </p:extLst>
          </p:nvPr>
        </p:nvGraphicFramePr>
        <p:xfrm>
          <a:off x="487137" y="1840779"/>
          <a:ext cx="8051527" cy="854457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716021">
                  <a:extLst>
                    <a:ext uri="{9D8B030D-6E8A-4147-A177-3AD203B41FA5}">
                      <a16:colId xmlns:a16="http://schemas.microsoft.com/office/drawing/2014/main" val="3595445844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3201974063"/>
                    </a:ext>
                  </a:extLst>
                </a:gridCol>
                <a:gridCol w="709863">
                  <a:extLst>
                    <a:ext uri="{9D8B030D-6E8A-4147-A177-3AD203B41FA5}">
                      <a16:colId xmlns:a16="http://schemas.microsoft.com/office/drawing/2014/main" val="2422714748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239927321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190488342"/>
                    </a:ext>
                  </a:extLst>
                </a:gridCol>
                <a:gridCol w="697832">
                  <a:extLst>
                    <a:ext uri="{9D8B030D-6E8A-4147-A177-3AD203B41FA5}">
                      <a16:colId xmlns:a16="http://schemas.microsoft.com/office/drawing/2014/main" val="640603478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762902162"/>
                    </a:ext>
                  </a:extLst>
                </a:gridCol>
                <a:gridCol w="697832">
                  <a:extLst>
                    <a:ext uri="{9D8B030D-6E8A-4147-A177-3AD203B41FA5}">
                      <a16:colId xmlns:a16="http://schemas.microsoft.com/office/drawing/2014/main" val="697818271"/>
                    </a:ext>
                  </a:extLst>
                </a:gridCol>
                <a:gridCol w="782052">
                  <a:extLst>
                    <a:ext uri="{9D8B030D-6E8A-4147-A177-3AD203B41FA5}">
                      <a16:colId xmlns:a16="http://schemas.microsoft.com/office/drawing/2014/main" val="1944944553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2468159731"/>
                    </a:ext>
                  </a:extLst>
                </a:gridCol>
                <a:gridCol w="814390">
                  <a:extLst>
                    <a:ext uri="{9D8B030D-6E8A-4147-A177-3AD203B41FA5}">
                      <a16:colId xmlns:a16="http://schemas.microsoft.com/office/drawing/2014/main" val="107389092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Not at all 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important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Extremely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important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00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01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5C4C4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03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04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05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06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07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08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09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10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46079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654A2D9-2247-4F80-9889-B8EAF107C0FF}"/>
              </a:ext>
            </a:extLst>
          </p:cNvPr>
          <p:cNvGraphicFramePr>
            <a:graphicFrameLocks noGrp="1"/>
          </p:cNvGraphicFramePr>
          <p:nvPr/>
        </p:nvGraphicFramePr>
        <p:xfrm>
          <a:off x="8984974" y="287572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800237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667508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B83494EB-D50C-411D-B196-B53F430C427F}"/>
              </a:ext>
            </a:extLst>
          </p:cNvPr>
          <p:cNvSpPr/>
          <p:nvPr/>
        </p:nvSpPr>
        <p:spPr>
          <a:xfrm>
            <a:off x="3826835" y="2035178"/>
            <a:ext cx="1325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C4C4F"/>
                </a:solidFill>
              </a:rPr>
              <a:t>Method 1</a:t>
            </a:r>
            <a:endParaRPr lang="es-ES" b="1" dirty="0">
              <a:solidFill>
                <a:srgbClr val="5C4C4F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B37AAC-4BCD-41DA-A08A-9F0493646EF9}"/>
              </a:ext>
            </a:extLst>
          </p:cNvPr>
          <p:cNvSpPr/>
          <p:nvPr/>
        </p:nvSpPr>
        <p:spPr>
          <a:xfrm>
            <a:off x="3826835" y="3613188"/>
            <a:ext cx="1325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C4C4F"/>
                </a:solidFill>
              </a:rPr>
              <a:t>Method 2</a:t>
            </a:r>
            <a:endParaRPr lang="es-ES" b="1" dirty="0">
              <a:solidFill>
                <a:srgbClr val="5C4C4F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30849B3-DA84-4F3C-A2D8-12B74EF139EE}"/>
              </a:ext>
            </a:extLst>
          </p:cNvPr>
          <p:cNvSpPr/>
          <p:nvPr/>
        </p:nvSpPr>
        <p:spPr>
          <a:xfrm>
            <a:off x="3826835" y="4925535"/>
            <a:ext cx="1325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C4C4F"/>
                </a:solidFill>
              </a:rPr>
              <a:t>Method 3</a:t>
            </a:r>
            <a:endParaRPr lang="es-ES" b="1" dirty="0">
              <a:solidFill>
                <a:srgbClr val="5C4C4F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8E3E6A-B984-4585-8710-235AA22BE054}"/>
              </a:ext>
            </a:extLst>
          </p:cNvPr>
          <p:cNvSpPr/>
          <p:nvPr/>
        </p:nvSpPr>
        <p:spPr>
          <a:xfrm>
            <a:off x="4100820" y="2385124"/>
            <a:ext cx="627591" cy="346988"/>
          </a:xfrm>
          <a:prstGeom prst="ellipse">
            <a:avLst/>
          </a:prstGeom>
          <a:noFill/>
          <a:ln>
            <a:solidFill>
              <a:srgbClr val="AB3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6062175-F666-4AFE-8D0B-55173ED55162}"/>
              </a:ext>
            </a:extLst>
          </p:cNvPr>
          <p:cNvSpPr/>
          <p:nvPr/>
        </p:nvSpPr>
        <p:spPr>
          <a:xfrm>
            <a:off x="6862788" y="4680584"/>
            <a:ext cx="1892983" cy="369331"/>
          </a:xfrm>
          <a:prstGeom prst="ellipse">
            <a:avLst/>
          </a:prstGeom>
          <a:noFill/>
          <a:ln>
            <a:solidFill>
              <a:srgbClr val="AB3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FB79E0E6-C2D9-462C-B537-E9B5D84A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684" y="2078569"/>
            <a:ext cx="12314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200" b="1" u="none" dirty="0">
                <a:solidFill>
                  <a:srgbClr val="990033"/>
                </a:solidFill>
                <a:latin typeface="Century Gothic" panose="020B0502020202020204" pitchFamily="34" charset="0"/>
              </a:rPr>
              <a:t>Battery format</a:t>
            </a:r>
            <a:endParaRPr lang="el-GR" altLang="es-ES" sz="1200" b="1" u="none" baseline="-25000" dirty="0">
              <a:solidFill>
                <a:srgbClr val="990033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385133A7-0D04-4803-B2BC-4C0D02B9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684" y="4971068"/>
            <a:ext cx="12314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200" b="1" u="none" dirty="0">
                <a:solidFill>
                  <a:srgbClr val="990033"/>
                </a:solidFill>
                <a:latin typeface="Century Gothic" panose="020B0502020202020204" pitchFamily="34" charset="0"/>
              </a:rPr>
              <a:t>Battery format</a:t>
            </a:r>
            <a:endParaRPr lang="el-GR" altLang="es-ES" sz="1200" b="1" u="none" baseline="-25000" dirty="0">
              <a:solidFill>
                <a:srgbClr val="990033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18A659A-7016-4AF1-9E8D-E0274F2C652D}"/>
              </a:ext>
            </a:extLst>
          </p:cNvPr>
          <p:cNvSpPr/>
          <p:nvPr/>
        </p:nvSpPr>
        <p:spPr>
          <a:xfrm>
            <a:off x="-592076" y="1062238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38903"/>
                </a:solidFill>
              </a:rPr>
              <a:t>Variation in the characteristics and formulation for each method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E6FF3FB0-6885-43F6-B57B-1CBCEAA4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04" y="4277428"/>
            <a:ext cx="8435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200" b="1" u="none" dirty="0">
                <a:solidFill>
                  <a:srgbClr val="990033"/>
                </a:solidFill>
                <a:latin typeface="Century Gothic" panose="020B0502020202020204" pitchFamily="34" charset="0"/>
              </a:rPr>
              <a:t>10 points</a:t>
            </a:r>
            <a:endParaRPr lang="el-GR" altLang="es-ES" sz="1200" b="1" u="none" baseline="-25000" dirty="0">
              <a:solidFill>
                <a:srgbClr val="990033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946C6DEF-D49B-49D9-B5D3-481FE1A05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04" y="2699676"/>
            <a:ext cx="8435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200" b="1" u="none" dirty="0">
                <a:solidFill>
                  <a:srgbClr val="990033"/>
                </a:solidFill>
                <a:latin typeface="Century Gothic" panose="020B0502020202020204" pitchFamily="34" charset="0"/>
              </a:rPr>
              <a:t>11 points</a:t>
            </a:r>
            <a:endParaRPr lang="el-GR" altLang="es-ES" sz="1200" b="1" u="none" baseline="-25000" dirty="0">
              <a:solidFill>
                <a:srgbClr val="990033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E483ECBA-E16A-49A1-AE08-011FBAA2F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04" y="5583333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200" b="1" u="none" dirty="0">
                <a:solidFill>
                  <a:srgbClr val="990033"/>
                </a:solidFill>
                <a:latin typeface="Century Gothic" panose="020B0502020202020204" pitchFamily="34" charset="0"/>
              </a:rPr>
              <a:t>6 points</a:t>
            </a:r>
            <a:endParaRPr lang="el-GR" altLang="es-ES" sz="1200" b="1" u="none" baseline="-25000" dirty="0">
              <a:solidFill>
                <a:srgbClr val="990033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4AB36149-8C45-4D1E-8227-5A62826D2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684" y="3687757"/>
            <a:ext cx="16113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200" b="1" u="none" dirty="0">
                <a:solidFill>
                  <a:srgbClr val="990033"/>
                </a:solidFill>
                <a:latin typeface="Century Gothic" panose="020B0502020202020204" pitchFamily="34" charset="0"/>
              </a:rPr>
              <a:t>Questions in the SC</a:t>
            </a:r>
            <a:endParaRPr lang="el-GR" altLang="es-ES" sz="1200" b="1" u="none" baseline="-25000" dirty="0">
              <a:solidFill>
                <a:srgbClr val="99003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DEE3EF6-B8C5-4B1E-AC51-CEE303EC7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 animBg="1"/>
      <p:bldP spid="19" grpId="0" animBg="1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4602C"/>
                </a:solidFill>
                <a:effectLst/>
                <a:uLnTx/>
                <a:uFillTx/>
                <a:latin typeface="Calibri"/>
              </a:rPr>
              <a:t>Analyses and testing</a:t>
            </a: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 AND DATA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E8AC5A-0C24-4D5E-96BC-BDFC44F1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D70C4F-F9C6-47B2-AF77-161A0145DFC1}"/>
              </a:ext>
            </a:extLst>
          </p:cNvPr>
          <p:cNvSpPr/>
          <p:nvPr/>
        </p:nvSpPr>
        <p:spPr>
          <a:xfrm>
            <a:off x="251520" y="1402477"/>
            <a:ext cx="8152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In order to test if there are misspecifications, we use the </a:t>
            </a:r>
            <a:r>
              <a:rPr lang="en-US" b="1" dirty="0" err="1">
                <a:solidFill>
                  <a:srgbClr val="5C4C4F"/>
                </a:solidFill>
              </a:rPr>
              <a:t>JRule</a:t>
            </a:r>
            <a:r>
              <a:rPr lang="en-US" b="1" dirty="0">
                <a:solidFill>
                  <a:srgbClr val="5C4C4F"/>
                </a:solidFill>
              </a:rPr>
              <a:t> software </a:t>
            </a:r>
            <a:r>
              <a:rPr lang="nl-NL" b="1" dirty="0">
                <a:solidFill>
                  <a:srgbClr val="5C4C4F"/>
                </a:solidFill>
              </a:rPr>
              <a:t>(van der Veld, Saris, &amp; Satorra, 2008)</a:t>
            </a:r>
            <a:r>
              <a:rPr lang="en-US" dirty="0">
                <a:solidFill>
                  <a:srgbClr val="5C4C4F"/>
                </a:solidFill>
              </a:rPr>
              <a:t>. This leads in many cases to the </a:t>
            </a:r>
            <a:r>
              <a:rPr lang="en-US" b="1" dirty="0">
                <a:solidFill>
                  <a:srgbClr val="5C4C4F"/>
                </a:solidFill>
              </a:rPr>
              <a:t>introduction of corrections with respect to the general model </a:t>
            </a:r>
            <a:r>
              <a:rPr lang="en-US" dirty="0">
                <a:solidFill>
                  <a:srgbClr val="5C4C4F"/>
                </a:solidFill>
              </a:rPr>
              <a:t>presented earlier. Principally, the changes on the 3-group TS analyses consist in:</a:t>
            </a:r>
          </a:p>
          <a:p>
            <a:endParaRPr lang="en-US" dirty="0">
              <a:solidFill>
                <a:srgbClr val="5C4C4F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5C4C4F"/>
                </a:solidFill>
              </a:rPr>
              <a:t>Allowing </a:t>
            </a:r>
            <a:r>
              <a:rPr lang="en-US" b="1" dirty="0">
                <a:solidFill>
                  <a:srgbClr val="5C4C4F"/>
                </a:solidFill>
              </a:rPr>
              <a:t>unequal effects of one method </a:t>
            </a:r>
            <a:r>
              <a:rPr lang="en-US" dirty="0">
                <a:solidFill>
                  <a:srgbClr val="5C4C4F"/>
                </a:solidFill>
              </a:rPr>
              <a:t>on the different traits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5C4C4F"/>
                </a:solidFill>
              </a:rPr>
              <a:t>Freeing </a:t>
            </a:r>
            <a:r>
              <a:rPr lang="en-US" b="1" dirty="0">
                <a:solidFill>
                  <a:srgbClr val="5C4C4F"/>
                </a:solidFill>
              </a:rPr>
              <a:t>error variances </a:t>
            </a:r>
            <a:r>
              <a:rPr lang="en-US" dirty="0">
                <a:solidFill>
                  <a:srgbClr val="5C4C4F"/>
                </a:solidFill>
              </a:rPr>
              <a:t>because of </a:t>
            </a:r>
            <a:r>
              <a:rPr lang="en-US" b="1" dirty="0">
                <a:solidFill>
                  <a:srgbClr val="5C4C4F"/>
                </a:solidFill>
              </a:rPr>
              <a:t>timing effects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5C4C4F"/>
                </a:solidFill>
              </a:rPr>
              <a:t>Adding a </a:t>
            </a:r>
            <a:r>
              <a:rPr lang="en-US" b="1" dirty="0">
                <a:solidFill>
                  <a:srgbClr val="5C4C4F"/>
                </a:solidFill>
              </a:rPr>
              <a:t>correlation between two methods </a:t>
            </a:r>
            <a:r>
              <a:rPr lang="en-US" dirty="0">
                <a:solidFill>
                  <a:srgbClr val="5C4C4F"/>
                </a:solidFill>
              </a:rPr>
              <a:t>when they are very similar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5C4C4F"/>
                </a:solidFill>
              </a:rPr>
              <a:t>Allowing correlations between errors because of </a:t>
            </a:r>
            <a:r>
              <a:rPr lang="en-US" b="1" dirty="0">
                <a:solidFill>
                  <a:srgbClr val="5C4C4F"/>
                </a:solidFill>
              </a:rPr>
              <a:t>memory effects</a:t>
            </a:r>
            <a:r>
              <a:rPr lang="en-US" dirty="0">
                <a:solidFill>
                  <a:srgbClr val="5C4C4F"/>
                </a:solidFill>
              </a:rPr>
              <a:t>.</a:t>
            </a:r>
            <a:endParaRPr lang="es-ES" dirty="0">
              <a:solidFill>
                <a:srgbClr val="5C4C4F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2DA606-BD88-44D4-AF65-2BC9F9476564}"/>
              </a:ext>
            </a:extLst>
          </p:cNvPr>
          <p:cNvSpPr/>
          <p:nvPr/>
        </p:nvSpPr>
        <p:spPr>
          <a:xfrm>
            <a:off x="1435913" y="4658637"/>
            <a:ext cx="5900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After conducting the MTMM analyses and testing the models, </a:t>
            </a:r>
            <a:r>
              <a:rPr lang="en-US" b="1" dirty="0">
                <a:solidFill>
                  <a:srgbClr val="5C4C4F"/>
                </a:solidFill>
              </a:rPr>
              <a:t>we will present the quality estimates for the different methods and traits</a:t>
            </a:r>
            <a:r>
              <a:rPr lang="en-US" dirty="0">
                <a:solidFill>
                  <a:srgbClr val="5C4C4F"/>
                </a:solidFill>
              </a:rPr>
              <a:t>. We will present the </a:t>
            </a:r>
            <a:r>
              <a:rPr lang="en-US" b="1" dirty="0">
                <a:solidFill>
                  <a:srgbClr val="5C4C4F"/>
                </a:solidFill>
              </a:rPr>
              <a:t>average quality across countries, as well as the quality only for Spain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17B443F-1420-4A4F-BFD0-86630848888E}"/>
              </a:ext>
            </a:extLst>
          </p:cNvPr>
          <p:cNvSpPr/>
          <p:nvPr/>
        </p:nvSpPr>
        <p:spPr>
          <a:xfrm>
            <a:off x="1435913" y="4578523"/>
            <a:ext cx="5783593" cy="136055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3C3671B-16BB-4B42-93D2-832209C9F0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7123838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Average quality over all country-language groups for the different traits and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solidFill>
                  <a:srgbClr val="ECBF02"/>
                </a:solidFill>
                <a:latin typeface="Calibri"/>
              </a:rPr>
              <a:t>RESULTS</a:t>
            </a: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srgbClr val="ECBF02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E8AC5A-0C24-4D5E-96BC-BDFC44F1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1EB26-AF2A-46F1-83C7-D0CA3731999F}"/>
              </a:ext>
            </a:extLst>
          </p:cNvPr>
          <p:cNvSpPr/>
          <p:nvPr/>
        </p:nvSpPr>
        <p:spPr>
          <a:xfrm>
            <a:off x="251520" y="1388254"/>
            <a:ext cx="8968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38903"/>
                </a:solidFill>
              </a:rPr>
              <a:t>Average quality </a:t>
            </a:r>
            <a:r>
              <a:rPr lang="en-US" i="1" dirty="0">
                <a:solidFill>
                  <a:srgbClr val="D38903"/>
                </a:solidFill>
              </a:rPr>
              <a:t>(q²) </a:t>
            </a:r>
            <a:r>
              <a:rPr lang="en-US" dirty="0">
                <a:solidFill>
                  <a:srgbClr val="D38903"/>
                </a:solidFill>
              </a:rPr>
              <a:t>over all country-language groups and only for Spain, per trait and method 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20CCB4F3-DB95-4206-BA30-EF9C859EF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38214"/>
              </p:ext>
            </p:extLst>
          </p:nvPr>
        </p:nvGraphicFramePr>
        <p:xfrm>
          <a:off x="1516167" y="2044013"/>
          <a:ext cx="5488315" cy="165237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48714">
                  <a:extLst>
                    <a:ext uri="{9D8B030D-6E8A-4147-A177-3AD203B41FA5}">
                      <a16:colId xmlns:a16="http://schemas.microsoft.com/office/drawing/2014/main" val="2139182893"/>
                    </a:ext>
                  </a:extLst>
                </a:gridCol>
                <a:gridCol w="1095443">
                  <a:extLst>
                    <a:ext uri="{9D8B030D-6E8A-4147-A177-3AD203B41FA5}">
                      <a16:colId xmlns:a16="http://schemas.microsoft.com/office/drawing/2014/main" val="929090446"/>
                    </a:ext>
                  </a:extLst>
                </a:gridCol>
                <a:gridCol w="1372079">
                  <a:extLst>
                    <a:ext uri="{9D8B030D-6E8A-4147-A177-3AD203B41FA5}">
                      <a16:colId xmlns:a16="http://schemas.microsoft.com/office/drawing/2014/main" val="3859066989"/>
                    </a:ext>
                  </a:extLst>
                </a:gridCol>
                <a:gridCol w="1372079">
                  <a:extLst>
                    <a:ext uri="{9D8B030D-6E8A-4147-A177-3AD203B41FA5}">
                      <a16:colId xmlns:a16="http://schemas.microsoft.com/office/drawing/2014/main" val="3775681647"/>
                    </a:ext>
                  </a:extLst>
                </a:gridCol>
              </a:tblGrid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M1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M2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M3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215742"/>
                  </a:ext>
                </a:extLst>
              </a:tr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Average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.78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.68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.72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99257"/>
                  </a:ext>
                </a:extLst>
              </a:tr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Spain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.87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.71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.66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7074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8E8B0F3F-9139-4F90-ADD6-17BB27CF95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7123838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Average quality over all country-language groups for the different traits and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solidFill>
                  <a:srgbClr val="ECBF02"/>
                </a:solidFill>
                <a:latin typeface="Calibri"/>
              </a:rPr>
              <a:t>RESULTS</a:t>
            </a: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srgbClr val="ECBF02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E8AC5A-0C24-4D5E-96BC-BDFC44F1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1EB26-AF2A-46F1-83C7-D0CA3731999F}"/>
              </a:ext>
            </a:extLst>
          </p:cNvPr>
          <p:cNvSpPr/>
          <p:nvPr/>
        </p:nvSpPr>
        <p:spPr>
          <a:xfrm>
            <a:off x="251520" y="1388254"/>
            <a:ext cx="8968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38903"/>
                </a:solidFill>
              </a:rPr>
              <a:t>Average quality </a:t>
            </a:r>
            <a:r>
              <a:rPr lang="en-US" i="1" dirty="0">
                <a:solidFill>
                  <a:srgbClr val="D38903"/>
                </a:solidFill>
              </a:rPr>
              <a:t>(q²) </a:t>
            </a:r>
            <a:r>
              <a:rPr lang="en-US" dirty="0">
                <a:solidFill>
                  <a:srgbClr val="D38903"/>
                </a:solidFill>
              </a:rPr>
              <a:t>over all country-language groups and only for Spain, per trait and method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8A4E9E-1C94-40C6-8AC0-E72FD66A4422}"/>
              </a:ext>
            </a:extLst>
          </p:cNvPr>
          <p:cNvSpPr/>
          <p:nvPr/>
        </p:nvSpPr>
        <p:spPr>
          <a:xfrm>
            <a:off x="251520" y="3909563"/>
            <a:ext cx="7313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C4C4F"/>
                </a:solidFill>
                <a:ea typeface="Times New Roman" panose="02020603050405020304" pitchFamily="18" charset="0"/>
              </a:rPr>
              <a:t>Spain has a </a:t>
            </a:r>
            <a:r>
              <a:rPr lang="en-GB" b="1" dirty="0">
                <a:solidFill>
                  <a:srgbClr val="5C4C4F"/>
                </a:solidFill>
                <a:ea typeface="Times New Roman" panose="02020603050405020304" pitchFamily="18" charset="0"/>
              </a:rPr>
              <a:t>higher quality than the average </a:t>
            </a:r>
            <a:r>
              <a:rPr lang="en-GB" dirty="0">
                <a:solidFill>
                  <a:srgbClr val="5C4C4F"/>
                </a:solidFill>
                <a:ea typeface="Times New Roman" panose="02020603050405020304" pitchFamily="18" charset="0"/>
              </a:rPr>
              <a:t>for methods 1 and 2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3EAE0B4D-1E10-4C60-933E-DFE064EC2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44305"/>
              </p:ext>
            </p:extLst>
          </p:nvPr>
        </p:nvGraphicFramePr>
        <p:xfrm>
          <a:off x="1516167" y="2044013"/>
          <a:ext cx="5488315" cy="165237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48714">
                  <a:extLst>
                    <a:ext uri="{9D8B030D-6E8A-4147-A177-3AD203B41FA5}">
                      <a16:colId xmlns:a16="http://schemas.microsoft.com/office/drawing/2014/main" val="2139182893"/>
                    </a:ext>
                  </a:extLst>
                </a:gridCol>
                <a:gridCol w="1095443">
                  <a:extLst>
                    <a:ext uri="{9D8B030D-6E8A-4147-A177-3AD203B41FA5}">
                      <a16:colId xmlns:a16="http://schemas.microsoft.com/office/drawing/2014/main" val="929090446"/>
                    </a:ext>
                  </a:extLst>
                </a:gridCol>
                <a:gridCol w="1372079">
                  <a:extLst>
                    <a:ext uri="{9D8B030D-6E8A-4147-A177-3AD203B41FA5}">
                      <a16:colId xmlns:a16="http://schemas.microsoft.com/office/drawing/2014/main" val="3859066989"/>
                    </a:ext>
                  </a:extLst>
                </a:gridCol>
                <a:gridCol w="1372079">
                  <a:extLst>
                    <a:ext uri="{9D8B030D-6E8A-4147-A177-3AD203B41FA5}">
                      <a16:colId xmlns:a16="http://schemas.microsoft.com/office/drawing/2014/main" val="3775681647"/>
                    </a:ext>
                  </a:extLst>
                </a:gridCol>
              </a:tblGrid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M1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M2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M3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215742"/>
                  </a:ext>
                </a:extLst>
              </a:tr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Average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.78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.68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.72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99257"/>
                  </a:ext>
                </a:extLst>
              </a:tr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Spain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.87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.71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.66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7074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6396B77C-EB58-438D-B97B-3A723B0BC8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1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7123838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Average quality over all country-language groups for the different traits and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solidFill>
                  <a:srgbClr val="ECBF02"/>
                </a:solidFill>
                <a:latin typeface="Calibri"/>
              </a:rPr>
              <a:t>RESULTS</a:t>
            </a: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srgbClr val="ECBF02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E8AC5A-0C24-4D5E-96BC-BDFC44F1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5D1EE74-3AE7-4CF7-A67C-0D7B72485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66266"/>
              </p:ext>
            </p:extLst>
          </p:nvPr>
        </p:nvGraphicFramePr>
        <p:xfrm>
          <a:off x="1516167" y="2044013"/>
          <a:ext cx="5488315" cy="165237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48714">
                  <a:extLst>
                    <a:ext uri="{9D8B030D-6E8A-4147-A177-3AD203B41FA5}">
                      <a16:colId xmlns:a16="http://schemas.microsoft.com/office/drawing/2014/main" val="2139182893"/>
                    </a:ext>
                  </a:extLst>
                </a:gridCol>
                <a:gridCol w="1095443">
                  <a:extLst>
                    <a:ext uri="{9D8B030D-6E8A-4147-A177-3AD203B41FA5}">
                      <a16:colId xmlns:a16="http://schemas.microsoft.com/office/drawing/2014/main" val="929090446"/>
                    </a:ext>
                  </a:extLst>
                </a:gridCol>
                <a:gridCol w="1372079">
                  <a:extLst>
                    <a:ext uri="{9D8B030D-6E8A-4147-A177-3AD203B41FA5}">
                      <a16:colId xmlns:a16="http://schemas.microsoft.com/office/drawing/2014/main" val="3859066989"/>
                    </a:ext>
                  </a:extLst>
                </a:gridCol>
                <a:gridCol w="1372079">
                  <a:extLst>
                    <a:ext uri="{9D8B030D-6E8A-4147-A177-3AD203B41FA5}">
                      <a16:colId xmlns:a16="http://schemas.microsoft.com/office/drawing/2014/main" val="3775681647"/>
                    </a:ext>
                  </a:extLst>
                </a:gridCol>
              </a:tblGrid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M1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M2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M3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215742"/>
                  </a:ext>
                </a:extLst>
              </a:tr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Average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.78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.68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.72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99257"/>
                  </a:ext>
                </a:extLst>
              </a:tr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Spain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.87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.71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.66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7074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1EB26-AF2A-46F1-83C7-D0CA3731999F}"/>
              </a:ext>
            </a:extLst>
          </p:cNvPr>
          <p:cNvSpPr/>
          <p:nvPr/>
        </p:nvSpPr>
        <p:spPr>
          <a:xfrm>
            <a:off x="251520" y="1388254"/>
            <a:ext cx="8968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38903"/>
                </a:solidFill>
              </a:rPr>
              <a:t>Average quality </a:t>
            </a:r>
            <a:r>
              <a:rPr lang="en-US" i="1" dirty="0">
                <a:solidFill>
                  <a:srgbClr val="D38903"/>
                </a:solidFill>
              </a:rPr>
              <a:t>(q²) </a:t>
            </a:r>
            <a:r>
              <a:rPr lang="en-US" dirty="0">
                <a:solidFill>
                  <a:srgbClr val="D38903"/>
                </a:solidFill>
              </a:rPr>
              <a:t>over all country-language groups and only for Spain, per trait and method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8A4E9E-1C94-40C6-8AC0-E72FD66A4422}"/>
              </a:ext>
            </a:extLst>
          </p:cNvPr>
          <p:cNvSpPr/>
          <p:nvPr/>
        </p:nvSpPr>
        <p:spPr>
          <a:xfrm>
            <a:off x="251520" y="3909563"/>
            <a:ext cx="7313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C4C4F"/>
                </a:solidFill>
                <a:ea typeface="Times New Roman" panose="02020603050405020304" pitchFamily="18" charset="0"/>
              </a:rPr>
              <a:t>Spain has a </a:t>
            </a:r>
            <a:r>
              <a:rPr lang="en-GB" b="1" dirty="0">
                <a:solidFill>
                  <a:srgbClr val="5C4C4F"/>
                </a:solidFill>
                <a:ea typeface="Times New Roman" panose="02020603050405020304" pitchFamily="18" charset="0"/>
              </a:rPr>
              <a:t>higher quality than the average </a:t>
            </a:r>
            <a:r>
              <a:rPr lang="en-GB" dirty="0">
                <a:solidFill>
                  <a:srgbClr val="5C4C4F"/>
                </a:solidFill>
                <a:ea typeface="Times New Roman" panose="02020603050405020304" pitchFamily="18" charset="0"/>
              </a:rPr>
              <a:t>for methods 1 and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Quality estimates in Spain are </a:t>
            </a:r>
            <a:r>
              <a:rPr lang="en-US" b="1" dirty="0">
                <a:solidFill>
                  <a:srgbClr val="5C4C4F"/>
                </a:solidFill>
              </a:rPr>
              <a:t>especially good for Method 1</a:t>
            </a:r>
            <a:r>
              <a:rPr lang="en-US" dirty="0">
                <a:solidFill>
                  <a:srgbClr val="5C4C4F"/>
                </a:solidFill>
              </a:rPr>
              <a:t>. 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C94F0C1F-FF0C-47C2-A940-4BB188026FE1}"/>
              </a:ext>
            </a:extLst>
          </p:cNvPr>
          <p:cNvSpPr/>
          <p:nvPr/>
        </p:nvSpPr>
        <p:spPr>
          <a:xfrm>
            <a:off x="3908031" y="3270930"/>
            <a:ext cx="185530" cy="17559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9F8C468-EBF8-4A12-91D1-DFE53D54D2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9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7123838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Average quality over all country-language groups for the different traits and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solidFill>
                  <a:srgbClr val="ECBF02"/>
                </a:solidFill>
                <a:latin typeface="Calibri"/>
              </a:rPr>
              <a:t>RESULTS</a:t>
            </a: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srgbClr val="ECBF02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E8AC5A-0C24-4D5E-96BC-BDFC44F1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5D1EE74-3AE7-4CF7-A67C-0D7B72485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27047"/>
              </p:ext>
            </p:extLst>
          </p:nvPr>
        </p:nvGraphicFramePr>
        <p:xfrm>
          <a:off x="1516167" y="2044013"/>
          <a:ext cx="5488315" cy="165237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48714">
                  <a:extLst>
                    <a:ext uri="{9D8B030D-6E8A-4147-A177-3AD203B41FA5}">
                      <a16:colId xmlns:a16="http://schemas.microsoft.com/office/drawing/2014/main" val="2139182893"/>
                    </a:ext>
                  </a:extLst>
                </a:gridCol>
                <a:gridCol w="1095443">
                  <a:extLst>
                    <a:ext uri="{9D8B030D-6E8A-4147-A177-3AD203B41FA5}">
                      <a16:colId xmlns:a16="http://schemas.microsoft.com/office/drawing/2014/main" val="929090446"/>
                    </a:ext>
                  </a:extLst>
                </a:gridCol>
                <a:gridCol w="1372079">
                  <a:extLst>
                    <a:ext uri="{9D8B030D-6E8A-4147-A177-3AD203B41FA5}">
                      <a16:colId xmlns:a16="http://schemas.microsoft.com/office/drawing/2014/main" val="3859066989"/>
                    </a:ext>
                  </a:extLst>
                </a:gridCol>
                <a:gridCol w="1372079">
                  <a:extLst>
                    <a:ext uri="{9D8B030D-6E8A-4147-A177-3AD203B41FA5}">
                      <a16:colId xmlns:a16="http://schemas.microsoft.com/office/drawing/2014/main" val="3775681647"/>
                    </a:ext>
                  </a:extLst>
                </a:gridCol>
              </a:tblGrid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M1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M2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M3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215742"/>
                  </a:ext>
                </a:extLst>
              </a:tr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Average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.78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.68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.72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99257"/>
                  </a:ext>
                </a:extLst>
              </a:tr>
              <a:tr h="550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5C4C4F"/>
                          </a:solidFill>
                          <a:effectLst/>
                        </a:rPr>
                        <a:t>Spain</a:t>
                      </a:r>
                      <a:endParaRPr lang="es-ES" sz="17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.87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.71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rgbClr val="5C4C4F"/>
                          </a:solidFill>
                          <a:effectLst/>
                        </a:rPr>
                        <a:t>.66</a:t>
                      </a:r>
                      <a:endParaRPr lang="es-ES" sz="17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5C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7074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1EB26-AF2A-46F1-83C7-D0CA3731999F}"/>
              </a:ext>
            </a:extLst>
          </p:cNvPr>
          <p:cNvSpPr/>
          <p:nvPr/>
        </p:nvSpPr>
        <p:spPr>
          <a:xfrm>
            <a:off x="251520" y="1388254"/>
            <a:ext cx="8968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38903"/>
                </a:solidFill>
              </a:rPr>
              <a:t>Average quality </a:t>
            </a:r>
            <a:r>
              <a:rPr lang="en-US" i="1" dirty="0">
                <a:solidFill>
                  <a:srgbClr val="D38903"/>
                </a:solidFill>
              </a:rPr>
              <a:t>(q²) </a:t>
            </a:r>
            <a:r>
              <a:rPr lang="en-US" dirty="0">
                <a:solidFill>
                  <a:srgbClr val="D38903"/>
                </a:solidFill>
              </a:rPr>
              <a:t>over all country-language groups and only for Spain, per trait and method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8A4E9E-1C94-40C6-8AC0-E72FD66A4422}"/>
              </a:ext>
            </a:extLst>
          </p:cNvPr>
          <p:cNvSpPr/>
          <p:nvPr/>
        </p:nvSpPr>
        <p:spPr>
          <a:xfrm>
            <a:off x="251520" y="3909563"/>
            <a:ext cx="7313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C4C4F"/>
                </a:solidFill>
                <a:ea typeface="Times New Roman" panose="02020603050405020304" pitchFamily="18" charset="0"/>
              </a:rPr>
              <a:t>Spain has a </a:t>
            </a:r>
            <a:r>
              <a:rPr lang="en-GB" b="1" dirty="0">
                <a:solidFill>
                  <a:srgbClr val="5C4C4F"/>
                </a:solidFill>
                <a:ea typeface="Times New Roman" panose="02020603050405020304" pitchFamily="18" charset="0"/>
              </a:rPr>
              <a:t>higher quality than the average </a:t>
            </a:r>
            <a:r>
              <a:rPr lang="en-GB" dirty="0">
                <a:solidFill>
                  <a:srgbClr val="5C4C4F"/>
                </a:solidFill>
                <a:ea typeface="Times New Roman" panose="02020603050405020304" pitchFamily="18" charset="0"/>
              </a:rPr>
              <a:t>for methods 1 and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Quality estimates in Spain are </a:t>
            </a:r>
            <a:r>
              <a:rPr lang="en-US" b="1" dirty="0">
                <a:solidFill>
                  <a:srgbClr val="5C4C4F"/>
                </a:solidFill>
              </a:rPr>
              <a:t>especially good for Method 1</a:t>
            </a:r>
            <a:r>
              <a:rPr lang="en-US" dirty="0">
                <a:solidFill>
                  <a:srgbClr val="5C4C4F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Thus, in general and for Spain we would </a:t>
            </a:r>
            <a:r>
              <a:rPr lang="en-US" b="1" dirty="0">
                <a:solidFill>
                  <a:srgbClr val="5C4C4F"/>
                </a:solidFill>
              </a:rPr>
              <a:t>recommend using an 11-points scale, presented as a battery and not shown in the SC.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355D699-A873-4770-84DF-6080AAF6EC0C}"/>
              </a:ext>
            </a:extLst>
          </p:cNvPr>
          <p:cNvSpPr/>
          <p:nvPr/>
        </p:nvSpPr>
        <p:spPr>
          <a:xfrm>
            <a:off x="3165170" y="2099837"/>
            <a:ext cx="1095154" cy="41463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EEF5AC0A-6734-4007-8276-6D9FBB17EF39}"/>
              </a:ext>
            </a:extLst>
          </p:cNvPr>
          <p:cNvSpPr/>
          <p:nvPr/>
        </p:nvSpPr>
        <p:spPr>
          <a:xfrm>
            <a:off x="3908031" y="3270930"/>
            <a:ext cx="185530" cy="17559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E1DD220-7D6C-4D9F-B057-B33363F355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E8BF99D5-1FAD-458F-8834-158263AE7E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869414"/>
              </p:ext>
            </p:extLst>
          </p:nvPr>
        </p:nvGraphicFramePr>
        <p:xfrm>
          <a:off x="0" y="1389115"/>
          <a:ext cx="5418715" cy="4787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0B3E0-0C6F-4135-B0AD-3B1C1C9762D3}"/>
              </a:ext>
            </a:extLst>
          </p:cNvPr>
          <p:cNvSpPr txBox="1"/>
          <p:nvPr/>
        </p:nvSpPr>
        <p:spPr>
          <a:xfrm>
            <a:off x="7004482" y="631189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upf.edu/web/survey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7123838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Average quality over all traits for country-language groups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solidFill>
                  <a:srgbClr val="ECBF02"/>
                </a:solidFill>
                <a:latin typeface="Calibri"/>
              </a:rPr>
              <a:t>RESULTS</a:t>
            </a: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srgbClr val="ECBF02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E8AC5A-0C24-4D5E-96BC-BDFC44F1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1EB26-AF2A-46F1-83C7-D0CA3731999F}"/>
              </a:ext>
            </a:extLst>
          </p:cNvPr>
          <p:cNvSpPr/>
          <p:nvPr/>
        </p:nvSpPr>
        <p:spPr>
          <a:xfrm>
            <a:off x="-58993" y="1041852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38903"/>
                </a:solidFill>
              </a:rPr>
              <a:t>Average quality </a:t>
            </a:r>
            <a:r>
              <a:rPr lang="en-US" i="1" dirty="0">
                <a:solidFill>
                  <a:srgbClr val="D38903"/>
                </a:solidFill>
              </a:rPr>
              <a:t>(q²), </a:t>
            </a:r>
            <a:r>
              <a:rPr lang="en-US" dirty="0">
                <a:solidFill>
                  <a:srgbClr val="D38903"/>
                </a:solidFill>
              </a:rPr>
              <a:t>over all traits, per country-language group and method</a:t>
            </a:r>
          </a:p>
        </p:txBody>
      </p:sp>
      <p:sp>
        <p:nvSpPr>
          <p:cNvPr id="14" name="CuadroTexto 1">
            <a:extLst>
              <a:ext uri="{FF2B5EF4-FFF2-40B4-BE49-F238E27FC236}">
                <a16:creationId xmlns:a16="http://schemas.microsoft.com/office/drawing/2014/main" id="{DAFB0C47-CE41-4BCD-ACDB-58FB2D48B572}"/>
              </a:ext>
            </a:extLst>
          </p:cNvPr>
          <p:cNvSpPr txBox="1"/>
          <p:nvPr/>
        </p:nvSpPr>
        <p:spPr>
          <a:xfrm>
            <a:off x="17197" y="2729605"/>
            <a:ext cx="5230663" cy="132835"/>
          </a:xfrm>
          <a:prstGeom prst="rect">
            <a:avLst/>
          </a:prstGeom>
          <a:noFill/>
          <a:ln w="19050" cmpd="sng">
            <a:solidFill>
              <a:srgbClr val="ECBF0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/>
          <a:p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7A01899-BD51-4F58-AA6E-06F899D787EE}"/>
              </a:ext>
            </a:extLst>
          </p:cNvPr>
          <p:cNvSpPr/>
          <p:nvPr/>
        </p:nvSpPr>
        <p:spPr>
          <a:xfrm>
            <a:off x="5455060" y="1529329"/>
            <a:ext cx="34971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The </a:t>
            </a:r>
            <a:r>
              <a:rPr lang="en-US" b="1" dirty="0">
                <a:solidFill>
                  <a:srgbClr val="5C4C4F"/>
                </a:solidFill>
              </a:rPr>
              <a:t>average quality for Spain </a:t>
            </a:r>
            <a:r>
              <a:rPr lang="en-US" dirty="0">
                <a:solidFill>
                  <a:srgbClr val="5C4C4F"/>
                </a:solidFill>
              </a:rPr>
              <a:t>is ranked </a:t>
            </a:r>
            <a:r>
              <a:rPr lang="en-US" b="1" dirty="0">
                <a:solidFill>
                  <a:srgbClr val="5C4C4F"/>
                </a:solidFill>
              </a:rPr>
              <a:t>9th of all </a:t>
            </a:r>
            <a:r>
              <a:rPr lang="en-US" dirty="0">
                <a:solidFill>
                  <a:srgbClr val="5C4C4F"/>
                </a:solidFill>
              </a:rPr>
              <a:t>27 country-language groups. </a:t>
            </a:r>
          </a:p>
          <a:p>
            <a:endParaRPr lang="en-US" dirty="0">
              <a:solidFill>
                <a:srgbClr val="5C4C4F"/>
              </a:solidFill>
            </a:endParaRPr>
          </a:p>
          <a:p>
            <a:r>
              <a:rPr lang="en-US" b="1" dirty="0">
                <a:solidFill>
                  <a:srgbClr val="5C4C4F"/>
                </a:solidFill>
              </a:rPr>
              <a:t>Spain</a:t>
            </a:r>
            <a:r>
              <a:rPr lang="en-US" dirty="0">
                <a:solidFill>
                  <a:srgbClr val="5C4C4F"/>
                </a:solidFill>
              </a:rPr>
              <a:t> has the </a:t>
            </a:r>
            <a:r>
              <a:rPr lang="en-US" b="1" dirty="0">
                <a:solidFill>
                  <a:srgbClr val="5C4C4F"/>
                </a:solidFill>
              </a:rPr>
              <a:t>4th highest quality for Method 1</a:t>
            </a:r>
            <a:r>
              <a:rPr lang="en-US" dirty="0">
                <a:solidFill>
                  <a:srgbClr val="5C4C4F"/>
                </a:solidFill>
              </a:rPr>
              <a:t> and the </a:t>
            </a:r>
            <a:r>
              <a:rPr lang="en-US" b="1" dirty="0">
                <a:solidFill>
                  <a:srgbClr val="5C4C4F"/>
                </a:solidFill>
              </a:rPr>
              <a:t>10th highest for Method 2</a:t>
            </a:r>
            <a:r>
              <a:rPr lang="en-US" dirty="0">
                <a:solidFill>
                  <a:srgbClr val="5C4C4F"/>
                </a:solidFill>
              </a:rPr>
              <a:t>. </a:t>
            </a:r>
          </a:p>
          <a:p>
            <a:endParaRPr lang="en-US" dirty="0">
              <a:solidFill>
                <a:srgbClr val="5C4C4F"/>
              </a:solidFill>
            </a:endParaRPr>
          </a:p>
          <a:p>
            <a:r>
              <a:rPr lang="en-US" dirty="0">
                <a:solidFill>
                  <a:srgbClr val="5C4C4F"/>
                </a:solidFill>
              </a:rPr>
              <a:t>However, for </a:t>
            </a:r>
            <a:r>
              <a:rPr lang="en-US" b="1" dirty="0">
                <a:solidFill>
                  <a:srgbClr val="5C4C4F"/>
                </a:solidFill>
              </a:rPr>
              <a:t>Method 3, Spain presents the 4th lowest quality </a:t>
            </a:r>
            <a:r>
              <a:rPr lang="en-US" dirty="0">
                <a:solidFill>
                  <a:srgbClr val="5C4C4F"/>
                </a:solidFill>
              </a:rPr>
              <a:t>of all countries.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5A1D642-5B94-4665-84BE-2CDEA542E34E}"/>
              </a:ext>
            </a:extLst>
          </p:cNvPr>
          <p:cNvSpPr/>
          <p:nvPr/>
        </p:nvSpPr>
        <p:spPr>
          <a:xfrm>
            <a:off x="5477708" y="4863514"/>
            <a:ext cx="3401861" cy="101732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2F0F834-380B-49D9-9FDE-67203392F4C1}"/>
              </a:ext>
            </a:extLst>
          </p:cNvPr>
          <p:cNvSpPr/>
          <p:nvPr/>
        </p:nvSpPr>
        <p:spPr>
          <a:xfrm>
            <a:off x="5455058" y="4937035"/>
            <a:ext cx="3497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Thus, there are </a:t>
            </a:r>
            <a:r>
              <a:rPr lang="en-US" b="1" dirty="0">
                <a:solidFill>
                  <a:srgbClr val="5C4C4F"/>
                </a:solidFill>
              </a:rPr>
              <a:t>important differences across methods and countries .</a:t>
            </a:r>
          </a:p>
        </p:txBody>
      </p:sp>
    </p:spTree>
    <p:extLst>
      <p:ext uri="{BB962C8B-B14F-4D97-AF65-F5344CB8AC3E}">
        <p14:creationId xmlns:p14="http://schemas.microsoft.com/office/powerpoint/2010/main" val="20704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4" grpId="0" animBg="1"/>
      <p:bldP spid="15" grpId="0" build="p"/>
      <p:bldP spid="20" grpId="0" animBg="1"/>
      <p:bldP spid="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0B3E0-0C6F-4135-B0AD-3B1C1C9762D3}"/>
              </a:ext>
            </a:extLst>
          </p:cNvPr>
          <p:cNvSpPr txBox="1"/>
          <p:nvPr/>
        </p:nvSpPr>
        <p:spPr>
          <a:xfrm>
            <a:off x="7004482" y="631189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upf.edu/web/survey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4602C"/>
                </a:solidFill>
                <a:effectLst/>
                <a:uLnTx/>
                <a:uFillTx/>
                <a:latin typeface="Calibri"/>
              </a:rPr>
              <a:t>Main results</a:t>
            </a: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CBF02"/>
                </a:solidFill>
                <a:latin typeface="Calibri"/>
              </a:rPr>
              <a:t>Discussion and Conclusions</a:t>
            </a:r>
            <a:endParaRPr kumimoji="0" lang="en-US" sz="1600" b="0" i="0" u="none" strike="noStrike" kern="1200" cap="none" spc="0" normalizeH="0" baseline="0" dirty="0">
              <a:ln>
                <a:noFill/>
              </a:ln>
              <a:solidFill>
                <a:srgbClr val="ECBF02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E8AC5A-0C24-4D5E-96BC-BDFC44F1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D70C4F-F9C6-47B2-AF77-161A0145DFC1}"/>
              </a:ext>
            </a:extLst>
          </p:cNvPr>
          <p:cNvSpPr/>
          <p:nvPr/>
        </p:nvSpPr>
        <p:spPr>
          <a:xfrm>
            <a:off x="301986" y="1596005"/>
            <a:ext cx="8152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Quality estimates for Spain are slightly higher</a:t>
            </a:r>
            <a:r>
              <a:rPr lang="en-US" b="1" dirty="0">
                <a:solidFill>
                  <a:srgbClr val="5C4C4F"/>
                </a:solidFill>
              </a:rPr>
              <a:t> than the ESS average, similar to what Saris et al. (2010) and Revilla, Saris and Krosnick (2014) found</a:t>
            </a:r>
            <a:r>
              <a:rPr lang="en-US" dirty="0">
                <a:solidFill>
                  <a:srgbClr val="5C4C4F"/>
                </a:solidFill>
              </a:rPr>
              <a:t>. Besides, </a:t>
            </a:r>
            <a:r>
              <a:rPr lang="en-US" b="1" dirty="0">
                <a:solidFill>
                  <a:srgbClr val="5C4C4F"/>
                </a:solidFill>
              </a:rPr>
              <a:t>Method 1 performs especially well </a:t>
            </a:r>
            <a:r>
              <a:rPr lang="en-US" dirty="0">
                <a:solidFill>
                  <a:srgbClr val="5C4C4F"/>
                </a:solidFill>
              </a:rPr>
              <a:t>for Spain.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Looking in more detail, there are </a:t>
            </a:r>
            <a:r>
              <a:rPr lang="en-US" b="1" dirty="0">
                <a:solidFill>
                  <a:srgbClr val="5C4C4F"/>
                </a:solidFill>
              </a:rPr>
              <a:t>important differences across methods and countries</a:t>
            </a:r>
            <a:r>
              <a:rPr lang="en-US" dirty="0">
                <a:solidFill>
                  <a:srgbClr val="5C4C4F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C4C4F"/>
                </a:solidFill>
              </a:rPr>
              <a:t>Method 1</a:t>
            </a:r>
            <a:r>
              <a:rPr lang="en-US" dirty="0">
                <a:solidFill>
                  <a:srgbClr val="5C4C4F"/>
                </a:solidFill>
              </a:rPr>
              <a:t> </a:t>
            </a:r>
            <a:r>
              <a:rPr lang="en-US" b="1" dirty="0">
                <a:solidFill>
                  <a:srgbClr val="5C4C4F"/>
                </a:solidFill>
              </a:rPr>
              <a:t>performs especially well for Spain </a:t>
            </a:r>
            <a:r>
              <a:rPr lang="en-US" dirty="0">
                <a:solidFill>
                  <a:srgbClr val="5C4C4F"/>
                </a:solidFill>
              </a:rPr>
              <a:t>compared with all other countries, ranking 4th of all 27 country-language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For </a:t>
            </a:r>
            <a:r>
              <a:rPr lang="en-US" b="1" dirty="0">
                <a:solidFill>
                  <a:srgbClr val="5C4C4F"/>
                </a:solidFill>
              </a:rPr>
              <a:t>Method 3</a:t>
            </a:r>
            <a:r>
              <a:rPr lang="en-US" dirty="0">
                <a:solidFill>
                  <a:srgbClr val="5C4C4F"/>
                </a:solidFill>
              </a:rPr>
              <a:t>, Spain presents </a:t>
            </a:r>
            <a:r>
              <a:rPr lang="en-US" b="1" dirty="0">
                <a:solidFill>
                  <a:srgbClr val="5C4C4F"/>
                </a:solidFill>
              </a:rPr>
              <a:t>the 4th lowest quality estimate</a:t>
            </a:r>
            <a:endParaRPr lang="es-ES" b="1" dirty="0">
              <a:solidFill>
                <a:srgbClr val="5C4C4F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769BE2F-83A5-4589-AE24-881579E9FEA4}"/>
              </a:ext>
            </a:extLst>
          </p:cNvPr>
          <p:cNvSpPr/>
          <p:nvPr/>
        </p:nvSpPr>
        <p:spPr>
          <a:xfrm>
            <a:off x="1441609" y="4274007"/>
            <a:ext cx="5793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5C4C4F"/>
                </a:solidFill>
              </a:rPr>
              <a:t>Although overall Spain presents a higher quality than the ESS average, the tendency is not the same for all methods. </a:t>
            </a:r>
            <a:r>
              <a:rPr lang="en-US" b="1" dirty="0">
                <a:solidFill>
                  <a:srgbClr val="5C4C4F"/>
                </a:solidFill>
              </a:rPr>
              <a:t>These differences may have important implications in cross-national research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46E0EB7-D896-4DC8-8760-1E84D7C49453}"/>
              </a:ext>
            </a:extLst>
          </p:cNvPr>
          <p:cNvCxnSpPr>
            <a:cxnSpLocks/>
          </p:cNvCxnSpPr>
          <p:nvPr/>
        </p:nvCxnSpPr>
        <p:spPr>
          <a:xfrm>
            <a:off x="4338505" y="4018226"/>
            <a:ext cx="0" cy="25578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6">
            <a:extLst>
              <a:ext uri="{FF2B5EF4-FFF2-40B4-BE49-F238E27FC236}">
                <a16:creationId xmlns:a16="http://schemas.microsoft.com/office/drawing/2014/main" id="{E9D0F7FE-450F-4C1D-8A61-5CEB356DEBAC}"/>
              </a:ext>
            </a:extLst>
          </p:cNvPr>
          <p:cNvSpPr/>
          <p:nvPr/>
        </p:nvSpPr>
        <p:spPr>
          <a:xfrm rot="5400000">
            <a:off x="4230131" y="-206531"/>
            <a:ext cx="362530" cy="8086983"/>
          </a:xfrm>
          <a:prstGeom prst="arc">
            <a:avLst>
              <a:gd name="adj1" fmla="val 16216296"/>
              <a:gd name="adj2" fmla="val 5409786"/>
            </a:avLst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954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Motivational messages in web surveys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490356-7120-4EED-8080-52F334FE3D15}"/>
              </a:ext>
            </a:extLst>
          </p:cNvPr>
          <p:cNvSpPr txBox="1"/>
          <p:nvPr/>
        </p:nvSpPr>
        <p:spPr>
          <a:xfrm>
            <a:off x="251521" y="2013707"/>
            <a:ext cx="3336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Web surveys may damage motivation and trigger satisficing </a:t>
            </a:r>
            <a:r>
              <a:rPr lang="en-US" dirty="0" err="1">
                <a:solidFill>
                  <a:srgbClr val="5C4C4F"/>
                </a:solidFill>
              </a:rPr>
              <a:t>behaviours</a:t>
            </a:r>
            <a:endParaRPr lang="en-US" dirty="0">
              <a:solidFill>
                <a:srgbClr val="5C4C4F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C1063F-E519-4233-8257-CB77291E7523}"/>
              </a:ext>
            </a:extLst>
          </p:cNvPr>
          <p:cNvSpPr txBox="1"/>
          <p:nvPr/>
        </p:nvSpPr>
        <p:spPr>
          <a:xfrm>
            <a:off x="251520" y="3779024"/>
            <a:ext cx="345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If extra answers are given without appropriate thinking, this can decrease data quality</a:t>
            </a:r>
            <a:endParaRPr lang="en-US" b="1" dirty="0">
              <a:solidFill>
                <a:srgbClr val="5C4C4F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00EFFC-A5B5-4AFF-88B0-9278DCA00D87}"/>
              </a:ext>
            </a:extLst>
          </p:cNvPr>
          <p:cNvSpPr txBox="1"/>
          <p:nvPr/>
        </p:nvSpPr>
        <p:spPr>
          <a:xfrm>
            <a:off x="4830146" y="3709245"/>
            <a:ext cx="394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 Contrary to F2F, in web surveys feedback must be decided in advance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A726CF1-64F5-473B-AA56-36F7A524D9F5}"/>
              </a:ext>
            </a:extLst>
          </p:cNvPr>
          <p:cNvSpPr/>
          <p:nvPr/>
        </p:nvSpPr>
        <p:spPr>
          <a:xfrm>
            <a:off x="251521" y="3625124"/>
            <a:ext cx="3458816" cy="114424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C1744B8-8D5C-464B-A034-7346DA2D784A}"/>
              </a:ext>
            </a:extLst>
          </p:cNvPr>
          <p:cNvSpPr/>
          <p:nvPr/>
        </p:nvSpPr>
        <p:spPr>
          <a:xfrm>
            <a:off x="4823520" y="3625124"/>
            <a:ext cx="3949417" cy="114424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30CF5DA-BB07-4F64-AEBB-C89AF55F11FE}"/>
              </a:ext>
            </a:extLst>
          </p:cNvPr>
          <p:cNvCxnSpPr>
            <a:cxnSpLocks/>
          </p:cNvCxnSpPr>
          <p:nvPr/>
        </p:nvCxnSpPr>
        <p:spPr>
          <a:xfrm>
            <a:off x="1577279" y="3214036"/>
            <a:ext cx="0" cy="354999"/>
          </a:xfrm>
          <a:prstGeom prst="straightConnector1">
            <a:avLst/>
          </a:prstGeom>
          <a:ln w="28575">
            <a:solidFill>
              <a:srgbClr val="ECBF0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3A964000-86B7-4A90-8EB0-B89458808E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DBEF0B34-3084-481D-8C6D-A74086D5936E}"/>
              </a:ext>
            </a:extLst>
          </p:cNvPr>
          <p:cNvSpPr/>
          <p:nvPr/>
        </p:nvSpPr>
        <p:spPr>
          <a:xfrm>
            <a:off x="251520" y="1987181"/>
            <a:ext cx="3458816" cy="114424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FBBE391-5302-4EE6-BE8F-23C080E88021}"/>
              </a:ext>
            </a:extLst>
          </p:cNvPr>
          <p:cNvSpPr txBox="1"/>
          <p:nvPr/>
        </p:nvSpPr>
        <p:spPr>
          <a:xfrm>
            <a:off x="4823521" y="2059760"/>
            <a:ext cx="3949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Motivating respondents might affect respondent’s willingness to participate and increase response rates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54498C7-DB67-47A9-AB53-2F9AEAD6C1A9}"/>
              </a:ext>
            </a:extLst>
          </p:cNvPr>
          <p:cNvSpPr/>
          <p:nvPr/>
        </p:nvSpPr>
        <p:spPr>
          <a:xfrm>
            <a:off x="4823519" y="2033234"/>
            <a:ext cx="3949411" cy="114424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3ADF0BC-AB88-4291-840F-5DB2242A57C5}"/>
              </a:ext>
            </a:extLst>
          </p:cNvPr>
          <p:cNvCxnSpPr>
            <a:cxnSpLocks/>
          </p:cNvCxnSpPr>
          <p:nvPr/>
        </p:nvCxnSpPr>
        <p:spPr>
          <a:xfrm>
            <a:off x="6566723" y="3214035"/>
            <a:ext cx="0" cy="354999"/>
          </a:xfrm>
          <a:prstGeom prst="straightConnector1">
            <a:avLst/>
          </a:prstGeom>
          <a:ln w="28575">
            <a:solidFill>
              <a:srgbClr val="ECBF0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224F637-236C-4F19-AB43-38D0231650D6}"/>
              </a:ext>
            </a:extLst>
          </p:cNvPr>
          <p:cNvCxnSpPr>
            <a:cxnSpLocks/>
          </p:cNvCxnSpPr>
          <p:nvPr/>
        </p:nvCxnSpPr>
        <p:spPr>
          <a:xfrm flipH="1">
            <a:off x="3803103" y="4197244"/>
            <a:ext cx="885396" cy="0"/>
          </a:xfrm>
          <a:prstGeom prst="straightConnector1">
            <a:avLst/>
          </a:prstGeom>
          <a:ln w="28575">
            <a:solidFill>
              <a:srgbClr val="ECBF0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F844163-A15A-4E62-8991-2A6235FB9600}"/>
              </a:ext>
            </a:extLst>
          </p:cNvPr>
          <p:cNvCxnSpPr>
            <a:cxnSpLocks/>
          </p:cNvCxnSpPr>
          <p:nvPr/>
        </p:nvCxnSpPr>
        <p:spPr>
          <a:xfrm>
            <a:off x="3909122" y="2619268"/>
            <a:ext cx="779377" cy="0"/>
          </a:xfrm>
          <a:prstGeom prst="straightConnector1">
            <a:avLst/>
          </a:prstGeom>
          <a:ln w="28575">
            <a:solidFill>
              <a:srgbClr val="ECBF0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2" grpId="0"/>
      <p:bldP spid="15" grpId="0" animBg="1"/>
      <p:bldP spid="16" grpId="0" animBg="1"/>
      <p:bldP spid="24" grpId="0" animBg="1"/>
      <p:bldP spid="25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216719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0B3E0-0C6F-4135-B0AD-3B1C1C9762D3}"/>
              </a:ext>
            </a:extLst>
          </p:cNvPr>
          <p:cNvSpPr txBox="1"/>
          <p:nvPr/>
        </p:nvSpPr>
        <p:spPr>
          <a:xfrm>
            <a:off x="7004482" y="631189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upf.edu/web/survey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  <a:latin typeface="Calibri"/>
              </a:rPr>
              <a:t>Implications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CBF02"/>
                </a:solidFill>
                <a:latin typeface="Calibri"/>
              </a:rPr>
              <a:t>Discussion and Conclusions</a:t>
            </a:r>
            <a:endParaRPr kumimoji="0" lang="en-US" sz="1600" b="0" i="0" u="none" strike="noStrike" kern="1200" cap="none" spc="0" normalizeH="0" baseline="0" dirty="0">
              <a:ln>
                <a:noFill/>
              </a:ln>
              <a:solidFill>
                <a:srgbClr val="ECBF02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E8AC5A-0C24-4D5E-96BC-BDFC44F1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D70C4F-F9C6-47B2-AF77-161A0145DFC1}"/>
              </a:ext>
            </a:extLst>
          </p:cNvPr>
          <p:cNvSpPr/>
          <p:nvPr/>
        </p:nvSpPr>
        <p:spPr>
          <a:xfrm>
            <a:off x="251520" y="1218062"/>
            <a:ext cx="8152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Following the approach developed by Saris and Revilla (2016), </a:t>
            </a:r>
            <a:r>
              <a:rPr lang="en-US" b="1" dirty="0">
                <a:solidFill>
                  <a:srgbClr val="5C4C4F"/>
                </a:solidFill>
              </a:rPr>
              <a:t>we compare the strength of relationship</a:t>
            </a:r>
            <a:r>
              <a:rPr lang="en-US" dirty="0">
                <a:solidFill>
                  <a:srgbClr val="5C4C4F"/>
                </a:solidFill>
              </a:rPr>
              <a:t> of “Christian background” and “Work skills needed in the country” in both </a:t>
            </a:r>
            <a:r>
              <a:rPr lang="en-US" b="1" dirty="0">
                <a:solidFill>
                  <a:srgbClr val="5C4C4F"/>
                </a:solidFill>
              </a:rPr>
              <a:t>Spain and Italy </a:t>
            </a:r>
            <a:r>
              <a:rPr lang="en-US" dirty="0">
                <a:solidFill>
                  <a:srgbClr val="5C4C4F"/>
                </a:solidFill>
              </a:rPr>
              <a:t>measured with </a:t>
            </a:r>
            <a:r>
              <a:rPr lang="en-US" b="1" dirty="0">
                <a:solidFill>
                  <a:srgbClr val="5C4C4F"/>
                </a:solidFill>
              </a:rPr>
              <a:t>method 3</a:t>
            </a:r>
            <a:r>
              <a:rPr lang="en-US" dirty="0">
                <a:solidFill>
                  <a:srgbClr val="5C4C4F"/>
                </a:solidFill>
              </a:rPr>
              <a:t>.						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214772F-A0E8-4985-84E7-B5C2AD235991}"/>
              </a:ext>
            </a:extLst>
          </p:cNvPr>
          <p:cNvSpPr/>
          <p:nvPr/>
        </p:nvSpPr>
        <p:spPr>
          <a:xfrm>
            <a:off x="404664" y="3708356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Hence, the difference across countries is </a:t>
            </a:r>
            <a:r>
              <a:rPr lang="en-US" b="1" dirty="0">
                <a:solidFill>
                  <a:srgbClr val="5C4C4F"/>
                </a:solidFill>
              </a:rPr>
              <a:t>small and nonsignificant</a:t>
            </a:r>
            <a:r>
              <a:rPr lang="en-US" dirty="0">
                <a:solidFill>
                  <a:srgbClr val="5C4C4F"/>
                </a:solidFill>
              </a:rPr>
              <a:t>.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B535DE-D4F3-40CF-A733-984F77253AFC}"/>
              </a:ext>
            </a:extLst>
          </p:cNvPr>
          <p:cNvSpPr/>
          <p:nvPr/>
        </p:nvSpPr>
        <p:spPr>
          <a:xfrm>
            <a:off x="4918136" y="26288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Quality of the measures </a:t>
            </a:r>
            <a:r>
              <a:rPr lang="en-US" i="1" dirty="0">
                <a:solidFill>
                  <a:srgbClr val="5C4C4F"/>
                </a:solidFill>
              </a:rPr>
              <a:t>q</a:t>
            </a:r>
            <a:r>
              <a:rPr lang="es-ES" i="1" baseline="-25000" dirty="0">
                <a:solidFill>
                  <a:srgbClr val="5C4C4F"/>
                </a:solidFill>
              </a:rPr>
              <a:t>1</a:t>
            </a:r>
            <a:r>
              <a:rPr lang="en-US" dirty="0">
                <a:solidFill>
                  <a:srgbClr val="5C4C4F"/>
                </a:solidFill>
              </a:rPr>
              <a:t> and </a:t>
            </a:r>
            <a:r>
              <a:rPr lang="en-US" i="1" dirty="0">
                <a:solidFill>
                  <a:srgbClr val="5C4C4F"/>
                </a:solidFill>
              </a:rPr>
              <a:t>q</a:t>
            </a:r>
            <a:r>
              <a:rPr lang="es-ES" i="1" baseline="-25000" dirty="0">
                <a:solidFill>
                  <a:srgbClr val="5C4C4F"/>
                </a:solidFill>
              </a:rPr>
              <a:t>2</a:t>
            </a:r>
            <a:r>
              <a:rPr lang="en-US" dirty="0">
                <a:solidFill>
                  <a:srgbClr val="5C4C4F"/>
                </a:solidFill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Spain= .70 and .64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Italy= .92 and .79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F1DB58A-999E-4470-B67A-039BD5B1B45F}"/>
              </a:ext>
            </a:extLst>
          </p:cNvPr>
          <p:cNvSpPr/>
          <p:nvPr/>
        </p:nvSpPr>
        <p:spPr>
          <a:xfrm>
            <a:off x="344625" y="26288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Observed correlation </a:t>
            </a:r>
            <a:r>
              <a:rPr lang="el-GR" i="1" dirty="0">
                <a:solidFill>
                  <a:srgbClr val="5C4C4F"/>
                </a:solidFill>
              </a:rPr>
              <a:t>ρ</a:t>
            </a:r>
            <a:r>
              <a:rPr lang="en-US" i="1" dirty="0">
                <a:solidFill>
                  <a:srgbClr val="5C4C4F"/>
                </a:solidFill>
              </a:rPr>
              <a:t>(y</a:t>
            </a:r>
            <a:r>
              <a:rPr lang="es-ES" i="1" baseline="-25000" dirty="0">
                <a:solidFill>
                  <a:srgbClr val="5C4C4F"/>
                </a:solidFill>
              </a:rPr>
              <a:t>1</a:t>
            </a:r>
            <a:r>
              <a:rPr lang="en-US" i="1" dirty="0">
                <a:solidFill>
                  <a:srgbClr val="5C4C4F"/>
                </a:solidFill>
              </a:rPr>
              <a:t>, y</a:t>
            </a:r>
            <a:r>
              <a:rPr lang="es-ES" i="1" baseline="-25000" dirty="0">
                <a:solidFill>
                  <a:srgbClr val="5C4C4F"/>
                </a:solidFill>
              </a:rPr>
              <a:t>2</a:t>
            </a:r>
            <a:r>
              <a:rPr lang="en-US" i="1" dirty="0">
                <a:solidFill>
                  <a:srgbClr val="5C4C4F"/>
                </a:solidFill>
              </a:rPr>
              <a:t>)</a:t>
            </a:r>
            <a:r>
              <a:rPr lang="en-US" dirty="0">
                <a:solidFill>
                  <a:srgbClr val="5C4C4F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Spain= 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Italy= .40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2FDF748-3945-4942-921E-5B29822F6EC8}"/>
              </a:ext>
            </a:extLst>
          </p:cNvPr>
          <p:cNvSpPr/>
          <p:nvPr/>
        </p:nvSpPr>
        <p:spPr>
          <a:xfrm>
            <a:off x="294397" y="52202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Real correlation </a:t>
            </a:r>
            <a:r>
              <a:rPr lang="el-GR" i="1" dirty="0">
                <a:solidFill>
                  <a:srgbClr val="5C4C4F"/>
                </a:solidFill>
              </a:rPr>
              <a:t>ρ</a:t>
            </a:r>
            <a:r>
              <a:rPr lang="en-US" i="1" dirty="0">
                <a:solidFill>
                  <a:srgbClr val="5C4C4F"/>
                </a:solidFill>
              </a:rPr>
              <a:t>(f</a:t>
            </a:r>
            <a:r>
              <a:rPr lang="es-ES" i="1" baseline="-25000" dirty="0">
                <a:solidFill>
                  <a:srgbClr val="5C4C4F"/>
                </a:solidFill>
              </a:rPr>
              <a:t>1</a:t>
            </a:r>
            <a:r>
              <a:rPr lang="en-US" i="1" dirty="0">
                <a:solidFill>
                  <a:srgbClr val="5C4C4F"/>
                </a:solidFill>
              </a:rPr>
              <a:t>, f</a:t>
            </a:r>
            <a:r>
              <a:rPr lang="es-ES" i="1" baseline="-25000" dirty="0">
                <a:solidFill>
                  <a:srgbClr val="5C4C4F"/>
                </a:solidFill>
              </a:rPr>
              <a:t>2</a:t>
            </a:r>
            <a:r>
              <a:rPr lang="en-US" i="1" dirty="0">
                <a:solidFill>
                  <a:srgbClr val="5C4C4F"/>
                </a:solidFill>
              </a:rPr>
              <a:t>)</a:t>
            </a:r>
            <a:r>
              <a:rPr lang="en-US" dirty="0">
                <a:solidFill>
                  <a:srgbClr val="5C4C4F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Spain= .46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Italy= .37  </a:t>
            </a:r>
            <a:endParaRPr lang="es-ES" dirty="0">
              <a:solidFill>
                <a:srgbClr val="5C4C4F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4C6460A-D3CE-483B-AF67-179FFBD47FF7}"/>
              </a:ext>
            </a:extLst>
          </p:cNvPr>
          <p:cNvSpPr/>
          <p:nvPr/>
        </p:nvSpPr>
        <p:spPr>
          <a:xfrm>
            <a:off x="4370847" y="5272994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C4C4F"/>
                </a:solidFill>
              </a:rPr>
              <a:t>If not corrected for measurement errors, substantive conclusions can be very wrong</a:t>
            </a:r>
          </a:p>
        </p:txBody>
      </p:sp>
      <p:sp>
        <p:nvSpPr>
          <p:cNvPr id="18" name="Cerrar llave 17">
            <a:extLst>
              <a:ext uri="{FF2B5EF4-FFF2-40B4-BE49-F238E27FC236}">
                <a16:creationId xmlns:a16="http://schemas.microsoft.com/office/drawing/2014/main" id="{0B8DDD1D-C647-4753-9550-CB8ADB71D042}"/>
              </a:ext>
            </a:extLst>
          </p:cNvPr>
          <p:cNvSpPr/>
          <p:nvPr/>
        </p:nvSpPr>
        <p:spPr>
          <a:xfrm>
            <a:off x="3862602" y="2613206"/>
            <a:ext cx="465368" cy="954572"/>
          </a:xfrm>
          <a:prstGeom prst="rightBrace">
            <a:avLst/>
          </a:prstGeom>
          <a:ln>
            <a:solidFill>
              <a:srgbClr val="ECB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BE86CB0-7757-4280-8227-E8BE643C1BA6}"/>
              </a:ext>
            </a:extLst>
          </p:cNvPr>
          <p:cNvGrpSpPr/>
          <p:nvPr/>
        </p:nvGrpSpPr>
        <p:grpSpPr>
          <a:xfrm>
            <a:off x="175691" y="3732690"/>
            <a:ext cx="8441343" cy="979276"/>
            <a:chOff x="132814" y="3333896"/>
            <a:chExt cx="8441343" cy="979276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17FF7819-B080-46F1-B012-B9D4D44750F6}"/>
                </a:ext>
              </a:extLst>
            </p:cNvPr>
            <p:cNvSpPr/>
            <p:nvPr/>
          </p:nvSpPr>
          <p:spPr>
            <a:xfrm>
              <a:off x="529578" y="3389842"/>
              <a:ext cx="787484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5C4C4F"/>
                  </a:solidFill>
                </a:rPr>
                <a:t>Correcting for measurement errors and Common Method Variance </a:t>
              </a:r>
              <a:r>
                <a:rPr lang="en-US" dirty="0">
                  <a:solidFill>
                    <a:srgbClr val="5C4C4F"/>
                  </a:solidFill>
                </a:rPr>
                <a:t>(CMV) with the equation developed by Saris and Revilla (2016):</a:t>
              </a:r>
            </a:p>
            <a:p>
              <a:pPr algn="ctr"/>
              <a:r>
                <a:rPr lang="el-GR" i="1" dirty="0">
                  <a:solidFill>
                    <a:srgbClr val="5C4C4F"/>
                  </a:solidFill>
                </a:rPr>
                <a:t>ρ</a:t>
              </a:r>
              <a:r>
                <a:rPr lang="en-US" i="1" dirty="0">
                  <a:solidFill>
                    <a:srgbClr val="5C4C4F"/>
                  </a:solidFill>
                </a:rPr>
                <a:t>(f</a:t>
              </a:r>
              <a:r>
                <a:rPr lang="es-ES" i="1" baseline="-25000" dirty="0">
                  <a:solidFill>
                    <a:srgbClr val="5C4C4F"/>
                  </a:solidFill>
                </a:rPr>
                <a:t>1</a:t>
              </a:r>
              <a:r>
                <a:rPr lang="en-US" i="1" dirty="0">
                  <a:solidFill>
                    <a:srgbClr val="5C4C4F"/>
                  </a:solidFill>
                </a:rPr>
                <a:t>, f</a:t>
              </a:r>
              <a:r>
                <a:rPr lang="es-ES" i="1" baseline="-25000" dirty="0">
                  <a:solidFill>
                    <a:srgbClr val="5C4C4F"/>
                  </a:solidFill>
                </a:rPr>
                <a:t>2</a:t>
              </a:r>
              <a:r>
                <a:rPr lang="en-US" i="1" dirty="0">
                  <a:solidFill>
                    <a:srgbClr val="5C4C4F"/>
                  </a:solidFill>
                </a:rPr>
                <a:t>)= [</a:t>
              </a:r>
              <a:r>
                <a:rPr lang="el-GR" i="1" dirty="0">
                  <a:solidFill>
                    <a:srgbClr val="5C4C4F"/>
                  </a:solidFill>
                </a:rPr>
                <a:t>ρ</a:t>
              </a:r>
              <a:r>
                <a:rPr lang="en-US" i="1" dirty="0">
                  <a:solidFill>
                    <a:srgbClr val="5C4C4F"/>
                  </a:solidFill>
                </a:rPr>
                <a:t>(y</a:t>
              </a:r>
              <a:r>
                <a:rPr lang="es-ES" i="1" baseline="-25000" dirty="0">
                  <a:solidFill>
                    <a:srgbClr val="5C4C4F"/>
                  </a:solidFill>
                </a:rPr>
                <a:t>1</a:t>
              </a:r>
              <a:r>
                <a:rPr lang="en-US" i="1" dirty="0">
                  <a:solidFill>
                    <a:srgbClr val="5C4C4F"/>
                  </a:solidFill>
                </a:rPr>
                <a:t>, y</a:t>
              </a:r>
              <a:r>
                <a:rPr lang="es-ES" i="1" baseline="-25000" dirty="0">
                  <a:solidFill>
                    <a:srgbClr val="5C4C4F"/>
                  </a:solidFill>
                </a:rPr>
                <a:t>2</a:t>
              </a:r>
              <a:r>
                <a:rPr lang="en-US" i="1" dirty="0">
                  <a:solidFill>
                    <a:srgbClr val="5C4C4F"/>
                  </a:solidFill>
                </a:rPr>
                <a:t>)-CMV]/q</a:t>
              </a:r>
              <a:r>
                <a:rPr lang="es-ES" i="1" baseline="-25000" dirty="0">
                  <a:solidFill>
                    <a:srgbClr val="5C4C4F"/>
                  </a:solidFill>
                </a:rPr>
                <a:t>1</a:t>
              </a:r>
              <a:r>
                <a:rPr lang="en-US" i="1" dirty="0">
                  <a:solidFill>
                    <a:srgbClr val="5C4C4F"/>
                  </a:solidFill>
                </a:rPr>
                <a:t> q</a:t>
              </a:r>
              <a:r>
                <a:rPr lang="es-ES" i="1" baseline="-25000" dirty="0">
                  <a:solidFill>
                    <a:srgbClr val="5C4C4F"/>
                  </a:solidFill>
                </a:rPr>
                <a:t>2</a:t>
              </a:r>
              <a:r>
                <a:rPr lang="en-US" i="1" dirty="0">
                  <a:solidFill>
                    <a:srgbClr val="5C4C4F"/>
                  </a:solidFill>
                </a:rPr>
                <a:t>   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904B27C-DE93-44F6-997A-E7DB0B1F1F5B}"/>
                </a:ext>
              </a:extLst>
            </p:cNvPr>
            <p:cNvSpPr/>
            <p:nvPr/>
          </p:nvSpPr>
          <p:spPr>
            <a:xfrm>
              <a:off x="132814" y="3333896"/>
              <a:ext cx="8441343" cy="9428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8432073-2EB7-4B2A-A4C4-643286085544}"/>
              </a:ext>
            </a:extLst>
          </p:cNvPr>
          <p:cNvCxnSpPr>
            <a:cxnSpLocks/>
          </p:cNvCxnSpPr>
          <p:nvPr/>
        </p:nvCxnSpPr>
        <p:spPr>
          <a:xfrm>
            <a:off x="1103592" y="4708275"/>
            <a:ext cx="0" cy="593462"/>
          </a:xfrm>
          <a:prstGeom prst="straightConnector1">
            <a:avLst/>
          </a:prstGeom>
          <a:ln w="28575">
            <a:solidFill>
              <a:srgbClr val="ECBF0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FA2FC47-CE59-4326-853F-5ACD0B368B68}"/>
              </a:ext>
            </a:extLst>
          </p:cNvPr>
          <p:cNvCxnSpPr>
            <a:cxnSpLocks/>
          </p:cNvCxnSpPr>
          <p:nvPr/>
        </p:nvCxnSpPr>
        <p:spPr>
          <a:xfrm>
            <a:off x="2839086" y="5599489"/>
            <a:ext cx="1364629" cy="0"/>
          </a:xfrm>
          <a:prstGeom prst="straightConnector1">
            <a:avLst/>
          </a:prstGeom>
          <a:ln w="28575">
            <a:solidFill>
              <a:srgbClr val="ECBF0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EBFB973-3DE2-4B34-969B-38E214E17EED}"/>
              </a:ext>
            </a:extLst>
          </p:cNvPr>
          <p:cNvSpPr/>
          <p:nvPr/>
        </p:nvSpPr>
        <p:spPr>
          <a:xfrm>
            <a:off x="4396361" y="5220245"/>
            <a:ext cx="4130951" cy="77207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EA94AB1-97B8-473B-87F3-434739A7B9D5}"/>
              </a:ext>
            </a:extLst>
          </p:cNvPr>
          <p:cNvSpPr/>
          <p:nvPr/>
        </p:nvSpPr>
        <p:spPr>
          <a:xfrm>
            <a:off x="416040" y="3767008"/>
            <a:ext cx="6392423" cy="31068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errar llave 30">
            <a:extLst>
              <a:ext uri="{FF2B5EF4-FFF2-40B4-BE49-F238E27FC236}">
                <a16:creationId xmlns:a16="http://schemas.microsoft.com/office/drawing/2014/main" id="{9937A5F3-4689-4B74-873C-64AEF8988CB5}"/>
              </a:ext>
            </a:extLst>
          </p:cNvPr>
          <p:cNvSpPr/>
          <p:nvPr/>
        </p:nvSpPr>
        <p:spPr>
          <a:xfrm rot="5400000">
            <a:off x="4023555" y="-1608608"/>
            <a:ext cx="211843" cy="7670160"/>
          </a:xfrm>
          <a:prstGeom prst="rightBrace">
            <a:avLst>
              <a:gd name="adj1" fmla="val 8333"/>
              <a:gd name="adj2" fmla="val 51043"/>
            </a:avLst>
          </a:prstGeom>
          <a:ln>
            <a:solidFill>
              <a:srgbClr val="ECB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" grpId="1"/>
      <p:bldP spid="8" grpId="0"/>
      <p:bldP spid="13" grpId="0"/>
      <p:bldP spid="15" grpId="0"/>
      <p:bldP spid="17" grpId="0"/>
      <p:bldP spid="18" grpId="0" animBg="1"/>
      <p:bldP spid="29" grpId="0" animBg="1"/>
      <p:bldP spid="30" grpId="0" animBg="1"/>
      <p:bldP spid="30" grpId="1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0B3E0-0C6F-4135-B0AD-3B1C1C9762D3}"/>
              </a:ext>
            </a:extLst>
          </p:cNvPr>
          <p:cNvSpPr txBox="1"/>
          <p:nvPr/>
        </p:nvSpPr>
        <p:spPr>
          <a:xfrm>
            <a:off x="7004482" y="631189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upf.edu/web/survey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  <a:latin typeface="Calibri"/>
              </a:rPr>
              <a:t>Conclusions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CBF02"/>
                </a:solidFill>
                <a:latin typeface="Calibri"/>
              </a:rPr>
              <a:t>Discussion and Conclusions</a:t>
            </a:r>
            <a:endParaRPr kumimoji="0" lang="en-US" sz="1600" b="0" i="0" u="none" strike="noStrike" kern="1200" cap="none" spc="0" normalizeH="0" baseline="0" dirty="0">
              <a:ln>
                <a:noFill/>
              </a:ln>
              <a:solidFill>
                <a:srgbClr val="ECBF02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E8AC5A-0C24-4D5E-96BC-BDFC44F1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D70C4F-F9C6-47B2-AF77-161A0145DFC1}"/>
              </a:ext>
            </a:extLst>
          </p:cNvPr>
          <p:cNvSpPr/>
          <p:nvPr/>
        </p:nvSpPr>
        <p:spPr>
          <a:xfrm>
            <a:off x="301986" y="1596005"/>
            <a:ext cx="8152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This and past research show that Spain has a higher measurement quality than the ESS average. However, differences across methods should be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Measurement errors can lead to very wrong conclusions not only for correlations, but also for regression and SEM analyses.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Hence, measurement errors should be corrected when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Easier procedure: using the Survey Quality Predictor (SQP)  </a:t>
            </a:r>
            <a:r>
              <a:rPr lang="en-US" dirty="0">
                <a:solidFill>
                  <a:srgbClr val="5C4C4F"/>
                </a:solidFill>
                <a:hlinkClick r:id="rId4"/>
              </a:rPr>
              <a:t>sqp.upf.edu </a:t>
            </a:r>
            <a:endParaRPr lang="en-US" dirty="0">
              <a:solidFill>
                <a:srgbClr val="5C4C4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C4C4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5C4C4F"/>
              </a:solidFill>
            </a:endParaRP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644ADB68-7DE1-4DB6-9963-A2756BB820B0}"/>
              </a:ext>
            </a:extLst>
          </p:cNvPr>
          <p:cNvSpPr txBox="1">
            <a:spLocks/>
          </p:cNvSpPr>
          <p:nvPr/>
        </p:nvSpPr>
        <p:spPr>
          <a:xfrm>
            <a:off x="251520" y="3539148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  <a:latin typeface="Calibri"/>
              </a:rPr>
              <a:t>Limits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E3EA2E8-231B-4473-AF4D-F9293A11BB8A}"/>
              </a:ext>
            </a:extLst>
          </p:cNvPr>
          <p:cNvSpPr/>
          <p:nvPr/>
        </p:nvSpPr>
        <p:spPr>
          <a:xfrm>
            <a:off x="301986" y="4163483"/>
            <a:ext cx="8152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One experiment:  findings are specific for the topics </a:t>
            </a:r>
            <a:r>
              <a:rPr lang="en-US" dirty="0" err="1">
                <a:solidFill>
                  <a:srgbClr val="5C4C4F"/>
                </a:solidFill>
              </a:rPr>
              <a:t>analysed</a:t>
            </a:r>
            <a:r>
              <a:rPr lang="en-US" dirty="0">
                <a:solidFill>
                  <a:srgbClr val="5C4C4F"/>
                </a:solidFill>
              </a:rPr>
              <a:t> and the methods used. To be able to draw general conclusions, more topics would need to be studied and/or SQP should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More sources of error (e.g. sampling). Only focused on measurement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C4C4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5C4C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  <p:bldP spid="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BF02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E21C6F-C4A6-47EC-84CF-BEB314616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180" y="2857608"/>
            <a:ext cx="6858000" cy="3445537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685648"/>
                </a:solidFill>
              </a:rPr>
              <a:t>upf.edu/web/survey</a:t>
            </a:r>
          </a:p>
          <a:p>
            <a:endParaRPr lang="en-GB" sz="1800" dirty="0">
              <a:solidFill>
                <a:srgbClr val="685648"/>
              </a:solidFill>
            </a:endParaRPr>
          </a:p>
          <a:p>
            <a:endParaRPr lang="en-GB" sz="1800" dirty="0">
              <a:solidFill>
                <a:srgbClr val="68564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solidFill>
                  <a:srgbClr val="685648"/>
                </a:solidFill>
              </a:rPr>
              <a:t>Universitat</a:t>
            </a:r>
            <a:r>
              <a:rPr lang="en-GB" sz="1800" dirty="0">
                <a:solidFill>
                  <a:srgbClr val="685648"/>
                </a:solidFill>
              </a:rPr>
              <a:t> </a:t>
            </a:r>
            <a:r>
              <a:rPr lang="en-GB" sz="1800" dirty="0" err="1">
                <a:solidFill>
                  <a:srgbClr val="685648"/>
                </a:solidFill>
              </a:rPr>
              <a:t>Pompeu</a:t>
            </a:r>
            <a:r>
              <a:rPr lang="en-GB" sz="1800" dirty="0">
                <a:solidFill>
                  <a:srgbClr val="685648"/>
                </a:solidFill>
              </a:rPr>
              <a:t> </a:t>
            </a:r>
            <a:r>
              <a:rPr lang="en-GB" sz="1800" dirty="0" err="1">
                <a:solidFill>
                  <a:srgbClr val="685648"/>
                </a:solidFill>
              </a:rPr>
              <a:t>Fabra</a:t>
            </a:r>
            <a:endParaRPr lang="en-GB" sz="1800" dirty="0">
              <a:solidFill>
                <a:srgbClr val="68564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685648"/>
                </a:solidFill>
              </a:rPr>
              <a:t>Research and Expertise Centre for Survey Methodology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685648"/>
                </a:solidFill>
              </a:rPr>
              <a:t>Ramon </a:t>
            </a:r>
            <a:r>
              <a:rPr lang="en-GB" sz="1800" dirty="0" err="1">
                <a:solidFill>
                  <a:srgbClr val="685648"/>
                </a:solidFill>
              </a:rPr>
              <a:t>Trias</a:t>
            </a:r>
            <a:r>
              <a:rPr lang="en-GB" sz="1800" dirty="0">
                <a:solidFill>
                  <a:srgbClr val="685648"/>
                </a:solidFill>
              </a:rPr>
              <a:t> </a:t>
            </a:r>
            <a:r>
              <a:rPr lang="en-GB" sz="1800" dirty="0" err="1">
                <a:solidFill>
                  <a:srgbClr val="685648"/>
                </a:solidFill>
              </a:rPr>
              <a:t>Fargas</a:t>
            </a:r>
            <a:r>
              <a:rPr lang="en-GB" sz="1800" dirty="0">
                <a:solidFill>
                  <a:srgbClr val="685648"/>
                </a:solidFill>
              </a:rPr>
              <a:t>, 25-27</a:t>
            </a:r>
            <a:br>
              <a:rPr lang="en-GB" sz="1800" dirty="0">
                <a:solidFill>
                  <a:srgbClr val="685648"/>
                </a:solidFill>
              </a:rPr>
            </a:br>
            <a:r>
              <a:rPr lang="en-GB" sz="1800" dirty="0">
                <a:solidFill>
                  <a:srgbClr val="685648"/>
                </a:solidFill>
              </a:rPr>
              <a:t>08005 Barcelona, Spain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800" dirty="0">
              <a:solidFill>
                <a:srgbClr val="68564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rgbClr val="685648"/>
                </a:solidFill>
              </a:rPr>
              <a:t>oriol.bosch@upf.edu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800" dirty="0">
              <a:solidFill>
                <a:srgbClr val="685648"/>
              </a:solidFill>
            </a:endParaRPr>
          </a:p>
          <a:p>
            <a:endParaRPr lang="en-GB" dirty="0">
              <a:solidFill>
                <a:srgbClr val="685648"/>
              </a:solidFill>
            </a:endParaRPr>
          </a:p>
          <a:p>
            <a:endParaRPr lang="en-GB" dirty="0">
              <a:solidFill>
                <a:srgbClr val="685648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86212A-4018-4113-86D5-E4347C7E7B52}"/>
              </a:ext>
            </a:extLst>
          </p:cNvPr>
          <p:cNvGrpSpPr/>
          <p:nvPr/>
        </p:nvGrpSpPr>
        <p:grpSpPr>
          <a:xfrm>
            <a:off x="4345437" y="3320254"/>
            <a:ext cx="1980709" cy="369332"/>
            <a:chOff x="3067049" y="3808521"/>
            <a:chExt cx="1980709" cy="369332"/>
          </a:xfrm>
        </p:grpSpPr>
        <p:pic>
          <p:nvPicPr>
            <p:cNvPr id="8196" name="Picture 4" descr="Twitter">
              <a:extLst>
                <a:ext uri="{FF2B5EF4-FFF2-40B4-BE49-F238E27FC236}">
                  <a16:creationId xmlns:a16="http://schemas.microsoft.com/office/drawing/2014/main" id="{A0904C70-90A7-46AB-AFD1-FF12F7E52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49" y="3808521"/>
              <a:ext cx="35242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E1ADB0-FF84-4DDA-9FB3-6DB7BDF10FA3}"/>
                </a:ext>
              </a:extLst>
            </p:cNvPr>
            <p:cNvSpPr/>
            <p:nvPr/>
          </p:nvSpPr>
          <p:spPr>
            <a:xfrm>
              <a:off x="3508041" y="3808521"/>
              <a:ext cx="15397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685648"/>
                  </a:solidFill>
                </a:rPr>
                <a:t>@RECSM_UPF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C13DA4-7E61-4D79-867E-7FCB261DD561}"/>
              </a:ext>
            </a:extLst>
          </p:cNvPr>
          <p:cNvGrpSpPr/>
          <p:nvPr/>
        </p:nvGrpSpPr>
        <p:grpSpPr>
          <a:xfrm>
            <a:off x="2556399" y="3316158"/>
            <a:ext cx="1642738" cy="369332"/>
            <a:chOff x="3067050" y="3333065"/>
            <a:chExt cx="1642738" cy="369332"/>
          </a:xfrm>
        </p:grpSpPr>
        <p:pic>
          <p:nvPicPr>
            <p:cNvPr id="13" name="Picture 2" descr="Facebook">
              <a:extLst>
                <a:ext uri="{FF2B5EF4-FFF2-40B4-BE49-F238E27FC236}">
                  <a16:creationId xmlns:a16="http://schemas.microsoft.com/office/drawing/2014/main" id="{AF3BC866-9C49-48BC-A8FD-7977DAEBF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3333065"/>
              <a:ext cx="35242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D19169-D9B1-47B9-8759-990B13D25EAE}"/>
                </a:ext>
              </a:extLst>
            </p:cNvPr>
            <p:cNvSpPr/>
            <p:nvPr/>
          </p:nvSpPr>
          <p:spPr>
            <a:xfrm>
              <a:off x="3526002" y="3333065"/>
              <a:ext cx="1183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>
                  <a:solidFill>
                    <a:srgbClr val="685648"/>
                  </a:solidFill>
                </a:rPr>
                <a:t>Recsm</a:t>
              </a:r>
              <a:r>
                <a:rPr lang="en-GB" dirty="0">
                  <a:solidFill>
                    <a:srgbClr val="685648"/>
                  </a:solidFill>
                </a:rPr>
                <a:t> </a:t>
              </a:r>
              <a:r>
                <a:rPr lang="en-GB" dirty="0" err="1">
                  <a:solidFill>
                    <a:srgbClr val="685648"/>
                  </a:solidFill>
                </a:rPr>
                <a:t>Upf</a:t>
              </a:r>
              <a:endParaRPr lang="en-GB" dirty="0">
                <a:solidFill>
                  <a:srgbClr val="685648"/>
                </a:solidFill>
              </a:endParaRPr>
            </a:p>
          </p:txBody>
        </p:sp>
      </p:grpSp>
      <p:pic>
        <p:nvPicPr>
          <p:cNvPr id="10" name="Picture 3">
            <a:extLst>
              <a:ext uri="{FF2B5EF4-FFF2-40B4-BE49-F238E27FC236}">
                <a16:creationId xmlns:a16="http://schemas.microsoft.com/office/drawing/2014/main" id="{BB7CA2CB-C183-4975-B2DA-5AFCE492223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75" y="1624625"/>
            <a:ext cx="4661747" cy="77278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73D6F37-EBE8-42A6-9F32-2A1268CF9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01" y="5208693"/>
            <a:ext cx="1071845" cy="5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0B3E0-0C6F-4135-B0AD-3B1C1C9762D3}"/>
              </a:ext>
            </a:extLst>
          </p:cNvPr>
          <p:cNvSpPr txBox="1"/>
          <p:nvPr/>
        </p:nvSpPr>
        <p:spPr>
          <a:xfrm>
            <a:off x="7004482" y="631189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upf.edu/web/survey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84602C"/>
                </a:solidFill>
                <a:latin typeface="Calibri"/>
              </a:rPr>
              <a:t>Anàlisis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EL NOSTRE ESTUDI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490356-7120-4EED-8080-52F334FE3D15}"/>
              </a:ext>
            </a:extLst>
          </p:cNvPr>
          <p:cNvSpPr txBox="1"/>
          <p:nvPr/>
        </p:nvSpPr>
        <p:spPr>
          <a:xfrm>
            <a:off x="371061" y="1195411"/>
            <a:ext cx="799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5C4C4F"/>
                </a:solidFill>
              </a:rPr>
              <a:t>SQP 2.1: </a:t>
            </a:r>
            <a:r>
              <a:rPr lang="es-ES" dirty="0" err="1">
                <a:solidFill>
                  <a:srgbClr val="5C4C4F"/>
                </a:solidFill>
              </a:rPr>
              <a:t>Aquest</a:t>
            </a:r>
            <a:r>
              <a:rPr lang="es-ES" dirty="0">
                <a:solidFill>
                  <a:srgbClr val="5C4C4F"/>
                </a:solidFill>
              </a:rPr>
              <a:t> programa </a:t>
            </a:r>
            <a:r>
              <a:rPr lang="es-ES" dirty="0" err="1">
                <a:solidFill>
                  <a:srgbClr val="5C4C4F"/>
                </a:solidFill>
              </a:rPr>
              <a:t>utilitza</a:t>
            </a:r>
            <a:r>
              <a:rPr lang="es-ES" dirty="0">
                <a:solidFill>
                  <a:srgbClr val="5C4C4F"/>
                </a:solidFill>
              </a:rPr>
              <a:t> una base de </a:t>
            </a:r>
            <a:r>
              <a:rPr lang="es-ES" dirty="0" err="1">
                <a:solidFill>
                  <a:srgbClr val="5C4C4F"/>
                </a:solidFill>
              </a:rPr>
              <a:t>dades</a:t>
            </a:r>
            <a:r>
              <a:rPr lang="es-ES" dirty="0">
                <a:solidFill>
                  <a:srgbClr val="5C4C4F"/>
                </a:solidFill>
              </a:rPr>
              <a:t> </a:t>
            </a:r>
            <a:r>
              <a:rPr lang="es-ES" dirty="0" err="1">
                <a:solidFill>
                  <a:srgbClr val="5C4C4F"/>
                </a:solidFill>
              </a:rPr>
              <a:t>amb</a:t>
            </a:r>
            <a:r>
              <a:rPr lang="es-ES" dirty="0">
                <a:solidFill>
                  <a:srgbClr val="5C4C4F"/>
                </a:solidFill>
              </a:rPr>
              <a:t> </a:t>
            </a:r>
            <a:r>
              <a:rPr lang="es-ES" dirty="0" err="1">
                <a:solidFill>
                  <a:srgbClr val="5C4C4F"/>
                </a:solidFill>
              </a:rPr>
              <a:t>l'estimació</a:t>
            </a:r>
            <a:r>
              <a:rPr lang="es-ES" dirty="0">
                <a:solidFill>
                  <a:srgbClr val="5C4C4F"/>
                </a:solidFill>
              </a:rPr>
              <a:t> de la </a:t>
            </a:r>
            <a:r>
              <a:rPr lang="es-ES" dirty="0" err="1">
                <a:solidFill>
                  <a:srgbClr val="5C4C4F"/>
                </a:solidFill>
              </a:rPr>
              <a:t>qualitat</a:t>
            </a:r>
            <a:r>
              <a:rPr lang="es-ES" dirty="0">
                <a:solidFill>
                  <a:srgbClr val="5C4C4F"/>
                </a:solidFill>
              </a:rPr>
              <a:t> de </a:t>
            </a:r>
            <a:r>
              <a:rPr lang="es-ES" dirty="0" err="1">
                <a:solidFill>
                  <a:srgbClr val="5C4C4F"/>
                </a:solidFill>
              </a:rPr>
              <a:t>més</a:t>
            </a:r>
            <a:r>
              <a:rPr lang="es-ES" dirty="0">
                <a:solidFill>
                  <a:srgbClr val="5C4C4F"/>
                </a:solidFill>
              </a:rPr>
              <a:t> de 3.400 preguntes, el </a:t>
            </a:r>
            <a:r>
              <a:rPr lang="es-ES" dirty="0" err="1">
                <a:solidFill>
                  <a:srgbClr val="5C4C4F"/>
                </a:solidFill>
              </a:rPr>
              <a:t>què</a:t>
            </a:r>
            <a:r>
              <a:rPr lang="es-ES" dirty="0">
                <a:solidFill>
                  <a:srgbClr val="5C4C4F"/>
                </a:solidFill>
              </a:rPr>
              <a:t> </a:t>
            </a:r>
            <a:r>
              <a:rPr lang="es-ES" dirty="0" err="1">
                <a:solidFill>
                  <a:srgbClr val="5C4C4F"/>
                </a:solidFill>
              </a:rPr>
              <a:t>permet</a:t>
            </a:r>
            <a:r>
              <a:rPr lang="es-ES" dirty="0">
                <a:solidFill>
                  <a:srgbClr val="5C4C4F"/>
                </a:solidFill>
              </a:rPr>
              <a:t> generar </a:t>
            </a:r>
            <a:r>
              <a:rPr lang="es-ES" dirty="0" err="1">
                <a:solidFill>
                  <a:srgbClr val="5C4C4F"/>
                </a:solidFill>
              </a:rPr>
              <a:t>prediccions</a:t>
            </a:r>
            <a:r>
              <a:rPr lang="es-ES" dirty="0">
                <a:solidFill>
                  <a:srgbClr val="5C4C4F"/>
                </a:solidFill>
              </a:rPr>
              <a:t> sobre la </a:t>
            </a:r>
            <a:r>
              <a:rPr lang="es-ES" dirty="0" err="1">
                <a:solidFill>
                  <a:srgbClr val="5C4C4F"/>
                </a:solidFill>
              </a:rPr>
              <a:t>fiabilitat</a:t>
            </a:r>
            <a:r>
              <a:rPr lang="es-ES" dirty="0">
                <a:solidFill>
                  <a:srgbClr val="5C4C4F"/>
                </a:solidFill>
              </a:rPr>
              <a:t>, la </a:t>
            </a:r>
            <a:r>
              <a:rPr lang="es-ES" dirty="0" err="1">
                <a:solidFill>
                  <a:srgbClr val="5C4C4F"/>
                </a:solidFill>
              </a:rPr>
              <a:t>validesa</a:t>
            </a:r>
            <a:r>
              <a:rPr lang="es-ES" dirty="0">
                <a:solidFill>
                  <a:srgbClr val="5C4C4F"/>
                </a:solidFill>
              </a:rPr>
              <a:t> i la </a:t>
            </a:r>
            <a:r>
              <a:rPr lang="es-ES" dirty="0" err="1">
                <a:solidFill>
                  <a:srgbClr val="5C4C4F"/>
                </a:solidFill>
              </a:rPr>
              <a:t>qualitat</a:t>
            </a:r>
            <a:r>
              <a:rPr lang="es-ES" dirty="0">
                <a:solidFill>
                  <a:srgbClr val="5C4C4F"/>
                </a:solidFill>
              </a:rPr>
              <a:t> </a:t>
            </a:r>
            <a:r>
              <a:rPr lang="es-ES" dirty="0" err="1">
                <a:solidFill>
                  <a:srgbClr val="5C4C4F"/>
                </a:solidFill>
              </a:rPr>
              <a:t>fins</a:t>
            </a:r>
            <a:r>
              <a:rPr lang="es-ES" dirty="0">
                <a:solidFill>
                  <a:srgbClr val="5C4C4F"/>
                </a:solidFill>
              </a:rPr>
              <a:t> i </a:t>
            </a:r>
            <a:r>
              <a:rPr lang="es-ES" dirty="0" err="1">
                <a:solidFill>
                  <a:srgbClr val="5C4C4F"/>
                </a:solidFill>
              </a:rPr>
              <a:t>tot</a:t>
            </a:r>
            <a:r>
              <a:rPr lang="es-ES" dirty="0">
                <a:solidFill>
                  <a:srgbClr val="5C4C4F"/>
                </a:solidFill>
              </a:rPr>
              <a:t> de preguntes que no </a:t>
            </a:r>
            <a:r>
              <a:rPr lang="es-ES" dirty="0" err="1">
                <a:solidFill>
                  <a:srgbClr val="5C4C4F"/>
                </a:solidFill>
              </a:rPr>
              <a:t>estan</a:t>
            </a:r>
            <a:r>
              <a:rPr lang="es-ES" dirty="0">
                <a:solidFill>
                  <a:srgbClr val="5C4C4F"/>
                </a:solidFill>
              </a:rPr>
              <a:t> a la </a:t>
            </a:r>
            <a:r>
              <a:rPr lang="es-ES" dirty="0" err="1">
                <a:solidFill>
                  <a:srgbClr val="5C4C4F"/>
                </a:solidFill>
              </a:rPr>
              <a:t>seva</a:t>
            </a:r>
            <a:r>
              <a:rPr lang="es-ES" dirty="0">
                <a:solidFill>
                  <a:srgbClr val="5C4C4F"/>
                </a:solidFill>
              </a:rPr>
              <a:t> base de </a:t>
            </a:r>
            <a:r>
              <a:rPr lang="es-ES" dirty="0" err="1">
                <a:solidFill>
                  <a:srgbClr val="5C4C4F"/>
                </a:solidFill>
              </a:rPr>
              <a:t>dades</a:t>
            </a:r>
            <a:r>
              <a:rPr lang="es-ES" dirty="0">
                <a:solidFill>
                  <a:srgbClr val="5C4C4F"/>
                </a:solidFill>
              </a:rPr>
              <a:t> (Saris et al., 2011).</a:t>
            </a:r>
          </a:p>
          <a:p>
            <a:endParaRPr lang="it-IT" dirty="0">
              <a:solidFill>
                <a:srgbClr val="5C4C4F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CD9E86-4C1E-4DDC-81DA-3B814F0F3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47" y="2432434"/>
            <a:ext cx="7813675" cy="35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0B3E0-0C6F-4135-B0AD-3B1C1C9762D3}"/>
              </a:ext>
            </a:extLst>
          </p:cNvPr>
          <p:cNvSpPr txBox="1"/>
          <p:nvPr/>
        </p:nvSpPr>
        <p:spPr>
          <a:xfrm>
            <a:off x="7004482" y="631189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upf.edu/web/survey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84602C"/>
                </a:solidFill>
                <a:latin typeface="Calibri"/>
              </a:rPr>
              <a:t>Anàlisis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EL NOSTRE ESTUDI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490356-7120-4EED-8080-52F334FE3D15}"/>
              </a:ext>
            </a:extLst>
          </p:cNvPr>
          <p:cNvSpPr txBox="1"/>
          <p:nvPr/>
        </p:nvSpPr>
        <p:spPr>
          <a:xfrm>
            <a:off x="371061" y="1195411"/>
            <a:ext cx="799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5C4C4F"/>
                </a:solidFill>
              </a:rPr>
              <a:t>SQP 2.1: </a:t>
            </a:r>
            <a:r>
              <a:rPr lang="es-ES" dirty="0" err="1">
                <a:solidFill>
                  <a:srgbClr val="5C4C4F"/>
                </a:solidFill>
              </a:rPr>
              <a:t>Aquest</a:t>
            </a:r>
            <a:r>
              <a:rPr lang="es-ES" dirty="0">
                <a:solidFill>
                  <a:srgbClr val="5C4C4F"/>
                </a:solidFill>
              </a:rPr>
              <a:t> programa </a:t>
            </a:r>
            <a:r>
              <a:rPr lang="es-ES" dirty="0" err="1">
                <a:solidFill>
                  <a:srgbClr val="5C4C4F"/>
                </a:solidFill>
              </a:rPr>
              <a:t>utilitza</a:t>
            </a:r>
            <a:r>
              <a:rPr lang="es-ES" dirty="0">
                <a:solidFill>
                  <a:srgbClr val="5C4C4F"/>
                </a:solidFill>
              </a:rPr>
              <a:t> una base de </a:t>
            </a:r>
            <a:r>
              <a:rPr lang="es-ES" dirty="0" err="1">
                <a:solidFill>
                  <a:srgbClr val="5C4C4F"/>
                </a:solidFill>
              </a:rPr>
              <a:t>dades</a:t>
            </a:r>
            <a:r>
              <a:rPr lang="es-ES" dirty="0">
                <a:solidFill>
                  <a:srgbClr val="5C4C4F"/>
                </a:solidFill>
              </a:rPr>
              <a:t> </a:t>
            </a:r>
            <a:r>
              <a:rPr lang="es-ES" dirty="0" err="1">
                <a:solidFill>
                  <a:srgbClr val="5C4C4F"/>
                </a:solidFill>
              </a:rPr>
              <a:t>amb</a:t>
            </a:r>
            <a:r>
              <a:rPr lang="es-ES" dirty="0">
                <a:solidFill>
                  <a:srgbClr val="5C4C4F"/>
                </a:solidFill>
              </a:rPr>
              <a:t> </a:t>
            </a:r>
            <a:r>
              <a:rPr lang="es-ES" dirty="0" err="1">
                <a:solidFill>
                  <a:srgbClr val="5C4C4F"/>
                </a:solidFill>
              </a:rPr>
              <a:t>l'estimació</a:t>
            </a:r>
            <a:r>
              <a:rPr lang="es-ES" dirty="0">
                <a:solidFill>
                  <a:srgbClr val="5C4C4F"/>
                </a:solidFill>
              </a:rPr>
              <a:t> de la </a:t>
            </a:r>
            <a:r>
              <a:rPr lang="es-ES" dirty="0" err="1">
                <a:solidFill>
                  <a:srgbClr val="5C4C4F"/>
                </a:solidFill>
              </a:rPr>
              <a:t>qualitat</a:t>
            </a:r>
            <a:r>
              <a:rPr lang="es-ES" dirty="0">
                <a:solidFill>
                  <a:srgbClr val="5C4C4F"/>
                </a:solidFill>
              </a:rPr>
              <a:t> de </a:t>
            </a:r>
            <a:r>
              <a:rPr lang="es-ES" dirty="0" err="1">
                <a:solidFill>
                  <a:srgbClr val="5C4C4F"/>
                </a:solidFill>
              </a:rPr>
              <a:t>més</a:t>
            </a:r>
            <a:r>
              <a:rPr lang="es-ES" dirty="0">
                <a:solidFill>
                  <a:srgbClr val="5C4C4F"/>
                </a:solidFill>
              </a:rPr>
              <a:t> de 3.400 preguntes, el </a:t>
            </a:r>
            <a:r>
              <a:rPr lang="es-ES" dirty="0" err="1">
                <a:solidFill>
                  <a:srgbClr val="5C4C4F"/>
                </a:solidFill>
              </a:rPr>
              <a:t>què</a:t>
            </a:r>
            <a:r>
              <a:rPr lang="es-ES" dirty="0">
                <a:solidFill>
                  <a:srgbClr val="5C4C4F"/>
                </a:solidFill>
              </a:rPr>
              <a:t> </a:t>
            </a:r>
            <a:r>
              <a:rPr lang="es-ES" dirty="0" err="1">
                <a:solidFill>
                  <a:srgbClr val="5C4C4F"/>
                </a:solidFill>
              </a:rPr>
              <a:t>permet</a:t>
            </a:r>
            <a:r>
              <a:rPr lang="es-ES" dirty="0">
                <a:solidFill>
                  <a:srgbClr val="5C4C4F"/>
                </a:solidFill>
              </a:rPr>
              <a:t> generar </a:t>
            </a:r>
            <a:r>
              <a:rPr lang="es-ES" dirty="0" err="1">
                <a:solidFill>
                  <a:srgbClr val="5C4C4F"/>
                </a:solidFill>
              </a:rPr>
              <a:t>prediccions</a:t>
            </a:r>
            <a:r>
              <a:rPr lang="es-ES" dirty="0">
                <a:solidFill>
                  <a:srgbClr val="5C4C4F"/>
                </a:solidFill>
              </a:rPr>
              <a:t> sobre la </a:t>
            </a:r>
            <a:r>
              <a:rPr lang="es-ES" dirty="0" err="1">
                <a:solidFill>
                  <a:srgbClr val="5C4C4F"/>
                </a:solidFill>
              </a:rPr>
              <a:t>fiabilitat</a:t>
            </a:r>
            <a:r>
              <a:rPr lang="es-ES" dirty="0">
                <a:solidFill>
                  <a:srgbClr val="5C4C4F"/>
                </a:solidFill>
              </a:rPr>
              <a:t>, la </a:t>
            </a:r>
            <a:r>
              <a:rPr lang="es-ES" dirty="0" err="1">
                <a:solidFill>
                  <a:srgbClr val="5C4C4F"/>
                </a:solidFill>
              </a:rPr>
              <a:t>validesa</a:t>
            </a:r>
            <a:r>
              <a:rPr lang="es-ES" dirty="0">
                <a:solidFill>
                  <a:srgbClr val="5C4C4F"/>
                </a:solidFill>
              </a:rPr>
              <a:t> i la </a:t>
            </a:r>
            <a:r>
              <a:rPr lang="es-ES" dirty="0" err="1">
                <a:solidFill>
                  <a:srgbClr val="5C4C4F"/>
                </a:solidFill>
              </a:rPr>
              <a:t>qualitat</a:t>
            </a:r>
            <a:r>
              <a:rPr lang="es-ES" dirty="0">
                <a:solidFill>
                  <a:srgbClr val="5C4C4F"/>
                </a:solidFill>
              </a:rPr>
              <a:t> </a:t>
            </a:r>
            <a:r>
              <a:rPr lang="es-ES" dirty="0" err="1">
                <a:solidFill>
                  <a:srgbClr val="5C4C4F"/>
                </a:solidFill>
              </a:rPr>
              <a:t>fins</a:t>
            </a:r>
            <a:r>
              <a:rPr lang="es-ES" dirty="0">
                <a:solidFill>
                  <a:srgbClr val="5C4C4F"/>
                </a:solidFill>
              </a:rPr>
              <a:t> i </a:t>
            </a:r>
            <a:r>
              <a:rPr lang="es-ES" dirty="0" err="1">
                <a:solidFill>
                  <a:srgbClr val="5C4C4F"/>
                </a:solidFill>
              </a:rPr>
              <a:t>tot</a:t>
            </a:r>
            <a:r>
              <a:rPr lang="es-ES" dirty="0">
                <a:solidFill>
                  <a:srgbClr val="5C4C4F"/>
                </a:solidFill>
              </a:rPr>
              <a:t> de preguntes que no </a:t>
            </a:r>
            <a:r>
              <a:rPr lang="es-ES" dirty="0" err="1">
                <a:solidFill>
                  <a:srgbClr val="5C4C4F"/>
                </a:solidFill>
              </a:rPr>
              <a:t>estan</a:t>
            </a:r>
            <a:r>
              <a:rPr lang="es-ES" dirty="0">
                <a:solidFill>
                  <a:srgbClr val="5C4C4F"/>
                </a:solidFill>
              </a:rPr>
              <a:t> a la </a:t>
            </a:r>
            <a:r>
              <a:rPr lang="es-ES" dirty="0" err="1">
                <a:solidFill>
                  <a:srgbClr val="5C4C4F"/>
                </a:solidFill>
              </a:rPr>
              <a:t>seva</a:t>
            </a:r>
            <a:r>
              <a:rPr lang="es-ES" dirty="0">
                <a:solidFill>
                  <a:srgbClr val="5C4C4F"/>
                </a:solidFill>
              </a:rPr>
              <a:t> base de </a:t>
            </a:r>
            <a:r>
              <a:rPr lang="es-ES" dirty="0" err="1">
                <a:solidFill>
                  <a:srgbClr val="5C4C4F"/>
                </a:solidFill>
              </a:rPr>
              <a:t>dades</a:t>
            </a:r>
            <a:r>
              <a:rPr lang="es-ES" dirty="0">
                <a:solidFill>
                  <a:srgbClr val="5C4C4F"/>
                </a:solidFill>
              </a:rPr>
              <a:t> (Saris et al., 2011).</a:t>
            </a:r>
          </a:p>
          <a:p>
            <a:endParaRPr lang="it-IT" dirty="0">
              <a:solidFill>
                <a:srgbClr val="5C4C4F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3E2B519-978C-4B24-8C7E-5A8222182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46" y="2432433"/>
            <a:ext cx="7813675" cy="35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2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0B3E0-0C6F-4135-B0AD-3B1C1C9762D3}"/>
              </a:ext>
            </a:extLst>
          </p:cNvPr>
          <p:cNvSpPr txBox="1"/>
          <p:nvPr/>
        </p:nvSpPr>
        <p:spPr>
          <a:xfrm>
            <a:off x="7004482" y="631189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upf.edu/web/survey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84602C"/>
                </a:solidFill>
                <a:latin typeface="Calibri"/>
              </a:rPr>
              <a:t>Spain in comparative perspective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AAC7E5-2330-451E-BE7D-28DBDD19A87D}"/>
              </a:ext>
            </a:extLst>
          </p:cNvPr>
          <p:cNvSpPr txBox="1"/>
          <p:nvPr/>
        </p:nvSpPr>
        <p:spPr>
          <a:xfrm>
            <a:off x="371061" y="1550504"/>
            <a:ext cx="79910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Few researches have analyzed the measurement quality of survey questions in Spain.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C4C4F"/>
                </a:solidFill>
              </a:rPr>
              <a:t>Saris et al. (2010)</a:t>
            </a:r>
            <a:r>
              <a:rPr lang="en-US" dirty="0">
                <a:solidFill>
                  <a:srgbClr val="5C4C4F"/>
                </a:solidFill>
              </a:rPr>
              <a:t>,</a:t>
            </a:r>
            <a:r>
              <a:rPr lang="en-US" b="1" dirty="0">
                <a:solidFill>
                  <a:srgbClr val="5C4C4F"/>
                </a:solidFill>
              </a:rPr>
              <a:t> </a:t>
            </a:r>
            <a:r>
              <a:rPr lang="en-US" dirty="0">
                <a:solidFill>
                  <a:srgbClr val="5C4C4F"/>
                </a:solidFill>
              </a:rPr>
              <a:t>conducting experiments from ESS rounds 2 and 3, found </a:t>
            </a:r>
            <a:r>
              <a:rPr lang="en-US" b="1" dirty="0">
                <a:solidFill>
                  <a:srgbClr val="5C4C4F"/>
                </a:solidFill>
              </a:rPr>
              <a:t>that overall Spain had a higher quality than the ESS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C4C4F"/>
                </a:solidFill>
              </a:rPr>
              <a:t>Revilla, Saris and Krosnick (2014)</a:t>
            </a:r>
            <a:r>
              <a:rPr lang="en-US" dirty="0">
                <a:solidFill>
                  <a:srgbClr val="5C4C4F"/>
                </a:solidFill>
              </a:rPr>
              <a:t>,</a:t>
            </a:r>
            <a:r>
              <a:rPr lang="en-US" b="1" dirty="0">
                <a:solidFill>
                  <a:srgbClr val="5C4C4F"/>
                </a:solidFill>
              </a:rPr>
              <a:t> </a:t>
            </a:r>
            <a:r>
              <a:rPr lang="en-US" dirty="0">
                <a:solidFill>
                  <a:srgbClr val="5C4C4F"/>
                </a:solidFill>
              </a:rPr>
              <a:t>analyzing the ideal number of points in agree-disagree scales, </a:t>
            </a:r>
            <a:r>
              <a:rPr lang="en-US" b="1" dirty="0">
                <a:solidFill>
                  <a:srgbClr val="5C4C4F"/>
                </a:solidFill>
              </a:rPr>
              <a:t>found a higher measurement quality for Spain than for the ESS</a:t>
            </a:r>
            <a:r>
              <a:rPr lang="en-US" dirty="0">
                <a:solidFill>
                  <a:srgbClr val="5C4C4F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Arc 6">
            <a:extLst>
              <a:ext uri="{FF2B5EF4-FFF2-40B4-BE49-F238E27FC236}">
                <a16:creationId xmlns:a16="http://schemas.microsoft.com/office/drawing/2014/main" id="{3EECD2BD-F7D8-47F8-B68A-D5031E21EF80}"/>
              </a:ext>
            </a:extLst>
          </p:cNvPr>
          <p:cNvSpPr/>
          <p:nvPr/>
        </p:nvSpPr>
        <p:spPr>
          <a:xfrm rot="5400000">
            <a:off x="4233287" y="-424773"/>
            <a:ext cx="362530" cy="8086983"/>
          </a:xfrm>
          <a:prstGeom prst="arc">
            <a:avLst>
              <a:gd name="adj1" fmla="val 16216296"/>
              <a:gd name="adj2" fmla="val 5409786"/>
            </a:avLst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14" name="Connecteur droit avec flèche 10">
            <a:extLst>
              <a:ext uri="{FF2B5EF4-FFF2-40B4-BE49-F238E27FC236}">
                <a16:creationId xmlns:a16="http://schemas.microsoft.com/office/drawing/2014/main" id="{4A9A9FE9-DE47-477F-A151-56E6BB06EF93}"/>
              </a:ext>
            </a:extLst>
          </p:cNvPr>
          <p:cNvCxnSpPr>
            <a:cxnSpLocks/>
          </p:cNvCxnSpPr>
          <p:nvPr/>
        </p:nvCxnSpPr>
        <p:spPr>
          <a:xfrm>
            <a:off x="4330690" y="3799984"/>
            <a:ext cx="0" cy="25578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1D7CDB-B70E-4063-8E33-D410582B6A2A}"/>
              </a:ext>
            </a:extLst>
          </p:cNvPr>
          <p:cNvSpPr txBox="1"/>
          <p:nvPr/>
        </p:nvSpPr>
        <p:spPr>
          <a:xfrm>
            <a:off x="419021" y="4342142"/>
            <a:ext cx="799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C4C4F"/>
                </a:solidFill>
              </a:rPr>
              <a:t>However, to our knowledge, </a:t>
            </a:r>
            <a:r>
              <a:rPr lang="en-US" b="1" dirty="0">
                <a:solidFill>
                  <a:srgbClr val="5C4C4F"/>
                </a:solidFill>
              </a:rPr>
              <a:t>no research has focused on detail on comparing Spain with other countries in terms of measurement quality.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DADB2F-93A3-41A9-839B-692DE59D0065}"/>
              </a:ext>
            </a:extLst>
          </p:cNvPr>
          <p:cNvSpPr txBox="1"/>
          <p:nvPr/>
        </p:nvSpPr>
        <p:spPr>
          <a:xfrm>
            <a:off x="371062" y="1550504"/>
            <a:ext cx="79910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Few researches have analyzed the measurement quality of survey questions in Spain.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C4C4F"/>
                </a:solidFill>
              </a:rPr>
              <a:t>Saris et al. (2010)</a:t>
            </a:r>
            <a:r>
              <a:rPr lang="en-US" dirty="0">
                <a:solidFill>
                  <a:srgbClr val="5C4C4F"/>
                </a:solidFill>
              </a:rPr>
              <a:t>,</a:t>
            </a:r>
            <a:r>
              <a:rPr lang="en-US" b="1" dirty="0">
                <a:solidFill>
                  <a:srgbClr val="5C4C4F"/>
                </a:solidFill>
              </a:rPr>
              <a:t> </a:t>
            </a:r>
            <a:r>
              <a:rPr lang="en-US" dirty="0">
                <a:solidFill>
                  <a:srgbClr val="5C4C4F"/>
                </a:solidFill>
              </a:rPr>
              <a:t>conducting experiments from ESS rounds 2 and 3, found </a:t>
            </a:r>
            <a:r>
              <a:rPr lang="en-US" b="1" dirty="0">
                <a:solidFill>
                  <a:srgbClr val="5C4C4F"/>
                </a:solidFill>
              </a:rPr>
              <a:t>that overall Spain had a higher quality than the ESS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C4C4F"/>
                </a:solidFill>
              </a:rPr>
              <a:t>Revilla, Saris and Krosnick (2014)</a:t>
            </a:r>
            <a:r>
              <a:rPr lang="en-US" dirty="0">
                <a:solidFill>
                  <a:srgbClr val="5C4C4F"/>
                </a:solidFill>
              </a:rPr>
              <a:t>,</a:t>
            </a:r>
            <a:r>
              <a:rPr lang="en-US" b="1" dirty="0">
                <a:solidFill>
                  <a:srgbClr val="5C4C4F"/>
                </a:solidFill>
              </a:rPr>
              <a:t> </a:t>
            </a:r>
            <a:r>
              <a:rPr lang="en-US" dirty="0">
                <a:solidFill>
                  <a:srgbClr val="5C4C4F"/>
                </a:solidFill>
              </a:rPr>
              <a:t>analyzing the ideal number of points in agree-disagree scales, </a:t>
            </a:r>
            <a:r>
              <a:rPr lang="en-US" b="1" dirty="0">
                <a:solidFill>
                  <a:srgbClr val="5C4C4F"/>
                </a:solidFill>
              </a:rPr>
              <a:t>found a higher measurement quality for Spain than for the ESS</a:t>
            </a:r>
            <a:r>
              <a:rPr lang="en-US" dirty="0">
                <a:solidFill>
                  <a:srgbClr val="5C4C4F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Arc 6">
            <a:extLst>
              <a:ext uri="{FF2B5EF4-FFF2-40B4-BE49-F238E27FC236}">
                <a16:creationId xmlns:a16="http://schemas.microsoft.com/office/drawing/2014/main" id="{D5FFD35A-605F-4471-9A75-B9D6AEAD6088}"/>
              </a:ext>
            </a:extLst>
          </p:cNvPr>
          <p:cNvSpPr/>
          <p:nvPr/>
        </p:nvSpPr>
        <p:spPr>
          <a:xfrm rot="5400000">
            <a:off x="4233288" y="-424773"/>
            <a:ext cx="362530" cy="8086983"/>
          </a:xfrm>
          <a:prstGeom prst="arc">
            <a:avLst>
              <a:gd name="adj1" fmla="val 16216296"/>
              <a:gd name="adj2" fmla="val 5409786"/>
            </a:avLst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17" name="Connecteur droit avec flèche 10">
            <a:extLst>
              <a:ext uri="{FF2B5EF4-FFF2-40B4-BE49-F238E27FC236}">
                <a16:creationId xmlns:a16="http://schemas.microsoft.com/office/drawing/2014/main" id="{4DD4A8D5-6EC8-4FA6-BBCF-6397D7F111A7}"/>
              </a:ext>
            </a:extLst>
          </p:cNvPr>
          <p:cNvCxnSpPr>
            <a:cxnSpLocks/>
          </p:cNvCxnSpPr>
          <p:nvPr/>
        </p:nvCxnSpPr>
        <p:spPr>
          <a:xfrm>
            <a:off x="4330691" y="3799984"/>
            <a:ext cx="0" cy="25578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>
            <a:extLst>
              <a:ext uri="{FF2B5EF4-FFF2-40B4-BE49-F238E27FC236}">
                <a16:creationId xmlns:a16="http://schemas.microsoft.com/office/drawing/2014/main" id="{82CBAC79-A42A-4C6A-8F95-A29C88F9AF58}"/>
              </a:ext>
            </a:extLst>
          </p:cNvPr>
          <p:cNvSpPr txBox="1"/>
          <p:nvPr/>
        </p:nvSpPr>
        <p:spPr>
          <a:xfrm>
            <a:off x="1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Arc 6">
            <a:extLst>
              <a:ext uri="{FF2B5EF4-FFF2-40B4-BE49-F238E27FC236}">
                <a16:creationId xmlns:a16="http://schemas.microsoft.com/office/drawing/2014/main" id="{6B374DB6-323A-4C4D-A152-9C166C36B5E9}"/>
              </a:ext>
            </a:extLst>
          </p:cNvPr>
          <p:cNvSpPr/>
          <p:nvPr/>
        </p:nvSpPr>
        <p:spPr>
          <a:xfrm rot="5400000">
            <a:off x="4233291" y="-424773"/>
            <a:ext cx="362530" cy="8086983"/>
          </a:xfrm>
          <a:prstGeom prst="arc">
            <a:avLst>
              <a:gd name="adj1" fmla="val 16216296"/>
              <a:gd name="adj2" fmla="val 5409786"/>
            </a:avLst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6D6B1892-90CB-417F-AD6B-0B442CA6DC4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5950"/>
            <a:ext cx="2412057" cy="39985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4F24B6F-4708-4BCD-A776-0CDF537A53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0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5">
            <a:extLst>
              <a:ext uri="{FF2B5EF4-FFF2-40B4-BE49-F238E27FC236}">
                <a16:creationId xmlns:a16="http://schemas.microsoft.com/office/drawing/2014/main" id="{A9CFAE93-0EEA-4F6C-9CFA-D2607A645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786909"/>
              </p:ext>
            </p:extLst>
          </p:nvPr>
        </p:nvGraphicFramePr>
        <p:xfrm>
          <a:off x="1547813" y="2636838"/>
          <a:ext cx="715886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8220535" imgH="2741965" progId="Word.Document.8">
                  <p:embed/>
                </p:oleObj>
              </mc:Choice>
              <mc:Fallback>
                <p:oleObj name="Document" r:id="rId3" imgW="8220535" imgH="2741965" progId="Word.Document.8">
                  <p:embed/>
                  <p:pic>
                    <p:nvPicPr>
                      <p:cNvPr id="31" name="Object 5">
                        <a:extLst>
                          <a:ext uri="{FF2B5EF4-FFF2-40B4-BE49-F238E27FC236}">
                            <a16:creationId xmlns:a16="http://schemas.microsoft.com/office/drawing/2014/main" id="{A9CFAE93-0EEA-4F6C-9CFA-D2607A6457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36838"/>
                        <a:ext cx="7158865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Measurement quality of survey questions </a:t>
            </a:r>
            <a:endParaRPr lang="en-US" sz="2400" dirty="0">
              <a:solidFill>
                <a:srgbClr val="84602C"/>
              </a:solidFill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ECBF02"/>
                </a:solidFill>
              </a:rPr>
              <a:t>BACKGROUND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srgbClr val="ECBF02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948E188-34FA-4899-AF19-75F4EE374280}"/>
              </a:ext>
            </a:extLst>
          </p:cNvPr>
          <p:cNvSpPr/>
          <p:nvPr/>
        </p:nvSpPr>
        <p:spPr>
          <a:xfrm>
            <a:off x="1394656" y="1577238"/>
            <a:ext cx="6725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5C4C4F"/>
                </a:solidFill>
              </a:rPr>
              <a:t>Quality = part of variance explained by the latent concept of interest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5C4C4F"/>
                </a:solidFill>
              </a:rPr>
              <a:t>	      </a:t>
            </a:r>
            <a:r>
              <a:rPr lang="en-US" b="1" dirty="0">
                <a:solidFill>
                  <a:srgbClr val="5C4C4F"/>
                </a:solidFill>
                <a:sym typeface="Wingdings" pitchFamily="2" charset="2"/>
              </a:rPr>
              <a:t>   </a:t>
            </a:r>
            <a:r>
              <a:rPr lang="en-US" b="1" dirty="0">
                <a:solidFill>
                  <a:srgbClr val="5C4C4F"/>
                </a:solidFill>
              </a:rPr>
              <a:t>complement of measurement errors</a:t>
            </a:r>
            <a:endParaRPr lang="es-ES" b="1" dirty="0">
              <a:solidFill>
                <a:srgbClr val="5C4C4F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1E2EC0B-7023-40D5-97FE-C557C2F0F244}"/>
              </a:ext>
            </a:extLst>
          </p:cNvPr>
          <p:cNvSpPr/>
          <p:nvPr/>
        </p:nvSpPr>
        <p:spPr>
          <a:xfrm>
            <a:off x="1298712" y="1484906"/>
            <a:ext cx="6821421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E935C75-F240-4571-ACB0-B2CC9C8A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4386263"/>
            <a:ext cx="2889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_tradnl" altLang="es-ES">
              <a:latin typeface="Calibri" panose="020F0502020204030204" pitchFamily="34" charset="0"/>
            </a:endParaRPr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AE4C78C5-84F7-4216-A83F-FC6495E3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3546475"/>
            <a:ext cx="21590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_tradnl" altLang="es-ES">
              <a:latin typeface="Calibri" panose="020F0502020204030204" pitchFamily="34" charset="0"/>
            </a:endParaRP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1EB9E732-7985-4A53-8F9A-DC513381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2603500"/>
            <a:ext cx="21590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_tradnl" altLang="es-ES">
              <a:latin typeface="Calibri" panose="020F0502020204030204" pitchFamily="34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6E2A461A-A73D-475A-A354-F13F749D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3527425"/>
            <a:ext cx="287337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_tradnl" altLang="es-ES">
              <a:latin typeface="Calibri" panose="020F0502020204030204" pitchFamily="34" charset="0"/>
            </a:endParaRPr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622ABE11-CFF0-4FF9-9BFE-801FA182F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933825"/>
            <a:ext cx="172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200" b="1" u="none" dirty="0">
                <a:solidFill>
                  <a:srgbClr val="990033"/>
                </a:solidFill>
                <a:latin typeface="Century Gothic" panose="020B0502020202020204" pitchFamily="34" charset="0"/>
              </a:rPr>
              <a:t>Reliability coefficient</a:t>
            </a:r>
            <a:endParaRPr lang="el-GR" altLang="es-ES" sz="1200" b="1" u="none" baseline="-25000" dirty="0">
              <a:solidFill>
                <a:srgbClr val="990033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8998F2FE-A2BB-4805-820D-F11418E35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092475"/>
            <a:ext cx="1562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200" b="1" u="none" dirty="0">
                <a:solidFill>
                  <a:srgbClr val="990033"/>
                </a:solidFill>
                <a:latin typeface="Century Gothic" panose="020B0502020202020204" pitchFamily="34" charset="0"/>
              </a:rPr>
              <a:t>Validity coefficient</a:t>
            </a:r>
            <a:endParaRPr lang="el-GR" altLang="es-ES" sz="1200" b="1" u="none" baseline="-25000" dirty="0">
              <a:solidFill>
                <a:srgbClr val="990033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à coins arrondis 16">
            <a:extLst>
              <a:ext uri="{FF2B5EF4-FFF2-40B4-BE49-F238E27FC236}">
                <a16:creationId xmlns:a16="http://schemas.microsoft.com/office/drawing/2014/main" id="{430B428A-9E5B-453F-A4D9-B106AD44B063}"/>
              </a:ext>
            </a:extLst>
          </p:cNvPr>
          <p:cNvSpPr/>
          <p:nvPr/>
        </p:nvSpPr>
        <p:spPr>
          <a:xfrm>
            <a:off x="7164388" y="2781300"/>
            <a:ext cx="1655762" cy="935038"/>
          </a:xfrm>
          <a:prstGeom prst="wedgeRoundRectCallout">
            <a:avLst>
              <a:gd name="adj1" fmla="val -83090"/>
              <a:gd name="adj2" fmla="val 35112"/>
              <a:gd name="adj3" fmla="val 16667"/>
            </a:avLst>
          </a:prstGeom>
          <a:solidFill>
            <a:srgbClr val="ECBF0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u="none" dirty="0">
                <a:solidFill>
                  <a:schemeClr val="bg1"/>
                </a:solidFill>
              </a:rPr>
              <a:t>Quality = reliability </a:t>
            </a:r>
            <a:r>
              <a:rPr lang="en-US" sz="1400" b="1" i="1" u="none" dirty="0">
                <a:solidFill>
                  <a:schemeClr val="bg1"/>
                </a:solidFill>
              </a:rPr>
              <a:t>x</a:t>
            </a:r>
            <a:r>
              <a:rPr lang="en-US" sz="1400" b="1" u="none" dirty="0">
                <a:solidFill>
                  <a:schemeClr val="bg1"/>
                </a:solidFill>
              </a:rPr>
              <a:t> measurement validity</a:t>
            </a:r>
            <a:endParaRPr lang="fr-FR" b="1" u="none" dirty="0">
              <a:solidFill>
                <a:schemeClr val="bg1"/>
              </a:solidFill>
            </a:endParaRPr>
          </a:p>
        </p:txBody>
      </p:sp>
      <p:sp>
        <p:nvSpPr>
          <p:cNvPr id="28" name="Rectangle à coins arrondis 17">
            <a:extLst>
              <a:ext uri="{FF2B5EF4-FFF2-40B4-BE49-F238E27FC236}">
                <a16:creationId xmlns:a16="http://schemas.microsoft.com/office/drawing/2014/main" id="{49C5EA10-0A66-4697-A7BA-55B293F1689C}"/>
              </a:ext>
            </a:extLst>
          </p:cNvPr>
          <p:cNvSpPr/>
          <p:nvPr/>
        </p:nvSpPr>
        <p:spPr>
          <a:xfrm>
            <a:off x="611188" y="4941888"/>
            <a:ext cx="2232025" cy="1079500"/>
          </a:xfrm>
          <a:prstGeom prst="wedgeRoundRectCallout">
            <a:avLst>
              <a:gd name="adj1" fmla="val 55572"/>
              <a:gd name="adj2" fmla="val -89636"/>
              <a:gd name="adj3" fmla="val 16667"/>
            </a:avLst>
          </a:prstGeom>
          <a:solidFill>
            <a:srgbClr val="ECBF0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u="none" dirty="0">
                <a:solidFill>
                  <a:schemeClr val="bg1"/>
                </a:solidFill>
              </a:rPr>
              <a:t>Quality = strength of the relationship between the latent concept of interest and the observed answers</a:t>
            </a:r>
            <a:endParaRPr lang="fr-FR" b="1" u="none" dirty="0">
              <a:solidFill>
                <a:schemeClr val="bg1"/>
              </a:solidFill>
            </a:endParaRPr>
          </a:p>
        </p:txBody>
      </p:sp>
      <p:cxnSp>
        <p:nvCxnSpPr>
          <p:cNvPr id="29" name="Connecteur droit 21">
            <a:extLst>
              <a:ext uri="{FF2B5EF4-FFF2-40B4-BE49-F238E27FC236}">
                <a16:creationId xmlns:a16="http://schemas.microsoft.com/office/drawing/2014/main" id="{C4EC81FC-6845-48CF-8611-9153F2781C40}"/>
              </a:ext>
            </a:extLst>
          </p:cNvPr>
          <p:cNvCxnSpPr>
            <a:endCxn id="30" idx="17"/>
          </p:cNvCxnSpPr>
          <p:nvPr/>
        </p:nvCxnSpPr>
        <p:spPr>
          <a:xfrm>
            <a:off x="5292725" y="3213100"/>
            <a:ext cx="1330325" cy="360363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 25">
            <a:extLst>
              <a:ext uri="{FF2B5EF4-FFF2-40B4-BE49-F238E27FC236}">
                <a16:creationId xmlns:a16="http://schemas.microsoft.com/office/drawing/2014/main" id="{260AF050-C8DE-49A2-B55C-C2F9EB0EB84B}"/>
              </a:ext>
            </a:extLst>
          </p:cNvPr>
          <p:cNvSpPr/>
          <p:nvPr/>
        </p:nvSpPr>
        <p:spPr>
          <a:xfrm>
            <a:off x="5508625" y="3573463"/>
            <a:ext cx="1116013" cy="503237"/>
          </a:xfrm>
          <a:custGeom>
            <a:avLst/>
            <a:gdLst>
              <a:gd name="connsiteX0" fmla="*/ 0 w 1044287"/>
              <a:gd name="connsiteY0" fmla="*/ 495656 h 495656"/>
              <a:gd name="connsiteX1" fmla="*/ 59820 w 1044287"/>
              <a:gd name="connsiteY1" fmla="*/ 478564 h 495656"/>
              <a:gd name="connsiteX2" fmla="*/ 205099 w 1044287"/>
              <a:gd name="connsiteY2" fmla="*/ 487110 h 495656"/>
              <a:gd name="connsiteX3" fmla="*/ 581114 w 1044287"/>
              <a:gd name="connsiteY3" fmla="*/ 478564 h 495656"/>
              <a:gd name="connsiteX4" fmla="*/ 606751 w 1044287"/>
              <a:gd name="connsiteY4" fmla="*/ 470019 h 495656"/>
              <a:gd name="connsiteX5" fmla="*/ 700755 w 1044287"/>
              <a:gd name="connsiteY5" fmla="*/ 444381 h 495656"/>
              <a:gd name="connsiteX6" fmla="*/ 752029 w 1044287"/>
              <a:gd name="connsiteY6" fmla="*/ 427290 h 495656"/>
              <a:gd name="connsiteX7" fmla="*/ 777667 w 1044287"/>
              <a:gd name="connsiteY7" fmla="*/ 418744 h 495656"/>
              <a:gd name="connsiteX8" fmla="*/ 803304 w 1044287"/>
              <a:gd name="connsiteY8" fmla="*/ 401652 h 495656"/>
              <a:gd name="connsiteX9" fmla="*/ 880216 w 1044287"/>
              <a:gd name="connsiteY9" fmla="*/ 358923 h 495656"/>
              <a:gd name="connsiteX10" fmla="*/ 922945 w 1044287"/>
              <a:gd name="connsiteY10" fmla="*/ 307649 h 495656"/>
              <a:gd name="connsiteX11" fmla="*/ 948583 w 1044287"/>
              <a:gd name="connsiteY11" fmla="*/ 282011 h 495656"/>
              <a:gd name="connsiteX12" fmla="*/ 991312 w 1044287"/>
              <a:gd name="connsiteY12" fmla="*/ 230736 h 495656"/>
              <a:gd name="connsiteX13" fmla="*/ 1016949 w 1044287"/>
              <a:gd name="connsiteY13" fmla="*/ 153824 h 495656"/>
              <a:gd name="connsiteX14" fmla="*/ 1025495 w 1044287"/>
              <a:gd name="connsiteY14" fmla="*/ 128187 h 495656"/>
              <a:gd name="connsiteX15" fmla="*/ 1034041 w 1044287"/>
              <a:gd name="connsiteY15" fmla="*/ 85458 h 495656"/>
              <a:gd name="connsiteX16" fmla="*/ 1042586 w 1044287"/>
              <a:gd name="connsiteY16" fmla="*/ 51275 h 495656"/>
              <a:gd name="connsiteX17" fmla="*/ 1042586 w 1044287"/>
              <a:gd name="connsiteY17" fmla="*/ 0 h 49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4287" h="495656">
                <a:moveTo>
                  <a:pt x="0" y="495656"/>
                </a:moveTo>
                <a:cubicBezTo>
                  <a:pt x="12090" y="491626"/>
                  <a:pt x="49089" y="478564"/>
                  <a:pt x="59820" y="478564"/>
                </a:cubicBezTo>
                <a:cubicBezTo>
                  <a:pt x="108330" y="478564"/>
                  <a:pt x="156673" y="484261"/>
                  <a:pt x="205099" y="487110"/>
                </a:cubicBezTo>
                <a:lnTo>
                  <a:pt x="581114" y="478564"/>
                </a:lnTo>
                <a:cubicBezTo>
                  <a:pt x="590114" y="478181"/>
                  <a:pt x="598012" y="472204"/>
                  <a:pt x="606751" y="470019"/>
                </a:cubicBezTo>
                <a:cubicBezTo>
                  <a:pt x="703380" y="445862"/>
                  <a:pt x="590757" y="481046"/>
                  <a:pt x="700755" y="444381"/>
                </a:cubicBezTo>
                <a:lnTo>
                  <a:pt x="752029" y="427290"/>
                </a:lnTo>
                <a:lnTo>
                  <a:pt x="777667" y="418744"/>
                </a:lnTo>
                <a:cubicBezTo>
                  <a:pt x="786213" y="413047"/>
                  <a:pt x="794118" y="406245"/>
                  <a:pt x="803304" y="401652"/>
                </a:cubicBezTo>
                <a:cubicBezTo>
                  <a:pt x="846296" y="380157"/>
                  <a:pt x="826313" y="412824"/>
                  <a:pt x="880216" y="358923"/>
                </a:cubicBezTo>
                <a:cubicBezTo>
                  <a:pt x="955111" y="284031"/>
                  <a:pt x="863463" y="379028"/>
                  <a:pt x="922945" y="307649"/>
                </a:cubicBezTo>
                <a:cubicBezTo>
                  <a:pt x="930682" y="298364"/>
                  <a:pt x="940846" y="291296"/>
                  <a:pt x="948583" y="282011"/>
                </a:cubicBezTo>
                <a:cubicBezTo>
                  <a:pt x="1008072" y="210623"/>
                  <a:pt x="916408" y="305640"/>
                  <a:pt x="991312" y="230736"/>
                </a:cubicBezTo>
                <a:lnTo>
                  <a:pt x="1016949" y="153824"/>
                </a:lnTo>
                <a:cubicBezTo>
                  <a:pt x="1019798" y="145278"/>
                  <a:pt x="1023728" y="137020"/>
                  <a:pt x="1025495" y="128187"/>
                </a:cubicBezTo>
                <a:cubicBezTo>
                  <a:pt x="1028344" y="113944"/>
                  <a:pt x="1030890" y="99637"/>
                  <a:pt x="1034041" y="85458"/>
                </a:cubicBezTo>
                <a:cubicBezTo>
                  <a:pt x="1036589" y="73993"/>
                  <a:pt x="1041417" y="62962"/>
                  <a:pt x="1042586" y="51275"/>
                </a:cubicBezTo>
                <a:cubicBezTo>
                  <a:pt x="1044287" y="34268"/>
                  <a:pt x="1042586" y="17092"/>
                  <a:pt x="1042586" y="0"/>
                </a:cubicBezTo>
              </a:path>
            </a:pathLst>
          </a:cu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990033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70557BD-24DB-453B-B2FC-8BCB23A8BC02}"/>
              </a:ext>
            </a:extLst>
          </p:cNvPr>
          <p:cNvSpPr/>
          <p:nvPr/>
        </p:nvSpPr>
        <p:spPr>
          <a:xfrm>
            <a:off x="3348038" y="2581089"/>
            <a:ext cx="3013005" cy="382774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F7FDA9B-F0FB-4C79-88E1-B4ADB5912D62}"/>
              </a:ext>
            </a:extLst>
          </p:cNvPr>
          <p:cNvSpPr/>
          <p:nvPr/>
        </p:nvSpPr>
        <p:spPr>
          <a:xfrm>
            <a:off x="3348038" y="4995863"/>
            <a:ext cx="3013005" cy="382774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1CDB380-E333-42E0-99DC-2760E73FDF39}"/>
              </a:ext>
            </a:extLst>
          </p:cNvPr>
          <p:cNvSpPr/>
          <p:nvPr/>
        </p:nvSpPr>
        <p:spPr>
          <a:xfrm>
            <a:off x="2751138" y="2292885"/>
            <a:ext cx="3871912" cy="11756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A8B234A-873E-4B27-A942-71C2E810A12F}"/>
              </a:ext>
            </a:extLst>
          </p:cNvPr>
          <p:cNvSpPr/>
          <p:nvPr/>
        </p:nvSpPr>
        <p:spPr>
          <a:xfrm>
            <a:off x="580198" y="3155416"/>
            <a:ext cx="2784543" cy="11756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E4CD4F28-36AD-46CA-A56D-96CE27BB1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  <p:bldP spid="28" grpId="0" animBg="1"/>
      <p:bldP spid="32" grpId="0" animBg="1"/>
      <p:bldP spid="33" grpId="0" animBg="1"/>
      <p:bldP spid="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4602C"/>
                </a:solidFill>
                <a:effectLst/>
                <a:uLnTx/>
                <a:uFillTx/>
                <a:latin typeface="Calibri"/>
              </a:rPr>
              <a:t>Implications</a:t>
            </a: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3A7293-3BE4-48A7-9B68-F669297BB795}"/>
              </a:ext>
            </a:extLst>
          </p:cNvPr>
          <p:cNvSpPr txBox="1"/>
          <p:nvPr/>
        </p:nvSpPr>
        <p:spPr>
          <a:xfrm rot="10800000" flipH="1" flipV="1">
            <a:off x="5609293" y="4688891"/>
            <a:ext cx="225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C4C4F"/>
                </a:solidFill>
              </a:rPr>
              <a:t>Saris and Revilla., 2016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AAC7E5-2330-451E-BE7D-28DBDD19A87D}"/>
              </a:ext>
            </a:extLst>
          </p:cNvPr>
          <p:cNvSpPr txBox="1"/>
          <p:nvPr/>
        </p:nvSpPr>
        <p:spPr>
          <a:xfrm>
            <a:off x="371061" y="1550504"/>
            <a:ext cx="7991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Measurement errors can have serious implications when conducting cross-national research. </a:t>
            </a:r>
            <a:r>
              <a:rPr lang="en-US" b="1" dirty="0">
                <a:solidFill>
                  <a:srgbClr val="5C4C4F"/>
                </a:solidFill>
              </a:rPr>
              <a:t>If the measurement errors are not comparable across countries</a:t>
            </a:r>
            <a:r>
              <a:rPr lang="en-US" dirty="0">
                <a:solidFill>
                  <a:srgbClr val="5C4C4F"/>
                </a:solidFill>
              </a:rPr>
              <a:t>, comparisons of relationships across countries can result in </a:t>
            </a:r>
            <a:r>
              <a:rPr lang="en-US" b="1" dirty="0">
                <a:solidFill>
                  <a:srgbClr val="5C4C4F"/>
                </a:solidFill>
              </a:rPr>
              <a:t>very wrong substantive conclusions</a:t>
            </a:r>
            <a:r>
              <a:rPr lang="en-US" dirty="0">
                <a:solidFill>
                  <a:srgbClr val="5C4C4F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0A40960-4160-4FED-927A-927C910BD789}"/>
              </a:ext>
            </a:extLst>
          </p:cNvPr>
          <p:cNvSpPr/>
          <p:nvPr/>
        </p:nvSpPr>
        <p:spPr>
          <a:xfrm>
            <a:off x="0" y="55411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85648"/>
                </a:solidFill>
              </a:rPr>
              <a:t>Saris, W. E., &amp; Revilla, M. (2016). Correction for measurement errors in survey research: necessary and possible. Social Indicators Research, 127(3), 1005-1020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C18387-18B0-455D-BCF5-5D32DC34B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78" y="3047271"/>
            <a:ext cx="5991225" cy="1918619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4F25A13-E263-4778-A762-03D2C8E658C9}"/>
              </a:ext>
            </a:extLst>
          </p:cNvPr>
          <p:cNvSpPr/>
          <p:nvPr/>
        </p:nvSpPr>
        <p:spPr>
          <a:xfrm>
            <a:off x="3423877" y="4113648"/>
            <a:ext cx="3692539" cy="15711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5B3AF89-ACFF-4820-9C46-05BEE36C5F51}"/>
              </a:ext>
            </a:extLst>
          </p:cNvPr>
          <p:cNvSpPr/>
          <p:nvPr/>
        </p:nvSpPr>
        <p:spPr>
          <a:xfrm>
            <a:off x="3423876" y="4497906"/>
            <a:ext cx="3692539" cy="15711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9EB1F7B-270D-4FA1-9932-EFE1C448EB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0B3E0-0C6F-4135-B0AD-3B1C1C9762D3}"/>
              </a:ext>
            </a:extLst>
          </p:cNvPr>
          <p:cNvSpPr txBox="1"/>
          <p:nvPr/>
        </p:nvSpPr>
        <p:spPr>
          <a:xfrm>
            <a:off x="7004482" y="631189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upf.edu/web/survey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84602C"/>
                </a:solidFill>
                <a:latin typeface="Calibri"/>
              </a:rPr>
              <a:t>Spain in comparative perspective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AAC7E5-2330-451E-BE7D-28DBDD19A87D}"/>
              </a:ext>
            </a:extLst>
          </p:cNvPr>
          <p:cNvSpPr txBox="1"/>
          <p:nvPr/>
        </p:nvSpPr>
        <p:spPr>
          <a:xfrm>
            <a:off x="371061" y="1550504"/>
            <a:ext cx="79910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Few researches have analyzed the measurement quality of survey questions in Spain.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C4C4F"/>
                </a:solidFill>
              </a:rPr>
              <a:t>Saris et al. (2010)</a:t>
            </a:r>
            <a:r>
              <a:rPr lang="en-US" dirty="0">
                <a:solidFill>
                  <a:srgbClr val="5C4C4F"/>
                </a:solidFill>
              </a:rPr>
              <a:t>,</a:t>
            </a:r>
            <a:r>
              <a:rPr lang="en-US" b="1" dirty="0">
                <a:solidFill>
                  <a:srgbClr val="5C4C4F"/>
                </a:solidFill>
              </a:rPr>
              <a:t> </a:t>
            </a:r>
            <a:r>
              <a:rPr lang="en-US" dirty="0">
                <a:solidFill>
                  <a:srgbClr val="5C4C4F"/>
                </a:solidFill>
              </a:rPr>
              <a:t>conducting experiments from ESS rounds 2 and 3, found </a:t>
            </a:r>
            <a:r>
              <a:rPr lang="en-US" b="1" dirty="0">
                <a:solidFill>
                  <a:srgbClr val="5C4C4F"/>
                </a:solidFill>
              </a:rPr>
              <a:t>that overall Spain had a higher quality than the ESS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C4C4F"/>
                </a:solidFill>
              </a:rPr>
              <a:t>Revilla, Saris and Krosnick (2014)</a:t>
            </a:r>
            <a:r>
              <a:rPr lang="en-US" dirty="0">
                <a:solidFill>
                  <a:srgbClr val="5C4C4F"/>
                </a:solidFill>
              </a:rPr>
              <a:t>,</a:t>
            </a:r>
            <a:r>
              <a:rPr lang="en-US" b="1" dirty="0">
                <a:solidFill>
                  <a:srgbClr val="5C4C4F"/>
                </a:solidFill>
              </a:rPr>
              <a:t> </a:t>
            </a:r>
            <a:r>
              <a:rPr lang="en-US" dirty="0">
                <a:solidFill>
                  <a:srgbClr val="5C4C4F"/>
                </a:solidFill>
              </a:rPr>
              <a:t>analyzing the ideal number of points in agree-disagree scales, </a:t>
            </a:r>
            <a:r>
              <a:rPr lang="en-US" b="1" dirty="0">
                <a:solidFill>
                  <a:srgbClr val="5C4C4F"/>
                </a:solidFill>
              </a:rPr>
              <a:t>found a higher measurement quality for Spain than for the ESS</a:t>
            </a:r>
            <a:r>
              <a:rPr lang="en-US" dirty="0">
                <a:solidFill>
                  <a:srgbClr val="5C4C4F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Arc 6">
            <a:extLst>
              <a:ext uri="{FF2B5EF4-FFF2-40B4-BE49-F238E27FC236}">
                <a16:creationId xmlns:a16="http://schemas.microsoft.com/office/drawing/2014/main" id="{3EECD2BD-F7D8-47F8-B68A-D5031E21EF80}"/>
              </a:ext>
            </a:extLst>
          </p:cNvPr>
          <p:cNvSpPr/>
          <p:nvPr/>
        </p:nvSpPr>
        <p:spPr>
          <a:xfrm rot="5400000">
            <a:off x="4233287" y="-424773"/>
            <a:ext cx="362530" cy="8086983"/>
          </a:xfrm>
          <a:prstGeom prst="arc">
            <a:avLst>
              <a:gd name="adj1" fmla="val 16216296"/>
              <a:gd name="adj2" fmla="val 5409786"/>
            </a:avLst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14" name="Connecteur droit avec flèche 10">
            <a:extLst>
              <a:ext uri="{FF2B5EF4-FFF2-40B4-BE49-F238E27FC236}">
                <a16:creationId xmlns:a16="http://schemas.microsoft.com/office/drawing/2014/main" id="{4A9A9FE9-DE47-477F-A151-56E6BB06EF93}"/>
              </a:ext>
            </a:extLst>
          </p:cNvPr>
          <p:cNvCxnSpPr>
            <a:cxnSpLocks/>
          </p:cNvCxnSpPr>
          <p:nvPr/>
        </p:nvCxnSpPr>
        <p:spPr>
          <a:xfrm>
            <a:off x="4330690" y="3799984"/>
            <a:ext cx="0" cy="25578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1D7CDB-B70E-4063-8E33-D410582B6A2A}"/>
              </a:ext>
            </a:extLst>
          </p:cNvPr>
          <p:cNvSpPr txBox="1"/>
          <p:nvPr/>
        </p:nvSpPr>
        <p:spPr>
          <a:xfrm>
            <a:off x="419021" y="4342142"/>
            <a:ext cx="799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C4C4F"/>
                </a:solidFill>
              </a:rPr>
              <a:t>However, to our knowledge, </a:t>
            </a:r>
            <a:r>
              <a:rPr lang="en-US" b="1" dirty="0">
                <a:solidFill>
                  <a:srgbClr val="5C4C4F"/>
                </a:solidFill>
              </a:rPr>
              <a:t>no research has focused on detail on comparing Spain with other countries in terms of measurement quality.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DADB2F-93A3-41A9-839B-692DE59D0065}"/>
              </a:ext>
            </a:extLst>
          </p:cNvPr>
          <p:cNvSpPr txBox="1"/>
          <p:nvPr/>
        </p:nvSpPr>
        <p:spPr>
          <a:xfrm>
            <a:off x="371062" y="1550504"/>
            <a:ext cx="79910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C4C4F"/>
                </a:solidFill>
              </a:rPr>
              <a:t>Few researches have analyzed the measurement quality of survey questions in Spain.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C4C4F"/>
                </a:solidFill>
              </a:rPr>
              <a:t>Saris et al. (2010)</a:t>
            </a:r>
            <a:r>
              <a:rPr lang="en-US" dirty="0">
                <a:solidFill>
                  <a:srgbClr val="5C4C4F"/>
                </a:solidFill>
              </a:rPr>
              <a:t>,</a:t>
            </a:r>
            <a:r>
              <a:rPr lang="en-US" b="1" dirty="0">
                <a:solidFill>
                  <a:srgbClr val="5C4C4F"/>
                </a:solidFill>
              </a:rPr>
              <a:t> </a:t>
            </a:r>
            <a:r>
              <a:rPr lang="en-US" dirty="0">
                <a:solidFill>
                  <a:srgbClr val="5C4C4F"/>
                </a:solidFill>
              </a:rPr>
              <a:t>conducting experiments from ESS rounds 2 and 3, found </a:t>
            </a:r>
            <a:r>
              <a:rPr lang="en-US" b="1" dirty="0">
                <a:solidFill>
                  <a:srgbClr val="5C4C4F"/>
                </a:solidFill>
              </a:rPr>
              <a:t>that overall Spain had a higher quality than the ESS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C4C4F"/>
                </a:solidFill>
              </a:rPr>
              <a:t>Revilla, Saris and Krosnick (2014)</a:t>
            </a:r>
            <a:r>
              <a:rPr lang="en-US" dirty="0">
                <a:solidFill>
                  <a:srgbClr val="5C4C4F"/>
                </a:solidFill>
              </a:rPr>
              <a:t>,</a:t>
            </a:r>
            <a:r>
              <a:rPr lang="en-US" b="1" dirty="0">
                <a:solidFill>
                  <a:srgbClr val="5C4C4F"/>
                </a:solidFill>
              </a:rPr>
              <a:t> </a:t>
            </a:r>
            <a:r>
              <a:rPr lang="en-US" dirty="0">
                <a:solidFill>
                  <a:srgbClr val="5C4C4F"/>
                </a:solidFill>
              </a:rPr>
              <a:t>analyzing the ideal number of points in agree-disagree scales, </a:t>
            </a:r>
            <a:r>
              <a:rPr lang="en-US" b="1" dirty="0">
                <a:solidFill>
                  <a:srgbClr val="5C4C4F"/>
                </a:solidFill>
              </a:rPr>
              <a:t>found a higher measurement quality for Spain than for the ESS</a:t>
            </a:r>
            <a:r>
              <a:rPr lang="en-US" dirty="0">
                <a:solidFill>
                  <a:srgbClr val="5C4C4F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Arc 6">
            <a:extLst>
              <a:ext uri="{FF2B5EF4-FFF2-40B4-BE49-F238E27FC236}">
                <a16:creationId xmlns:a16="http://schemas.microsoft.com/office/drawing/2014/main" id="{D5FFD35A-605F-4471-9A75-B9D6AEAD6088}"/>
              </a:ext>
            </a:extLst>
          </p:cNvPr>
          <p:cNvSpPr/>
          <p:nvPr/>
        </p:nvSpPr>
        <p:spPr>
          <a:xfrm rot="5400000">
            <a:off x="4233288" y="-424773"/>
            <a:ext cx="362530" cy="8086983"/>
          </a:xfrm>
          <a:prstGeom prst="arc">
            <a:avLst>
              <a:gd name="adj1" fmla="val 16216296"/>
              <a:gd name="adj2" fmla="val 5409786"/>
            </a:avLst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17" name="Connecteur droit avec flèche 10">
            <a:extLst>
              <a:ext uri="{FF2B5EF4-FFF2-40B4-BE49-F238E27FC236}">
                <a16:creationId xmlns:a16="http://schemas.microsoft.com/office/drawing/2014/main" id="{4DD4A8D5-6EC8-4FA6-BBCF-6397D7F111A7}"/>
              </a:ext>
            </a:extLst>
          </p:cNvPr>
          <p:cNvCxnSpPr>
            <a:cxnSpLocks/>
          </p:cNvCxnSpPr>
          <p:nvPr/>
        </p:nvCxnSpPr>
        <p:spPr>
          <a:xfrm>
            <a:off x="4330691" y="3799984"/>
            <a:ext cx="0" cy="25578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>
            <a:extLst>
              <a:ext uri="{FF2B5EF4-FFF2-40B4-BE49-F238E27FC236}">
                <a16:creationId xmlns:a16="http://schemas.microsoft.com/office/drawing/2014/main" id="{82CBAC79-A42A-4C6A-8F95-A29C88F9AF58}"/>
              </a:ext>
            </a:extLst>
          </p:cNvPr>
          <p:cNvSpPr txBox="1"/>
          <p:nvPr/>
        </p:nvSpPr>
        <p:spPr>
          <a:xfrm>
            <a:off x="1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Arc 6">
            <a:extLst>
              <a:ext uri="{FF2B5EF4-FFF2-40B4-BE49-F238E27FC236}">
                <a16:creationId xmlns:a16="http://schemas.microsoft.com/office/drawing/2014/main" id="{6B374DB6-323A-4C4D-A152-9C166C36B5E9}"/>
              </a:ext>
            </a:extLst>
          </p:cNvPr>
          <p:cNvSpPr/>
          <p:nvPr/>
        </p:nvSpPr>
        <p:spPr>
          <a:xfrm rot="5400000">
            <a:off x="4233291" y="-424773"/>
            <a:ext cx="362530" cy="8086983"/>
          </a:xfrm>
          <a:prstGeom prst="arc">
            <a:avLst>
              <a:gd name="adj1" fmla="val 16216296"/>
              <a:gd name="adj2" fmla="val 5409786"/>
            </a:avLst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6D6B1892-90CB-417F-AD6B-0B442CA6DC4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5950"/>
            <a:ext cx="2412057" cy="39985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4F24B6F-4708-4BCD-A776-0CDF537A53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4602C"/>
                </a:solidFill>
                <a:effectLst/>
                <a:uLnTx/>
                <a:uFillTx/>
                <a:latin typeface="Calibri"/>
              </a:rPr>
              <a:t>Goals</a:t>
            </a: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AAC7E5-2330-451E-BE7D-28DBDD19A87D}"/>
              </a:ext>
            </a:extLst>
          </p:cNvPr>
          <p:cNvSpPr txBox="1"/>
          <p:nvPr/>
        </p:nvSpPr>
        <p:spPr>
          <a:xfrm>
            <a:off x="371061" y="1550504"/>
            <a:ext cx="7991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C4C4F"/>
                </a:solidFill>
              </a:rPr>
              <a:t>The first goal of this research is to </a:t>
            </a:r>
            <a:r>
              <a:rPr lang="en-US" b="1" dirty="0">
                <a:solidFill>
                  <a:srgbClr val="5C4C4F"/>
                </a:solidFill>
              </a:rPr>
              <a:t>compare the measurement quality in Spain compared to other countries.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5C4C4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5C4C4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5C4C4F"/>
                </a:solidFill>
              </a:rPr>
              <a:t>Moreover, if existent, our second goal is to </a:t>
            </a:r>
            <a:r>
              <a:rPr lang="en-US" b="1" dirty="0">
                <a:solidFill>
                  <a:srgbClr val="5C4C4F"/>
                </a:solidFill>
              </a:rPr>
              <a:t>assess the implications of these differences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73148D6-9CA0-4D26-A781-0620C926175A}"/>
              </a:ext>
            </a:extLst>
          </p:cNvPr>
          <p:cNvSpPr/>
          <p:nvPr/>
        </p:nvSpPr>
        <p:spPr>
          <a:xfrm>
            <a:off x="371061" y="3900129"/>
            <a:ext cx="8463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4C4F"/>
                </a:solidFill>
                <a:ea typeface="Times New Roman" panose="02020603050405020304" pitchFamily="18" charset="0"/>
              </a:rPr>
              <a:t>In order to do so, this study uses data </a:t>
            </a:r>
            <a:r>
              <a:rPr lang="en-US" b="1" dirty="0">
                <a:solidFill>
                  <a:srgbClr val="5C4C4F"/>
                </a:solidFill>
                <a:ea typeface="Times New Roman" panose="02020603050405020304" pitchFamily="18" charset="0"/>
              </a:rPr>
              <a:t>from</a:t>
            </a:r>
            <a:r>
              <a:rPr lang="en-GB" b="1" dirty="0">
                <a:solidFill>
                  <a:srgbClr val="5C4C4F"/>
                </a:solidFill>
                <a:ea typeface="Times New Roman" panose="02020603050405020304" pitchFamily="18" charset="0"/>
              </a:rPr>
              <a:t> an MTMM experiment about attitudes towards immigration conducted in the ESS Round 8 in 23 countries</a:t>
            </a:r>
            <a:r>
              <a:rPr lang="en-GB" dirty="0">
                <a:solidFill>
                  <a:srgbClr val="5C4C4F"/>
                </a:solidFill>
                <a:ea typeface="Times New Roman" panose="02020603050405020304" pitchFamily="18" charset="0"/>
              </a:rPr>
              <a:t>. The experiment evaluates three different traits, each measured with three different methods. The traits aim to </a:t>
            </a:r>
            <a:r>
              <a:rPr lang="en-GB" b="1" dirty="0">
                <a:solidFill>
                  <a:srgbClr val="5C4C4F"/>
                </a:solidFill>
                <a:ea typeface="Times New Roman" panose="02020603050405020304" pitchFamily="18" charset="0"/>
              </a:rPr>
              <a:t>measure three aspects of the concept ‘qualification for entry or exclusion of immigrants’. </a:t>
            </a:r>
            <a:endParaRPr lang="en-US" b="1" dirty="0">
              <a:solidFill>
                <a:srgbClr val="5C4C4F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83AA991-B955-4F42-877E-ADEE4DFD64DD}"/>
              </a:ext>
            </a:extLst>
          </p:cNvPr>
          <p:cNvSpPr/>
          <p:nvPr/>
        </p:nvSpPr>
        <p:spPr>
          <a:xfrm>
            <a:off x="342024" y="3900128"/>
            <a:ext cx="8521416" cy="147732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567B070-6A8A-4D39-9644-414E0FF9C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The True Score MTMM Model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 AND DATA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AE33BE-C80C-4B54-A14C-83129AAA8F5A}"/>
              </a:ext>
            </a:extLst>
          </p:cNvPr>
          <p:cNvSpPr/>
          <p:nvPr/>
        </p:nvSpPr>
        <p:spPr>
          <a:xfrm>
            <a:off x="251520" y="1060475"/>
            <a:ext cx="901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38903"/>
                </a:solidFill>
              </a:rPr>
              <a:t>TS-MTMM model for 3 traits and 3 methods</a:t>
            </a:r>
          </a:p>
        </p:txBody>
      </p:sp>
      <p:pic>
        <p:nvPicPr>
          <p:cNvPr id="7" name="Gráfico 6" descr="Hombre">
            <a:extLst>
              <a:ext uri="{FF2B5EF4-FFF2-40B4-BE49-F238E27FC236}">
                <a16:creationId xmlns:a16="http://schemas.microsoft.com/office/drawing/2014/main" id="{4849D596-B4FA-43D4-967C-989D35BEB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691" y="3159416"/>
            <a:ext cx="1239584" cy="1239584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7003EBB7-B055-4159-AAC0-5718842DDF98}"/>
              </a:ext>
            </a:extLst>
          </p:cNvPr>
          <p:cNvSpPr/>
          <p:nvPr/>
        </p:nvSpPr>
        <p:spPr>
          <a:xfrm>
            <a:off x="2155495" y="1957157"/>
            <a:ext cx="1867696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i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t1: Education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i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t2: Christian background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i="1" dirty="0">
                <a:solidFill>
                  <a:srgbClr val="5C4C4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t3: Work skills</a:t>
            </a:r>
            <a:endParaRPr lang="es-ES" sz="1200" i="1" dirty="0">
              <a:solidFill>
                <a:srgbClr val="5C4C4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228A0C3B-3030-492D-9E66-9EB8373B0C9B}"/>
              </a:ext>
            </a:extLst>
          </p:cNvPr>
          <p:cNvGrpSpPr/>
          <p:nvPr/>
        </p:nvGrpSpPr>
        <p:grpSpPr>
          <a:xfrm rot="16200000">
            <a:off x="3449646" y="2163337"/>
            <a:ext cx="838922" cy="525594"/>
            <a:chOff x="371064" y="3437454"/>
            <a:chExt cx="8086983" cy="618311"/>
          </a:xfrm>
        </p:grpSpPr>
        <p:cxnSp>
          <p:nvCxnSpPr>
            <p:cNvPr id="14" name="Connecteur droit avec flèche 10">
              <a:extLst>
                <a:ext uri="{FF2B5EF4-FFF2-40B4-BE49-F238E27FC236}">
                  <a16:creationId xmlns:a16="http://schemas.microsoft.com/office/drawing/2014/main" id="{85DEA7F8-8695-46A3-A515-24AB44D27597}"/>
                </a:ext>
              </a:extLst>
            </p:cNvPr>
            <p:cNvCxnSpPr>
              <a:cxnSpLocks/>
            </p:cNvCxnSpPr>
            <p:nvPr/>
          </p:nvCxnSpPr>
          <p:spPr>
            <a:xfrm>
              <a:off x="4330691" y="3799984"/>
              <a:ext cx="0" cy="25578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6">
              <a:extLst>
                <a:ext uri="{FF2B5EF4-FFF2-40B4-BE49-F238E27FC236}">
                  <a16:creationId xmlns:a16="http://schemas.microsoft.com/office/drawing/2014/main" id="{3980C777-41C8-401B-B34D-A1AF00F18962}"/>
                </a:ext>
              </a:extLst>
            </p:cNvPr>
            <p:cNvSpPr/>
            <p:nvPr/>
          </p:nvSpPr>
          <p:spPr>
            <a:xfrm rot="5400000">
              <a:off x="4233291" y="-424773"/>
              <a:ext cx="362530" cy="8086983"/>
            </a:xfrm>
            <a:prstGeom prst="arc">
              <a:avLst>
                <a:gd name="adj1" fmla="val 16216296"/>
                <a:gd name="adj2" fmla="val 5409786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EAFDE14-F8F5-468B-A5FF-D4C9CCDDB39A}"/>
              </a:ext>
            </a:extLst>
          </p:cNvPr>
          <p:cNvSpPr/>
          <p:nvPr/>
        </p:nvSpPr>
        <p:spPr>
          <a:xfrm>
            <a:off x="4222646" y="2227862"/>
            <a:ext cx="1563147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M1: 11 points scale</a:t>
            </a:r>
            <a:endParaRPr lang="es-ES" sz="1200" b="1" dirty="0">
              <a:solidFill>
                <a:srgbClr val="5C4C4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339AFB6-85DF-4AD2-A168-4B1B70B0C23E}"/>
              </a:ext>
            </a:extLst>
          </p:cNvPr>
          <p:cNvSpPr/>
          <p:nvPr/>
        </p:nvSpPr>
        <p:spPr>
          <a:xfrm>
            <a:off x="2154225" y="3272933"/>
            <a:ext cx="1867696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i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t1: Education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i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t2: Christian background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i="1" dirty="0">
                <a:solidFill>
                  <a:srgbClr val="5C4C4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t3: Work skills</a:t>
            </a:r>
            <a:endParaRPr lang="es-ES" sz="1200" i="1" dirty="0">
              <a:solidFill>
                <a:srgbClr val="5C4C4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E9BDDFE-69C1-4774-ACF6-DA29DA0D9FEB}"/>
              </a:ext>
            </a:extLst>
          </p:cNvPr>
          <p:cNvGrpSpPr/>
          <p:nvPr/>
        </p:nvGrpSpPr>
        <p:grpSpPr>
          <a:xfrm rot="16200000">
            <a:off x="3448376" y="3479113"/>
            <a:ext cx="838922" cy="525594"/>
            <a:chOff x="371064" y="3437454"/>
            <a:chExt cx="8086983" cy="618311"/>
          </a:xfrm>
        </p:grpSpPr>
        <p:cxnSp>
          <p:nvCxnSpPr>
            <p:cNvPr id="21" name="Connecteur droit avec flèche 10">
              <a:extLst>
                <a:ext uri="{FF2B5EF4-FFF2-40B4-BE49-F238E27FC236}">
                  <a16:creationId xmlns:a16="http://schemas.microsoft.com/office/drawing/2014/main" id="{4B8D4CDF-7E95-4DD0-83F2-6447A075C41B}"/>
                </a:ext>
              </a:extLst>
            </p:cNvPr>
            <p:cNvCxnSpPr>
              <a:cxnSpLocks/>
            </p:cNvCxnSpPr>
            <p:nvPr/>
          </p:nvCxnSpPr>
          <p:spPr>
            <a:xfrm>
              <a:off x="4330691" y="3799984"/>
              <a:ext cx="0" cy="25578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6">
              <a:extLst>
                <a:ext uri="{FF2B5EF4-FFF2-40B4-BE49-F238E27FC236}">
                  <a16:creationId xmlns:a16="http://schemas.microsoft.com/office/drawing/2014/main" id="{C392F1DA-16F1-403B-9DC2-BC73ED870796}"/>
                </a:ext>
              </a:extLst>
            </p:cNvPr>
            <p:cNvSpPr/>
            <p:nvPr/>
          </p:nvSpPr>
          <p:spPr>
            <a:xfrm rot="5400000">
              <a:off x="4233291" y="-424773"/>
              <a:ext cx="362530" cy="8086983"/>
            </a:xfrm>
            <a:prstGeom prst="arc">
              <a:avLst>
                <a:gd name="adj1" fmla="val 16216296"/>
                <a:gd name="adj2" fmla="val 5409786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BD34AD0-CBDA-4B0C-8557-D383184F4CAE}"/>
              </a:ext>
            </a:extLst>
          </p:cNvPr>
          <p:cNvSpPr/>
          <p:nvPr/>
        </p:nvSpPr>
        <p:spPr>
          <a:xfrm>
            <a:off x="4221376" y="3543638"/>
            <a:ext cx="1563147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M2: 10 points scale</a:t>
            </a:r>
            <a:endParaRPr lang="es-ES" sz="1200" b="1" dirty="0">
              <a:solidFill>
                <a:srgbClr val="5C4C4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E2CFBA6-A815-475E-86A8-92F00DD32DBA}"/>
              </a:ext>
            </a:extLst>
          </p:cNvPr>
          <p:cNvSpPr/>
          <p:nvPr/>
        </p:nvSpPr>
        <p:spPr>
          <a:xfrm>
            <a:off x="2155495" y="4628653"/>
            <a:ext cx="1867696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i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t1: Education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i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t2: Christian background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i="1" dirty="0">
                <a:solidFill>
                  <a:srgbClr val="5C4C4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t3: Work skills</a:t>
            </a:r>
            <a:endParaRPr lang="es-ES" sz="1200" i="1" dirty="0">
              <a:solidFill>
                <a:srgbClr val="5C4C4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225F203-DC56-48FC-8F74-EBBFF5607D31}"/>
              </a:ext>
            </a:extLst>
          </p:cNvPr>
          <p:cNvGrpSpPr/>
          <p:nvPr/>
        </p:nvGrpSpPr>
        <p:grpSpPr>
          <a:xfrm rot="16200000">
            <a:off x="3449646" y="4834833"/>
            <a:ext cx="838922" cy="525594"/>
            <a:chOff x="371064" y="3437454"/>
            <a:chExt cx="8086983" cy="618311"/>
          </a:xfrm>
        </p:grpSpPr>
        <p:cxnSp>
          <p:nvCxnSpPr>
            <p:cNvPr id="26" name="Connecteur droit avec flèche 10">
              <a:extLst>
                <a:ext uri="{FF2B5EF4-FFF2-40B4-BE49-F238E27FC236}">
                  <a16:creationId xmlns:a16="http://schemas.microsoft.com/office/drawing/2014/main" id="{A3E92BDF-D127-4C63-B70A-17DAC6D9109E}"/>
                </a:ext>
              </a:extLst>
            </p:cNvPr>
            <p:cNvCxnSpPr>
              <a:cxnSpLocks/>
            </p:cNvCxnSpPr>
            <p:nvPr/>
          </p:nvCxnSpPr>
          <p:spPr>
            <a:xfrm>
              <a:off x="4330691" y="3799984"/>
              <a:ext cx="0" cy="25578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6">
              <a:extLst>
                <a:ext uri="{FF2B5EF4-FFF2-40B4-BE49-F238E27FC236}">
                  <a16:creationId xmlns:a16="http://schemas.microsoft.com/office/drawing/2014/main" id="{BADC3A37-58E8-4263-A08B-9A156E75B732}"/>
                </a:ext>
              </a:extLst>
            </p:cNvPr>
            <p:cNvSpPr/>
            <p:nvPr/>
          </p:nvSpPr>
          <p:spPr>
            <a:xfrm rot="5400000">
              <a:off x="4233291" y="-424773"/>
              <a:ext cx="362530" cy="8086983"/>
            </a:xfrm>
            <a:prstGeom prst="arc">
              <a:avLst>
                <a:gd name="adj1" fmla="val 16216296"/>
                <a:gd name="adj2" fmla="val 5409786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705B064-2729-4AF8-854E-E18A72F68A19}"/>
              </a:ext>
            </a:extLst>
          </p:cNvPr>
          <p:cNvSpPr/>
          <p:nvPr/>
        </p:nvSpPr>
        <p:spPr>
          <a:xfrm>
            <a:off x="4222646" y="4899358"/>
            <a:ext cx="1563147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M3: 11 points scale</a:t>
            </a:r>
            <a:endParaRPr lang="es-ES" sz="1200" b="1" dirty="0">
              <a:solidFill>
                <a:srgbClr val="5C4C4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eur droit avec flèche 10">
            <a:extLst>
              <a:ext uri="{FF2B5EF4-FFF2-40B4-BE49-F238E27FC236}">
                <a16:creationId xmlns:a16="http://schemas.microsoft.com/office/drawing/2014/main" id="{84DE587A-5469-4CB9-A13C-D9D6C8F692F6}"/>
              </a:ext>
            </a:extLst>
          </p:cNvPr>
          <p:cNvCxnSpPr>
            <a:cxnSpLocks/>
          </p:cNvCxnSpPr>
          <p:nvPr/>
        </p:nvCxnSpPr>
        <p:spPr>
          <a:xfrm flipV="1">
            <a:off x="1381619" y="2568596"/>
            <a:ext cx="616936" cy="85621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E019BFF-D6FB-4841-9600-E628FAE72E9B}"/>
              </a:ext>
            </a:extLst>
          </p:cNvPr>
          <p:cNvSpPr/>
          <p:nvPr/>
        </p:nvSpPr>
        <p:spPr>
          <a:xfrm>
            <a:off x="2108819" y="1897077"/>
            <a:ext cx="3611317" cy="1105404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84BC1687-31FE-4D99-8C42-D9B37772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812" y="2292371"/>
            <a:ext cx="657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200" b="1" u="none" dirty="0">
                <a:solidFill>
                  <a:srgbClr val="990033"/>
                </a:solidFill>
                <a:latin typeface="Century Gothic" panose="020B0502020202020204" pitchFamily="34" charset="0"/>
              </a:rPr>
              <a:t>Time 1</a:t>
            </a:r>
            <a:endParaRPr lang="el-GR" altLang="es-ES" sz="1200" b="1" u="none" baseline="-25000" dirty="0">
              <a:solidFill>
                <a:srgbClr val="99003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" name="Gráfico 34" descr="Cronómetro">
            <a:extLst>
              <a:ext uri="{FF2B5EF4-FFF2-40B4-BE49-F238E27FC236}">
                <a16:creationId xmlns:a16="http://schemas.microsoft.com/office/drawing/2014/main" id="{B356FE2C-0A15-4A98-AA42-846AFE9AB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5075" y="2296591"/>
            <a:ext cx="231929" cy="231929"/>
          </a:xfrm>
          <a:prstGeom prst="rect">
            <a:avLst/>
          </a:prstGeom>
        </p:spPr>
      </p:pic>
      <p:cxnSp>
        <p:nvCxnSpPr>
          <p:cNvPr id="36" name="Connecteur droit avec flèche 10">
            <a:extLst>
              <a:ext uri="{FF2B5EF4-FFF2-40B4-BE49-F238E27FC236}">
                <a16:creationId xmlns:a16="http://schemas.microsoft.com/office/drawing/2014/main" id="{F11F972F-3F3D-45BC-97E3-01EED9285167}"/>
              </a:ext>
            </a:extLst>
          </p:cNvPr>
          <p:cNvCxnSpPr>
            <a:cxnSpLocks/>
          </p:cNvCxnSpPr>
          <p:nvPr/>
        </p:nvCxnSpPr>
        <p:spPr>
          <a:xfrm flipV="1">
            <a:off x="1381619" y="3769943"/>
            <a:ext cx="528124" cy="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10">
            <a:extLst>
              <a:ext uri="{FF2B5EF4-FFF2-40B4-BE49-F238E27FC236}">
                <a16:creationId xmlns:a16="http://schemas.microsoft.com/office/drawing/2014/main" id="{2E8E88D6-97DC-4093-9C72-EBDE071F1EB4}"/>
              </a:ext>
            </a:extLst>
          </p:cNvPr>
          <p:cNvCxnSpPr>
            <a:cxnSpLocks/>
          </p:cNvCxnSpPr>
          <p:nvPr/>
        </p:nvCxnSpPr>
        <p:spPr>
          <a:xfrm>
            <a:off x="1359759" y="4292223"/>
            <a:ext cx="613157" cy="63432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B421521-2C6E-4C6C-9219-E395A8BDF398}"/>
              </a:ext>
            </a:extLst>
          </p:cNvPr>
          <p:cNvSpPr/>
          <p:nvPr/>
        </p:nvSpPr>
        <p:spPr>
          <a:xfrm>
            <a:off x="2122856" y="3202919"/>
            <a:ext cx="3611317" cy="1105404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D9AC458-6AD0-44C8-84DB-DB7E1483AD14}"/>
              </a:ext>
            </a:extLst>
          </p:cNvPr>
          <p:cNvSpPr/>
          <p:nvPr/>
        </p:nvSpPr>
        <p:spPr>
          <a:xfrm>
            <a:off x="2108818" y="4559924"/>
            <a:ext cx="3611317" cy="1105404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9890A76E-534B-4AA5-BA0C-85D33614B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088" y="3613073"/>
            <a:ext cx="657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200" b="1" u="none" dirty="0">
                <a:solidFill>
                  <a:srgbClr val="990033"/>
                </a:solidFill>
                <a:latin typeface="Century Gothic" panose="020B0502020202020204" pitchFamily="34" charset="0"/>
              </a:rPr>
              <a:t>Time 2</a:t>
            </a:r>
            <a:endParaRPr lang="el-GR" altLang="es-ES" sz="1200" b="1" u="none" baseline="-25000" dirty="0">
              <a:solidFill>
                <a:srgbClr val="99003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3" name="Gráfico 42" descr="Cronómetro">
            <a:extLst>
              <a:ext uri="{FF2B5EF4-FFF2-40B4-BE49-F238E27FC236}">
                <a16:creationId xmlns:a16="http://schemas.microsoft.com/office/drawing/2014/main" id="{81530685-86D9-4C41-B797-CAAF62342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1351" y="3617293"/>
            <a:ext cx="231929" cy="231929"/>
          </a:xfrm>
          <a:prstGeom prst="rect">
            <a:avLst/>
          </a:prstGeom>
        </p:spPr>
      </p:pic>
      <p:sp>
        <p:nvSpPr>
          <p:cNvPr id="44" name="Text Box 7">
            <a:extLst>
              <a:ext uri="{FF2B5EF4-FFF2-40B4-BE49-F238E27FC236}">
                <a16:creationId xmlns:a16="http://schemas.microsoft.com/office/drawing/2014/main" id="{6A36FA44-780A-427E-BAA7-650B4B1C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996" y="4899358"/>
            <a:ext cx="657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200" b="1" u="none" dirty="0">
                <a:solidFill>
                  <a:srgbClr val="990033"/>
                </a:solidFill>
                <a:latin typeface="Century Gothic" panose="020B0502020202020204" pitchFamily="34" charset="0"/>
              </a:rPr>
              <a:t>Time 3</a:t>
            </a:r>
            <a:endParaRPr lang="el-GR" altLang="es-ES" sz="1200" b="1" u="none" baseline="-25000" dirty="0">
              <a:solidFill>
                <a:srgbClr val="99003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5" name="Gráfico 44" descr="Cronómetro">
            <a:extLst>
              <a:ext uri="{FF2B5EF4-FFF2-40B4-BE49-F238E27FC236}">
                <a16:creationId xmlns:a16="http://schemas.microsoft.com/office/drawing/2014/main" id="{A8453FAD-40E6-4D69-B64B-8340998BD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2259" y="4903578"/>
            <a:ext cx="231929" cy="231929"/>
          </a:xfrm>
          <a:prstGeom prst="rect">
            <a:avLst/>
          </a:prstGeom>
        </p:spPr>
      </p:pic>
      <p:sp>
        <p:nvSpPr>
          <p:cNvPr id="46" name="Bocadillo: ovalado 45">
            <a:extLst>
              <a:ext uri="{FF2B5EF4-FFF2-40B4-BE49-F238E27FC236}">
                <a16:creationId xmlns:a16="http://schemas.microsoft.com/office/drawing/2014/main" id="{E8AB0DFB-2328-421C-BB3F-7C4EAE3526A9}"/>
              </a:ext>
            </a:extLst>
          </p:cNvPr>
          <p:cNvSpPr/>
          <p:nvPr/>
        </p:nvSpPr>
        <p:spPr>
          <a:xfrm flipH="1">
            <a:off x="441771" y="2889153"/>
            <a:ext cx="336884" cy="277539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FEDDC36-F52A-4F1D-8CAB-3C7558B9AD32}"/>
              </a:ext>
            </a:extLst>
          </p:cNvPr>
          <p:cNvSpPr/>
          <p:nvPr/>
        </p:nvSpPr>
        <p:spPr>
          <a:xfrm>
            <a:off x="466104" y="2838438"/>
            <a:ext cx="297228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i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</a:t>
            </a:r>
            <a:endParaRPr lang="es-ES" sz="1200" i="1" dirty="0">
              <a:solidFill>
                <a:srgbClr val="5C4C4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D5E206D-9DA0-4308-BF9F-0ED643F16198}"/>
              </a:ext>
            </a:extLst>
          </p:cNvPr>
          <p:cNvSpPr/>
          <p:nvPr/>
        </p:nvSpPr>
        <p:spPr>
          <a:xfrm>
            <a:off x="7140393" y="3288457"/>
            <a:ext cx="1867696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b="1" i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 Traits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b="1" i="1" dirty="0">
                <a:solidFill>
                  <a:srgbClr val="5C4C4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Methods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1200" b="1" i="1" dirty="0">
                <a:solidFill>
                  <a:srgbClr val="5C4C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survey questions</a:t>
            </a:r>
            <a:endParaRPr lang="es-ES" sz="1200" b="1" i="1" dirty="0">
              <a:solidFill>
                <a:srgbClr val="5C4C4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1017A449-2A14-459D-8E88-479F0DB5F3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3" grpId="0"/>
      <p:bldP spid="24" grpId="0"/>
      <p:bldP spid="28" grpId="0"/>
      <p:bldP spid="31" grpId="0" animBg="1"/>
      <p:bldP spid="33" grpId="0"/>
      <p:bldP spid="40" grpId="0" animBg="1"/>
      <p:bldP spid="41" grpId="0" animBg="1"/>
      <p:bldP spid="42" grpId="0"/>
      <p:bldP spid="44" grpId="0"/>
      <p:bldP spid="46" grpId="0" animBg="1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5578-B896-4BAE-ABBA-CFAD50732AB2}"/>
              </a:ext>
            </a:extLst>
          </p:cNvPr>
          <p:cNvSpPr txBox="1"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ECBF0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917D-662C-4E2A-AABA-589F57B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1" y="6317555"/>
            <a:ext cx="2412057" cy="399851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CA75BC0-CC07-4A78-9404-72B1034E4840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5904656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2DCCD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84602C"/>
                </a:solidFill>
              </a:rPr>
              <a:t>The True Score MTMM Model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4602C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8C0BE9E-1559-4746-81F3-C4BC20D5B646}"/>
              </a:ext>
            </a:extLst>
          </p:cNvPr>
          <p:cNvSpPr txBox="1">
            <a:spLocks/>
          </p:cNvSpPr>
          <p:nvPr/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ECBF0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 AND DATA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16CF36-05BC-4DA2-AAB1-DB4AD4206338}"/>
              </a:ext>
            </a:extLst>
          </p:cNvPr>
          <p:cNvSpPr/>
          <p:nvPr/>
        </p:nvSpPr>
        <p:spPr>
          <a:xfrm>
            <a:off x="251520" y="1404321"/>
            <a:ext cx="8362392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5C4C4F"/>
                </a:solidFill>
              </a:rPr>
              <a:t>In order </a:t>
            </a:r>
            <a:r>
              <a:rPr lang="en-US" b="1" dirty="0">
                <a:solidFill>
                  <a:srgbClr val="5C4C4F"/>
                </a:solidFill>
              </a:rPr>
              <a:t>to reduce the cognitive burden of the respondents </a:t>
            </a:r>
            <a:r>
              <a:rPr lang="en-US" dirty="0">
                <a:solidFill>
                  <a:srgbClr val="5C4C4F"/>
                </a:solidFill>
              </a:rPr>
              <a:t>and to </a:t>
            </a:r>
            <a:r>
              <a:rPr lang="en-US" b="1" dirty="0">
                <a:solidFill>
                  <a:srgbClr val="5C4C4F"/>
                </a:solidFill>
              </a:rPr>
              <a:t>limit possible memory effects due to the repetitions </a:t>
            </a:r>
            <a:r>
              <a:rPr lang="en-US" dirty="0">
                <a:solidFill>
                  <a:srgbClr val="5C4C4F"/>
                </a:solidFill>
              </a:rPr>
              <a:t>of the same questions to the same respondents: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4C4F"/>
                </a:solidFill>
              </a:rPr>
              <a:t>Combine the MTMM approach with a Split-Ballot approach (SB-MTMM), where </a:t>
            </a:r>
            <a:r>
              <a:rPr lang="en-US" b="1" dirty="0">
                <a:solidFill>
                  <a:srgbClr val="5C4C4F"/>
                </a:solidFill>
              </a:rPr>
              <a:t>respondents are split randomly into several groups</a:t>
            </a:r>
            <a:r>
              <a:rPr lang="en-US" dirty="0">
                <a:solidFill>
                  <a:srgbClr val="5C4C4F"/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C4C4F"/>
                </a:solidFill>
              </a:rPr>
              <a:t>Each split-ballot group gets a combination of two methods for a given set of three traits</a:t>
            </a:r>
            <a:r>
              <a:rPr lang="en-GB" dirty="0">
                <a:solidFill>
                  <a:srgbClr val="5C4C4F"/>
                </a:solidFill>
              </a:rPr>
              <a:t>, instead of getting all three methods, but all reliability and validity coefficients can be estimated.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F34B3D-DC6A-435C-B5FF-CCA002C9B577}"/>
              </a:ext>
            </a:extLst>
          </p:cNvPr>
          <p:cNvSpPr/>
          <p:nvPr/>
        </p:nvSpPr>
        <p:spPr>
          <a:xfrm>
            <a:off x="251520" y="3345322"/>
            <a:ext cx="8362392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rgbClr val="5C4C4F"/>
                </a:solidFill>
              </a:rPr>
              <a:t>In Round 8, we implemented the three-group split-ballot design, where respondents are randomly assigned to three groups: </a:t>
            </a:r>
            <a:r>
              <a:rPr lang="en-GB" b="1" dirty="0">
                <a:solidFill>
                  <a:srgbClr val="5C4C4F"/>
                </a:solidFill>
              </a:rPr>
              <a:t>Group 1 gets Methods 1 and 2, Group 2 gets Methods 2 and 3, and Group 3 gets Methods 3 and 1</a:t>
            </a:r>
            <a:r>
              <a:rPr lang="en-GB" dirty="0">
                <a:solidFill>
                  <a:srgbClr val="5C4C4F"/>
                </a:solidFill>
              </a:rPr>
              <a:t>, as suggested by Saris et al., 2004. With this design, all possible correlations between methods are observed.</a:t>
            </a:r>
            <a:endParaRPr lang="es-ES" dirty="0">
              <a:solidFill>
                <a:srgbClr val="5C4C4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371F895C-1900-4510-9DB8-F3A909CA1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82444"/>
              </p:ext>
            </p:extLst>
          </p:nvPr>
        </p:nvGraphicFramePr>
        <p:xfrm>
          <a:off x="251520" y="1676330"/>
          <a:ext cx="8362392" cy="1439916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505703">
                  <a:extLst>
                    <a:ext uri="{9D8B030D-6E8A-4147-A177-3AD203B41FA5}">
                      <a16:colId xmlns:a16="http://schemas.microsoft.com/office/drawing/2014/main" val="1923657852"/>
                    </a:ext>
                  </a:extLst>
                </a:gridCol>
                <a:gridCol w="2897617">
                  <a:extLst>
                    <a:ext uri="{9D8B030D-6E8A-4147-A177-3AD203B41FA5}">
                      <a16:colId xmlns:a16="http://schemas.microsoft.com/office/drawing/2014/main" val="799796097"/>
                    </a:ext>
                  </a:extLst>
                </a:gridCol>
                <a:gridCol w="2959072">
                  <a:extLst>
                    <a:ext uri="{9D8B030D-6E8A-4147-A177-3AD203B41FA5}">
                      <a16:colId xmlns:a16="http://schemas.microsoft.com/office/drawing/2014/main" val="2120694738"/>
                    </a:ext>
                  </a:extLst>
                </a:gridCol>
              </a:tblGrid>
              <a:tr h="3599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 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5C4C4F"/>
                          </a:solidFill>
                          <a:effectLst/>
                        </a:rPr>
                        <a:t>Time 1: section C</a:t>
                      </a:r>
                      <a:endParaRPr lang="es-ES" sz="18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5C4C4F"/>
                          </a:solidFill>
                          <a:effectLst/>
                        </a:rPr>
                        <a:t>Time 2: section I</a:t>
                      </a:r>
                      <a:endParaRPr lang="es-ES" sz="1800" b="1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589783"/>
                  </a:ext>
                </a:extLst>
              </a:tr>
              <a:tr h="3599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Group 1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Method 1 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5C4C4F"/>
                          </a:solidFill>
                          <a:effectLst/>
                        </a:rPr>
                        <a:t>Method 2 </a:t>
                      </a:r>
                      <a:endParaRPr lang="es-ES" sz="18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9535389"/>
                  </a:ext>
                </a:extLst>
              </a:tr>
              <a:tr h="3599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5C4C4F"/>
                          </a:solidFill>
                          <a:effectLst/>
                        </a:rPr>
                        <a:t>Group 2</a:t>
                      </a:r>
                      <a:endParaRPr lang="es-ES" sz="180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Method 2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Method 3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071424"/>
                  </a:ext>
                </a:extLst>
              </a:tr>
              <a:tr h="3599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Group 3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Method 3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5C4C4F"/>
                          </a:solidFill>
                          <a:effectLst/>
                        </a:rPr>
                        <a:t>Method 1</a:t>
                      </a:r>
                      <a:endParaRPr lang="es-ES" sz="1800" dirty="0">
                        <a:solidFill>
                          <a:srgbClr val="5C4C4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349234"/>
                  </a:ext>
                </a:extLst>
              </a:tr>
            </a:tbl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131387E2-1E7D-445B-A8C3-E051FF4D0EF5}"/>
              </a:ext>
            </a:extLst>
          </p:cNvPr>
          <p:cNvSpPr/>
          <p:nvPr/>
        </p:nvSpPr>
        <p:spPr>
          <a:xfrm>
            <a:off x="251520" y="1077923"/>
            <a:ext cx="372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38903"/>
                </a:solidFill>
              </a:rPr>
              <a:t>The three-group SB-TS-MTMM design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27EBED6-B06A-4E1D-8986-82EC9F7DF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6" y="6287570"/>
            <a:ext cx="2733151" cy="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3746</TotalTime>
  <Words>2562</Words>
  <Application>Microsoft Office PowerPoint</Application>
  <PresentationFormat>On-screen Show (4:3)</PresentationFormat>
  <Paragraphs>421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Office Theme</vt:lpstr>
      <vt:lpstr>Document</vt:lpstr>
      <vt:lpstr>Improving web panel respondent behaviour The effect of encouragement messages throughout the course of the survey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Wiebke</dc:creator>
  <cp:lastModifiedBy>Bosch-Jover,O (pgr)</cp:lastModifiedBy>
  <cp:revision>53</cp:revision>
  <dcterms:created xsi:type="dcterms:W3CDTF">2017-07-06T21:06:17Z</dcterms:created>
  <dcterms:modified xsi:type="dcterms:W3CDTF">2020-07-07T13:30:39Z</dcterms:modified>
</cp:coreProperties>
</file>