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2"/>
  </p:notesMasterIdLst>
  <p:sldIdLst>
    <p:sldId id="257" r:id="rId3"/>
    <p:sldId id="293" r:id="rId4"/>
    <p:sldId id="295" r:id="rId5"/>
    <p:sldId id="296" r:id="rId6"/>
    <p:sldId id="268" r:id="rId7"/>
    <p:sldId id="297" r:id="rId8"/>
    <p:sldId id="308" r:id="rId9"/>
    <p:sldId id="309" r:id="rId10"/>
    <p:sldId id="294" r:id="rId11"/>
    <p:sldId id="269" r:id="rId12"/>
    <p:sldId id="265" r:id="rId13"/>
    <p:sldId id="310" r:id="rId14"/>
    <p:sldId id="267" r:id="rId15"/>
    <p:sldId id="322" r:id="rId16"/>
    <p:sldId id="326" r:id="rId17"/>
    <p:sldId id="329" r:id="rId18"/>
    <p:sldId id="330" r:id="rId19"/>
    <p:sldId id="331" r:id="rId20"/>
    <p:sldId id="314" r:id="rId21"/>
    <p:sldId id="335" r:id="rId22"/>
    <p:sldId id="338" r:id="rId23"/>
    <p:sldId id="339" r:id="rId24"/>
    <p:sldId id="271" r:id="rId25"/>
    <p:sldId id="341" r:id="rId26"/>
    <p:sldId id="340" r:id="rId27"/>
    <p:sldId id="342" r:id="rId28"/>
    <p:sldId id="275" r:id="rId29"/>
    <p:sldId id="276" r:id="rId30"/>
    <p:sldId id="272" r:id="rId3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ol Bosch" initials="OB" lastIdx="12" clrIdx="0">
    <p:extLst>
      <p:ext uri="{19B8F6BF-5375-455C-9EA6-DF929625EA0E}">
        <p15:presenceInfo xmlns:p15="http://schemas.microsoft.com/office/powerpoint/2012/main" userId="caa23be66c79fee6" providerId="Windows Live"/>
      </p:ext>
    </p:extLst>
  </p:cmAuthor>
  <p:cmAuthor id="2" name="x" initials="xx" lastIdx="6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07D"/>
    <a:srgbClr val="89F0FF"/>
    <a:srgbClr val="F7C9A9"/>
    <a:srgbClr val="00BCD8"/>
    <a:srgbClr val="EC7828"/>
    <a:srgbClr val="4BACC6"/>
    <a:srgbClr val="99D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85455" autoAdjust="0"/>
  </p:normalViewPr>
  <p:slideViewPr>
    <p:cSldViewPr>
      <p:cViewPr varScale="1">
        <p:scale>
          <a:sx n="73" d="100"/>
          <a:sy n="73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caa23be66c79fee6/Documentos/Emojis/Grafico1ESR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caa23be66c79fee6/Documentos/Emojis/Grafico1ESR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caa23be66c79fee6/Documentos/Emojis/Grafico1ESR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caa23be66c79fee6/Documentos/Emojis/Grafico1ESR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caa23be66c79fee6/Documentos/Emojis/Grafico1ESR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14463323663584E-2"/>
          <c:y val="0.20206990514446949"/>
          <c:w val="0.90120366533130691"/>
          <c:h val="0.66897870618012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97.9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94.0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91.8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E22-4D46-8857-0F0F24221E05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88.8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84.0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Hoja1!$B$2:$F$2</c:f>
              <c:numCache>
                <c:formatCode>General</c:formatCode>
                <c:ptCount val="5"/>
                <c:pt idx="0">
                  <c:v>97.86999999999999</c:v>
                </c:pt>
                <c:pt idx="1">
                  <c:v>93.960000000000008</c:v>
                </c:pt>
                <c:pt idx="2">
                  <c:v>91.82</c:v>
                </c:pt>
                <c:pt idx="3">
                  <c:v>88.8</c:v>
                </c:pt>
                <c:pt idx="4">
                  <c:v>83.97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D-4C59-947D-B5813FC4EF47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F0945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98.1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95.7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92.4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E22-4D46-8857-0F0F24221E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94.2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Hoja1!$B$3:$F$3</c:f>
              <c:numCache>
                <c:formatCode>General</c:formatCode>
                <c:ptCount val="5"/>
                <c:pt idx="0">
                  <c:v>98.13</c:v>
                </c:pt>
                <c:pt idx="1">
                  <c:v>95.72</c:v>
                </c:pt>
                <c:pt idx="2">
                  <c:v>92.42</c:v>
                </c:pt>
                <c:pt idx="3">
                  <c:v>94.2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D-4C59-947D-B5813FC4E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0117120"/>
        <c:axId val="100270464"/>
      </c:barChart>
      <c:catAx>
        <c:axId val="10011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70464"/>
        <c:crosses val="autoZero"/>
        <c:auto val="1"/>
        <c:lblAlgn val="ctr"/>
        <c:lblOffset val="100"/>
        <c:noMultiLvlLbl val="0"/>
      </c:catAx>
      <c:valAx>
        <c:axId val="100270464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one"/>
        <c:crossAx val="10011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8368328958880167E-3"/>
          <c:y val="0.29986063717503375"/>
          <c:w val="6.8186558916977488E-2"/>
          <c:h val="9.2923576667322164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14463323663584E-2"/>
          <c:y val="0.20206990514446949"/>
          <c:w val="0.90120366533130691"/>
          <c:h val="0.66897870618012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97.9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94.0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91.8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E22-4D46-8857-0F0F24221E05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88.8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84.0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Hoja1!$B$2:$F$2</c:f>
              <c:numCache>
                <c:formatCode>General</c:formatCode>
                <c:ptCount val="5"/>
                <c:pt idx="0">
                  <c:v>97.86999999999999</c:v>
                </c:pt>
                <c:pt idx="1">
                  <c:v>93.960000000000008</c:v>
                </c:pt>
                <c:pt idx="2">
                  <c:v>91.82</c:v>
                </c:pt>
                <c:pt idx="3">
                  <c:v>88.8</c:v>
                </c:pt>
                <c:pt idx="4">
                  <c:v>83.97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D-4C59-947D-B5813FC4EF47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F0945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98.1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95.7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92.4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E22-4D46-8857-0F0F24221E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94.2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Hoja1!$B$3:$F$3</c:f>
              <c:numCache>
                <c:formatCode>General</c:formatCode>
                <c:ptCount val="5"/>
                <c:pt idx="0">
                  <c:v>98.13</c:v>
                </c:pt>
                <c:pt idx="1">
                  <c:v>95.72</c:v>
                </c:pt>
                <c:pt idx="2">
                  <c:v>92.42</c:v>
                </c:pt>
                <c:pt idx="3">
                  <c:v>94.2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D-4C59-947D-B5813FC4E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0371456"/>
        <c:axId val="100385536"/>
      </c:barChart>
      <c:catAx>
        <c:axId val="10037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85536"/>
        <c:crosses val="autoZero"/>
        <c:auto val="1"/>
        <c:lblAlgn val="ctr"/>
        <c:lblOffset val="100"/>
        <c:noMultiLvlLbl val="0"/>
      </c:catAx>
      <c:valAx>
        <c:axId val="100385536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one"/>
        <c:crossAx val="10037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8368328958880167E-3"/>
          <c:y val="0.29986063717503375"/>
          <c:w val="6.8186558916977488E-2"/>
          <c:h val="9.2923576667322164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14463323663584E-2"/>
          <c:y val="0.20206990514446949"/>
          <c:w val="0.90120366533130691"/>
          <c:h val="0.66897870618012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97.9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94.0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91.8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E22-4D46-8857-0F0F24221E05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88.8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84.0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Hoja1!$B$2:$F$2</c:f>
              <c:numCache>
                <c:formatCode>General</c:formatCode>
                <c:ptCount val="5"/>
                <c:pt idx="0">
                  <c:v>97.86999999999999</c:v>
                </c:pt>
                <c:pt idx="1">
                  <c:v>93.960000000000008</c:v>
                </c:pt>
                <c:pt idx="2">
                  <c:v>91.82</c:v>
                </c:pt>
                <c:pt idx="3">
                  <c:v>88.8</c:v>
                </c:pt>
                <c:pt idx="4">
                  <c:v>83.97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D-4C59-947D-B5813FC4EF47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F0945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98.1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95.7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92.4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E22-4D46-8857-0F0F24221E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94.2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Hoja1!$B$3:$F$3</c:f>
              <c:numCache>
                <c:formatCode>General</c:formatCode>
                <c:ptCount val="5"/>
                <c:pt idx="0">
                  <c:v>98.13</c:v>
                </c:pt>
                <c:pt idx="1">
                  <c:v>95.72</c:v>
                </c:pt>
                <c:pt idx="2">
                  <c:v>92.42</c:v>
                </c:pt>
                <c:pt idx="3">
                  <c:v>94.2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D-4C59-947D-B5813FC4E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0441472"/>
        <c:axId val="100545664"/>
      </c:barChart>
      <c:catAx>
        <c:axId val="10044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45664"/>
        <c:crosses val="autoZero"/>
        <c:auto val="1"/>
        <c:lblAlgn val="ctr"/>
        <c:lblOffset val="100"/>
        <c:noMultiLvlLbl val="0"/>
      </c:catAx>
      <c:valAx>
        <c:axId val="100545664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one"/>
        <c:crossAx val="10044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8368328958880167E-3"/>
          <c:y val="0.29986063717503375"/>
          <c:w val="6.8186558916977488E-2"/>
          <c:h val="9.2923576667322164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14463323663584E-2"/>
          <c:y val="0.20206990514446949"/>
          <c:w val="0.90120366533130691"/>
          <c:h val="0.66897870618012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97.9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94.0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91.8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E22-4D46-8857-0F0F24221E05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88.8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84.0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Hoja1!$B$2:$F$2</c:f>
              <c:numCache>
                <c:formatCode>General</c:formatCode>
                <c:ptCount val="5"/>
                <c:pt idx="0">
                  <c:v>97.86999999999999</c:v>
                </c:pt>
                <c:pt idx="1">
                  <c:v>93.960000000000008</c:v>
                </c:pt>
                <c:pt idx="2">
                  <c:v>91.82</c:v>
                </c:pt>
                <c:pt idx="3">
                  <c:v>88.8</c:v>
                </c:pt>
                <c:pt idx="4">
                  <c:v>83.97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D-4C59-947D-B5813FC4EF47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F0945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98.1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95.7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92.4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E22-4D46-8857-0F0F24221E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94.2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Hoja1!$B$3:$F$3</c:f>
              <c:numCache>
                <c:formatCode>General</c:formatCode>
                <c:ptCount val="5"/>
                <c:pt idx="0">
                  <c:v>98.13</c:v>
                </c:pt>
                <c:pt idx="1">
                  <c:v>95.72</c:v>
                </c:pt>
                <c:pt idx="2">
                  <c:v>92.42</c:v>
                </c:pt>
                <c:pt idx="3">
                  <c:v>94.2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D-4C59-947D-B5813FC4E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0712448"/>
        <c:axId val="100713984"/>
      </c:barChart>
      <c:catAx>
        <c:axId val="1007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13984"/>
        <c:crosses val="autoZero"/>
        <c:auto val="1"/>
        <c:lblAlgn val="ctr"/>
        <c:lblOffset val="100"/>
        <c:noMultiLvlLbl val="0"/>
      </c:catAx>
      <c:valAx>
        <c:axId val="100713984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one"/>
        <c:crossAx val="10071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8368328958880167E-3"/>
          <c:y val="0.29986063717503375"/>
          <c:w val="6.8186558916977488E-2"/>
          <c:h val="9.2923576667322164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14463323663584E-2"/>
          <c:y val="0.20206990514446949"/>
          <c:w val="0.90120366533130691"/>
          <c:h val="0.66897870618012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97.9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94.0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91.8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E22-4D46-8857-0F0F24221E05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88.8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84.0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Hoja1!$B$2:$F$2</c:f>
              <c:numCache>
                <c:formatCode>General</c:formatCode>
                <c:ptCount val="5"/>
                <c:pt idx="0">
                  <c:v>97.86999999999999</c:v>
                </c:pt>
                <c:pt idx="1">
                  <c:v>93.960000000000008</c:v>
                </c:pt>
                <c:pt idx="2">
                  <c:v>91.82</c:v>
                </c:pt>
                <c:pt idx="3">
                  <c:v>88.8</c:v>
                </c:pt>
                <c:pt idx="4">
                  <c:v>83.97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D-4C59-947D-B5813FC4EF47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F0945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98.1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E22-4D46-8857-0F0F24221E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95.7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E22-4D46-8857-0F0F24221E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92.4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E22-4D46-8857-0F0F24221E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94.2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E22-4D46-8857-0F0F24221E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32C-4B4E-83CB-5CA8DBEBAE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Hoja1!$B$1:$F$1</c:f>
              <c:strCache>
                <c:ptCount val="5"/>
                <c:pt idx="0">
                  <c:v>General </c:v>
                </c:pt>
                <c:pt idx="1">
                  <c:v>Like/Dislike </c:v>
                </c:pt>
                <c:pt idx="2">
                  <c:v>Personality</c:v>
                </c:pt>
                <c:pt idx="3">
                  <c:v>Opinion </c:v>
                </c:pt>
                <c:pt idx="4">
                  <c:v>Emotion </c:v>
                </c:pt>
              </c:strCache>
            </c:strRef>
          </c:cat>
          <c:val>
            <c:numRef>
              <c:f>Hoja1!$B$3:$F$3</c:f>
              <c:numCache>
                <c:formatCode>General</c:formatCode>
                <c:ptCount val="5"/>
                <c:pt idx="0">
                  <c:v>98.13</c:v>
                </c:pt>
                <c:pt idx="1">
                  <c:v>95.72</c:v>
                </c:pt>
                <c:pt idx="2">
                  <c:v>92.42</c:v>
                </c:pt>
                <c:pt idx="3">
                  <c:v>94.2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D-4C59-947D-B5813FC4E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1089664"/>
        <c:axId val="101091200"/>
      </c:barChart>
      <c:catAx>
        <c:axId val="10108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200"/>
        <c:crosses val="autoZero"/>
        <c:auto val="1"/>
        <c:lblAlgn val="ctr"/>
        <c:lblOffset val="100"/>
        <c:noMultiLvlLbl val="0"/>
      </c:catAx>
      <c:valAx>
        <c:axId val="10109120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one"/>
        <c:crossAx val="10108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8368328958880167E-3"/>
          <c:y val="0.29986063717503375"/>
          <c:w val="6.8186558916977488E-2"/>
          <c:h val="9.2923576667322164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3BD23B5-B162-48D4-8DD6-27E7EB60C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B20DA3-92D7-4606-8DDD-36D8E87E81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1D0E88-8508-4AD4-820D-74DB5ED7E3FC}" type="datetimeFigureOut">
              <a:rPr lang="fr-FR"/>
              <a:pPr>
                <a:defRPr/>
              </a:pPr>
              <a:t>07/07/2020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0063E26-D07F-4372-8FE8-7A03A88A69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E519B1B0-1D99-4B68-89AB-487B6571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E14545-5761-4B98-A665-A0A1FA598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B9CB73-D876-4C54-AE8B-836E3D1C3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D60CE3-6640-4518-BA52-AFAA42BB3952}" type="slidenum">
              <a:rPr lang="fr-FR" altLang="es-ES"/>
              <a:pPr>
                <a:defRPr/>
              </a:pPr>
              <a:t>‹#›</a:t>
            </a:fld>
            <a:endParaRPr lang="fr-F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2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597645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  <p:sp>
        <p:nvSpPr>
          <p:cNvPr id="16388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C2DF4B-6995-4AFD-9B42-B40E9CDF494D}" type="slidenum">
              <a:rPr lang="es-ES" altLang="nl-NL" smtClean="0"/>
              <a:pPr>
                <a:spcBef>
                  <a:spcPct val="0"/>
                </a:spcBef>
              </a:pPr>
              <a:t>12</a:t>
            </a:fld>
            <a:endParaRPr lang="es-ES" altLang="nl-NL"/>
          </a:p>
        </p:txBody>
      </p:sp>
    </p:spTree>
    <p:extLst>
      <p:ext uri="{BB962C8B-B14F-4D97-AF65-F5344CB8AC3E}">
        <p14:creationId xmlns:p14="http://schemas.microsoft.com/office/powerpoint/2010/main" val="137770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en-US" dirty="0"/>
              <a:t>2% of the control group </a:t>
            </a:r>
            <a:r>
              <a:rPr lang="fr-FR" altLang="en-US" dirty="0" err="1"/>
              <a:t>used</a:t>
            </a:r>
            <a:r>
              <a:rPr lang="fr-FR" altLang="en-US" dirty="0"/>
              <a:t> emojis</a:t>
            </a:r>
          </a:p>
        </p:txBody>
      </p:sp>
      <p:sp>
        <p:nvSpPr>
          <p:cNvPr id="19460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EB534-F635-419C-A05F-33244DAD6D3D}" type="slidenum">
              <a:rPr lang="fr-FR" altLang="en-US" smtClean="0"/>
              <a:pPr>
                <a:spcBef>
                  <a:spcPct val="0"/>
                </a:spcBef>
              </a:pPr>
              <a:t>14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3732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en-US" dirty="0"/>
              <a:t>2% of the control group </a:t>
            </a:r>
            <a:r>
              <a:rPr lang="fr-FR" altLang="en-US" dirty="0" err="1"/>
              <a:t>used</a:t>
            </a:r>
            <a:r>
              <a:rPr lang="fr-FR" altLang="en-US" dirty="0"/>
              <a:t> emojis</a:t>
            </a:r>
          </a:p>
        </p:txBody>
      </p:sp>
      <p:sp>
        <p:nvSpPr>
          <p:cNvPr id="19460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EB534-F635-419C-A05F-33244DAD6D3D}" type="slidenum">
              <a:rPr lang="fr-FR" altLang="en-US" smtClean="0"/>
              <a:pPr>
                <a:spcBef>
                  <a:spcPct val="0"/>
                </a:spcBef>
              </a:pPr>
              <a:t>15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8200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en-US" dirty="0"/>
              <a:t>2% of the control group </a:t>
            </a:r>
            <a:r>
              <a:rPr lang="fr-FR" altLang="en-US" dirty="0" err="1"/>
              <a:t>used</a:t>
            </a:r>
            <a:r>
              <a:rPr lang="fr-FR" altLang="en-US" dirty="0"/>
              <a:t> emojis</a:t>
            </a:r>
          </a:p>
        </p:txBody>
      </p:sp>
      <p:sp>
        <p:nvSpPr>
          <p:cNvPr id="19460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EB534-F635-419C-A05F-33244DAD6D3D}" type="slidenum">
              <a:rPr lang="fr-FR" altLang="en-US" smtClean="0"/>
              <a:pPr>
                <a:spcBef>
                  <a:spcPct val="0"/>
                </a:spcBef>
              </a:pPr>
              <a:t>16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88954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en-US" dirty="0"/>
              <a:t>2% of the control group </a:t>
            </a:r>
            <a:r>
              <a:rPr lang="fr-FR" altLang="en-US" dirty="0" err="1"/>
              <a:t>used</a:t>
            </a:r>
            <a:r>
              <a:rPr lang="fr-FR" altLang="en-US" dirty="0"/>
              <a:t> emojis</a:t>
            </a:r>
          </a:p>
        </p:txBody>
      </p:sp>
      <p:sp>
        <p:nvSpPr>
          <p:cNvPr id="19460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EB534-F635-419C-A05F-33244DAD6D3D}" type="slidenum">
              <a:rPr lang="fr-FR" altLang="en-US" smtClean="0"/>
              <a:pPr>
                <a:spcBef>
                  <a:spcPct val="0"/>
                </a:spcBef>
              </a:pPr>
              <a:t>17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5668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en-US" dirty="0"/>
              <a:t>2% of the control group </a:t>
            </a:r>
            <a:r>
              <a:rPr lang="fr-FR" altLang="en-US" dirty="0" err="1"/>
              <a:t>used</a:t>
            </a:r>
            <a:r>
              <a:rPr lang="fr-FR" altLang="en-US" dirty="0"/>
              <a:t> emojis</a:t>
            </a:r>
          </a:p>
        </p:txBody>
      </p:sp>
      <p:sp>
        <p:nvSpPr>
          <p:cNvPr id="19460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EB534-F635-419C-A05F-33244DAD6D3D}" type="slidenum">
              <a:rPr lang="fr-FR" altLang="en-US" smtClean="0"/>
              <a:pPr>
                <a:spcBef>
                  <a:spcPct val="0"/>
                </a:spcBef>
              </a:pPr>
              <a:t>18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01058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3556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2ACCF-AF7A-48CB-8756-1E7C18CEFB2A}" type="slidenum">
              <a:rPr lang="fr-FR" altLang="en-US" smtClean="0"/>
              <a:pPr>
                <a:spcBef>
                  <a:spcPct val="0"/>
                </a:spcBef>
              </a:pPr>
              <a:t>19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501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3556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2ACCF-AF7A-48CB-8756-1E7C18CEFB2A}" type="slidenum">
              <a:rPr lang="fr-FR" altLang="en-US" smtClean="0"/>
              <a:pPr>
                <a:spcBef>
                  <a:spcPct val="0"/>
                </a:spcBef>
              </a:pPr>
              <a:t>20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129966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3556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2ACCF-AF7A-48CB-8756-1E7C18CEFB2A}" type="slidenum">
              <a:rPr lang="fr-FR" altLang="en-US" smtClean="0"/>
              <a:pPr>
                <a:spcBef>
                  <a:spcPct val="0"/>
                </a:spcBef>
              </a:pPr>
              <a:t>21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2259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3556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2ACCF-AF7A-48CB-8756-1E7C18CEFB2A}" type="slidenum">
              <a:rPr lang="fr-FR" altLang="en-US" smtClean="0"/>
              <a:pPr>
                <a:spcBef>
                  <a:spcPct val="0"/>
                </a:spcBef>
              </a:pPr>
              <a:t>22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193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3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285246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1508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D1AD8-679D-4C5E-AFBB-AB2BB5D0D293}" type="slidenum">
              <a:rPr lang="fr-FR" altLang="en-US" smtClean="0"/>
              <a:pPr>
                <a:spcBef>
                  <a:spcPct val="0"/>
                </a:spcBef>
              </a:pPr>
              <a:t>23</a:t>
            </a:fld>
            <a:endParaRPr lang="fr-F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1508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D1AD8-679D-4C5E-AFBB-AB2BB5D0D293}" type="slidenum">
              <a:rPr lang="fr-FR" altLang="en-US" smtClean="0"/>
              <a:pPr>
                <a:spcBef>
                  <a:spcPct val="0"/>
                </a:spcBef>
              </a:pPr>
              <a:t>24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97907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1508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D1AD8-679D-4C5E-AFBB-AB2BB5D0D293}" type="slidenum">
              <a:rPr lang="fr-FR" altLang="en-US" smtClean="0"/>
              <a:pPr>
                <a:spcBef>
                  <a:spcPct val="0"/>
                </a:spcBef>
              </a:pPr>
              <a:t>25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1113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21508" name="Espace réservé du numéro de diapositiv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D1AD8-679D-4C5E-AFBB-AB2BB5D0D293}" type="slidenum">
              <a:rPr lang="fr-FR" altLang="en-US" smtClean="0"/>
              <a:pPr>
                <a:spcBef>
                  <a:spcPct val="0"/>
                </a:spcBef>
              </a:pPr>
              <a:t>26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828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4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4099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5</a:t>
            </a:fld>
            <a:endParaRPr lang="fr-FR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6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1326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7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55925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8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8074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60CE3-6640-4518-BA52-AFAA42BB3952}" type="slidenum">
              <a:rPr lang="fr-FR" altLang="es-ES" smtClean="0"/>
              <a:pPr>
                <a:defRPr/>
              </a:pPr>
              <a:t>9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08476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  <p:sp>
        <p:nvSpPr>
          <p:cNvPr id="13316" name="Tijdelijke aanduiding voor dianumm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71A4EB-8454-49E2-98A9-231A6A466C0D}" type="slidenum">
              <a:rPr lang="es-ES" altLang="nl-NL" smtClean="0"/>
              <a:pPr>
                <a:spcBef>
                  <a:spcPct val="0"/>
                </a:spcBef>
              </a:pPr>
              <a:t>10</a:t>
            </a:fld>
            <a:endParaRPr lang="es-ES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quest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quest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twitter.com/netques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hyperlink" Target="https://www.linkedin.com/company/netquest" TargetMode="External"/><Relationship Id="rId4" Type="http://schemas.openxmlformats.org/officeDocument/2006/relationships/hyperlink" Target="mailto:rtorres@netquest.com" TargetMode="External"/><Relationship Id="rId9" Type="http://schemas.openxmlformats.org/officeDocument/2006/relationships/hyperlink" Target="http://www.netquest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tques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Z:\Marketing\Matriz\COMUNICACIÓN Netquest\4. COM. EXTERNA\1. Com. Producto\8. Comunidades Online\material grafic ppt comunidades\ntq_online_communities_bg_ratlla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8" b="41602"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CuadroTexto"/>
          <p:cNvSpPr txBox="1">
            <a:spLocks noChangeArrowheads="1"/>
          </p:cNvSpPr>
          <p:nvPr userDrawn="1"/>
        </p:nvSpPr>
        <p:spPr bwMode="auto">
          <a:xfrm>
            <a:off x="4764088" y="6178550"/>
            <a:ext cx="3984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s-ES" altLang="es-ES" sz="900">
                <a:solidFill>
                  <a:srgbClr val="E6E6E6"/>
                </a:solidFill>
                <a:latin typeface="Calibri" panose="020F0502020204030204" pitchFamily="34" charset="0"/>
              </a:rPr>
              <a:t>WWW.NETQUEST.COM</a:t>
            </a:r>
          </a:p>
        </p:txBody>
      </p:sp>
      <p:sp>
        <p:nvSpPr>
          <p:cNvPr id="5" name="6 CuadroTexto"/>
          <p:cNvSpPr txBox="1"/>
          <p:nvPr userDrawn="1"/>
        </p:nvSpPr>
        <p:spPr bwMode="auto">
          <a:xfrm>
            <a:off x="250825" y="6170613"/>
            <a:ext cx="5905500" cy="241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70" b="1" dirty="0">
                <a:solidFill>
                  <a:srgbClr val="E6E6E6"/>
                </a:solidFill>
                <a:latin typeface="+mn-lt"/>
              </a:rPr>
              <a:t>São Paulo |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Mexico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City | Santiago de Chile |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Bogota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|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Lisbon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| Barcelona | Madrid | New York| Los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Angeles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</a:t>
            </a:r>
          </a:p>
        </p:txBody>
      </p:sp>
      <p:sp>
        <p:nvSpPr>
          <p:cNvPr id="6" name="Rectángulo 13">
            <a:hlinkClick r:id="rId3"/>
          </p:cNvPr>
          <p:cNvSpPr/>
          <p:nvPr userDrawn="1"/>
        </p:nvSpPr>
        <p:spPr>
          <a:xfrm>
            <a:off x="7213600" y="6116638"/>
            <a:ext cx="1833563" cy="384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E6E6E6"/>
              </a:solidFill>
            </a:endParaRPr>
          </a:p>
        </p:txBody>
      </p:sp>
      <p:pic>
        <p:nvPicPr>
          <p:cNvPr id="7" name="Picture 2" descr="Z:\Marketing\Matriz\COMUNICACIÓN Netquest\1. COM. CORPORATIVA\1. Manual Corporativo\1. Logos\6. netquest_logo_nobaseline\netquest_blanc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008188"/>
            <a:ext cx="2425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Marcador de texto 9"/>
          <p:cNvSpPr>
            <a:spLocks noGrp="1"/>
          </p:cNvSpPr>
          <p:nvPr>
            <p:ph type="body" sz="quarter" idx="10"/>
          </p:nvPr>
        </p:nvSpPr>
        <p:spPr>
          <a:xfrm>
            <a:off x="1439864" y="4139921"/>
            <a:ext cx="6264275" cy="958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51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15"/>
          <p:cNvCxnSpPr/>
          <p:nvPr userDrawn="1"/>
        </p:nvCxnSpPr>
        <p:spPr>
          <a:xfrm>
            <a:off x="4572000" y="1797050"/>
            <a:ext cx="0" cy="45132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457200" y="946359"/>
            <a:ext cx="8229600" cy="385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457200" y="1796819"/>
            <a:ext cx="3970784" cy="48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texto 12"/>
          <p:cNvSpPr>
            <a:spLocks noGrp="1"/>
          </p:cNvSpPr>
          <p:nvPr>
            <p:ph type="body" sz="quarter" idx="15"/>
          </p:nvPr>
        </p:nvSpPr>
        <p:spPr>
          <a:xfrm>
            <a:off x="457200" y="2372287"/>
            <a:ext cx="3970784" cy="39370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texto 10"/>
          <p:cNvSpPr>
            <a:spLocks noGrp="1"/>
          </p:cNvSpPr>
          <p:nvPr>
            <p:ph type="body" sz="quarter" idx="16"/>
          </p:nvPr>
        </p:nvSpPr>
        <p:spPr>
          <a:xfrm>
            <a:off x="4716016" y="1796819"/>
            <a:ext cx="3970784" cy="48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716016" y="2372287"/>
            <a:ext cx="3970784" cy="39370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538735"/>
            <a:ext cx="8229600" cy="3700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4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6"/>
          <p:cNvSpPr>
            <a:spLocks noGrp="1"/>
          </p:cNvSpPr>
          <p:nvPr>
            <p:ph type="body" sz="quarter" idx="18"/>
          </p:nvPr>
        </p:nvSpPr>
        <p:spPr>
          <a:xfrm>
            <a:off x="4716472" y="1796795"/>
            <a:ext cx="3959225" cy="45125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Marcador de posición de imagen 18"/>
          <p:cNvSpPr>
            <a:spLocks noGrp="1"/>
          </p:cNvSpPr>
          <p:nvPr>
            <p:ph type="pic" sz="quarter" idx="19"/>
          </p:nvPr>
        </p:nvSpPr>
        <p:spPr>
          <a:xfrm>
            <a:off x="467545" y="1796820"/>
            <a:ext cx="3959225" cy="45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457200" y="946359"/>
            <a:ext cx="8229600" cy="385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1 Título"/>
          <p:cNvSpPr>
            <a:spLocks noGrp="1"/>
          </p:cNvSpPr>
          <p:nvPr>
            <p:ph type="title"/>
          </p:nvPr>
        </p:nvSpPr>
        <p:spPr>
          <a:xfrm>
            <a:off x="457200" y="538735"/>
            <a:ext cx="8229600" cy="3700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85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457200" y="946359"/>
            <a:ext cx="8229600" cy="385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4"/>
          </p:nvPr>
        </p:nvSpPr>
        <p:spPr>
          <a:xfrm>
            <a:off x="468313" y="3621023"/>
            <a:ext cx="3959225" cy="2592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gráfico 10"/>
          <p:cNvSpPr>
            <a:spLocks noGrp="1"/>
          </p:cNvSpPr>
          <p:nvPr>
            <p:ph type="chart" sz="quarter" idx="15"/>
          </p:nvPr>
        </p:nvSpPr>
        <p:spPr>
          <a:xfrm>
            <a:off x="4716469" y="1796820"/>
            <a:ext cx="3970337" cy="44155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538735"/>
            <a:ext cx="8229600" cy="3700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99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457200" y="946359"/>
            <a:ext cx="8229600" cy="385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gráfico 10"/>
          <p:cNvSpPr>
            <a:spLocks noGrp="1"/>
          </p:cNvSpPr>
          <p:nvPr>
            <p:ph type="chart" sz="quarter" idx="15"/>
          </p:nvPr>
        </p:nvSpPr>
        <p:spPr>
          <a:xfrm>
            <a:off x="4716469" y="1796821"/>
            <a:ext cx="3970337" cy="35523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538735"/>
            <a:ext cx="8229600" cy="3700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0" name="Marcador de gráfico 10"/>
          <p:cNvSpPr>
            <a:spLocks noGrp="1"/>
          </p:cNvSpPr>
          <p:nvPr>
            <p:ph type="chart" sz="quarter" idx="16"/>
          </p:nvPr>
        </p:nvSpPr>
        <p:spPr>
          <a:xfrm>
            <a:off x="457200" y="1796821"/>
            <a:ext cx="3970337" cy="35523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sp>
        <p:nvSpPr>
          <p:cNvPr id="11" name="Marcador de texto 8"/>
          <p:cNvSpPr>
            <a:spLocks noGrp="1"/>
          </p:cNvSpPr>
          <p:nvPr>
            <p:ph type="body" sz="quarter" idx="14"/>
          </p:nvPr>
        </p:nvSpPr>
        <p:spPr>
          <a:xfrm>
            <a:off x="468313" y="5445224"/>
            <a:ext cx="3959225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texto 8"/>
          <p:cNvSpPr>
            <a:spLocks noGrp="1"/>
          </p:cNvSpPr>
          <p:nvPr>
            <p:ph type="body" sz="quarter" idx="17"/>
          </p:nvPr>
        </p:nvSpPr>
        <p:spPr>
          <a:xfrm>
            <a:off x="4722025" y="5445224"/>
            <a:ext cx="3959225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6010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y contacto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Marketing\Matriz\COMUNICACIÓN Netquest\4. COM. EXTERNA\1. Com. Producto\8. Comunidades Online\material grafic ppt comunidades\ntq_online_communities_bg_ratllat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8" b="41602"/>
          <a:stretch>
            <a:fillRect/>
          </a:stretch>
        </p:blipFill>
        <p:spPr bwMode="auto">
          <a:xfrm>
            <a:off x="0" y="1797050"/>
            <a:ext cx="91440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6"/>
          <p:cNvSpPr/>
          <p:nvPr userDrawn="1"/>
        </p:nvSpPr>
        <p:spPr>
          <a:xfrm>
            <a:off x="3911600" y="2452688"/>
            <a:ext cx="1320800" cy="1763712"/>
          </a:xfrm>
          <a:prstGeom prst="ellipse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rgbClr val="60676C">
                    <a:lumMod val="40000"/>
                    <a:lumOff val="60000"/>
                  </a:srgbClr>
                </a:solidFill>
              </a:rPr>
              <a:t>PHOTO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899592" y="548223"/>
            <a:ext cx="7344816" cy="960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/>
          </p:nvPr>
        </p:nvSpPr>
        <p:spPr>
          <a:xfrm>
            <a:off x="2843461" y="4582121"/>
            <a:ext cx="3456732" cy="48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>
          <a:xfrm>
            <a:off x="2843461" y="5061181"/>
            <a:ext cx="3456732" cy="1150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ts val="1300"/>
              </a:lnSpc>
              <a:buNone/>
              <a:defRPr sz="1400"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202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885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7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's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Z:\Marketing\Matriz\COMUNICACIÓN Netquest\4. COM. EXTERNA\1. Com. Producto\8. Comunidades Online\material grafic ppt comunidades\ntq_online_communities_bg_ratlla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8" b="41602"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CuadroTexto"/>
          <p:cNvSpPr txBox="1">
            <a:spLocks noChangeArrowheads="1"/>
          </p:cNvSpPr>
          <p:nvPr userDrawn="1"/>
        </p:nvSpPr>
        <p:spPr bwMode="auto">
          <a:xfrm>
            <a:off x="4764088" y="6178550"/>
            <a:ext cx="39846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s-ES" altLang="es-ES" sz="900">
                <a:solidFill>
                  <a:srgbClr val="E6E6E6"/>
                </a:solidFill>
                <a:latin typeface="Calibri" panose="020F0502020204030204" pitchFamily="34" charset="0"/>
              </a:rPr>
              <a:t>WWW.NETQUEST.COM</a:t>
            </a:r>
          </a:p>
        </p:txBody>
      </p:sp>
      <p:sp>
        <p:nvSpPr>
          <p:cNvPr id="5" name="6 CuadroTexto"/>
          <p:cNvSpPr txBox="1"/>
          <p:nvPr userDrawn="1"/>
        </p:nvSpPr>
        <p:spPr bwMode="auto">
          <a:xfrm>
            <a:off x="250825" y="6170613"/>
            <a:ext cx="5905500" cy="241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70" b="1" dirty="0">
                <a:solidFill>
                  <a:srgbClr val="E6E6E6"/>
                </a:solidFill>
                <a:latin typeface="+mn-lt"/>
              </a:rPr>
              <a:t>São Paulo |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Mexico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City | Santiago de Chile |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Bogota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|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Lisbon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| Barcelona | Madrid | New York| Los </a:t>
            </a:r>
            <a:r>
              <a:rPr lang="es-ES" sz="970" b="1" dirty="0" err="1">
                <a:solidFill>
                  <a:srgbClr val="E6E6E6"/>
                </a:solidFill>
                <a:latin typeface="+mn-lt"/>
              </a:rPr>
              <a:t>Angeles</a:t>
            </a:r>
            <a:r>
              <a:rPr lang="es-ES" sz="970" b="1" dirty="0">
                <a:solidFill>
                  <a:srgbClr val="E6E6E6"/>
                </a:solidFill>
                <a:latin typeface="+mn-lt"/>
              </a:rPr>
              <a:t> </a:t>
            </a:r>
          </a:p>
        </p:txBody>
      </p:sp>
      <p:sp>
        <p:nvSpPr>
          <p:cNvPr id="6" name="Rectángulo 16">
            <a:hlinkClick r:id="rId3"/>
          </p:cNvPr>
          <p:cNvSpPr/>
          <p:nvPr userDrawn="1"/>
        </p:nvSpPr>
        <p:spPr>
          <a:xfrm>
            <a:off x="7213600" y="6116638"/>
            <a:ext cx="1833563" cy="384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E6E6E6"/>
              </a:solidFill>
            </a:endParaRPr>
          </a:p>
        </p:txBody>
      </p:sp>
      <p:pic>
        <p:nvPicPr>
          <p:cNvPr id="7" name="Picture 2" descr="Z:\Marketing\Matriz\COMUNICACIÓN Netquest\1. COM. CORPORATIVA\1. Manual Corporativo\1. Logos\6. netquest_logo_nobaseline\netquest_blanc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08188"/>
            <a:ext cx="2425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1"/>
          <p:cNvSpPr/>
          <p:nvPr userDrawn="1"/>
        </p:nvSpPr>
        <p:spPr>
          <a:xfrm>
            <a:off x="3924300" y="1797050"/>
            <a:ext cx="5219700" cy="1824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E6E6E6"/>
              </a:solidFill>
            </a:endParaRPr>
          </a:p>
        </p:txBody>
      </p:sp>
      <p:sp>
        <p:nvSpPr>
          <p:cNvPr id="20" name="Marcador de texto 9"/>
          <p:cNvSpPr>
            <a:spLocks noGrp="1"/>
          </p:cNvSpPr>
          <p:nvPr>
            <p:ph type="body" sz="quarter" idx="10"/>
          </p:nvPr>
        </p:nvSpPr>
        <p:spPr>
          <a:xfrm>
            <a:off x="4067944" y="2405556"/>
            <a:ext cx="4608512" cy="5311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FF0000"/>
                </a:solidFill>
                <a:highlight>
                  <a:srgbClr val="FFFF00"/>
                </a:highlight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7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Z:\Marketing\Matriz\COMUNICACIÓN Netquest\4. COM. EXTERNA\1. Com. Producto\8. Comunidades Online\material grafic ppt comunidades\ntq_online_communities_bg_ratlla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54451"/>
          <a:stretch>
            <a:fillRect/>
          </a:stretch>
        </p:blipFill>
        <p:spPr bwMode="auto">
          <a:xfrm>
            <a:off x="0" y="0"/>
            <a:ext cx="9144000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Marcador de texto 19"/>
          <p:cNvSpPr>
            <a:spLocks noGrp="1"/>
          </p:cNvSpPr>
          <p:nvPr>
            <p:ph type="body" sz="quarter" idx="10"/>
          </p:nvPr>
        </p:nvSpPr>
        <p:spPr>
          <a:xfrm>
            <a:off x="2231901" y="2661165"/>
            <a:ext cx="4680198" cy="12478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230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ui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:\Marketing\Matriz\COMUNICACIÓN Netquest\4. COM. EXTERNA\1. Com. Producto\8. Comunidades Online\material grafic ppt comunidades\ntq_online_communities_bg_ratlla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160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055688"/>
            <a:ext cx="3579812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8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uin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:\Marketing\Matriz\COMUNICACIÓN Netquest\4. COM. EXTERNA\1. Com. Producto\8. Comunidades Online\material grafic ppt comunidades\ntq_online_communities_bg_ratlla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160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28700"/>
            <a:ext cx="3600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58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:\Marketing\Matriz\COMUNICACIÓN Netquest\4. COM. EXTERNA\1. Com. Producto\8. Comunidades Online\material grafic ppt comunidades\ntq_online_communities_bg_ratlla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65897"/>
          <a:stretch>
            <a:fillRect/>
          </a:stretch>
        </p:blipFill>
        <p:spPr bwMode="auto">
          <a:xfrm>
            <a:off x="0" y="0"/>
            <a:ext cx="9144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Z:\Marketing\Matriz\COMUNICACIÓN Netquest\1. COM. CORPORATIVA\1. Manual Corporativo\1. Logos\6. netquest_logo_nobaseline\netquest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028700"/>
            <a:ext cx="20002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1 Rectángulo redondeado"/>
          <p:cNvSpPr>
            <a:spLocks noChangeArrowheads="1"/>
          </p:cNvSpPr>
          <p:nvPr userDrawn="1"/>
        </p:nvSpPr>
        <p:spPr bwMode="auto">
          <a:xfrm>
            <a:off x="3708400" y="4659313"/>
            <a:ext cx="1693863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rgbClr val="FFFFFF"/>
                </a:solidFill>
              </a:rPr>
              <a:t>São Paulo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atendimento@netquest.com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(+55) 11 306.76111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b="1" dirty="0">
              <a:solidFill>
                <a:srgbClr val="FFFFFF"/>
              </a:solidFill>
            </a:endParaRPr>
          </a:p>
        </p:txBody>
      </p:sp>
      <p:sp>
        <p:nvSpPr>
          <p:cNvPr id="5" name="24 Rectángulo redondeado"/>
          <p:cNvSpPr>
            <a:spLocks noChangeArrowheads="1"/>
          </p:cNvSpPr>
          <p:nvPr userDrawn="1"/>
        </p:nvSpPr>
        <p:spPr bwMode="auto">
          <a:xfrm>
            <a:off x="7050088" y="4665663"/>
            <a:ext cx="2016125" cy="812800"/>
          </a:xfrm>
          <a:prstGeom prst="roundRect">
            <a:avLst>
              <a:gd name="adj" fmla="val 5556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rgbClr val="FFFFFF"/>
                </a:solidFill>
              </a:rPr>
              <a:t>Europa &amp; Asia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dirty="0">
                <a:solidFill>
                  <a:srgbClr val="FFFFFF"/>
                </a:solidFill>
              </a:rPr>
              <a:t>rfqinternational@netquest.com</a:t>
            </a:r>
            <a:endParaRPr lang="es-ES" sz="900" dirty="0">
              <a:solidFill>
                <a:srgbClr val="FFFFFF"/>
              </a:solidFill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dirty="0">
                <a:solidFill>
                  <a:srgbClr val="FFFFFF"/>
                </a:solidFill>
                <a:latin typeface="Calibri Light" panose="020F0302020204030204" pitchFamily="34" charset="0"/>
              </a:rPr>
              <a:t>(+34) 93.205.00.63</a:t>
            </a:r>
          </a:p>
        </p:txBody>
      </p:sp>
      <p:sp>
        <p:nvSpPr>
          <p:cNvPr id="6" name="5 CuadroTexto"/>
          <p:cNvSpPr txBox="1">
            <a:spLocks noChangeArrowheads="1"/>
          </p:cNvSpPr>
          <p:nvPr userDrawn="1"/>
        </p:nvSpPr>
        <p:spPr bwMode="auto">
          <a:xfrm>
            <a:off x="3689350" y="2347913"/>
            <a:ext cx="18002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 sz="900">
                <a:solidFill>
                  <a:srgbClr val="E6E6E6"/>
                </a:solidFill>
                <a:latin typeface="Calibri" panose="020F0502020204030204" pitchFamily="34" charset="0"/>
              </a:rPr>
              <a:t>WWW.NETQUEST.COM</a:t>
            </a:r>
          </a:p>
        </p:txBody>
      </p:sp>
      <p:sp>
        <p:nvSpPr>
          <p:cNvPr id="7" name="21 Rectángulo redondeado"/>
          <p:cNvSpPr>
            <a:spLocks noChangeArrowheads="1"/>
          </p:cNvSpPr>
          <p:nvPr userDrawn="1"/>
        </p:nvSpPr>
        <p:spPr bwMode="auto">
          <a:xfrm>
            <a:off x="2000250" y="4672013"/>
            <a:ext cx="1695450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 err="1">
                <a:solidFill>
                  <a:srgbClr val="FFFFFF"/>
                </a:solidFill>
              </a:rPr>
              <a:t>Mexico</a:t>
            </a:r>
            <a:r>
              <a:rPr lang="es-ES" sz="1000" b="1" dirty="0">
                <a:solidFill>
                  <a:srgbClr val="FFFFFF"/>
                </a:solidFill>
              </a:rPr>
              <a:t> City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latamnorte@netquest.com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(+52) 55 5687.3198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21 Rectángulo redondeado"/>
          <p:cNvSpPr>
            <a:spLocks noChangeArrowheads="1"/>
          </p:cNvSpPr>
          <p:nvPr userDrawn="1"/>
        </p:nvSpPr>
        <p:spPr bwMode="auto">
          <a:xfrm>
            <a:off x="5508625" y="4672013"/>
            <a:ext cx="1693863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rgbClr val="FFFFFF"/>
                </a:solidFill>
              </a:rPr>
              <a:t>Santiago de Chile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cs.sales@netquest.com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(+56) (2) 2348.6372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21 Rectángulo redondeado"/>
          <p:cNvSpPr>
            <a:spLocks noChangeArrowheads="1"/>
          </p:cNvSpPr>
          <p:nvPr userDrawn="1"/>
        </p:nvSpPr>
        <p:spPr bwMode="auto">
          <a:xfrm>
            <a:off x="336550" y="5478463"/>
            <a:ext cx="1695450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rgbClr val="FFFFFF"/>
                </a:solidFill>
              </a:rPr>
              <a:t>Barcelona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iberia@netquest.com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(+34) 93 205.00.63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21 Rectángulo redondeado"/>
          <p:cNvSpPr>
            <a:spLocks noChangeArrowheads="1"/>
          </p:cNvSpPr>
          <p:nvPr userDrawn="1"/>
        </p:nvSpPr>
        <p:spPr bwMode="auto">
          <a:xfrm>
            <a:off x="3708400" y="5478463"/>
            <a:ext cx="1695450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rgbClr val="FFFFFF"/>
                </a:solidFill>
              </a:rPr>
              <a:t>Madrid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iberia@netquest.com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(+34) 91 829.82.98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21 Rectángulo redondeado"/>
          <p:cNvSpPr>
            <a:spLocks noChangeArrowheads="1"/>
          </p:cNvSpPr>
          <p:nvPr userDrawn="1"/>
        </p:nvSpPr>
        <p:spPr bwMode="auto">
          <a:xfrm>
            <a:off x="5508625" y="5478463"/>
            <a:ext cx="1693863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rgbClr val="FFFFFF"/>
                </a:solidFill>
              </a:rPr>
              <a:t>New York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americas@netquest.com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(+323) 812.1967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21 Rectángulo redondeado"/>
          <p:cNvSpPr>
            <a:spLocks noChangeArrowheads="1"/>
          </p:cNvSpPr>
          <p:nvPr userDrawn="1"/>
        </p:nvSpPr>
        <p:spPr bwMode="auto">
          <a:xfrm>
            <a:off x="7050088" y="5478463"/>
            <a:ext cx="1695450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rgbClr val="FFFFFF"/>
                </a:solidFill>
              </a:rPr>
              <a:t>Los </a:t>
            </a:r>
            <a:r>
              <a:rPr lang="es-ES" sz="1000" b="1" dirty="0" err="1">
                <a:solidFill>
                  <a:srgbClr val="FFFFFF"/>
                </a:solidFill>
              </a:rPr>
              <a:t>Angeles</a:t>
            </a:r>
            <a:endParaRPr lang="es-ES" sz="1000" b="1" dirty="0">
              <a:solidFill>
                <a:srgbClr val="FFFFF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americas@netquest.com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(+1) 310 614 0641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21 Rectángulo redondeado"/>
          <p:cNvSpPr>
            <a:spLocks noChangeArrowheads="1"/>
          </p:cNvSpPr>
          <p:nvPr userDrawn="1"/>
        </p:nvSpPr>
        <p:spPr bwMode="auto">
          <a:xfrm>
            <a:off x="317500" y="4659313"/>
            <a:ext cx="1693863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 err="1">
                <a:solidFill>
                  <a:srgbClr val="FFFFFF"/>
                </a:solidFill>
              </a:rPr>
              <a:t>Bogota</a:t>
            </a:r>
            <a:endParaRPr lang="es-ES" sz="1000" b="1" dirty="0">
              <a:solidFill>
                <a:srgbClr val="FFFFF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colombia@netquest.com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(+571) 358.40.68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21 Rectángulo redondeado"/>
          <p:cNvSpPr>
            <a:spLocks noChangeArrowheads="1"/>
          </p:cNvSpPr>
          <p:nvPr userDrawn="1"/>
        </p:nvSpPr>
        <p:spPr bwMode="auto">
          <a:xfrm>
            <a:off x="1979613" y="5478463"/>
            <a:ext cx="1695450" cy="898525"/>
          </a:xfrm>
          <a:prstGeom prst="roundRect">
            <a:avLst>
              <a:gd name="adj" fmla="val 415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 err="1">
                <a:solidFill>
                  <a:srgbClr val="FFFFFF"/>
                </a:solidFill>
              </a:rPr>
              <a:t>Lisbon</a:t>
            </a:r>
            <a:endParaRPr lang="es-ES" sz="1000" b="1" dirty="0">
              <a:solidFill>
                <a:srgbClr val="FFFFF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iberia@netquest.com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FFFFFF"/>
                </a:solidFill>
                <a:latin typeface="Calibri Light" panose="020F0302020204030204" pitchFamily="34" charset="0"/>
              </a:rPr>
              <a:t>(+351) 211.582.178</a:t>
            </a:r>
            <a:endParaRPr lang="es-ES" sz="1000" b="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15" name="Imagen 16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979738"/>
            <a:ext cx="234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17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2970213"/>
            <a:ext cx="2349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ángulo 18">
            <a:hlinkClick r:id="rId9"/>
          </p:cNvPr>
          <p:cNvSpPr/>
          <p:nvPr userDrawn="1"/>
        </p:nvSpPr>
        <p:spPr>
          <a:xfrm>
            <a:off x="3673475" y="2278063"/>
            <a:ext cx="1833563" cy="382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5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4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8735"/>
            <a:ext cx="8229600" cy="3700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457200" y="946359"/>
            <a:ext cx="8229600" cy="385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457200" y="2660919"/>
            <a:ext cx="3970784" cy="48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5"/>
          </p:nvPr>
        </p:nvSpPr>
        <p:spPr>
          <a:xfrm>
            <a:off x="457200" y="3236390"/>
            <a:ext cx="3970784" cy="2880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0498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457200" y="946359"/>
            <a:ext cx="8229600" cy="385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texto 10"/>
          <p:cNvSpPr>
            <a:spLocks noGrp="1"/>
          </p:cNvSpPr>
          <p:nvPr>
            <p:ph type="body" sz="quarter" idx="14"/>
          </p:nvPr>
        </p:nvSpPr>
        <p:spPr>
          <a:xfrm>
            <a:off x="457200" y="1796819"/>
            <a:ext cx="3970784" cy="48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texto 12"/>
          <p:cNvSpPr>
            <a:spLocks noGrp="1"/>
          </p:cNvSpPr>
          <p:nvPr>
            <p:ph type="body" sz="quarter" idx="15"/>
          </p:nvPr>
        </p:nvSpPr>
        <p:spPr>
          <a:xfrm>
            <a:off x="457200" y="2372287"/>
            <a:ext cx="3970784" cy="39370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texto 10"/>
          <p:cNvSpPr>
            <a:spLocks noGrp="1"/>
          </p:cNvSpPr>
          <p:nvPr>
            <p:ph type="body" sz="quarter" idx="16"/>
          </p:nvPr>
        </p:nvSpPr>
        <p:spPr>
          <a:xfrm>
            <a:off x="4716016" y="1796819"/>
            <a:ext cx="3970784" cy="48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4716016" y="2372287"/>
            <a:ext cx="3970784" cy="39370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538735"/>
            <a:ext cx="8229600" cy="3700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99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54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68" r:id="rId3"/>
    <p:sldLayoutId id="2147483857" r:id="rId4"/>
    <p:sldLayoutId id="2147483858" r:id="rId5"/>
    <p:sldLayoutId id="2147483859" r:id="rId6"/>
    <p:sldLayoutId id="2147483869" r:id="rId7"/>
    <p:sldLayoutId id="2147483860" r:id="rId8"/>
    <p:sldLayoutId id="2147483861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9BE9C3-FC36-4AAA-9CA6-C8097F2D3A47}"/>
              </a:ext>
            </a:extLst>
          </p:cNvPr>
          <p:cNvSpPr/>
          <p:nvPr/>
        </p:nvSpPr>
        <p:spPr>
          <a:xfrm>
            <a:off x="0" y="5373688"/>
            <a:ext cx="9144000" cy="1484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/>
          </a:p>
        </p:txBody>
      </p:sp>
      <p:sp>
        <p:nvSpPr>
          <p:cNvPr id="10243" name="Marcador de texto 1"/>
          <p:cNvSpPr>
            <a:spLocks noGrp="1"/>
          </p:cNvSpPr>
          <p:nvPr>
            <p:ph type="body" sz="quarter" idx="10"/>
          </p:nvPr>
        </p:nvSpPr>
        <p:spPr bwMode="auto">
          <a:xfrm>
            <a:off x="1187624" y="980728"/>
            <a:ext cx="6911975" cy="1247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/>
              <a:t>Millennials and emojis in Spain and Mexico:</a:t>
            </a:r>
          </a:p>
          <a:p>
            <a:pPr eaLnBrk="1" hangingPunct="1"/>
            <a:r>
              <a:rPr lang="es-ES" altLang="es-ES" sz="2000" i="1" dirty="0" err="1"/>
              <a:t>Using</a:t>
            </a:r>
            <a:r>
              <a:rPr lang="es-ES" altLang="es-ES" sz="2000" i="1" dirty="0"/>
              <a:t> </a:t>
            </a:r>
            <a:r>
              <a:rPr lang="es-ES" altLang="es-ES" sz="2000" i="1" dirty="0" err="1"/>
              <a:t>emojis</a:t>
            </a:r>
            <a:r>
              <a:rPr lang="es-ES" altLang="es-ES" sz="2000" i="1" dirty="0"/>
              <a:t> in </a:t>
            </a:r>
            <a:r>
              <a:rPr lang="es-ES" altLang="es-ES" sz="2000" i="1" dirty="0" err="1"/>
              <a:t>surveys</a:t>
            </a:r>
            <a:r>
              <a:rPr lang="es-ES" altLang="es-ES" sz="2000" i="1" dirty="0"/>
              <a:t> </a:t>
            </a:r>
            <a:r>
              <a:rPr lang="es-ES" altLang="es-ES" sz="2000" i="1" dirty="0" err="1"/>
              <a:t>targeting</a:t>
            </a:r>
            <a:r>
              <a:rPr lang="es-ES" altLang="es-ES" sz="2000" i="1" dirty="0"/>
              <a:t> </a:t>
            </a:r>
            <a:r>
              <a:rPr lang="es-ES" altLang="es-ES" sz="2000" i="1" dirty="0" err="1"/>
              <a:t>millennials</a:t>
            </a:r>
            <a:endParaRPr lang="en-US" altLang="en-US" sz="2000" b="1" i="1" dirty="0"/>
          </a:p>
          <a:p>
            <a:pPr eaLnBrk="1" hangingPunct="1"/>
            <a:endParaRPr lang="fr-FR" altLang="en-US" dirty="0"/>
          </a:p>
        </p:txBody>
      </p:sp>
      <p:sp>
        <p:nvSpPr>
          <p:cNvPr id="10244" name="Rechthoek 2"/>
          <p:cNvSpPr>
            <a:spLocks noChangeArrowheads="1"/>
          </p:cNvSpPr>
          <p:nvPr/>
        </p:nvSpPr>
        <p:spPr bwMode="auto">
          <a:xfrm>
            <a:off x="2501900" y="2780779"/>
            <a:ext cx="41576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 err="1">
                <a:solidFill>
                  <a:srgbClr val="FFFFFF"/>
                </a:solidFill>
                <a:latin typeface="Calibri" panose="020F0502020204030204" pitchFamily="34" charset="0"/>
              </a:rPr>
              <a:t>Oriol</a:t>
            </a: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 J. Bosch, RECSM-UPF</a:t>
            </a:r>
          </a:p>
          <a:p>
            <a:pPr algn="ctr" eaLnBrk="1" hangingPunct="1"/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Melanie Revilla, RECSM-UPF</a:t>
            </a:r>
          </a:p>
          <a:p>
            <a:pPr algn="ctr" eaLnBrk="1" hangingPunct="1"/>
            <a:endParaRPr lang="en-US" altLang="en-US" sz="16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86F4ED-AA48-46F1-AEB5-C44B104B4CFE}"/>
              </a:ext>
            </a:extLst>
          </p:cNvPr>
          <p:cNvSpPr txBox="1"/>
          <p:nvPr/>
        </p:nvSpPr>
        <p:spPr>
          <a:xfrm>
            <a:off x="107950" y="5445125"/>
            <a:ext cx="24003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latin typeface="+mn-lt"/>
                <a:cs typeface="Arial" charset="0"/>
              </a:rPr>
              <a:t>ESRA conference 2017, Lisbon</a:t>
            </a:r>
          </a:p>
        </p:txBody>
      </p:sp>
      <p:pic>
        <p:nvPicPr>
          <p:cNvPr id="10246" name="Picture 2" descr="Z:\Marketing\Matriz\COMUNICACIÓN Netquest\1. COM. CORPORATIVA\1. Manual Corporativo\1. Logos\6. netquest_logo_nobaseline\netquest_blan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949950"/>
            <a:ext cx="16160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949950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22" descr="http://www.netquest.com/images/base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5949950"/>
            <a:ext cx="1355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157CA91-B701-484B-8C50-9AF8FCF9EA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0"/>
          <a:stretch/>
        </p:blipFill>
        <p:spPr>
          <a:xfrm rot="467921">
            <a:off x="3720374" y="4885256"/>
            <a:ext cx="1703252" cy="1548433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8AE190C-C164-42CA-9380-1B53FBD9D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4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2"/>
                </a:solidFill>
              </a:rPr>
              <a:t>EMOJIS USE: RECENT PHENOMENON SO LITTLE PREVIOUS LITERATURE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A458FCA-501C-4CD0-8C1D-997A627C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sp>
        <p:nvSpPr>
          <p:cNvPr id="47" name="Rectángulo 17">
            <a:extLst>
              <a:ext uri="{FF2B5EF4-FFF2-40B4-BE49-F238E27FC236}">
                <a16:creationId xmlns:a16="http://schemas.microsoft.com/office/drawing/2014/main" id="{EEEFF06E-50E1-457C-A1AC-40A80A10EE7F}"/>
              </a:ext>
            </a:extLst>
          </p:cNvPr>
          <p:cNvSpPr/>
          <p:nvPr/>
        </p:nvSpPr>
        <p:spPr>
          <a:xfrm>
            <a:off x="4586288" y="1736477"/>
            <a:ext cx="4221162" cy="467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dirty="0"/>
          </a:p>
        </p:txBody>
      </p:sp>
      <p:sp>
        <p:nvSpPr>
          <p:cNvPr id="49" name="Tijdelijke aanduiding voor tekst 5">
            <a:extLst>
              <a:ext uri="{FF2B5EF4-FFF2-40B4-BE49-F238E27FC236}">
                <a16:creationId xmlns:a16="http://schemas.microsoft.com/office/drawing/2014/main" id="{46DF62A6-6DE6-49D2-8F34-0A545C6C7A62}"/>
              </a:ext>
            </a:extLst>
          </p:cNvPr>
          <p:cNvSpPr txBox="1">
            <a:spLocks/>
          </p:cNvSpPr>
          <p:nvPr/>
        </p:nvSpPr>
        <p:spPr>
          <a:xfrm>
            <a:off x="5076056" y="2679046"/>
            <a:ext cx="3816350" cy="337499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EC7828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Never studied the impact of using </a:t>
            </a:r>
            <a:r>
              <a:rPr lang="en-US" sz="2600" dirty="0" err="1"/>
              <a:t>emojis</a:t>
            </a:r>
            <a:r>
              <a:rPr lang="en-US" sz="2600" dirty="0"/>
              <a:t> in surveys on satisfaction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EC7828"/>
              </a:buClr>
              <a:buFont typeface="Wingdings" panose="05000000000000000000" pitchFamily="2" charset="2"/>
              <a:buChar char="Ø"/>
              <a:defRPr/>
            </a:pPr>
            <a:endParaRPr lang="en-US" sz="2600" dirty="0"/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EC7828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Never studied the impact in open-ended questions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EC7828"/>
              </a:buClr>
              <a:buFont typeface="Wingdings" panose="05000000000000000000" pitchFamily="2" charset="2"/>
              <a:buChar char="Ø"/>
              <a:defRPr/>
            </a:pPr>
            <a:endParaRPr lang="en-US" sz="2600" dirty="0"/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EC7828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Never studied the determinant variables</a:t>
            </a:r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EC7828"/>
              </a:buClr>
              <a:buFont typeface="Wingdings" panose="05000000000000000000" pitchFamily="2" charset="2"/>
              <a:buChar char="Ø"/>
              <a:defRPr/>
            </a:pPr>
            <a:endParaRPr lang="en-US" sz="2600" dirty="0"/>
          </a:p>
          <a:p>
            <a:pPr marL="457200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EC7828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Mostly based in small and convenience samples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  <a:cs typeface="+mn-cs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F474AD1-54A4-47A6-96EC-CA2BDF935362}"/>
              </a:ext>
            </a:extLst>
          </p:cNvPr>
          <p:cNvGrpSpPr/>
          <p:nvPr/>
        </p:nvGrpSpPr>
        <p:grpSpPr>
          <a:xfrm>
            <a:off x="487932" y="1700808"/>
            <a:ext cx="5452220" cy="5874782"/>
            <a:chOff x="487932" y="1748110"/>
            <a:chExt cx="5452220" cy="5874782"/>
          </a:xfrm>
        </p:grpSpPr>
        <p:sp>
          <p:nvSpPr>
            <p:cNvPr id="17" name="Rectángulo 12">
              <a:extLst>
                <a:ext uri="{FF2B5EF4-FFF2-40B4-BE49-F238E27FC236}">
                  <a16:creationId xmlns:a16="http://schemas.microsoft.com/office/drawing/2014/main" id="{11F66945-B919-4EB9-86E6-83E79B4491ED}"/>
                </a:ext>
              </a:extLst>
            </p:cNvPr>
            <p:cNvSpPr/>
            <p:nvPr/>
          </p:nvSpPr>
          <p:spPr>
            <a:xfrm>
              <a:off x="487932" y="1748110"/>
              <a:ext cx="4156076" cy="4662215"/>
            </a:xfrm>
            <a:prstGeom prst="rect">
              <a:avLst/>
            </a:prstGeom>
            <a:solidFill>
              <a:srgbClr val="E6E6E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dirty="0"/>
            </a:p>
          </p:txBody>
        </p:sp>
        <p:sp>
          <p:nvSpPr>
            <p:cNvPr id="16" name="Tijdelijke aanduiding voor tekst 4"/>
            <p:cNvSpPr txBox="1">
              <a:spLocks/>
            </p:cNvSpPr>
            <p:nvPr/>
          </p:nvSpPr>
          <p:spPr bwMode="auto">
            <a:xfrm>
              <a:off x="509144" y="1770614"/>
              <a:ext cx="3695701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en-US" sz="1700" b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Literature mainly about emoticons and other non-verbal tools</a:t>
              </a:r>
              <a:endParaRPr lang="nl-NL" altLang="nl-NL" sz="1700" b="1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555D26A-A3B2-46F9-8B17-185BB8F21769}"/>
                </a:ext>
              </a:extLst>
            </p:cNvPr>
            <p:cNvGrpSpPr/>
            <p:nvPr/>
          </p:nvGrpSpPr>
          <p:grpSpPr>
            <a:xfrm>
              <a:off x="506363" y="2636912"/>
              <a:ext cx="5433789" cy="4985980"/>
              <a:chOff x="506363" y="2636912"/>
              <a:chExt cx="5433789" cy="4985980"/>
            </a:xfrm>
          </p:grpSpPr>
          <p:sp>
            <p:nvSpPr>
              <p:cNvPr id="15" name="Rechthoek 14"/>
              <p:cNvSpPr>
                <a:spLocks noChangeArrowheads="1"/>
              </p:cNvSpPr>
              <p:nvPr/>
            </p:nvSpPr>
            <p:spPr bwMode="auto">
              <a:xfrm>
                <a:off x="1907902" y="2636912"/>
                <a:ext cx="4032250" cy="4985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nl-NL" sz="1200" dirty="0" err="1">
                    <a:latin typeface="+mn-lt"/>
                  </a:rPr>
                  <a:t>Desmet</a:t>
                </a:r>
                <a:r>
                  <a:rPr lang="en-US" altLang="nl-NL" sz="1200" dirty="0">
                    <a:latin typeface="+mn-lt"/>
                  </a:rPr>
                  <a:t> (2003)</a:t>
                </a:r>
              </a:p>
              <a:p>
                <a:pPr eaLnBrk="1" hangingPunct="1"/>
                <a:r>
                  <a:rPr lang="en-US" altLang="nl-NL" sz="1200" dirty="0">
                    <a:latin typeface="+mn-lt"/>
                  </a:rPr>
                  <a:t>Couper et al. (2004)</a:t>
                </a:r>
              </a:p>
              <a:p>
                <a:pPr eaLnBrk="1" hangingPunct="1"/>
                <a:r>
                  <a:rPr lang="en-US" altLang="nl-NL" sz="1200" dirty="0" err="1">
                    <a:latin typeface="+mn-lt"/>
                  </a:rPr>
                  <a:t>Jäger</a:t>
                </a:r>
                <a:r>
                  <a:rPr lang="en-US" altLang="nl-NL" sz="1200" dirty="0">
                    <a:latin typeface="+mn-lt"/>
                  </a:rPr>
                  <a:t> and Bortz (2011)</a:t>
                </a:r>
              </a:p>
              <a:p>
                <a:pPr eaLnBrk="1" hangingPunct="1"/>
                <a:r>
                  <a:rPr lang="en-US" altLang="nl-NL" sz="1200" dirty="0" err="1">
                    <a:latin typeface="+mn-lt"/>
                  </a:rPr>
                  <a:t>Toepoel</a:t>
                </a:r>
                <a:r>
                  <a:rPr lang="en-US" altLang="nl-NL" sz="1200" dirty="0">
                    <a:latin typeface="+mn-lt"/>
                  </a:rPr>
                  <a:t> and Couper (2011)</a:t>
                </a:r>
              </a:p>
              <a:p>
                <a:pPr eaLnBrk="1" hangingPunct="1"/>
                <a:r>
                  <a:rPr lang="en-US" altLang="nl-NL" sz="1200" dirty="0" err="1">
                    <a:latin typeface="+mn-lt"/>
                  </a:rPr>
                  <a:t>Derhman</a:t>
                </a:r>
                <a:r>
                  <a:rPr lang="en-US" altLang="nl-NL" sz="1200" dirty="0">
                    <a:latin typeface="+mn-lt"/>
                  </a:rPr>
                  <a:t> (2011a, 2011b)</a:t>
                </a:r>
              </a:p>
              <a:p>
                <a:pPr eaLnBrk="1" hangingPunct="1"/>
                <a:r>
                  <a:rPr lang="en-US" altLang="nl-NL" sz="1200" dirty="0" err="1">
                    <a:latin typeface="+mn-lt"/>
                  </a:rPr>
                  <a:t>Emde</a:t>
                </a:r>
                <a:r>
                  <a:rPr lang="en-US" altLang="nl-NL" sz="1200" dirty="0">
                    <a:latin typeface="+mn-lt"/>
                  </a:rPr>
                  <a:t> and Fuchs (2012)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nl-NL" sz="1200" dirty="0" err="1">
                    <a:latin typeface="+mn-lt"/>
                  </a:rPr>
                  <a:t>Desmet</a:t>
                </a:r>
                <a:r>
                  <a:rPr lang="en-US" altLang="nl-NL" sz="1200" dirty="0">
                    <a:latin typeface="+mn-lt"/>
                  </a:rPr>
                  <a:t> (2003)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nl-NL" sz="1200" dirty="0" err="1">
                    <a:latin typeface="+mn-lt"/>
                  </a:rPr>
                  <a:t>Lokman</a:t>
                </a:r>
                <a:r>
                  <a:rPr lang="en-US" altLang="nl-NL" sz="1200" dirty="0">
                    <a:latin typeface="+mn-lt"/>
                  </a:rPr>
                  <a:t> et al. (2012)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nl-NL" sz="1200" dirty="0">
                    <a:latin typeface="+mn-lt"/>
                  </a:rPr>
                  <a:t>Lu et al. (2016)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nl-NL" sz="1200" dirty="0">
                    <a:latin typeface="+mn-lt"/>
                  </a:rPr>
                  <a:t>Barbieri, </a:t>
                </a:r>
                <a:r>
                  <a:rPr lang="en-US" altLang="nl-NL" sz="1200" dirty="0" err="1">
                    <a:latin typeface="+mn-lt"/>
                  </a:rPr>
                  <a:t>Ronzano</a:t>
                </a:r>
                <a:r>
                  <a:rPr lang="en-US" altLang="nl-NL" sz="1200" dirty="0">
                    <a:latin typeface="+mn-lt"/>
                  </a:rPr>
                  <a:t> and </a:t>
                </a:r>
                <a:r>
                  <a:rPr lang="en-US" altLang="nl-NL" sz="1200" dirty="0" err="1">
                    <a:latin typeface="+mn-lt"/>
                  </a:rPr>
                  <a:t>Saggion</a:t>
                </a:r>
                <a:r>
                  <a:rPr lang="en-US" altLang="nl-NL" sz="1200" dirty="0">
                    <a:latin typeface="+mn-lt"/>
                  </a:rPr>
                  <a:t> (2016)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sz="1200" dirty="0">
                    <a:latin typeface="+mn-lt"/>
                  </a:rPr>
                  <a:t>Derks, Bos and von </a:t>
                </a:r>
                <a:r>
                  <a:rPr lang="en-US" sz="1200" dirty="0" err="1">
                    <a:latin typeface="+mn-lt"/>
                  </a:rPr>
                  <a:t>Gublok</a:t>
                </a:r>
                <a:r>
                  <a:rPr lang="en-US" sz="1200" dirty="0">
                    <a:latin typeface="+mn-lt"/>
                  </a:rPr>
                  <a:t> (2007)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sz="1200" dirty="0">
                    <a:latin typeface="+mn-lt"/>
                  </a:rPr>
                  <a:t>Kavanagh (2010)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sz="1200" dirty="0">
                    <a:latin typeface="+mn-lt"/>
                  </a:rPr>
                  <a:t>Halvorsen (2012)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en-US" altLang="en-US" sz="1200" dirty="0">
                    <a:latin typeface="+mn-lt"/>
                  </a:rPr>
                  <a:t>Kelly and Watts (2015)</a:t>
                </a:r>
              </a:p>
              <a:p>
                <a:pPr marL="285750" indent="-285750" eaLnBrk="1" hangingPunct="1"/>
                <a:r>
                  <a:rPr lang="nl-NL" altLang="nl-NL" sz="1200" dirty="0">
                    <a:latin typeface="+mn-lt"/>
                  </a:rPr>
                  <a:t>Parkins (2012)</a:t>
                </a:r>
              </a:p>
              <a:p>
                <a:pPr marL="285750" indent="-285750" eaLnBrk="1" hangingPunct="1"/>
                <a:r>
                  <a:rPr lang="nl-NL" altLang="nl-NL" sz="1200" dirty="0">
                    <a:latin typeface="+mn-lt"/>
                  </a:rPr>
                  <a:t>Nishimura (2015)</a:t>
                </a:r>
              </a:p>
              <a:p>
                <a:pPr marL="285750" indent="-285750" eaLnBrk="1" hangingPunct="1"/>
                <a:r>
                  <a:rPr lang="nl-NL" altLang="nl-NL" sz="1200" dirty="0">
                    <a:latin typeface="+mn-lt"/>
                  </a:rPr>
                  <a:t>Pérez Sabater (2015)</a:t>
                </a:r>
              </a:p>
              <a:p>
                <a:pPr marL="285750" indent="-285750" eaLnBrk="1" hangingPunct="1"/>
                <a:r>
                  <a:rPr lang="nl-NL" altLang="nl-NL" sz="1200" dirty="0">
                    <a:latin typeface="+mn-lt"/>
                  </a:rPr>
                  <a:t>Komrsková (2015)</a:t>
                </a:r>
              </a:p>
              <a:p>
                <a:r>
                  <a:rPr lang="nl-NL" sz="1200" dirty="0">
                    <a:latin typeface="+mn-lt"/>
                  </a:rPr>
                  <a:t>Couper et al. (2006)</a:t>
                </a:r>
                <a:endParaRPr lang="es-ES" sz="1200" dirty="0">
                  <a:latin typeface="+mn-lt"/>
                </a:endParaRPr>
              </a:p>
              <a:p>
                <a:r>
                  <a:rPr lang="nl-NL" sz="1200" dirty="0">
                    <a:latin typeface="+mn-lt"/>
                  </a:rPr>
                  <a:t>Huang, Yan and Zhang (2006)</a:t>
                </a:r>
                <a:endParaRPr lang="es-ES" sz="1200" dirty="0">
                  <a:latin typeface="+mn-lt"/>
                </a:endParaRPr>
              </a:p>
              <a:p>
                <a:pPr marL="285750" indent="-285750" eaLnBrk="1" hangingPunct="1"/>
                <a:endParaRPr lang="nl-NL" altLang="nl-NL" sz="1200" dirty="0"/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en-US" sz="12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US" altLang="nl-NL" sz="1200" dirty="0">
                  <a:latin typeface="Calibri" panose="020F0502020204030204" pitchFamily="34" charset="0"/>
                </a:endParaRPr>
              </a:p>
              <a:p>
                <a:pPr eaLnBrk="1" hangingPunct="1"/>
                <a:endParaRPr lang="en-US" altLang="nl-NL" sz="1400" dirty="0">
                  <a:latin typeface="Calibri" panose="020F0502020204030204" pitchFamily="34" charset="0"/>
                </a:endParaRPr>
              </a:p>
              <a:p>
                <a:pPr eaLnBrk="1" hangingPunct="1"/>
                <a:endParaRPr lang="en-US" altLang="nl-NL" sz="1400" dirty="0">
                  <a:latin typeface="Calibri" panose="020F0502020204030204" pitchFamily="34" charset="0"/>
                </a:endParaRPr>
              </a:p>
              <a:p>
                <a:pPr eaLnBrk="1" hangingPunct="1"/>
                <a:endParaRPr lang="en-US" altLang="nl-NL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BB2A84A-A628-448A-9FE3-498FB3A428BD}"/>
                  </a:ext>
                </a:extLst>
              </p:cNvPr>
              <p:cNvSpPr/>
              <p:nvPr/>
            </p:nvSpPr>
            <p:spPr>
              <a:xfrm>
                <a:off x="506363" y="2644929"/>
                <a:ext cx="12897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400" b="1" dirty="0">
                    <a:solidFill>
                      <a:srgbClr val="EC7828"/>
                    </a:solidFill>
                    <a:latin typeface="Calibri" panose="020F0502020204030204" pitchFamily="34" charset="0"/>
                  </a:rPr>
                  <a:t>Effect on satisfaction</a:t>
                </a:r>
                <a:endParaRPr lang="es-ES" sz="1400" dirty="0">
                  <a:solidFill>
                    <a:srgbClr val="EC7828"/>
                  </a:solidFill>
                </a:endParaRP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36838CF1-2037-45AD-89E9-95C9532F684B}"/>
                  </a:ext>
                </a:extLst>
              </p:cNvPr>
              <p:cNvSpPr/>
              <p:nvPr/>
            </p:nvSpPr>
            <p:spPr>
              <a:xfrm>
                <a:off x="509144" y="3714921"/>
                <a:ext cx="12897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400" b="1" dirty="0">
                    <a:solidFill>
                      <a:srgbClr val="EC7828"/>
                    </a:solidFill>
                    <a:latin typeface="Calibri" panose="020F0502020204030204" pitchFamily="34" charset="0"/>
                  </a:rPr>
                  <a:t>Cross-cultural applications</a:t>
                </a:r>
                <a:endParaRPr lang="es-ES" sz="1400" dirty="0">
                  <a:solidFill>
                    <a:srgbClr val="EC7828"/>
                  </a:solidFill>
                </a:endParaRP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7507AE0D-7947-4519-B036-8253FC05F893}"/>
                  </a:ext>
                </a:extLst>
              </p:cNvPr>
              <p:cNvSpPr/>
              <p:nvPr/>
            </p:nvSpPr>
            <p:spPr>
              <a:xfrm>
                <a:off x="506363" y="4483571"/>
                <a:ext cx="12897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400" b="1" dirty="0">
                    <a:solidFill>
                      <a:srgbClr val="EC7828"/>
                    </a:solidFill>
                    <a:latin typeface="Calibri" panose="020F0502020204030204" pitchFamily="34" charset="0"/>
                  </a:rPr>
                  <a:t>Reasons behind use</a:t>
                </a:r>
                <a:endParaRPr lang="es-ES" sz="1400" dirty="0">
                  <a:solidFill>
                    <a:srgbClr val="EC7828"/>
                  </a:solidFill>
                </a:endParaRP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55BA937-2720-4E63-BAAA-61AF9F333623}"/>
                  </a:ext>
                </a:extLst>
              </p:cNvPr>
              <p:cNvSpPr/>
              <p:nvPr/>
            </p:nvSpPr>
            <p:spPr>
              <a:xfrm>
                <a:off x="506363" y="5209978"/>
                <a:ext cx="12897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400" b="1" dirty="0">
                    <a:solidFill>
                      <a:srgbClr val="EC7828"/>
                    </a:solidFill>
                    <a:latin typeface="Calibri" panose="020F0502020204030204" pitchFamily="34" charset="0"/>
                  </a:rPr>
                  <a:t>Gender differences</a:t>
                </a:r>
                <a:endParaRPr lang="es-ES" sz="1400" dirty="0">
                  <a:solidFill>
                    <a:srgbClr val="EC7828"/>
                  </a:solidFill>
                </a:endParaRPr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6334EDE-8CEB-4689-9D74-49DDEBD1B1B4}"/>
                  </a:ext>
                </a:extLst>
              </p:cNvPr>
              <p:cNvSpPr/>
              <p:nvPr/>
            </p:nvSpPr>
            <p:spPr>
              <a:xfrm>
                <a:off x="509144" y="5873827"/>
                <a:ext cx="12897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400" b="1" dirty="0">
                    <a:solidFill>
                      <a:srgbClr val="EC7828"/>
                    </a:solidFill>
                    <a:latin typeface="Calibri" panose="020F0502020204030204" pitchFamily="34" charset="0"/>
                  </a:rPr>
                  <a:t>Effect on time &amp; quality</a:t>
                </a:r>
                <a:endParaRPr lang="es-ES" sz="1400" dirty="0">
                  <a:solidFill>
                    <a:srgbClr val="EC7828"/>
                  </a:solidFill>
                </a:endParaRPr>
              </a:p>
            </p:txBody>
          </p:sp>
        </p:grpSp>
      </p:grpSp>
      <p:sp>
        <p:nvSpPr>
          <p:cNvPr id="41" name="Rechthoek 14">
            <a:extLst>
              <a:ext uri="{FF2B5EF4-FFF2-40B4-BE49-F238E27FC236}">
                <a16:creationId xmlns:a16="http://schemas.microsoft.com/office/drawing/2014/main" id="{7A6E9538-FD0D-4EE1-8520-01BE5837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62" y="3330200"/>
            <a:ext cx="112861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/>
            <a:endParaRPr lang="nl-NL" altLang="nl-NL" sz="1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2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nl-NL" sz="1200" dirty="0">
              <a:latin typeface="Calibri" panose="020F0502020204030204" pitchFamily="34" charset="0"/>
            </a:endParaRPr>
          </a:p>
          <a:p>
            <a:pPr eaLnBrk="1" hangingPunct="1"/>
            <a:endParaRPr lang="en-US" altLang="nl-NL" sz="1400" dirty="0">
              <a:latin typeface="Calibri" panose="020F0502020204030204" pitchFamily="34" charset="0"/>
            </a:endParaRPr>
          </a:p>
          <a:p>
            <a:pPr eaLnBrk="1" hangingPunct="1"/>
            <a:endParaRPr lang="en-US" altLang="nl-NL" sz="1400" dirty="0">
              <a:latin typeface="Calibri" panose="020F0502020204030204" pitchFamily="34" charset="0"/>
            </a:endParaRPr>
          </a:p>
          <a:p>
            <a:pPr eaLnBrk="1" hangingPunct="1"/>
            <a:endParaRPr lang="en-US" altLang="nl-NL" sz="1400" dirty="0"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2A05C1-8F98-4C1A-ADCA-0A05EBBD8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25" y="2073921"/>
            <a:ext cx="779865" cy="7798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BF5A3C-A890-426C-8A62-F1380159C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104">
            <a:off x="7975418" y="5400151"/>
            <a:ext cx="723751" cy="723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build="p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FB8CA0-04BD-4AEC-8574-C8C1AD4D4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GOALS</a:t>
            </a:r>
          </a:p>
        </p:txBody>
      </p:sp>
      <p:sp>
        <p:nvSpPr>
          <p:cNvPr id="14339" name="Tijdelijke aanduiding voor tekst 6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412875"/>
            <a:ext cx="3970338" cy="481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3 main objectives:</a:t>
            </a:r>
          </a:p>
        </p:txBody>
      </p:sp>
      <p:sp>
        <p:nvSpPr>
          <p:cNvPr id="23556" name="Tijdelijke aanduiding voor tekst 7">
            <a:extLst>
              <a:ext uri="{FF2B5EF4-FFF2-40B4-BE49-F238E27FC236}">
                <a16:creationId xmlns:a16="http://schemas.microsoft.com/office/drawing/2014/main" id="{31CDC69B-637C-45AE-952D-EF3CBA86B0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528638" y="2276872"/>
            <a:ext cx="8004175" cy="3888431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Estimate the proportions of </a:t>
            </a:r>
            <a:r>
              <a:rPr lang="en-US" dirty="0" err="1"/>
              <a:t>millennials</a:t>
            </a:r>
            <a:r>
              <a:rPr lang="en-US" dirty="0"/>
              <a:t> who use </a:t>
            </a:r>
            <a:r>
              <a:rPr lang="en-US" dirty="0" err="1"/>
              <a:t>emojis</a:t>
            </a:r>
            <a:r>
              <a:rPr lang="en-US" dirty="0"/>
              <a:t> in surveys when we explicitly propose them this option</a:t>
            </a:r>
          </a:p>
          <a:p>
            <a:pPr marL="342900" indent="-342900" eaLnBrk="1" hangingPunct="1">
              <a:buFont typeface="Arial" panose="020B0604020202020204" pitchFamily="34" charset="0"/>
              <a:buAutoNum type="arabicParenR"/>
              <a:defRPr/>
            </a:pPr>
            <a:endParaRPr lang="en-US" sz="1900" dirty="0"/>
          </a:p>
          <a:p>
            <a:pPr marL="342900" indent="-342900" eaLnBrk="1" hangingPunct="1"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Investigate which variables affect this use</a:t>
            </a:r>
          </a:p>
          <a:p>
            <a:pPr marL="342900" indent="-342900" eaLnBrk="1" hangingPunct="1">
              <a:buFont typeface="Arial" panose="020B0604020202020204" pitchFamily="34" charset="0"/>
              <a:buAutoNum type="arabicParenR"/>
              <a:defRPr/>
            </a:pPr>
            <a:endParaRPr lang="en-US" sz="1900" dirty="0"/>
          </a:p>
          <a:p>
            <a:pPr marL="800100" lvl="1" indent="-342900" eaLnBrk="1" hangingPunct="1">
              <a:defRPr/>
            </a:pPr>
            <a:r>
              <a:rPr lang="en-US" altLang="en-US" sz="1900" dirty="0">
                <a:sym typeface="Wingdings" pitchFamily="2" charset="2"/>
              </a:rPr>
              <a:t> </a:t>
            </a:r>
            <a:r>
              <a:rPr lang="en-US" altLang="en-US" sz="1900" dirty="0"/>
              <a:t>We expect that gender, technological variables and personality will be the main factors</a:t>
            </a:r>
          </a:p>
          <a:p>
            <a:pPr marL="800100" lvl="1" indent="-342900" eaLnBrk="1" hangingPunct="1">
              <a:defRPr/>
            </a:pPr>
            <a:endParaRPr lang="en-US" altLang="en-US" sz="1900" dirty="0"/>
          </a:p>
          <a:p>
            <a:pPr marL="342900" indent="-342900" eaLnBrk="1" hangingPunct="1">
              <a:buFont typeface="Arial" panose="020B0604020202020204" pitchFamily="34" charset="0"/>
              <a:buAutoNum type="arabicParenR"/>
              <a:defRPr/>
            </a:pPr>
            <a:r>
              <a:rPr lang="en-US" dirty="0"/>
              <a:t>Explore the impact of encouraging respondents to use emojis on data quality, respondents behavior, survey satisfaction and perceived usability</a:t>
            </a:r>
          </a:p>
          <a:p>
            <a:pPr lvl="1"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nl-NL" sz="18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973920A-0E40-4652-A0FE-156BD690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OUR STUDY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D74CF8-9C3F-475E-9889-1FDFBDE81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5895">
            <a:off x="4783217" y="3136159"/>
            <a:ext cx="855712" cy="8557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F4C05E8-12BD-452D-A656-9FFF98CFF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4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accent2"/>
                </a:solidFill>
              </a:rPr>
              <a:t>DATA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A437DBF-94FA-48B4-B32D-1E59E75D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OUR STUDY</a:t>
            </a:r>
            <a:endParaRPr lang="nl-NL" dirty="0"/>
          </a:p>
        </p:txBody>
      </p:sp>
      <p:sp>
        <p:nvSpPr>
          <p:cNvPr id="32" name="Rectángulo 12">
            <a:extLst>
              <a:ext uri="{FF2B5EF4-FFF2-40B4-BE49-F238E27FC236}">
                <a16:creationId xmlns:a16="http://schemas.microsoft.com/office/drawing/2014/main" id="{BD574C19-529F-4F62-8453-B96174D0CA66}"/>
              </a:ext>
            </a:extLst>
          </p:cNvPr>
          <p:cNvSpPr/>
          <p:nvPr/>
        </p:nvSpPr>
        <p:spPr>
          <a:xfrm>
            <a:off x="323850" y="1268761"/>
            <a:ext cx="4248150" cy="1138480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3" name="Rechthoek 14">
            <a:extLst>
              <a:ext uri="{FF2B5EF4-FFF2-40B4-BE49-F238E27FC236}">
                <a16:creationId xmlns:a16="http://schemas.microsoft.com/office/drawing/2014/main" id="{9856FD0D-6070-4E24-98F9-06916507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42" y="1733808"/>
            <a:ext cx="4032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1600" dirty="0">
                <a:latin typeface="Calibri" panose="020F0502020204030204" pitchFamily="34" charset="0"/>
              </a:rPr>
              <a:t>Panelists who have smartphone and use Internet more than once a week </a:t>
            </a:r>
          </a:p>
          <a:p>
            <a:pPr eaLnBrk="1" hangingPunct="1"/>
            <a:endParaRPr lang="en-US" altLang="nl-NL" sz="1600" dirty="0">
              <a:latin typeface="Calibri" panose="020F0502020204030204" pitchFamily="34" charset="0"/>
            </a:endParaRPr>
          </a:p>
        </p:txBody>
      </p:sp>
      <p:sp>
        <p:nvSpPr>
          <p:cNvPr id="34" name="Tijdelijke aanduiding voor tekst 4">
            <a:extLst>
              <a:ext uri="{FF2B5EF4-FFF2-40B4-BE49-F238E27FC236}">
                <a16:creationId xmlns:a16="http://schemas.microsoft.com/office/drawing/2014/main" id="{EE3793A1-B8C0-44B9-9ED3-7BA1CEEEFD28}"/>
              </a:ext>
            </a:extLst>
          </p:cNvPr>
          <p:cNvSpPr txBox="1">
            <a:spLocks/>
          </p:cNvSpPr>
          <p:nvPr/>
        </p:nvSpPr>
        <p:spPr bwMode="auto">
          <a:xfrm>
            <a:off x="395535" y="1397868"/>
            <a:ext cx="39703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Population of interest</a:t>
            </a:r>
            <a:endParaRPr lang="nl-NL" altLang="nl-NL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ángulo 12">
            <a:extLst>
              <a:ext uri="{FF2B5EF4-FFF2-40B4-BE49-F238E27FC236}">
                <a16:creationId xmlns:a16="http://schemas.microsoft.com/office/drawing/2014/main" id="{49C4ED7E-1AD0-48F5-BEAF-32FE7B3D0E74}"/>
              </a:ext>
            </a:extLst>
          </p:cNvPr>
          <p:cNvSpPr/>
          <p:nvPr/>
        </p:nvSpPr>
        <p:spPr>
          <a:xfrm>
            <a:off x="323528" y="2461832"/>
            <a:ext cx="4248150" cy="1111184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6" name="Tijdelijke aanduiding voor tekst 1">
            <a:extLst>
              <a:ext uri="{FF2B5EF4-FFF2-40B4-BE49-F238E27FC236}">
                <a16:creationId xmlns:a16="http://schemas.microsoft.com/office/drawing/2014/main" id="{5DA8F9C1-62AD-4429-A3D0-9DF4CC205099}"/>
              </a:ext>
            </a:extLst>
          </p:cNvPr>
          <p:cNvSpPr txBox="1">
            <a:spLocks/>
          </p:cNvSpPr>
          <p:nvPr/>
        </p:nvSpPr>
        <p:spPr bwMode="auto">
          <a:xfrm>
            <a:off x="395536" y="2780928"/>
            <a:ext cx="4103687" cy="76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Cross quotas for country, age and gender based on the full panel</a:t>
            </a:r>
          </a:p>
        </p:txBody>
      </p:sp>
      <p:sp>
        <p:nvSpPr>
          <p:cNvPr id="37" name="Tijdelijke aanduiding voor tekst 4">
            <a:extLst>
              <a:ext uri="{FF2B5EF4-FFF2-40B4-BE49-F238E27FC236}">
                <a16:creationId xmlns:a16="http://schemas.microsoft.com/office/drawing/2014/main" id="{07100C77-B0BB-469C-BDD6-FEB9A985E32F}"/>
              </a:ext>
            </a:extLst>
          </p:cNvPr>
          <p:cNvSpPr txBox="1">
            <a:spLocks/>
          </p:cNvSpPr>
          <p:nvPr/>
        </p:nvSpPr>
        <p:spPr bwMode="auto">
          <a:xfrm>
            <a:off x="395536" y="2420888"/>
            <a:ext cx="39703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Quotas</a:t>
            </a:r>
            <a:endParaRPr lang="nl-NL" altLang="nl-NL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1D548D4-6DA2-47C5-92FC-7AEDF3DA9FCD}"/>
              </a:ext>
            </a:extLst>
          </p:cNvPr>
          <p:cNvSpPr/>
          <p:nvPr/>
        </p:nvSpPr>
        <p:spPr>
          <a:xfrm>
            <a:off x="323849" y="3645024"/>
            <a:ext cx="4248151" cy="1368152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dirty="0"/>
          </a:p>
        </p:txBody>
      </p:sp>
      <p:sp>
        <p:nvSpPr>
          <p:cNvPr id="39" name="Tijdelijke aanduiding voor tekst 4">
            <a:extLst>
              <a:ext uri="{FF2B5EF4-FFF2-40B4-BE49-F238E27FC236}">
                <a16:creationId xmlns:a16="http://schemas.microsoft.com/office/drawing/2014/main" id="{D03AA459-495F-418A-94B1-644048DECA10}"/>
              </a:ext>
            </a:extLst>
          </p:cNvPr>
          <p:cNvSpPr txBox="1">
            <a:spLocks/>
          </p:cNvSpPr>
          <p:nvPr/>
        </p:nvSpPr>
        <p:spPr bwMode="auto">
          <a:xfrm>
            <a:off x="395536" y="3670969"/>
            <a:ext cx="39703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Data collection</a:t>
            </a:r>
            <a:endParaRPr lang="nl-NL" altLang="nl-NL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hthoek 14">
            <a:extLst>
              <a:ext uri="{FF2B5EF4-FFF2-40B4-BE49-F238E27FC236}">
                <a16:creationId xmlns:a16="http://schemas.microsoft.com/office/drawing/2014/main" id="{BF22FE80-1029-4224-9D55-BD47474C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07966"/>
            <a:ext cx="4032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600" dirty="0"/>
              <a:t> </a:t>
            </a:r>
            <a:r>
              <a:rPr lang="en-US" altLang="en-US" sz="1600" dirty="0">
                <a:latin typeface="+mn-lt"/>
              </a:rPr>
              <a:t>2</a:t>
            </a:r>
            <a:r>
              <a:rPr lang="en-US" altLang="en-US" sz="1600" baseline="30000" dirty="0">
                <a:latin typeface="+mn-lt"/>
              </a:rPr>
              <a:t>th</a:t>
            </a:r>
            <a:r>
              <a:rPr lang="en-US" sz="1600" dirty="0">
                <a:latin typeface="+mn-lt"/>
              </a:rPr>
              <a:t> – 19</a:t>
            </a:r>
            <a:r>
              <a:rPr lang="en-US" sz="1600" baseline="30000" dirty="0">
                <a:latin typeface="+mn-lt"/>
              </a:rPr>
              <a:t>th</a:t>
            </a:r>
            <a:r>
              <a:rPr lang="en-US" sz="1600" dirty="0">
                <a:latin typeface="+mn-lt"/>
              </a:rPr>
              <a:t> June, 2017</a:t>
            </a:r>
            <a:endParaRPr lang="en-US" altLang="en-US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 err="1">
                <a:latin typeface="+mn-lt"/>
              </a:rPr>
              <a:t>Netquest</a:t>
            </a:r>
            <a:r>
              <a:rPr lang="en-US" altLang="en-US" sz="1600" dirty="0">
                <a:latin typeface="+mn-lt"/>
              </a:rPr>
              <a:t> opt-in online panels </a:t>
            </a:r>
          </a:p>
          <a:p>
            <a:pPr eaLnBrk="1" hangingPunct="1"/>
            <a:endParaRPr lang="en-US" altLang="nl-NL" sz="1600" dirty="0">
              <a:latin typeface="Calibri" panose="020F0502020204030204" pitchFamily="34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D7E395C-F049-417B-839A-011083D7AA36}"/>
              </a:ext>
            </a:extLst>
          </p:cNvPr>
          <p:cNvSpPr/>
          <p:nvPr/>
        </p:nvSpPr>
        <p:spPr>
          <a:xfrm>
            <a:off x="4594225" y="1268760"/>
            <a:ext cx="4248943" cy="3744416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42" name="Tijdelijke aanduiding voor tekst 4">
            <a:extLst>
              <a:ext uri="{FF2B5EF4-FFF2-40B4-BE49-F238E27FC236}">
                <a16:creationId xmlns:a16="http://schemas.microsoft.com/office/drawing/2014/main" id="{881AA6BD-CA3C-4A84-B14A-8373F3957B74}"/>
              </a:ext>
            </a:extLst>
          </p:cNvPr>
          <p:cNvSpPr txBox="1">
            <a:spLocks/>
          </p:cNvSpPr>
          <p:nvPr/>
        </p:nvSpPr>
        <p:spPr bwMode="auto">
          <a:xfrm>
            <a:off x="4716462" y="1412776"/>
            <a:ext cx="3970338" cy="28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Survey</a:t>
            </a:r>
            <a:endParaRPr lang="nl-NL" altLang="nl-NL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hthoek 14">
            <a:extLst>
              <a:ext uri="{FF2B5EF4-FFF2-40B4-BE49-F238E27FC236}">
                <a16:creationId xmlns:a16="http://schemas.microsoft.com/office/drawing/2014/main" id="{AB3146B7-B756-40C4-960F-452C348E8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2" y="1792192"/>
            <a:ext cx="410401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/>
            <a:r>
              <a:rPr lang="en-US" altLang="en-US" sz="1600" dirty="0">
                <a:latin typeface="+mn-lt"/>
              </a:rPr>
              <a:t>Total of 62 questions (skipping allowed)</a:t>
            </a:r>
          </a:p>
          <a:p>
            <a:pPr marL="285750" indent="-285750" eaLnBrk="1" hangingPunct="1"/>
            <a:endParaRPr lang="en-US" altLang="en-US" sz="1600" dirty="0">
              <a:latin typeface="+mn-lt"/>
            </a:endParaRPr>
          </a:p>
          <a:p>
            <a:pPr indent="-285750" eaLnBrk="1" hangingPunct="1"/>
            <a:r>
              <a:rPr lang="en-US" altLang="en-US" sz="1600" dirty="0">
                <a:latin typeface="+mn-lt"/>
              </a:rPr>
              <a:t>Focus on subset  of questions part of an experiment with T</a:t>
            </a:r>
            <a:r>
              <a:rPr lang="es-ES" sz="1600" dirty="0" err="1">
                <a:latin typeface="+mn-lt"/>
              </a:rPr>
              <a:t>reatment</a:t>
            </a:r>
            <a:r>
              <a:rPr lang="es-ES" sz="1600" dirty="0">
                <a:latin typeface="+mn-lt"/>
              </a:rPr>
              <a:t> and Control </a:t>
            </a:r>
            <a:r>
              <a:rPr lang="es-ES" sz="1600" dirty="0" err="1">
                <a:latin typeface="+mn-lt"/>
              </a:rPr>
              <a:t>group</a:t>
            </a:r>
            <a:r>
              <a:rPr lang="es-ES" sz="1600" dirty="0">
                <a:latin typeface="+mn-lt"/>
              </a:rPr>
              <a:t>:</a:t>
            </a:r>
          </a:p>
          <a:p>
            <a:pPr indent="-285750" eaLnBrk="1" hangingPunct="1"/>
            <a:endParaRPr lang="es-ES" sz="1600" dirty="0">
              <a:latin typeface="+mn-lt"/>
            </a:endParaRPr>
          </a:p>
          <a:p>
            <a:pPr eaLnBrk="1" hangingPunct="1">
              <a:buFontTx/>
              <a:buChar char="-"/>
              <a:defRPr/>
            </a:pPr>
            <a:r>
              <a:rPr lang="es-ES" sz="1600" dirty="0">
                <a:latin typeface="+mn-lt"/>
              </a:rPr>
              <a:t> </a:t>
            </a:r>
            <a:r>
              <a:rPr lang="es-ES" sz="1600" dirty="0" err="1">
                <a:latin typeface="+mn-lt"/>
              </a:rPr>
              <a:t>Same</a:t>
            </a:r>
            <a:r>
              <a:rPr lang="es-ES" sz="1600" dirty="0">
                <a:latin typeface="+mn-lt"/>
              </a:rPr>
              <a:t> set of </a:t>
            </a:r>
            <a:r>
              <a:rPr lang="fr-FR" sz="1600" dirty="0">
                <a:latin typeface="+mn-lt"/>
              </a:rPr>
              <a:t>6 o</a:t>
            </a:r>
            <a:r>
              <a:rPr lang="en-US" sz="1600" dirty="0">
                <a:latin typeface="+mn-lt"/>
              </a:rPr>
              <a:t>pen-ended questions</a:t>
            </a:r>
          </a:p>
          <a:p>
            <a:pPr eaLnBrk="1" hangingPunct="1">
              <a:buFontTx/>
              <a:buChar char="-"/>
              <a:defRPr/>
            </a:pPr>
            <a:r>
              <a:rPr lang="en-US" sz="1600" dirty="0">
                <a:latin typeface="+mn-lt"/>
              </a:rPr>
              <a:t> But encouraged to use </a:t>
            </a:r>
            <a:r>
              <a:rPr lang="en-US" sz="1600" dirty="0" err="1">
                <a:latin typeface="+mn-lt"/>
              </a:rPr>
              <a:t>emojis</a:t>
            </a:r>
            <a:r>
              <a:rPr lang="en-US" sz="1600" dirty="0">
                <a:latin typeface="+mn-lt"/>
              </a:rPr>
              <a:t> with a specific introduction only in Treatment.</a:t>
            </a:r>
          </a:p>
          <a:p>
            <a:pPr eaLnBrk="1" hangingPunct="1">
              <a:buFontTx/>
              <a:buChar char="-"/>
              <a:defRPr/>
            </a:pPr>
            <a:endParaRPr lang="en-US" sz="1500" dirty="0"/>
          </a:p>
          <a:p>
            <a:pPr eaLnBrk="1" hangingPunct="1">
              <a:defRPr/>
            </a:pPr>
            <a:r>
              <a:rPr lang="en-US" dirty="0">
                <a:solidFill>
                  <a:srgbClr val="EC7828"/>
                </a:solidFill>
                <a:latin typeface="+mn-lt"/>
              </a:rPr>
              <a:t>“In the questions that follow, we are going to ask you to use </a:t>
            </a:r>
            <a:r>
              <a:rPr lang="en-US" dirty="0" err="1">
                <a:solidFill>
                  <a:srgbClr val="EC7828"/>
                </a:solidFill>
                <a:latin typeface="+mn-lt"/>
              </a:rPr>
              <a:t>emojis</a:t>
            </a:r>
            <a:r>
              <a:rPr lang="en-US" dirty="0">
                <a:solidFill>
                  <a:srgbClr val="EC7828"/>
                </a:solidFill>
                <a:latin typeface="+mn-lt"/>
              </a:rPr>
              <a:t> to express your opinions, attitudes, feelings, etc.”</a:t>
            </a:r>
            <a:endParaRPr lang="es-ES" dirty="0">
              <a:solidFill>
                <a:srgbClr val="EC7828"/>
              </a:solidFill>
              <a:latin typeface="+mn-lt"/>
            </a:endParaRPr>
          </a:p>
          <a:p>
            <a:pPr eaLnBrk="1" hangingPunct="1">
              <a:buFontTx/>
              <a:buChar char="-"/>
              <a:defRPr/>
            </a:pPr>
            <a:endParaRPr lang="en-US" sz="1500" dirty="0"/>
          </a:p>
          <a:p>
            <a:pPr marL="285750" indent="-285750" eaLnBrk="1" hangingPunct="1"/>
            <a:endParaRPr lang="nl-NL" altLang="nl-NL" sz="1600" dirty="0">
              <a:latin typeface="+mn-lt"/>
            </a:endParaRPr>
          </a:p>
          <a:p>
            <a:pPr eaLnBrk="1" hangingPunct="1"/>
            <a:endParaRPr lang="en-US" altLang="nl-NL" sz="1600" dirty="0">
              <a:latin typeface="Calibri" panose="020F0502020204030204" pitchFamily="34" charset="0"/>
            </a:endParaRPr>
          </a:p>
        </p:txBody>
      </p:sp>
      <p:sp>
        <p:nvSpPr>
          <p:cNvPr id="18" name="Rectángulo 12">
            <a:extLst>
              <a:ext uri="{FF2B5EF4-FFF2-40B4-BE49-F238E27FC236}">
                <a16:creationId xmlns:a16="http://schemas.microsoft.com/office/drawing/2014/main" id="{1F0A1908-FE6A-402A-9591-F8E399676A6B}"/>
              </a:ext>
            </a:extLst>
          </p:cNvPr>
          <p:cNvSpPr/>
          <p:nvPr/>
        </p:nvSpPr>
        <p:spPr>
          <a:xfrm>
            <a:off x="323850" y="5033665"/>
            <a:ext cx="8496300" cy="1563687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 sz="1600" dirty="0">
              <a:solidFill>
                <a:srgbClr val="EC7828"/>
              </a:solidFill>
            </a:endParaRPr>
          </a:p>
        </p:txBody>
      </p:sp>
      <p:sp>
        <p:nvSpPr>
          <p:cNvPr id="19" name="Tijdelijke aanduiding voor tekst 4">
            <a:extLst>
              <a:ext uri="{FF2B5EF4-FFF2-40B4-BE49-F238E27FC236}">
                <a16:creationId xmlns:a16="http://schemas.microsoft.com/office/drawing/2014/main" id="{AD6518F6-386A-4A62-B998-D54AE21377D7}"/>
              </a:ext>
            </a:extLst>
          </p:cNvPr>
          <p:cNvSpPr txBox="1">
            <a:spLocks/>
          </p:cNvSpPr>
          <p:nvPr/>
        </p:nvSpPr>
        <p:spPr bwMode="auto">
          <a:xfrm>
            <a:off x="457200" y="5092559"/>
            <a:ext cx="4311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Final sample for analyses</a:t>
            </a:r>
            <a:endParaRPr lang="nl-NL" altLang="nl-NL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BD1C1B71-61FC-4C20-907C-0B95B88960B6}"/>
              </a:ext>
            </a:extLst>
          </p:cNvPr>
          <p:cNvSpPr txBox="1">
            <a:spLocks/>
          </p:cNvSpPr>
          <p:nvPr/>
        </p:nvSpPr>
        <p:spPr>
          <a:xfrm>
            <a:off x="515188" y="5554241"/>
            <a:ext cx="7942263" cy="82708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/>
              <a:t>1,614 respondents who completed the survey until the end: Spain = 808; Mexico = 806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/>
              <a:t>% of those who started: Spain= 66.4; Mexico= 59.7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400" dirty="0"/>
              <a:t>% of those who answered the first main survey question: Spain= 97.3 ; Mexico= 97.7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409E3B-9664-41AA-8EA4-8235008F1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4" y="1372023"/>
            <a:ext cx="968127" cy="9681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10695A-8DB3-46CF-B54D-8C1552BB6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4" y="4511650"/>
            <a:ext cx="541167" cy="5411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603951-C324-4C8D-B7C7-AFDF4EE3A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0" y="4493339"/>
            <a:ext cx="593115" cy="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F48470-F6BC-4D90-B98D-DF9E919B4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46150"/>
            <a:ext cx="8229600" cy="3857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DATA PREPARATION</a:t>
            </a:r>
          </a:p>
        </p:txBody>
      </p:sp>
      <p:sp>
        <p:nvSpPr>
          <p:cNvPr id="23556" name="Tijdelijke aanduiding voor tekst 7">
            <a:extLst>
              <a:ext uri="{FF2B5EF4-FFF2-40B4-BE49-F238E27FC236}">
                <a16:creationId xmlns:a16="http://schemas.microsoft.com/office/drawing/2014/main" id="{A95852C4-DD0B-44A4-84DE-C53C47A04F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23528" y="1556792"/>
            <a:ext cx="8640960" cy="511256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indent="-342900" eaLnBrk="1" hangingPunct="1">
              <a:buAutoNum type="arabicParenR"/>
              <a:defRPr/>
            </a:pPr>
            <a:r>
              <a:rPr lang="en-US" sz="1800" b="1" dirty="0">
                <a:solidFill>
                  <a:schemeClr val="accent1"/>
                </a:solidFill>
              </a:rPr>
              <a:t>Code the 6 open questions in the experimental part: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Code if respondents answered or not the question (item missing)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Code the number of ideas/emotions for each answer (information conveyed 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Code if </a:t>
            </a:r>
            <a:r>
              <a:rPr lang="en-US" sz="1600" dirty="0" err="1"/>
              <a:t>emojis</a:t>
            </a:r>
            <a:r>
              <a:rPr lang="en-US" sz="1600" dirty="0"/>
              <a:t> are used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800" dirty="0"/>
          </a:p>
          <a:p>
            <a:pPr marL="342900" indent="-342900" eaLnBrk="1" hangingPunct="1">
              <a:buAutoNum type="arabicParenR" startAt="2"/>
              <a:defRPr/>
            </a:pPr>
            <a:r>
              <a:rPr lang="en-US" sz="1800" b="1" dirty="0">
                <a:solidFill>
                  <a:schemeClr val="accent1"/>
                </a:solidFill>
              </a:rPr>
              <a:t>Compute the average completion time: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Compute the completion time per question (sum of focus times)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Sum these times for the 6 questions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Divide by the number of questions answered (excluding </a:t>
            </a:r>
            <a:r>
              <a:rPr lang="en-US" sz="1600" dirty="0" err="1"/>
              <a:t>missings</a:t>
            </a:r>
            <a:r>
              <a:rPr lang="en-US" sz="1600" dirty="0"/>
              <a:t>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To deal with outliers, substitute the highest 1%  values by the mean of the others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800" dirty="0"/>
          </a:p>
          <a:p>
            <a:pPr marL="342900" indent="-342900" eaLnBrk="1" hangingPunct="1">
              <a:buAutoNum type="arabicParenR"/>
              <a:defRPr/>
            </a:pPr>
            <a:r>
              <a:rPr lang="en-US" sz="1800" b="1" dirty="0">
                <a:solidFill>
                  <a:schemeClr val="accent1"/>
                </a:solidFill>
              </a:rPr>
              <a:t>Study the proportions of millennials using emojis and the variables affecting this use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0676C"/>
                </a:solidFill>
              </a:rPr>
              <a:t>Focus on the treatment group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0676C"/>
                </a:solidFill>
              </a:rPr>
              <a:t>In control group: less than 2%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rgbClr val="60676C"/>
              </a:solidFill>
            </a:endParaRPr>
          </a:p>
          <a:p>
            <a:pPr eaLnBrk="1" hangingPunct="1">
              <a:defRPr/>
            </a:pPr>
            <a:r>
              <a:rPr lang="en-US" sz="1800" b="1" dirty="0">
                <a:solidFill>
                  <a:schemeClr val="accent1"/>
                </a:solidFill>
              </a:rPr>
              <a:t>2)     Compare treatment and control groups on: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0676C"/>
                </a:solidFill>
              </a:rPr>
              <a:t>Data quality (item missing and average information conveyed)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0676C"/>
                </a:solidFill>
              </a:rPr>
              <a:t>Respondent behavior (average completion time)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0676C"/>
                </a:solidFill>
              </a:rPr>
              <a:t>Usability (self-reported: if respondents found it easy to answer the 6 open questions)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0676C"/>
                </a:solidFill>
              </a:rPr>
              <a:t>Satisfaction (self-reported: if respondents liked to answer the 6 open questions)</a:t>
            </a:r>
            <a:endParaRPr lang="en-US" sz="1600" dirty="0"/>
          </a:p>
          <a:p>
            <a:pPr eaLnBrk="1" hangingPunct="1">
              <a:defRPr/>
            </a:pPr>
            <a:r>
              <a:rPr lang="en-US" sz="1600" dirty="0">
                <a:solidFill>
                  <a:srgbClr val="60676C"/>
                </a:solidFill>
              </a:rPr>
              <a:t>	</a:t>
            </a: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9E6B1-7662-40B5-983A-37AC6E86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OUR STUDY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022000-3545-437C-8B96-192751BD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08920"/>
            <a:ext cx="720080" cy="720080"/>
          </a:xfrm>
          <a:prstGeom prst="rect">
            <a:avLst/>
          </a:prstGeom>
        </p:spPr>
      </p:pic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B5B8FBC-7FE1-48C4-90C1-CD8CFD65D3E9}"/>
              </a:ext>
            </a:extLst>
          </p:cNvPr>
          <p:cNvSpPr txBox="1">
            <a:spLocks/>
          </p:cNvSpPr>
          <p:nvPr/>
        </p:nvSpPr>
        <p:spPr>
          <a:xfrm>
            <a:off x="529208" y="3653879"/>
            <a:ext cx="8229600" cy="38576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ANALYSES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FC57E7-9899-44E9-BFB1-D85D75920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672843"/>
              </p:ext>
            </p:extLst>
          </p:nvPr>
        </p:nvGraphicFramePr>
        <p:xfrm>
          <a:off x="228600" y="1314780"/>
          <a:ext cx="8686800" cy="494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4B0FDD-7C93-4AF7-93BF-03ABA40D9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USE OF EMOJIS (treatment group)</a:t>
            </a:r>
          </a:p>
        </p:txBody>
      </p:sp>
      <p:sp>
        <p:nvSpPr>
          <p:cNvPr id="23556" name="Tijdelijke aanduiding voor tekst 7">
            <a:extLst>
              <a:ext uri="{FF2B5EF4-FFF2-40B4-BE49-F238E27FC236}">
                <a16:creationId xmlns:a16="http://schemas.microsoft.com/office/drawing/2014/main" id="{C0C01871-6430-4E77-B38D-618016ED6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911225" y="6257616"/>
            <a:ext cx="8004175" cy="5048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EC7828"/>
                </a:solidFill>
              </a:rPr>
              <a:t>* </a:t>
            </a:r>
            <a:r>
              <a:rPr lang="en-US" sz="1400" dirty="0"/>
              <a:t>Based on three questions of three different slogans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7EC4075-8AA8-442D-AAB4-510875F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68926ED-0633-43B6-A8F9-55A0F8B10D05}"/>
              </a:ext>
            </a:extLst>
          </p:cNvPr>
          <p:cNvSpPr txBox="1"/>
          <p:nvPr/>
        </p:nvSpPr>
        <p:spPr>
          <a:xfrm>
            <a:off x="2699792" y="59806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C7828"/>
                </a:solidFill>
              </a:rPr>
              <a:t>*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20CD77-6E61-4A19-97EA-629C5E6F7B60}"/>
              </a:ext>
            </a:extLst>
          </p:cNvPr>
          <p:cNvSpPr txBox="1"/>
          <p:nvPr/>
        </p:nvSpPr>
        <p:spPr>
          <a:xfrm>
            <a:off x="2296480" y="1294324"/>
            <a:ext cx="52336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n-lt"/>
              </a:rPr>
              <a:t>Use </a:t>
            </a:r>
            <a:r>
              <a:rPr lang="es-ES" sz="1600" b="1" dirty="0" err="1">
                <a:latin typeface="+mn-lt"/>
              </a:rPr>
              <a:t>of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emojis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for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the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different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questions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by</a:t>
            </a:r>
            <a:r>
              <a:rPr lang="es-ES" sz="1600" b="1" dirty="0">
                <a:latin typeface="+mn-lt"/>
              </a:rPr>
              <a:t> country (in%)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58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FC57E7-9899-44E9-BFB1-D85D75920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947506"/>
              </p:ext>
            </p:extLst>
          </p:nvPr>
        </p:nvGraphicFramePr>
        <p:xfrm>
          <a:off x="228600" y="1314780"/>
          <a:ext cx="8686800" cy="494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27EC4075-8AA8-442D-AAB4-510875F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5E77311-34B1-4150-A742-55F4A8597FC8}"/>
              </a:ext>
            </a:extLst>
          </p:cNvPr>
          <p:cNvSpPr/>
          <p:nvPr/>
        </p:nvSpPr>
        <p:spPr>
          <a:xfrm>
            <a:off x="7452320" y="2852936"/>
            <a:ext cx="1152128" cy="27366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ZoneTexte 18">
            <a:extLst>
              <a:ext uri="{FF2B5EF4-FFF2-40B4-BE49-F238E27FC236}">
                <a16:creationId xmlns:a16="http://schemas.microsoft.com/office/drawing/2014/main" id="{E2FFE9B9-4651-438F-87FC-83B9908C3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6" y="2369656"/>
            <a:ext cx="980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-13.9%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067C65-DEEC-449D-9D66-D625235C0025}"/>
              </a:ext>
            </a:extLst>
          </p:cNvPr>
          <p:cNvSpPr txBox="1"/>
          <p:nvPr/>
        </p:nvSpPr>
        <p:spPr>
          <a:xfrm>
            <a:off x="2699792" y="59806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C7828"/>
                </a:solidFill>
              </a:rPr>
              <a:t>*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C0C01871-6430-4E77-B38D-618016ED6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911225" y="6257616"/>
            <a:ext cx="8004175" cy="5048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EC7828"/>
                </a:solidFill>
              </a:rPr>
              <a:t>* </a:t>
            </a:r>
            <a:r>
              <a:rPr lang="en-US" sz="1400" dirty="0"/>
              <a:t>Based on three questions of three different slogans</a:t>
            </a:r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874B0FDD-7C93-4AF7-93BF-03ABA40D9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USE OF EMOJIS (treatment group)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0F72F9-1EBF-4B2C-804C-6083A45A231F}"/>
              </a:ext>
            </a:extLst>
          </p:cNvPr>
          <p:cNvSpPr txBox="1"/>
          <p:nvPr/>
        </p:nvSpPr>
        <p:spPr>
          <a:xfrm>
            <a:off x="2296480" y="1294324"/>
            <a:ext cx="52336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n-lt"/>
              </a:rPr>
              <a:t>Use </a:t>
            </a:r>
            <a:r>
              <a:rPr lang="es-ES" sz="1600" b="1" dirty="0" err="1">
                <a:latin typeface="+mn-lt"/>
              </a:rPr>
              <a:t>of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emojis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for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the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different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questions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by</a:t>
            </a:r>
            <a:r>
              <a:rPr lang="es-ES" sz="1600" b="1" dirty="0">
                <a:latin typeface="+mn-lt"/>
              </a:rPr>
              <a:t> country (in%)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03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FC57E7-9899-44E9-BFB1-D85D75920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040253"/>
              </p:ext>
            </p:extLst>
          </p:nvPr>
        </p:nvGraphicFramePr>
        <p:xfrm>
          <a:off x="228600" y="1314780"/>
          <a:ext cx="8686800" cy="494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27EC4075-8AA8-442D-AAB4-510875F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5E77311-34B1-4150-A742-55F4A8597FC8}"/>
              </a:ext>
            </a:extLst>
          </p:cNvPr>
          <p:cNvSpPr/>
          <p:nvPr/>
        </p:nvSpPr>
        <p:spPr>
          <a:xfrm>
            <a:off x="7452320" y="2852936"/>
            <a:ext cx="1152128" cy="27366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ZoneTexte 18">
            <a:extLst>
              <a:ext uri="{FF2B5EF4-FFF2-40B4-BE49-F238E27FC236}">
                <a16:creationId xmlns:a16="http://schemas.microsoft.com/office/drawing/2014/main" id="{E2FFE9B9-4651-438F-87FC-83B9908C3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6" y="2369656"/>
            <a:ext cx="980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-13.9%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F2CF4C7-078E-4333-A502-8F668AF41200}"/>
              </a:ext>
            </a:extLst>
          </p:cNvPr>
          <p:cNvSpPr/>
          <p:nvPr/>
        </p:nvSpPr>
        <p:spPr>
          <a:xfrm>
            <a:off x="5940152" y="2738989"/>
            <a:ext cx="1080120" cy="285055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ZoneTexte 19">
            <a:extLst>
              <a:ext uri="{FF2B5EF4-FFF2-40B4-BE49-F238E27FC236}">
                <a16:creationId xmlns:a16="http://schemas.microsoft.com/office/drawing/2014/main" id="{92D6EE23-04BB-487A-B2D8-E84655600375}"/>
              </a:ext>
            </a:extLst>
          </p:cNvPr>
          <p:cNvSpPr txBox="1"/>
          <p:nvPr/>
        </p:nvSpPr>
        <p:spPr>
          <a:xfrm>
            <a:off x="6135947" y="2277251"/>
            <a:ext cx="740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-9.1%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7C52BC-8DED-4FD9-8C4C-E88FCBB5011D}"/>
              </a:ext>
            </a:extLst>
          </p:cNvPr>
          <p:cNvSpPr txBox="1"/>
          <p:nvPr/>
        </p:nvSpPr>
        <p:spPr>
          <a:xfrm>
            <a:off x="2699792" y="59806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C7828"/>
                </a:solidFill>
              </a:rPr>
              <a:t>*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C0C01871-6430-4E77-B38D-618016ED6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911225" y="6257616"/>
            <a:ext cx="8004175" cy="5048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EC7828"/>
                </a:solidFill>
              </a:rPr>
              <a:t>* </a:t>
            </a:r>
            <a:r>
              <a:rPr lang="en-US" sz="1400" dirty="0"/>
              <a:t>Based on three questions of three different slogans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874B0FDD-7C93-4AF7-93BF-03ABA40D9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USE OF EMOJIS (treatment group)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6F4C363-ECFB-415E-A507-B6A01472CDC4}"/>
              </a:ext>
            </a:extLst>
          </p:cNvPr>
          <p:cNvSpPr txBox="1"/>
          <p:nvPr/>
        </p:nvSpPr>
        <p:spPr>
          <a:xfrm>
            <a:off x="2296480" y="1294324"/>
            <a:ext cx="52336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n-lt"/>
              </a:rPr>
              <a:t>Use </a:t>
            </a:r>
            <a:r>
              <a:rPr lang="es-ES" sz="1600" b="1" dirty="0" err="1">
                <a:latin typeface="+mn-lt"/>
              </a:rPr>
              <a:t>of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emojis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for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the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different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questions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by</a:t>
            </a:r>
            <a:r>
              <a:rPr lang="es-ES" sz="1600" b="1" dirty="0">
                <a:latin typeface="+mn-lt"/>
              </a:rPr>
              <a:t> country (in%)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16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FC57E7-9899-44E9-BFB1-D85D75920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9602"/>
              </p:ext>
            </p:extLst>
          </p:nvPr>
        </p:nvGraphicFramePr>
        <p:xfrm>
          <a:off x="228600" y="1314780"/>
          <a:ext cx="8686800" cy="494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27EC4075-8AA8-442D-AAB4-510875F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5E77311-34B1-4150-A742-55F4A8597FC8}"/>
              </a:ext>
            </a:extLst>
          </p:cNvPr>
          <p:cNvSpPr/>
          <p:nvPr/>
        </p:nvSpPr>
        <p:spPr>
          <a:xfrm>
            <a:off x="7452320" y="2852936"/>
            <a:ext cx="1152128" cy="27366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ZoneTexte 18">
            <a:extLst>
              <a:ext uri="{FF2B5EF4-FFF2-40B4-BE49-F238E27FC236}">
                <a16:creationId xmlns:a16="http://schemas.microsoft.com/office/drawing/2014/main" id="{E2FFE9B9-4651-438F-87FC-83B9908C3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6" y="2369656"/>
            <a:ext cx="980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-13.9%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F2CF4C7-078E-4333-A502-8F668AF41200}"/>
              </a:ext>
            </a:extLst>
          </p:cNvPr>
          <p:cNvSpPr/>
          <p:nvPr/>
        </p:nvSpPr>
        <p:spPr>
          <a:xfrm>
            <a:off x="5940152" y="2738989"/>
            <a:ext cx="1080120" cy="285055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ZoneTexte 19">
            <a:extLst>
              <a:ext uri="{FF2B5EF4-FFF2-40B4-BE49-F238E27FC236}">
                <a16:creationId xmlns:a16="http://schemas.microsoft.com/office/drawing/2014/main" id="{92D6EE23-04BB-487A-B2D8-E84655600375}"/>
              </a:ext>
            </a:extLst>
          </p:cNvPr>
          <p:cNvSpPr txBox="1"/>
          <p:nvPr/>
        </p:nvSpPr>
        <p:spPr>
          <a:xfrm>
            <a:off x="6135947" y="2277251"/>
            <a:ext cx="740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-9.1%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703ACA62-D5A1-4545-AE29-DF3CEA390B07}"/>
              </a:ext>
            </a:extLst>
          </p:cNvPr>
          <p:cNvSpPr>
            <a:spLocks noGrp="1"/>
          </p:cNvSpPr>
          <p:nvPr/>
        </p:nvSpPr>
        <p:spPr bwMode="auto">
          <a:xfrm>
            <a:off x="717906" y="1924722"/>
            <a:ext cx="8004192" cy="504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1800" b="1" dirty="0">
                <a:solidFill>
                  <a:srgbClr val="00BCD8"/>
                </a:solidFill>
              </a:rPr>
              <a:t>Differences between countries are not significant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7F2DEE-632C-4A60-8B91-9F49B0010FFD}"/>
              </a:ext>
            </a:extLst>
          </p:cNvPr>
          <p:cNvSpPr txBox="1"/>
          <p:nvPr/>
        </p:nvSpPr>
        <p:spPr>
          <a:xfrm>
            <a:off x="2699792" y="59806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C7828"/>
                </a:solidFill>
              </a:rPr>
              <a:t>*</a:t>
            </a:r>
          </a:p>
        </p:txBody>
      </p:sp>
      <p:sp>
        <p:nvSpPr>
          <p:cNvPr id="14" name="Tijdelijke aanduiding voor tekst 7">
            <a:extLst>
              <a:ext uri="{FF2B5EF4-FFF2-40B4-BE49-F238E27FC236}">
                <a16:creationId xmlns:a16="http://schemas.microsoft.com/office/drawing/2014/main" id="{C0C01871-6430-4E77-B38D-618016ED6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911225" y="6257616"/>
            <a:ext cx="8004175" cy="5048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EC7828"/>
                </a:solidFill>
              </a:rPr>
              <a:t>* </a:t>
            </a:r>
            <a:r>
              <a:rPr lang="en-US" sz="1400" dirty="0"/>
              <a:t>Based on three questions of three different slogans</a:t>
            </a:r>
          </a:p>
        </p:txBody>
      </p:sp>
      <p:sp>
        <p:nvSpPr>
          <p:cNvPr id="16" name="Tijdelijke aanduiding voor tekst 3">
            <a:extLst>
              <a:ext uri="{FF2B5EF4-FFF2-40B4-BE49-F238E27FC236}">
                <a16:creationId xmlns:a16="http://schemas.microsoft.com/office/drawing/2014/main" id="{874B0FDD-7C93-4AF7-93BF-03ABA40D9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USE OF EMOJIS (treatment group)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CD8570-EDDC-4A93-A8AD-2644B705DE70}"/>
              </a:ext>
            </a:extLst>
          </p:cNvPr>
          <p:cNvSpPr txBox="1"/>
          <p:nvPr/>
        </p:nvSpPr>
        <p:spPr>
          <a:xfrm>
            <a:off x="2296480" y="1294324"/>
            <a:ext cx="52336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n-lt"/>
              </a:rPr>
              <a:t>Use </a:t>
            </a:r>
            <a:r>
              <a:rPr lang="es-ES" sz="1600" b="1" dirty="0" err="1">
                <a:latin typeface="+mn-lt"/>
              </a:rPr>
              <a:t>of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emojis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for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the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different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questions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by</a:t>
            </a:r>
            <a:r>
              <a:rPr lang="es-ES" sz="1600" b="1" dirty="0">
                <a:latin typeface="+mn-lt"/>
              </a:rPr>
              <a:t> country (in%) </a:t>
            </a:r>
          </a:p>
          <a:p>
            <a:endParaRPr lang="es-ES" dirty="0"/>
          </a:p>
        </p:txBody>
      </p:sp>
      <p:sp>
        <p:nvSpPr>
          <p:cNvPr id="2" name="AutoShape 2" descr="Old Key on Apple iOS 10.3">
            <a:extLst>
              <a:ext uri="{FF2B5EF4-FFF2-40B4-BE49-F238E27FC236}">
                <a16:creationId xmlns:a16="http://schemas.microsoft.com/office/drawing/2014/main" id="{AF6AB564-BEA8-485F-9130-BAA41BA109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40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FC57E7-9899-44E9-BFB1-D85D75920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563271"/>
              </p:ext>
            </p:extLst>
          </p:nvPr>
        </p:nvGraphicFramePr>
        <p:xfrm>
          <a:off x="228600" y="1314780"/>
          <a:ext cx="8686800" cy="494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27EC4075-8AA8-442D-AAB4-510875F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5E77311-34B1-4150-A742-55F4A8597FC8}"/>
              </a:ext>
            </a:extLst>
          </p:cNvPr>
          <p:cNvSpPr/>
          <p:nvPr/>
        </p:nvSpPr>
        <p:spPr>
          <a:xfrm>
            <a:off x="7452320" y="2852936"/>
            <a:ext cx="1152128" cy="27366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ZoneTexte 18">
            <a:extLst>
              <a:ext uri="{FF2B5EF4-FFF2-40B4-BE49-F238E27FC236}">
                <a16:creationId xmlns:a16="http://schemas.microsoft.com/office/drawing/2014/main" id="{E2FFE9B9-4651-438F-87FC-83B9908C3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6" y="2369656"/>
            <a:ext cx="980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-13.9%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F2CF4C7-078E-4333-A502-8F668AF41200}"/>
              </a:ext>
            </a:extLst>
          </p:cNvPr>
          <p:cNvSpPr/>
          <p:nvPr/>
        </p:nvSpPr>
        <p:spPr>
          <a:xfrm>
            <a:off x="5940152" y="2738989"/>
            <a:ext cx="1080120" cy="285055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ZoneTexte 19">
            <a:extLst>
              <a:ext uri="{FF2B5EF4-FFF2-40B4-BE49-F238E27FC236}">
                <a16:creationId xmlns:a16="http://schemas.microsoft.com/office/drawing/2014/main" id="{92D6EE23-04BB-487A-B2D8-E84655600375}"/>
              </a:ext>
            </a:extLst>
          </p:cNvPr>
          <p:cNvSpPr txBox="1"/>
          <p:nvPr/>
        </p:nvSpPr>
        <p:spPr>
          <a:xfrm>
            <a:off x="6135947" y="2277251"/>
            <a:ext cx="740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-9.1%</a:t>
            </a:r>
          </a:p>
        </p:txBody>
      </p: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385BF450-D049-4BF6-BB50-793C317C44C5}"/>
              </a:ext>
            </a:extLst>
          </p:cNvPr>
          <p:cNvSpPr txBox="1">
            <a:spLocks/>
          </p:cNvSpPr>
          <p:nvPr/>
        </p:nvSpPr>
        <p:spPr bwMode="auto">
          <a:xfrm>
            <a:off x="1348916" y="4590694"/>
            <a:ext cx="7128792" cy="781150"/>
          </a:xfrm>
          <a:prstGeom prst="rect">
            <a:avLst/>
          </a:prstGeom>
          <a:solidFill>
            <a:schemeClr val="bg2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900" b="1" dirty="0">
                <a:solidFill>
                  <a:srgbClr val="00BCD8"/>
                </a:solidFill>
              </a:rPr>
              <a:t>The actual emoji use is higher than the stated willingness in general and for all the types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DD132AA7-48FF-4B77-A35B-B7D92B32562A}"/>
              </a:ext>
            </a:extLst>
          </p:cNvPr>
          <p:cNvSpPr>
            <a:spLocks noGrp="1"/>
          </p:cNvSpPr>
          <p:nvPr/>
        </p:nvSpPr>
        <p:spPr bwMode="auto">
          <a:xfrm>
            <a:off x="717906" y="1924722"/>
            <a:ext cx="8004192" cy="504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1800" b="1" dirty="0">
                <a:solidFill>
                  <a:srgbClr val="00BCD8"/>
                </a:solidFill>
              </a:rPr>
              <a:t>Differences between countries are not significant</a:t>
            </a:r>
          </a:p>
        </p:txBody>
      </p:sp>
      <p:sp>
        <p:nvSpPr>
          <p:cNvPr id="16" name="Tijdelijke aanduiding voor tekst 7">
            <a:extLst>
              <a:ext uri="{FF2B5EF4-FFF2-40B4-BE49-F238E27FC236}">
                <a16:creationId xmlns:a16="http://schemas.microsoft.com/office/drawing/2014/main" id="{7C99F0B3-A356-430F-AA23-F3308B02A0B4}"/>
              </a:ext>
            </a:extLst>
          </p:cNvPr>
          <p:cNvSpPr txBox="1">
            <a:spLocks/>
          </p:cNvSpPr>
          <p:nvPr/>
        </p:nvSpPr>
        <p:spPr bwMode="auto">
          <a:xfrm>
            <a:off x="911225" y="6257616"/>
            <a:ext cx="8004175" cy="5048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rgbClr val="EC7828"/>
                </a:solidFill>
              </a:rPr>
              <a:t>* </a:t>
            </a:r>
            <a:r>
              <a:rPr lang="en-US" sz="1400" dirty="0"/>
              <a:t>Based on three questions of three different slogans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7B2322-484E-4FD1-91A9-DC37FD58A595}"/>
              </a:ext>
            </a:extLst>
          </p:cNvPr>
          <p:cNvSpPr txBox="1"/>
          <p:nvPr/>
        </p:nvSpPr>
        <p:spPr>
          <a:xfrm>
            <a:off x="2699792" y="59806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EC7828"/>
                </a:solidFill>
              </a:rPr>
              <a:t>*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874B0FDD-7C93-4AF7-93BF-03ABA40D9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USE OF EMOJIS (treatment group)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54877D-5953-47FD-AFF9-FE6C52745B0D}"/>
              </a:ext>
            </a:extLst>
          </p:cNvPr>
          <p:cNvSpPr txBox="1"/>
          <p:nvPr/>
        </p:nvSpPr>
        <p:spPr>
          <a:xfrm>
            <a:off x="2296480" y="1294324"/>
            <a:ext cx="52336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n-lt"/>
              </a:rPr>
              <a:t>Use </a:t>
            </a:r>
            <a:r>
              <a:rPr lang="es-ES" sz="1600" b="1" dirty="0" err="1">
                <a:latin typeface="+mn-lt"/>
              </a:rPr>
              <a:t>of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emojis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for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the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different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questions</a:t>
            </a:r>
            <a:r>
              <a:rPr lang="es-ES" sz="1600" b="1" dirty="0">
                <a:latin typeface="+mn-lt"/>
              </a:rPr>
              <a:t> </a:t>
            </a:r>
            <a:r>
              <a:rPr lang="es-ES" sz="1600" b="1" dirty="0" err="1">
                <a:latin typeface="+mn-lt"/>
              </a:rPr>
              <a:t>by</a:t>
            </a:r>
            <a:r>
              <a:rPr lang="es-ES" sz="1600" b="1" dirty="0">
                <a:latin typeface="+mn-lt"/>
              </a:rPr>
              <a:t> country (in%) 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4DA9A6-8114-4FA0-9EB3-7BC79441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906391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6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A014F8-A78D-48D6-8CEE-71E43A03C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57885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accent2"/>
                </a:solidFill>
              </a:rPr>
              <a:t>DETERMINANTS OF THE USE OF EMOJIS – BINARY LOGISTIC REGRESSION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D130578-9051-4030-ADBC-4101F4E6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graphicFrame>
        <p:nvGraphicFramePr>
          <p:cNvPr id="26" name="Tableau 17">
            <a:extLst>
              <a:ext uri="{FF2B5EF4-FFF2-40B4-BE49-F238E27FC236}">
                <a16:creationId xmlns:a16="http://schemas.microsoft.com/office/drawing/2014/main" id="{59934539-78E6-4D0E-A9B6-5CC5A0FA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81350"/>
              </p:ext>
            </p:extLst>
          </p:nvPr>
        </p:nvGraphicFramePr>
        <p:xfrm>
          <a:off x="673223" y="1340768"/>
          <a:ext cx="7859217" cy="4684769"/>
        </p:xfrm>
        <a:graphic>
          <a:graphicData uri="http://schemas.openxmlformats.org/drawingml/2006/table">
            <a:tbl>
              <a:tblPr/>
              <a:tblGrid>
                <a:gridCol w="2026569">
                  <a:extLst>
                    <a:ext uri="{9D8B030D-6E8A-4147-A177-3AD203B41FA5}">
                      <a16:colId xmlns:a16="http://schemas.microsoft.com/office/drawing/2014/main" val="593966655"/>
                    </a:ext>
                  </a:extLst>
                </a:gridCol>
                <a:gridCol w="78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1461388046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General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Like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Personality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Opinion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Emotion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Women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3.8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Mexico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2.0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Emoji Usage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6.5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1.9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Internet Usage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No.</a:t>
                      </a:r>
                      <a:r>
                        <a:rPr lang="en-US" sz="1600" i="1" baseline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SN</a:t>
                      </a:r>
                      <a:r>
                        <a:rPr lang="en-US" sz="1600" i="1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used per week</a:t>
                      </a:r>
                      <a:endParaRPr lang="en-US" sz="1600" noProof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1.5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Extroversion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Creativity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Laziness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Alone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Public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Constant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9.1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3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No. observations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540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773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744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737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697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4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 err="1">
                          <a:latin typeface="+mn-lt"/>
                          <a:ea typeface="Calibri"/>
                          <a:cs typeface="Times New Roman"/>
                        </a:rPr>
                        <a:t>Negelkerke</a:t>
                      </a:r>
                      <a:r>
                        <a:rPr lang="en-US" sz="1600" noProof="0" dirty="0">
                          <a:latin typeface="+mn-lt"/>
                          <a:ea typeface="Calibri"/>
                          <a:cs typeface="Times New Roman"/>
                        </a:rPr>
                        <a:t> R</a:t>
                      </a:r>
                      <a:r>
                        <a:rPr lang="en-US" sz="1600" baseline="30000" noProof="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.17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 dirty="0">
                          <a:latin typeface="+mn-lt"/>
                          <a:ea typeface="Calibri"/>
                          <a:cs typeface="Times New Roman"/>
                        </a:rPr>
                        <a:t>.08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8" name="ZoneTexte 4">
            <a:extLst>
              <a:ext uri="{FF2B5EF4-FFF2-40B4-BE49-F238E27FC236}">
                <a16:creationId xmlns:a16="http://schemas.microsoft.com/office/drawing/2014/main" id="{53A4AE71-6FB2-4F56-A6B5-73DAFAC2A809}"/>
              </a:ext>
            </a:extLst>
          </p:cNvPr>
          <p:cNvSpPr txBox="1"/>
          <p:nvPr/>
        </p:nvSpPr>
        <p:spPr>
          <a:xfrm>
            <a:off x="683568" y="6381328"/>
            <a:ext cx="5341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600" b="1" dirty="0">
                <a:latin typeface="+mn-lt"/>
                <a:cs typeface="Arial" charset="0"/>
              </a:rPr>
              <a:t>Coefficient in bold if p-value &lt;.05; coefficients in </a:t>
            </a:r>
            <a:r>
              <a:rPr lang="fr-FR" sz="1600" b="1" dirty="0" err="1">
                <a:latin typeface="+mn-lt"/>
                <a:cs typeface="Arial" charset="0"/>
              </a:rPr>
              <a:t>Odds</a:t>
            </a:r>
            <a:r>
              <a:rPr lang="fr-FR" sz="1600" b="1" dirty="0">
                <a:latin typeface="+mn-lt"/>
                <a:cs typeface="Arial" charset="0"/>
              </a:rPr>
              <a:t> Ratios</a:t>
            </a:r>
          </a:p>
        </p:txBody>
      </p:sp>
    </p:spTree>
    <p:extLst>
      <p:ext uri="{BB962C8B-B14F-4D97-AF65-F5344CB8AC3E}">
        <p14:creationId xmlns:p14="http://schemas.microsoft.com/office/powerpoint/2010/main" val="285394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MILLENNIALS AND EMOJIS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34147"/>
          <a:stretch>
            <a:fillRect/>
          </a:stretch>
        </p:blipFill>
        <p:spPr bwMode="auto">
          <a:xfrm>
            <a:off x="4860032" y="3704705"/>
            <a:ext cx="4032448" cy="30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50C822-9DCC-49A5-A822-21AC32526C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" y="1618754"/>
            <a:ext cx="3793425" cy="29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A014F8-A78D-48D6-8CEE-71E43A03C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57885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accent2"/>
                </a:solidFill>
              </a:rPr>
              <a:t>DETERMINANTS OF THE USE OF EMOJIS – BINARY LOGISTIC REGRESSION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D130578-9051-4030-ADBC-4101F4E6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graphicFrame>
        <p:nvGraphicFramePr>
          <p:cNvPr id="26" name="Tableau 17">
            <a:extLst>
              <a:ext uri="{FF2B5EF4-FFF2-40B4-BE49-F238E27FC236}">
                <a16:creationId xmlns:a16="http://schemas.microsoft.com/office/drawing/2014/main" id="{59934539-78E6-4D0E-A9B6-5CC5A0FA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17289"/>
              </p:ext>
            </p:extLst>
          </p:nvPr>
        </p:nvGraphicFramePr>
        <p:xfrm>
          <a:off x="673223" y="1340768"/>
          <a:ext cx="7859217" cy="4684769"/>
        </p:xfrm>
        <a:graphic>
          <a:graphicData uri="http://schemas.openxmlformats.org/drawingml/2006/table">
            <a:tbl>
              <a:tblPr/>
              <a:tblGrid>
                <a:gridCol w="2026569">
                  <a:extLst>
                    <a:ext uri="{9D8B030D-6E8A-4147-A177-3AD203B41FA5}">
                      <a16:colId xmlns:a16="http://schemas.microsoft.com/office/drawing/2014/main" val="593966655"/>
                    </a:ext>
                  </a:extLst>
                </a:gridCol>
                <a:gridCol w="78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1461388046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General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Like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Personality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Opinion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Emotion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Women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3.8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Mexico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2.0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Emoji Usage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6.5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1.9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Internet Usage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No.</a:t>
                      </a:r>
                      <a:r>
                        <a:rPr lang="en-US" sz="1600" i="1" baseline="0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SN</a:t>
                      </a:r>
                      <a:r>
                        <a:rPr lang="en-US" sz="1600" i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used per week</a:t>
                      </a:r>
                      <a:endParaRPr lang="en-US" sz="1600" noProof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1.5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Extroversion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Creativity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Laziness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Alone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Public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Constant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9.1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3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No. observations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540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773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744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737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697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4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 err="1">
                          <a:latin typeface="+mn-lt"/>
                          <a:ea typeface="Calibri"/>
                          <a:cs typeface="Times New Roman"/>
                        </a:rPr>
                        <a:t>Negelkerke</a:t>
                      </a:r>
                      <a:r>
                        <a:rPr lang="en-US" sz="1600" noProof="0" dirty="0">
                          <a:latin typeface="+mn-lt"/>
                          <a:ea typeface="Calibri"/>
                          <a:cs typeface="Times New Roman"/>
                        </a:rPr>
                        <a:t> R</a:t>
                      </a:r>
                      <a:r>
                        <a:rPr lang="en-US" sz="1600" baseline="30000" noProof="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.17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 dirty="0">
                          <a:latin typeface="+mn-lt"/>
                          <a:ea typeface="Calibri"/>
                          <a:cs typeface="Times New Roman"/>
                        </a:rPr>
                        <a:t>.08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8" name="ZoneTexte 4">
            <a:extLst>
              <a:ext uri="{FF2B5EF4-FFF2-40B4-BE49-F238E27FC236}">
                <a16:creationId xmlns:a16="http://schemas.microsoft.com/office/drawing/2014/main" id="{53A4AE71-6FB2-4F56-A6B5-73DAFAC2A809}"/>
              </a:ext>
            </a:extLst>
          </p:cNvPr>
          <p:cNvSpPr txBox="1"/>
          <p:nvPr/>
        </p:nvSpPr>
        <p:spPr>
          <a:xfrm>
            <a:off x="683568" y="6381328"/>
            <a:ext cx="5341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600" b="1" dirty="0">
                <a:latin typeface="+mn-lt"/>
                <a:cs typeface="Arial" charset="0"/>
              </a:rPr>
              <a:t>Coefficient in bold if p-value &lt;.05; coefficients in </a:t>
            </a:r>
            <a:r>
              <a:rPr lang="fr-FR" sz="1600" b="1" dirty="0" err="1">
                <a:latin typeface="+mn-lt"/>
                <a:cs typeface="Arial" charset="0"/>
              </a:rPr>
              <a:t>Odds</a:t>
            </a:r>
            <a:r>
              <a:rPr lang="fr-FR" sz="1600" b="1" dirty="0">
                <a:latin typeface="+mn-lt"/>
                <a:cs typeface="Arial" charset="0"/>
              </a:rPr>
              <a:t> Ratios</a:t>
            </a:r>
          </a:p>
        </p:txBody>
      </p:sp>
    </p:spTree>
    <p:extLst>
      <p:ext uri="{BB962C8B-B14F-4D97-AF65-F5344CB8AC3E}">
        <p14:creationId xmlns:p14="http://schemas.microsoft.com/office/powerpoint/2010/main" val="87250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A014F8-A78D-48D6-8CEE-71E43A03C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57885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accent2"/>
                </a:solidFill>
              </a:rPr>
              <a:t>DETERMINANTS OF THE USE OF EMOJIS – BINARY LOGISTIC REGRESSION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D130578-9051-4030-ADBC-4101F4E6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graphicFrame>
        <p:nvGraphicFramePr>
          <p:cNvPr id="26" name="Tableau 17">
            <a:extLst>
              <a:ext uri="{FF2B5EF4-FFF2-40B4-BE49-F238E27FC236}">
                <a16:creationId xmlns:a16="http://schemas.microsoft.com/office/drawing/2014/main" id="{59934539-78E6-4D0E-A9B6-5CC5A0FADB1A}"/>
              </a:ext>
            </a:extLst>
          </p:cNvPr>
          <p:cNvGraphicFramePr>
            <a:graphicFrameLocks noGrp="1"/>
          </p:cNvGraphicFramePr>
          <p:nvPr/>
        </p:nvGraphicFramePr>
        <p:xfrm>
          <a:off x="673223" y="1340768"/>
          <a:ext cx="7859217" cy="4684769"/>
        </p:xfrm>
        <a:graphic>
          <a:graphicData uri="http://schemas.openxmlformats.org/drawingml/2006/table">
            <a:tbl>
              <a:tblPr/>
              <a:tblGrid>
                <a:gridCol w="2026569">
                  <a:extLst>
                    <a:ext uri="{9D8B030D-6E8A-4147-A177-3AD203B41FA5}">
                      <a16:colId xmlns:a16="http://schemas.microsoft.com/office/drawing/2014/main" val="593966655"/>
                    </a:ext>
                  </a:extLst>
                </a:gridCol>
                <a:gridCol w="78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1461388046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General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Like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Personality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Opinion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Emotion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Women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3.8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Mexico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2.0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Emoji Usage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6.5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1.9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Internet Usage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No.</a:t>
                      </a:r>
                      <a:r>
                        <a:rPr lang="en-US" sz="1600" i="1" baseline="0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SN</a:t>
                      </a:r>
                      <a:r>
                        <a:rPr lang="en-US" sz="1600" i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used per week</a:t>
                      </a:r>
                      <a:endParaRPr lang="en-US" sz="1600" noProof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F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F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1.5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Extroversion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Creativity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Laziness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Alone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Public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Constant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9.1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3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No. observations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540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773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744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737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697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4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 err="1">
                          <a:latin typeface="+mn-lt"/>
                          <a:ea typeface="Calibri"/>
                          <a:cs typeface="Times New Roman"/>
                        </a:rPr>
                        <a:t>Negelkerke</a:t>
                      </a:r>
                      <a:r>
                        <a:rPr lang="en-US" sz="1600" noProof="0" dirty="0">
                          <a:latin typeface="+mn-lt"/>
                          <a:ea typeface="Calibri"/>
                          <a:cs typeface="Times New Roman"/>
                        </a:rPr>
                        <a:t> R</a:t>
                      </a:r>
                      <a:r>
                        <a:rPr lang="en-US" sz="1600" baseline="30000" noProof="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.17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 dirty="0">
                          <a:latin typeface="+mn-lt"/>
                          <a:ea typeface="Calibri"/>
                          <a:cs typeface="Times New Roman"/>
                        </a:rPr>
                        <a:t>.08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8" name="ZoneTexte 4">
            <a:extLst>
              <a:ext uri="{FF2B5EF4-FFF2-40B4-BE49-F238E27FC236}">
                <a16:creationId xmlns:a16="http://schemas.microsoft.com/office/drawing/2014/main" id="{53A4AE71-6FB2-4F56-A6B5-73DAFAC2A809}"/>
              </a:ext>
            </a:extLst>
          </p:cNvPr>
          <p:cNvSpPr txBox="1"/>
          <p:nvPr/>
        </p:nvSpPr>
        <p:spPr>
          <a:xfrm>
            <a:off x="683568" y="6381328"/>
            <a:ext cx="5341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600" b="1" dirty="0">
                <a:latin typeface="+mn-lt"/>
                <a:cs typeface="Arial" charset="0"/>
              </a:rPr>
              <a:t>Coefficient in bold if p-value &lt;.05; coefficients in </a:t>
            </a:r>
            <a:r>
              <a:rPr lang="fr-FR" sz="1600" b="1" dirty="0" err="1">
                <a:latin typeface="+mn-lt"/>
                <a:cs typeface="Arial" charset="0"/>
              </a:rPr>
              <a:t>Odds</a:t>
            </a:r>
            <a:r>
              <a:rPr lang="fr-FR" sz="1600" b="1" dirty="0">
                <a:latin typeface="+mn-lt"/>
                <a:cs typeface="Arial" charset="0"/>
              </a:rPr>
              <a:t> Ratios</a:t>
            </a:r>
          </a:p>
        </p:txBody>
      </p:sp>
    </p:spTree>
    <p:extLst>
      <p:ext uri="{BB962C8B-B14F-4D97-AF65-F5344CB8AC3E}">
        <p14:creationId xmlns:p14="http://schemas.microsoft.com/office/powerpoint/2010/main" val="223216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A014F8-A78D-48D6-8CEE-71E43A03C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57885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accent2"/>
                </a:solidFill>
              </a:rPr>
              <a:t>DETERMINANTS OF THE USE OF EMOJIS – BINARY LOGISTIC REGRESSION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D130578-9051-4030-ADBC-4101F4E6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graphicFrame>
        <p:nvGraphicFramePr>
          <p:cNvPr id="26" name="Tableau 17">
            <a:extLst>
              <a:ext uri="{FF2B5EF4-FFF2-40B4-BE49-F238E27FC236}">
                <a16:creationId xmlns:a16="http://schemas.microsoft.com/office/drawing/2014/main" id="{59934539-78E6-4D0E-A9B6-5CC5A0FAD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7778"/>
              </p:ext>
            </p:extLst>
          </p:nvPr>
        </p:nvGraphicFramePr>
        <p:xfrm>
          <a:off x="673223" y="1340768"/>
          <a:ext cx="7859217" cy="4684769"/>
        </p:xfrm>
        <a:graphic>
          <a:graphicData uri="http://schemas.openxmlformats.org/drawingml/2006/table">
            <a:tbl>
              <a:tblPr/>
              <a:tblGrid>
                <a:gridCol w="2026569">
                  <a:extLst>
                    <a:ext uri="{9D8B030D-6E8A-4147-A177-3AD203B41FA5}">
                      <a16:colId xmlns:a16="http://schemas.microsoft.com/office/drawing/2014/main" val="593966655"/>
                    </a:ext>
                  </a:extLst>
                </a:gridCol>
                <a:gridCol w="78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1461388046"/>
                    </a:ext>
                  </a:extLst>
                </a:gridCol>
                <a:gridCol w="1308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General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Like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Personality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Opinion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+mn-lt"/>
                          <a:ea typeface="Calibri"/>
                          <a:cs typeface="Times New Roman"/>
                        </a:rPr>
                        <a:t>Emotion</a:t>
                      </a:r>
                    </a:p>
                  </a:txBody>
                  <a:tcPr marL="42748" marR="427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Women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3.8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Mexico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2.0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0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Emoji Usage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6.5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1.9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9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Internet Usage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No.</a:t>
                      </a:r>
                      <a:r>
                        <a:rPr lang="en-US" sz="1600" i="1" baseline="0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SN</a:t>
                      </a:r>
                      <a:r>
                        <a:rPr lang="en-US" sz="1600" i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used per week</a:t>
                      </a:r>
                      <a:endParaRPr lang="en-US" sz="1600" noProof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F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1.2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F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+mn-lt"/>
                          <a:ea typeface="Calibri"/>
                          <a:cs typeface="Times New Roman"/>
                        </a:rPr>
                        <a:t>1.5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2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Extroversion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0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 dirty="0">
                          <a:latin typeface="+mn-lt"/>
                          <a:ea typeface="Calibri"/>
                          <a:cs typeface="Times New Roman"/>
                        </a:rPr>
                        <a:t>Creativity</a:t>
                      </a:r>
                      <a:endParaRPr lang="en-US" sz="1600" noProof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Laziness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Alone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Public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.9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noProof="0">
                          <a:latin typeface="+mn-lt"/>
                          <a:ea typeface="Calibri"/>
                          <a:cs typeface="Times New Roman"/>
                        </a:rPr>
                        <a:t>Constant</a:t>
                      </a:r>
                      <a:endParaRPr lang="en-US" sz="1600" noProof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9.1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7.8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1.1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.5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34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No. observations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540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773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744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737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latin typeface="+mn-lt"/>
                          <a:ea typeface="Calibri"/>
                          <a:cs typeface="Times New Roman"/>
                        </a:rPr>
                        <a:t>697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4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 err="1">
                          <a:latin typeface="+mn-lt"/>
                          <a:ea typeface="Calibri"/>
                          <a:cs typeface="Times New Roman"/>
                        </a:rPr>
                        <a:t>Negelkerke</a:t>
                      </a:r>
                      <a:r>
                        <a:rPr lang="en-US" sz="1600" noProof="0" dirty="0">
                          <a:latin typeface="+mn-lt"/>
                          <a:ea typeface="Calibri"/>
                          <a:cs typeface="Times New Roman"/>
                        </a:rPr>
                        <a:t> R</a:t>
                      </a:r>
                      <a:r>
                        <a:rPr lang="en-US" sz="1600" baseline="30000" noProof="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42748" marR="427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.17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>
                          <a:latin typeface="+mn-lt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noProof="0" dirty="0">
                          <a:latin typeface="+mn-lt"/>
                          <a:ea typeface="Calibri"/>
                          <a:cs typeface="Times New Roman"/>
                        </a:rPr>
                        <a:t>.08</a:t>
                      </a:r>
                    </a:p>
                  </a:txBody>
                  <a:tcPr marL="42748" marR="4274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8" name="ZoneTexte 4">
            <a:extLst>
              <a:ext uri="{FF2B5EF4-FFF2-40B4-BE49-F238E27FC236}">
                <a16:creationId xmlns:a16="http://schemas.microsoft.com/office/drawing/2014/main" id="{53A4AE71-6FB2-4F56-A6B5-73DAFAC2A809}"/>
              </a:ext>
            </a:extLst>
          </p:cNvPr>
          <p:cNvSpPr txBox="1"/>
          <p:nvPr/>
        </p:nvSpPr>
        <p:spPr>
          <a:xfrm>
            <a:off x="683568" y="6381328"/>
            <a:ext cx="5341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600" b="1" dirty="0">
                <a:latin typeface="+mn-lt"/>
                <a:cs typeface="Arial" charset="0"/>
              </a:rPr>
              <a:t>Coefficient in bold if p-value &lt;.05; coefficients in </a:t>
            </a:r>
            <a:r>
              <a:rPr lang="fr-FR" sz="1600" b="1" dirty="0" err="1">
                <a:latin typeface="+mn-lt"/>
                <a:cs typeface="Arial" charset="0"/>
              </a:rPr>
              <a:t>Odds</a:t>
            </a:r>
            <a:r>
              <a:rPr lang="fr-FR" sz="1600" b="1" dirty="0">
                <a:latin typeface="+mn-lt"/>
                <a:cs typeface="Arial" charset="0"/>
              </a:rPr>
              <a:t> Ratios</a:t>
            </a:r>
          </a:p>
        </p:txBody>
      </p:sp>
    </p:spTree>
    <p:extLst>
      <p:ext uri="{BB962C8B-B14F-4D97-AF65-F5344CB8AC3E}">
        <p14:creationId xmlns:p14="http://schemas.microsoft.com/office/powerpoint/2010/main" val="739573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470FC432-D51B-41AE-871D-2E664645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92004"/>
              </p:ext>
            </p:extLst>
          </p:nvPr>
        </p:nvGraphicFramePr>
        <p:xfrm>
          <a:off x="457200" y="1519238"/>
          <a:ext cx="8363273" cy="4600099"/>
        </p:xfrm>
        <a:graphic>
          <a:graphicData uri="http://schemas.openxmlformats.org/drawingml/2006/table">
            <a:tbl>
              <a:tblPr firstRow="1"/>
              <a:tblGrid>
                <a:gridCol w="1422426">
                  <a:extLst>
                    <a:ext uri="{9D8B030D-6E8A-4147-A177-3AD203B41FA5}">
                      <a16:colId xmlns:a16="http://schemas.microsoft.com/office/drawing/2014/main" val="894593639"/>
                    </a:ext>
                  </a:extLst>
                </a:gridCol>
                <a:gridCol w="2525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09">
                  <a:extLst>
                    <a:ext uri="{9D8B030D-6E8A-4147-A177-3AD203B41FA5}">
                      <a16:colId xmlns:a16="http://schemas.microsoft.com/office/drawing/2014/main" val="3974563358"/>
                    </a:ext>
                  </a:extLst>
                </a:gridCol>
                <a:gridCol w="1020349">
                  <a:extLst>
                    <a:ext uri="{9D8B030D-6E8A-4147-A177-3AD203B41FA5}">
                      <a16:colId xmlns:a16="http://schemas.microsoft.com/office/drawing/2014/main" val="265772421"/>
                    </a:ext>
                  </a:extLst>
                </a:gridCol>
                <a:gridCol w="1029511">
                  <a:extLst>
                    <a:ext uri="{9D8B030D-6E8A-4147-A177-3AD203B41FA5}">
                      <a16:colId xmlns:a16="http://schemas.microsoft.com/office/drawing/2014/main" val="173473224"/>
                    </a:ext>
                  </a:extLst>
                </a:gridCol>
              </a:tblGrid>
              <a:tr h="3912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chemeClr val="accent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Spain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rgbClr val="EC7828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Mexico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Impact on…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801572"/>
                  </a:ext>
                </a:extLst>
              </a:tr>
              <a:tr h="782421">
                <a:tc rowSpan="2"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Data Quality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information conveyed per question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1.9**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0">
                <a:tc v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item missing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3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Respondent Behavior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time </a:t>
                      </a: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spent (seconds) per question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26.7**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37.0**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31.1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43.4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Usability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Easy/Very Easy (%)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89.9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86.4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90.2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86.6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Satisfaction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Liked/Liked a lot (%)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     66.9**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80.1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79.7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84.3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A02449-6704-4E98-AA5C-636564EB7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IMPACT </a:t>
            </a:r>
            <a:r>
              <a:rPr lang="en-US" dirty="0">
                <a:solidFill>
                  <a:schemeClr val="accent2"/>
                </a:solidFill>
              </a:rPr>
              <a:t>OF ENCOURAGING RESPONDENTS TO USE EMOJIS 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9373BF9-6623-4687-9A15-F6CCEEC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D68E4672-A23E-428B-A3A9-57E6BF736B60}"/>
              </a:ext>
            </a:extLst>
          </p:cNvPr>
          <p:cNvSpPr txBox="1"/>
          <p:nvPr/>
        </p:nvSpPr>
        <p:spPr>
          <a:xfrm>
            <a:off x="414586" y="6165304"/>
            <a:ext cx="8424936" cy="415498"/>
          </a:xfrm>
          <a:prstGeom prst="rect">
            <a:avLst/>
          </a:prstGeom>
          <a:solidFill>
            <a:srgbClr val="F7C9A9"/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050" dirty="0">
                <a:latin typeface="+mn-lt"/>
                <a:cs typeface="Arial" charset="0"/>
              </a:rPr>
              <a:t>Coefficient in bold (</a:t>
            </a:r>
            <a:r>
              <a:rPr lang="fr-FR" sz="1050" dirty="0" err="1">
                <a:latin typeface="+mn-lt"/>
                <a:cs typeface="Arial" charset="0"/>
              </a:rPr>
              <a:t>respectively</a:t>
            </a:r>
            <a:r>
              <a:rPr lang="fr-FR" sz="1050" dirty="0">
                <a:latin typeface="+mn-lt"/>
                <a:cs typeface="Arial" charset="0"/>
              </a:rPr>
              <a:t> **) if </a:t>
            </a:r>
            <a:r>
              <a:rPr lang="fr-FR" sz="1050" dirty="0" err="1">
                <a:latin typeface="+mn-lt"/>
                <a:cs typeface="Arial" charset="0"/>
              </a:rPr>
              <a:t>differences</a:t>
            </a:r>
            <a:r>
              <a:rPr lang="fr-FR" sz="1050" dirty="0">
                <a:latin typeface="+mn-lt"/>
                <a:cs typeface="Arial" charset="0"/>
              </a:rPr>
              <a:t> in distributions (Kolmogorov-Smirnov test) or </a:t>
            </a:r>
            <a:r>
              <a:rPr lang="fr-FR" sz="1050" dirty="0" err="1">
                <a:latin typeface="+mn-lt"/>
                <a:cs typeface="Arial" charset="0"/>
              </a:rPr>
              <a:t>means</a:t>
            </a:r>
            <a:r>
              <a:rPr lang="fr-FR" sz="1050" dirty="0">
                <a:latin typeface="+mn-lt"/>
                <a:cs typeface="Arial" charset="0"/>
              </a:rPr>
              <a:t> (t-test)  </a:t>
            </a:r>
            <a:r>
              <a:rPr lang="fr-FR" sz="1050" dirty="0" err="1">
                <a:latin typeface="+mn-lt"/>
                <a:cs typeface="Arial" charset="0"/>
              </a:rPr>
              <a:t>between</a:t>
            </a:r>
            <a:r>
              <a:rPr lang="fr-FR" sz="1050" dirty="0">
                <a:latin typeface="+mn-lt"/>
                <a:cs typeface="Arial" charset="0"/>
              </a:rPr>
              <a:t> control/</a:t>
            </a:r>
            <a:r>
              <a:rPr lang="fr-FR" sz="1050" dirty="0" err="1">
                <a:latin typeface="+mn-lt"/>
                <a:cs typeface="Arial" charset="0"/>
              </a:rPr>
              <a:t>treatment</a:t>
            </a:r>
            <a:r>
              <a:rPr lang="fr-FR" sz="1050" dirty="0">
                <a:latin typeface="+mn-lt"/>
                <a:cs typeface="Arial" charset="0"/>
              </a:rPr>
              <a:t> groups (</a:t>
            </a:r>
            <a:r>
              <a:rPr lang="fr-FR" sz="1050" dirty="0" err="1">
                <a:latin typeface="+mn-lt"/>
                <a:cs typeface="Arial" charset="0"/>
              </a:rPr>
              <a:t>resp</a:t>
            </a:r>
            <a:r>
              <a:rPr lang="fr-FR" sz="1050" dirty="0">
                <a:latin typeface="+mn-lt"/>
                <a:cs typeface="Arial" charset="0"/>
              </a:rPr>
              <a:t>. countries) are </a:t>
            </a:r>
            <a:r>
              <a:rPr lang="fr-FR" sz="1050" dirty="0" err="1">
                <a:latin typeface="+mn-lt"/>
                <a:cs typeface="Arial" charset="0"/>
              </a:rPr>
              <a:t>significant</a:t>
            </a:r>
            <a:r>
              <a:rPr lang="fr-FR" sz="1050" dirty="0">
                <a:latin typeface="+mn-lt"/>
                <a:cs typeface="Arial" charset="0"/>
              </a:rPr>
              <a:t> (p&lt;.05)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470FC432-D51B-41AE-871D-2E66464565D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19238"/>
          <a:ext cx="8363273" cy="4600099"/>
        </p:xfrm>
        <a:graphic>
          <a:graphicData uri="http://schemas.openxmlformats.org/drawingml/2006/table">
            <a:tbl>
              <a:tblPr firstRow="1"/>
              <a:tblGrid>
                <a:gridCol w="1422426">
                  <a:extLst>
                    <a:ext uri="{9D8B030D-6E8A-4147-A177-3AD203B41FA5}">
                      <a16:colId xmlns:a16="http://schemas.microsoft.com/office/drawing/2014/main" val="894593639"/>
                    </a:ext>
                  </a:extLst>
                </a:gridCol>
                <a:gridCol w="2525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09">
                  <a:extLst>
                    <a:ext uri="{9D8B030D-6E8A-4147-A177-3AD203B41FA5}">
                      <a16:colId xmlns:a16="http://schemas.microsoft.com/office/drawing/2014/main" val="3974563358"/>
                    </a:ext>
                  </a:extLst>
                </a:gridCol>
                <a:gridCol w="1020349">
                  <a:extLst>
                    <a:ext uri="{9D8B030D-6E8A-4147-A177-3AD203B41FA5}">
                      <a16:colId xmlns:a16="http://schemas.microsoft.com/office/drawing/2014/main" val="265772421"/>
                    </a:ext>
                  </a:extLst>
                </a:gridCol>
                <a:gridCol w="1029511">
                  <a:extLst>
                    <a:ext uri="{9D8B030D-6E8A-4147-A177-3AD203B41FA5}">
                      <a16:colId xmlns:a16="http://schemas.microsoft.com/office/drawing/2014/main" val="173473224"/>
                    </a:ext>
                  </a:extLst>
                </a:gridCol>
              </a:tblGrid>
              <a:tr h="3912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chemeClr val="accent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Spain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rgbClr val="EC7828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Mexico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Impact on…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801572"/>
                  </a:ext>
                </a:extLst>
              </a:tr>
              <a:tr h="782421">
                <a:tc rowSpan="2"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Data Quality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information conveyed per question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1.9**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0">
                <a:tc v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item missing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3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Respondent Behavior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time </a:t>
                      </a: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spent (seconds) per question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26.7**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37.0**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31.1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43.4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Usability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Easy/Very Easy (%)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89.9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86.4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90.2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86.6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Satisfaction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Liked/Liked a lot (%)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     66.9**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80.1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79.7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84.3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A02449-6704-4E98-AA5C-636564EB7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IMPACT </a:t>
            </a:r>
            <a:r>
              <a:rPr lang="en-US" dirty="0">
                <a:solidFill>
                  <a:schemeClr val="accent2"/>
                </a:solidFill>
              </a:rPr>
              <a:t>OF ENCOURAGING RESPONDENTS TO USE EMOJIS 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9373BF9-6623-4687-9A15-F6CCEEC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D68E4672-A23E-428B-A3A9-57E6BF736B60}"/>
              </a:ext>
            </a:extLst>
          </p:cNvPr>
          <p:cNvSpPr txBox="1"/>
          <p:nvPr/>
        </p:nvSpPr>
        <p:spPr>
          <a:xfrm>
            <a:off x="414586" y="6165304"/>
            <a:ext cx="8424936" cy="415498"/>
          </a:xfrm>
          <a:prstGeom prst="rect">
            <a:avLst/>
          </a:prstGeom>
          <a:solidFill>
            <a:srgbClr val="F7C9A9"/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050" dirty="0">
                <a:latin typeface="+mn-lt"/>
                <a:cs typeface="Arial" charset="0"/>
              </a:rPr>
              <a:t>Coefficient in bold (</a:t>
            </a:r>
            <a:r>
              <a:rPr lang="fr-FR" sz="1050" dirty="0" err="1">
                <a:latin typeface="+mn-lt"/>
                <a:cs typeface="Arial" charset="0"/>
              </a:rPr>
              <a:t>respectively</a:t>
            </a:r>
            <a:r>
              <a:rPr lang="fr-FR" sz="1050" dirty="0">
                <a:latin typeface="+mn-lt"/>
                <a:cs typeface="Arial" charset="0"/>
              </a:rPr>
              <a:t> **) if </a:t>
            </a:r>
            <a:r>
              <a:rPr lang="fr-FR" sz="1050" dirty="0" err="1">
                <a:latin typeface="+mn-lt"/>
                <a:cs typeface="Arial" charset="0"/>
              </a:rPr>
              <a:t>differences</a:t>
            </a:r>
            <a:r>
              <a:rPr lang="fr-FR" sz="1050" dirty="0">
                <a:latin typeface="+mn-lt"/>
                <a:cs typeface="Arial" charset="0"/>
              </a:rPr>
              <a:t> in distributions (Kolmogorov-Smirnov test) or </a:t>
            </a:r>
            <a:r>
              <a:rPr lang="fr-FR" sz="1050" dirty="0" err="1">
                <a:latin typeface="+mn-lt"/>
                <a:cs typeface="Arial" charset="0"/>
              </a:rPr>
              <a:t>means</a:t>
            </a:r>
            <a:r>
              <a:rPr lang="fr-FR" sz="1050" dirty="0">
                <a:latin typeface="+mn-lt"/>
                <a:cs typeface="Arial" charset="0"/>
              </a:rPr>
              <a:t> (t-test)  </a:t>
            </a:r>
            <a:r>
              <a:rPr lang="fr-FR" sz="1050" dirty="0" err="1">
                <a:latin typeface="+mn-lt"/>
                <a:cs typeface="Arial" charset="0"/>
              </a:rPr>
              <a:t>between</a:t>
            </a:r>
            <a:r>
              <a:rPr lang="fr-FR" sz="1050" dirty="0">
                <a:latin typeface="+mn-lt"/>
                <a:cs typeface="Arial" charset="0"/>
              </a:rPr>
              <a:t> control/</a:t>
            </a:r>
            <a:r>
              <a:rPr lang="fr-FR" sz="1050" dirty="0" err="1">
                <a:latin typeface="+mn-lt"/>
                <a:cs typeface="Arial" charset="0"/>
              </a:rPr>
              <a:t>treatment</a:t>
            </a:r>
            <a:r>
              <a:rPr lang="fr-FR" sz="1050" dirty="0">
                <a:latin typeface="+mn-lt"/>
                <a:cs typeface="Arial" charset="0"/>
              </a:rPr>
              <a:t> groups (</a:t>
            </a:r>
            <a:r>
              <a:rPr lang="fr-FR" sz="1050" dirty="0" err="1">
                <a:latin typeface="+mn-lt"/>
                <a:cs typeface="Arial" charset="0"/>
              </a:rPr>
              <a:t>resp</a:t>
            </a:r>
            <a:r>
              <a:rPr lang="fr-FR" sz="1050" dirty="0">
                <a:latin typeface="+mn-lt"/>
                <a:cs typeface="Arial" charset="0"/>
              </a:rPr>
              <a:t>. countries) are </a:t>
            </a:r>
            <a:r>
              <a:rPr lang="fr-FR" sz="1050" dirty="0" err="1">
                <a:latin typeface="+mn-lt"/>
                <a:cs typeface="Arial" charset="0"/>
              </a:rPr>
              <a:t>significant</a:t>
            </a:r>
            <a:r>
              <a:rPr lang="fr-FR" sz="1050" dirty="0">
                <a:latin typeface="+mn-lt"/>
                <a:cs typeface="Arial" charset="0"/>
              </a:rPr>
              <a:t> (p&lt;.05)</a:t>
            </a:r>
          </a:p>
        </p:txBody>
      </p:sp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A6D290CC-F940-4E6C-8D2F-4633F17924D2}"/>
              </a:ext>
            </a:extLst>
          </p:cNvPr>
          <p:cNvSpPr/>
          <p:nvPr/>
        </p:nvSpPr>
        <p:spPr>
          <a:xfrm>
            <a:off x="5120804" y="2847308"/>
            <a:ext cx="8280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65264E-DE37-4B99-9F84-2E1F79D017E2}"/>
              </a:ext>
            </a:extLst>
          </p:cNvPr>
          <p:cNvSpPr txBox="1"/>
          <p:nvPr/>
        </p:nvSpPr>
        <p:spPr>
          <a:xfrm>
            <a:off x="5724128" y="29925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00BCD8"/>
                </a:solidFill>
              </a:rPr>
              <a:t>Δ</a:t>
            </a:r>
            <a:r>
              <a:rPr lang="es-ES" sz="1400" b="1" dirty="0">
                <a:solidFill>
                  <a:srgbClr val="00BCD8"/>
                </a:solidFill>
              </a:rPr>
              <a:t>77.4%</a:t>
            </a: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703F3482-1328-4554-912C-1C14D5B2AB81}"/>
              </a:ext>
            </a:extLst>
          </p:cNvPr>
          <p:cNvSpPr/>
          <p:nvPr/>
        </p:nvSpPr>
        <p:spPr>
          <a:xfrm>
            <a:off x="7468237" y="2847308"/>
            <a:ext cx="648000" cy="45719"/>
          </a:xfrm>
          <a:prstGeom prst="leftRightArrow">
            <a:avLst/>
          </a:prstGeom>
          <a:solidFill>
            <a:srgbClr val="EC7828"/>
          </a:solidFill>
          <a:ln>
            <a:solidFill>
              <a:srgbClr val="EC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C7828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5F418E-7133-4FC2-82BE-4EA88319DAAA}"/>
              </a:ext>
            </a:extLst>
          </p:cNvPr>
          <p:cNvSpPr txBox="1"/>
          <p:nvPr/>
        </p:nvSpPr>
        <p:spPr>
          <a:xfrm>
            <a:off x="7956377" y="29925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EC7828"/>
                </a:solidFill>
              </a:rPr>
              <a:t>Δ</a:t>
            </a:r>
            <a:r>
              <a:rPr lang="es-ES" sz="1400" b="1" dirty="0">
                <a:solidFill>
                  <a:srgbClr val="EC7828"/>
                </a:solidFill>
              </a:rPr>
              <a:t>66.6%</a:t>
            </a:r>
          </a:p>
        </p:txBody>
      </p:sp>
    </p:spTree>
    <p:extLst>
      <p:ext uri="{BB962C8B-B14F-4D97-AF65-F5344CB8AC3E}">
        <p14:creationId xmlns:p14="http://schemas.microsoft.com/office/powerpoint/2010/main" val="171251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470FC432-D51B-41AE-871D-2E66464565D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19238"/>
          <a:ext cx="8363273" cy="4600099"/>
        </p:xfrm>
        <a:graphic>
          <a:graphicData uri="http://schemas.openxmlformats.org/drawingml/2006/table">
            <a:tbl>
              <a:tblPr firstRow="1"/>
              <a:tblGrid>
                <a:gridCol w="1422426">
                  <a:extLst>
                    <a:ext uri="{9D8B030D-6E8A-4147-A177-3AD203B41FA5}">
                      <a16:colId xmlns:a16="http://schemas.microsoft.com/office/drawing/2014/main" val="894593639"/>
                    </a:ext>
                  </a:extLst>
                </a:gridCol>
                <a:gridCol w="2525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09">
                  <a:extLst>
                    <a:ext uri="{9D8B030D-6E8A-4147-A177-3AD203B41FA5}">
                      <a16:colId xmlns:a16="http://schemas.microsoft.com/office/drawing/2014/main" val="3974563358"/>
                    </a:ext>
                  </a:extLst>
                </a:gridCol>
                <a:gridCol w="1020349">
                  <a:extLst>
                    <a:ext uri="{9D8B030D-6E8A-4147-A177-3AD203B41FA5}">
                      <a16:colId xmlns:a16="http://schemas.microsoft.com/office/drawing/2014/main" val="265772421"/>
                    </a:ext>
                  </a:extLst>
                </a:gridCol>
                <a:gridCol w="1029511">
                  <a:extLst>
                    <a:ext uri="{9D8B030D-6E8A-4147-A177-3AD203B41FA5}">
                      <a16:colId xmlns:a16="http://schemas.microsoft.com/office/drawing/2014/main" val="173473224"/>
                    </a:ext>
                  </a:extLst>
                </a:gridCol>
              </a:tblGrid>
              <a:tr h="3912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chemeClr val="accent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Spain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rgbClr val="EC7828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Mexico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Impact on…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801572"/>
                  </a:ext>
                </a:extLst>
              </a:tr>
              <a:tr h="782421">
                <a:tc rowSpan="2"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Data Quality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information conveyed per question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1.9**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0">
                <a:tc v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item missing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3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Respondent Behavior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time </a:t>
                      </a: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spent (seconds) per question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26.7**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37.0**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31.1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43.4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Usability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Easy/Very Easy (%)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89.9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86.4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90.2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86.6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Satisfaction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Liked/Liked a lot (%)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     66.9**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80.1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79.7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84.3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A02449-6704-4E98-AA5C-636564EB7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IMPACT </a:t>
            </a:r>
            <a:r>
              <a:rPr lang="en-US" dirty="0">
                <a:solidFill>
                  <a:schemeClr val="accent2"/>
                </a:solidFill>
              </a:rPr>
              <a:t>OF ENCOURAGING RESPONDENTS TO USE EMOJIS 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9373BF9-6623-4687-9A15-F6CCEEC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D68E4672-A23E-428B-A3A9-57E6BF736B60}"/>
              </a:ext>
            </a:extLst>
          </p:cNvPr>
          <p:cNvSpPr txBox="1"/>
          <p:nvPr/>
        </p:nvSpPr>
        <p:spPr>
          <a:xfrm>
            <a:off x="414586" y="6165304"/>
            <a:ext cx="8424936" cy="415498"/>
          </a:xfrm>
          <a:prstGeom prst="rect">
            <a:avLst/>
          </a:prstGeom>
          <a:solidFill>
            <a:srgbClr val="F7C9A9"/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1050" dirty="0">
                <a:latin typeface="+mn-lt"/>
                <a:cs typeface="Arial" charset="0"/>
              </a:rPr>
              <a:t>Coefficient in bold (</a:t>
            </a:r>
            <a:r>
              <a:rPr lang="fr-FR" sz="1050" dirty="0" err="1">
                <a:latin typeface="+mn-lt"/>
                <a:cs typeface="Arial" charset="0"/>
              </a:rPr>
              <a:t>respectively</a:t>
            </a:r>
            <a:r>
              <a:rPr lang="fr-FR" sz="1050" dirty="0">
                <a:latin typeface="+mn-lt"/>
                <a:cs typeface="Arial" charset="0"/>
              </a:rPr>
              <a:t> **) if </a:t>
            </a:r>
            <a:r>
              <a:rPr lang="fr-FR" sz="1050" dirty="0" err="1">
                <a:latin typeface="+mn-lt"/>
                <a:cs typeface="Arial" charset="0"/>
              </a:rPr>
              <a:t>differences</a:t>
            </a:r>
            <a:r>
              <a:rPr lang="fr-FR" sz="1050" dirty="0">
                <a:latin typeface="+mn-lt"/>
                <a:cs typeface="Arial" charset="0"/>
              </a:rPr>
              <a:t> in distributions (Kolmogorov-Smirnov test) or </a:t>
            </a:r>
            <a:r>
              <a:rPr lang="fr-FR" sz="1050" dirty="0" err="1">
                <a:latin typeface="+mn-lt"/>
                <a:cs typeface="Arial" charset="0"/>
              </a:rPr>
              <a:t>means</a:t>
            </a:r>
            <a:r>
              <a:rPr lang="fr-FR" sz="1050" dirty="0">
                <a:latin typeface="+mn-lt"/>
                <a:cs typeface="Arial" charset="0"/>
              </a:rPr>
              <a:t> (t-test)  </a:t>
            </a:r>
            <a:r>
              <a:rPr lang="fr-FR" sz="1050" dirty="0" err="1">
                <a:latin typeface="+mn-lt"/>
                <a:cs typeface="Arial" charset="0"/>
              </a:rPr>
              <a:t>between</a:t>
            </a:r>
            <a:r>
              <a:rPr lang="fr-FR" sz="1050" dirty="0">
                <a:latin typeface="+mn-lt"/>
                <a:cs typeface="Arial" charset="0"/>
              </a:rPr>
              <a:t> control/</a:t>
            </a:r>
            <a:r>
              <a:rPr lang="fr-FR" sz="1050" dirty="0" err="1">
                <a:latin typeface="+mn-lt"/>
                <a:cs typeface="Arial" charset="0"/>
              </a:rPr>
              <a:t>treatment</a:t>
            </a:r>
            <a:r>
              <a:rPr lang="fr-FR" sz="1050" dirty="0">
                <a:latin typeface="+mn-lt"/>
                <a:cs typeface="Arial" charset="0"/>
              </a:rPr>
              <a:t> groups (</a:t>
            </a:r>
            <a:r>
              <a:rPr lang="fr-FR" sz="1050" dirty="0" err="1">
                <a:latin typeface="+mn-lt"/>
                <a:cs typeface="Arial" charset="0"/>
              </a:rPr>
              <a:t>resp</a:t>
            </a:r>
            <a:r>
              <a:rPr lang="fr-FR" sz="1050" dirty="0">
                <a:latin typeface="+mn-lt"/>
                <a:cs typeface="Arial" charset="0"/>
              </a:rPr>
              <a:t>. countries) are </a:t>
            </a:r>
            <a:r>
              <a:rPr lang="fr-FR" sz="1050" dirty="0" err="1">
                <a:latin typeface="+mn-lt"/>
                <a:cs typeface="Arial" charset="0"/>
              </a:rPr>
              <a:t>significant</a:t>
            </a:r>
            <a:r>
              <a:rPr lang="fr-FR" sz="1050" dirty="0">
                <a:latin typeface="+mn-lt"/>
                <a:cs typeface="Arial" charset="0"/>
              </a:rPr>
              <a:t> (p&lt;.05)</a:t>
            </a:r>
          </a:p>
        </p:txBody>
      </p:sp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A6D290CC-F940-4E6C-8D2F-4633F17924D2}"/>
              </a:ext>
            </a:extLst>
          </p:cNvPr>
          <p:cNvSpPr/>
          <p:nvPr/>
        </p:nvSpPr>
        <p:spPr>
          <a:xfrm>
            <a:off x="5120804" y="2847308"/>
            <a:ext cx="8280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65264E-DE37-4B99-9F84-2E1F79D017E2}"/>
              </a:ext>
            </a:extLst>
          </p:cNvPr>
          <p:cNvSpPr txBox="1"/>
          <p:nvPr/>
        </p:nvSpPr>
        <p:spPr>
          <a:xfrm>
            <a:off x="5724128" y="29925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00BCD8"/>
                </a:solidFill>
              </a:rPr>
              <a:t>Δ</a:t>
            </a:r>
            <a:r>
              <a:rPr lang="es-ES" sz="1400" b="1" dirty="0">
                <a:solidFill>
                  <a:srgbClr val="00BCD8"/>
                </a:solidFill>
              </a:rPr>
              <a:t>77.4%</a:t>
            </a: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703F3482-1328-4554-912C-1C14D5B2AB81}"/>
              </a:ext>
            </a:extLst>
          </p:cNvPr>
          <p:cNvSpPr/>
          <p:nvPr/>
        </p:nvSpPr>
        <p:spPr>
          <a:xfrm>
            <a:off x="7468237" y="2847308"/>
            <a:ext cx="648000" cy="45719"/>
          </a:xfrm>
          <a:prstGeom prst="leftRightArrow">
            <a:avLst/>
          </a:prstGeom>
          <a:solidFill>
            <a:srgbClr val="EC7828"/>
          </a:solidFill>
          <a:ln>
            <a:solidFill>
              <a:srgbClr val="EC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C7828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5F418E-7133-4FC2-82BE-4EA88319DAAA}"/>
              </a:ext>
            </a:extLst>
          </p:cNvPr>
          <p:cNvSpPr txBox="1"/>
          <p:nvPr/>
        </p:nvSpPr>
        <p:spPr>
          <a:xfrm>
            <a:off x="7956377" y="29925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EC7828"/>
                </a:solidFill>
              </a:rPr>
              <a:t>Δ</a:t>
            </a:r>
            <a:r>
              <a:rPr lang="es-ES" sz="1400" b="1" dirty="0">
                <a:solidFill>
                  <a:srgbClr val="EC7828"/>
                </a:solidFill>
              </a:rPr>
              <a:t>66.6%</a:t>
            </a:r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E0FF2D9A-4DC2-4FF1-95D0-82003CC22811}"/>
              </a:ext>
            </a:extLst>
          </p:cNvPr>
          <p:cNvSpPr/>
          <p:nvPr/>
        </p:nvSpPr>
        <p:spPr>
          <a:xfrm>
            <a:off x="5125494" y="4516136"/>
            <a:ext cx="7200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1B6A47-8553-4698-AD7D-B9C1B1074972}"/>
              </a:ext>
            </a:extLst>
          </p:cNvPr>
          <p:cNvSpPr txBox="1"/>
          <p:nvPr/>
        </p:nvSpPr>
        <p:spPr>
          <a:xfrm>
            <a:off x="5724128" y="460055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00BCD8"/>
                </a:solidFill>
              </a:rPr>
              <a:t>Δ</a:t>
            </a:r>
            <a:r>
              <a:rPr lang="es-ES" sz="1400" b="1" dirty="0">
                <a:solidFill>
                  <a:srgbClr val="00BCD8"/>
                </a:solidFill>
              </a:rPr>
              <a:t>72.2%</a:t>
            </a:r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B358E5F3-E244-446A-B919-DC49AB841D83}"/>
              </a:ext>
            </a:extLst>
          </p:cNvPr>
          <p:cNvSpPr/>
          <p:nvPr/>
        </p:nvSpPr>
        <p:spPr>
          <a:xfrm>
            <a:off x="7504237" y="4516135"/>
            <a:ext cx="576000" cy="45719"/>
          </a:xfrm>
          <a:prstGeom prst="leftRightArrow">
            <a:avLst/>
          </a:prstGeom>
          <a:solidFill>
            <a:srgbClr val="EC7828"/>
          </a:solidFill>
          <a:ln>
            <a:solidFill>
              <a:srgbClr val="EC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C7828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14F649-2958-4A2B-8467-0002F8108163}"/>
              </a:ext>
            </a:extLst>
          </p:cNvPr>
          <p:cNvSpPr txBox="1"/>
          <p:nvPr/>
        </p:nvSpPr>
        <p:spPr>
          <a:xfrm>
            <a:off x="7949634" y="460055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EC7828"/>
                </a:solidFill>
              </a:rPr>
              <a:t>Δ</a:t>
            </a:r>
            <a:r>
              <a:rPr lang="es-ES" sz="1400" b="1" dirty="0">
                <a:solidFill>
                  <a:srgbClr val="EC7828"/>
                </a:solidFill>
              </a:rPr>
              <a:t>71.7%</a:t>
            </a:r>
          </a:p>
        </p:txBody>
      </p:sp>
    </p:spTree>
    <p:extLst>
      <p:ext uri="{BB962C8B-B14F-4D97-AF65-F5344CB8AC3E}">
        <p14:creationId xmlns:p14="http://schemas.microsoft.com/office/powerpoint/2010/main" val="331185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470FC432-D51B-41AE-871D-2E66464565D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19238"/>
          <a:ext cx="8363273" cy="4600099"/>
        </p:xfrm>
        <a:graphic>
          <a:graphicData uri="http://schemas.openxmlformats.org/drawingml/2006/table">
            <a:tbl>
              <a:tblPr firstRow="1"/>
              <a:tblGrid>
                <a:gridCol w="1422426">
                  <a:extLst>
                    <a:ext uri="{9D8B030D-6E8A-4147-A177-3AD203B41FA5}">
                      <a16:colId xmlns:a16="http://schemas.microsoft.com/office/drawing/2014/main" val="894593639"/>
                    </a:ext>
                  </a:extLst>
                </a:gridCol>
                <a:gridCol w="2525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09">
                  <a:extLst>
                    <a:ext uri="{9D8B030D-6E8A-4147-A177-3AD203B41FA5}">
                      <a16:colId xmlns:a16="http://schemas.microsoft.com/office/drawing/2014/main" val="3974563358"/>
                    </a:ext>
                  </a:extLst>
                </a:gridCol>
                <a:gridCol w="1020349">
                  <a:extLst>
                    <a:ext uri="{9D8B030D-6E8A-4147-A177-3AD203B41FA5}">
                      <a16:colId xmlns:a16="http://schemas.microsoft.com/office/drawing/2014/main" val="265772421"/>
                    </a:ext>
                  </a:extLst>
                </a:gridCol>
                <a:gridCol w="1029511">
                  <a:extLst>
                    <a:ext uri="{9D8B030D-6E8A-4147-A177-3AD203B41FA5}">
                      <a16:colId xmlns:a16="http://schemas.microsoft.com/office/drawing/2014/main" val="173473224"/>
                    </a:ext>
                  </a:extLst>
                </a:gridCol>
              </a:tblGrid>
              <a:tr h="3912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noProof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chemeClr val="accent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Spain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noProof="0">
                          <a:solidFill>
                            <a:srgbClr val="EC7828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Mexico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solidFill>
                          <a:schemeClr val="accent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Impact on…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latin typeface="Calibri" pitchFamily="34" charset="0"/>
                          <a:ea typeface="Calibri"/>
                          <a:cs typeface="Times New Roman"/>
                        </a:rPr>
                        <a:t>Control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Treatment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9801572"/>
                  </a:ext>
                </a:extLst>
              </a:tr>
              <a:tr h="782421">
                <a:tc rowSpan="2"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Data Quality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information conveyed per question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1.9**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0">
                <a:tc v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78" marR="68578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item missing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3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Respondent Behavior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Avg. time </a:t>
                      </a: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spent (seconds) per question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1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26.7**</a:t>
                      </a:r>
                    </a:p>
                  </a:txBody>
                  <a:tcPr marL="68585" marR="68585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    37.0**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31.1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latin typeface="Calibri" pitchFamily="34" charset="0"/>
                          <a:ea typeface="Calibri"/>
                          <a:cs typeface="Times New Roman"/>
                        </a:rPr>
                        <a:t>43.4</a:t>
                      </a:r>
                    </a:p>
                  </a:txBody>
                  <a:tcPr marL="68585" marR="6858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Usability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Easy/Very Easy (%)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89.9</a:t>
                      </a:r>
                    </a:p>
                  </a:txBody>
                  <a:tcPr marL="68585" marR="6858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86.4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90.2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86.6</a:t>
                      </a:r>
                    </a:p>
                  </a:txBody>
                  <a:tcPr marL="68585" marR="685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>
                          <a:solidFill>
                            <a:srgbClr val="4BACC6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Satisfaction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Liked/Liked a lot (%)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     66.9**</a:t>
                      </a: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80.1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79.7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  <a:latin typeface="Calibri" pitchFamily="34" charset="0"/>
                          <a:ea typeface="Calibri"/>
                          <a:cs typeface="Times New Roman"/>
                        </a:rPr>
                        <a:t>84.3</a:t>
                      </a: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noProof="0" dirty="0">
                        <a:solidFill>
                          <a:schemeClr val="tx1"/>
                        </a:solidFill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5" marR="68585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A02449-6704-4E98-AA5C-636564EB7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IMPACT </a:t>
            </a:r>
            <a:r>
              <a:rPr lang="en-US" dirty="0">
                <a:solidFill>
                  <a:schemeClr val="accent2"/>
                </a:solidFill>
              </a:rPr>
              <a:t>OF ENCOURAGING RESPONDENTS TO USE EMOJIS 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9373BF9-6623-4687-9A15-F6CCEEC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MAIN RESULTS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D68E4672-A23E-428B-A3A9-57E6BF736B60}"/>
              </a:ext>
            </a:extLst>
          </p:cNvPr>
          <p:cNvSpPr txBox="1"/>
          <p:nvPr/>
        </p:nvSpPr>
        <p:spPr>
          <a:xfrm>
            <a:off x="414586" y="6165304"/>
            <a:ext cx="8424936" cy="415498"/>
          </a:xfrm>
          <a:prstGeom prst="rect">
            <a:avLst/>
          </a:prstGeom>
          <a:solidFill>
            <a:srgbClr val="F7C9A9"/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050" dirty="0">
                <a:latin typeface="+mn-lt"/>
                <a:cs typeface="Arial" charset="0"/>
              </a:rPr>
              <a:t>Coefficient in bold (respectively **) if differences in distributions (Kolmogorov-Smirnov test) or means (t-test)  between control/treatment groups (resp. countries) are significant (p&lt;.05)</a:t>
            </a:r>
            <a:r>
              <a:rPr lang="fr-FR" sz="1050" dirty="0">
                <a:latin typeface="+mn-lt"/>
                <a:cs typeface="Arial" charset="0"/>
              </a:rPr>
              <a:t>. </a:t>
            </a:r>
            <a:r>
              <a:rPr lang="en-US" sz="1050" dirty="0">
                <a:latin typeface="+mn-lt"/>
                <a:cs typeface="Arial" charset="0"/>
              </a:rPr>
              <a:t>Δ represent percentage increase ((treatment-control)/treatment)*100</a:t>
            </a:r>
            <a:endParaRPr lang="fr-FR" sz="1050" dirty="0">
              <a:latin typeface="+mn-lt"/>
              <a:cs typeface="Arial" charset="0"/>
            </a:endParaRPr>
          </a:p>
        </p:txBody>
      </p:sp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A6D290CC-F940-4E6C-8D2F-4633F17924D2}"/>
              </a:ext>
            </a:extLst>
          </p:cNvPr>
          <p:cNvSpPr/>
          <p:nvPr/>
        </p:nvSpPr>
        <p:spPr>
          <a:xfrm>
            <a:off x="5120804" y="2847308"/>
            <a:ext cx="8280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65264E-DE37-4B99-9F84-2E1F79D017E2}"/>
              </a:ext>
            </a:extLst>
          </p:cNvPr>
          <p:cNvSpPr txBox="1"/>
          <p:nvPr/>
        </p:nvSpPr>
        <p:spPr>
          <a:xfrm>
            <a:off x="5724128" y="299253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00BCD8"/>
                </a:solidFill>
              </a:rPr>
              <a:t>Δ</a:t>
            </a:r>
            <a:r>
              <a:rPr lang="es-ES" sz="1400" b="1" dirty="0">
                <a:solidFill>
                  <a:srgbClr val="00BCD8"/>
                </a:solidFill>
              </a:rPr>
              <a:t>35.7%</a:t>
            </a:r>
          </a:p>
        </p:txBody>
      </p:sp>
      <p:sp>
        <p:nvSpPr>
          <p:cNvPr id="9" name="Flecha: a la izquierda y derecha 8">
            <a:extLst>
              <a:ext uri="{FF2B5EF4-FFF2-40B4-BE49-F238E27FC236}">
                <a16:creationId xmlns:a16="http://schemas.microsoft.com/office/drawing/2014/main" id="{703F3482-1328-4554-912C-1C14D5B2AB81}"/>
              </a:ext>
            </a:extLst>
          </p:cNvPr>
          <p:cNvSpPr/>
          <p:nvPr/>
        </p:nvSpPr>
        <p:spPr>
          <a:xfrm>
            <a:off x="7468237" y="2847308"/>
            <a:ext cx="648000" cy="45719"/>
          </a:xfrm>
          <a:prstGeom prst="leftRightArrow">
            <a:avLst/>
          </a:prstGeom>
          <a:solidFill>
            <a:srgbClr val="EC7828"/>
          </a:solidFill>
          <a:ln>
            <a:solidFill>
              <a:srgbClr val="EC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C7828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5F418E-7133-4FC2-82BE-4EA88319DAAA}"/>
              </a:ext>
            </a:extLst>
          </p:cNvPr>
          <p:cNvSpPr txBox="1"/>
          <p:nvPr/>
        </p:nvSpPr>
        <p:spPr>
          <a:xfrm>
            <a:off x="7956377" y="29925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EC7828"/>
                </a:solidFill>
              </a:rPr>
              <a:t>Δ</a:t>
            </a:r>
            <a:r>
              <a:rPr lang="es-ES" sz="1400" b="1" dirty="0">
                <a:solidFill>
                  <a:srgbClr val="EC7828"/>
                </a:solidFill>
              </a:rPr>
              <a:t>64.3%</a:t>
            </a:r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E0FF2D9A-4DC2-4FF1-95D0-82003CC22811}"/>
              </a:ext>
            </a:extLst>
          </p:cNvPr>
          <p:cNvSpPr/>
          <p:nvPr/>
        </p:nvSpPr>
        <p:spPr>
          <a:xfrm>
            <a:off x="5125494" y="4516136"/>
            <a:ext cx="7200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1B6A47-8553-4698-AD7D-B9C1B1074972}"/>
              </a:ext>
            </a:extLst>
          </p:cNvPr>
          <p:cNvSpPr txBox="1"/>
          <p:nvPr/>
        </p:nvSpPr>
        <p:spPr>
          <a:xfrm>
            <a:off x="5724128" y="460055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00BCD8"/>
                </a:solidFill>
              </a:rPr>
              <a:t>Δ</a:t>
            </a:r>
            <a:r>
              <a:rPr lang="es-ES" sz="1400" b="1" dirty="0">
                <a:solidFill>
                  <a:srgbClr val="00BCD8"/>
                </a:solidFill>
              </a:rPr>
              <a:t>38.6%</a:t>
            </a:r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B358E5F3-E244-446A-B919-DC49AB841D83}"/>
              </a:ext>
            </a:extLst>
          </p:cNvPr>
          <p:cNvSpPr/>
          <p:nvPr/>
        </p:nvSpPr>
        <p:spPr>
          <a:xfrm>
            <a:off x="7504237" y="4516135"/>
            <a:ext cx="576000" cy="45719"/>
          </a:xfrm>
          <a:prstGeom prst="leftRightArrow">
            <a:avLst/>
          </a:prstGeom>
          <a:solidFill>
            <a:srgbClr val="EC7828"/>
          </a:solidFill>
          <a:ln>
            <a:solidFill>
              <a:srgbClr val="EC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C7828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14F649-2958-4A2B-8467-0002F8108163}"/>
              </a:ext>
            </a:extLst>
          </p:cNvPr>
          <p:cNvSpPr txBox="1"/>
          <p:nvPr/>
        </p:nvSpPr>
        <p:spPr>
          <a:xfrm>
            <a:off x="7949634" y="460055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EC7828"/>
                </a:solidFill>
              </a:rPr>
              <a:t>Δ</a:t>
            </a:r>
            <a:r>
              <a:rPr lang="es-ES" sz="1400" b="1" dirty="0">
                <a:solidFill>
                  <a:srgbClr val="EC7828"/>
                </a:solidFill>
              </a:rPr>
              <a:t>39.6%</a:t>
            </a: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75A9F58F-CBCD-4C5D-ACC1-BBC87F060047}"/>
              </a:ext>
            </a:extLst>
          </p:cNvPr>
          <p:cNvSpPr/>
          <p:nvPr/>
        </p:nvSpPr>
        <p:spPr>
          <a:xfrm>
            <a:off x="5120804" y="5710576"/>
            <a:ext cx="7200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DE81DF-FA75-4569-9CE9-E8981B67E7C5}"/>
              </a:ext>
            </a:extLst>
          </p:cNvPr>
          <p:cNvSpPr txBox="1"/>
          <p:nvPr/>
        </p:nvSpPr>
        <p:spPr>
          <a:xfrm>
            <a:off x="5724128" y="574538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00BCD8"/>
                </a:solidFill>
              </a:rPr>
              <a:t>Δ</a:t>
            </a:r>
            <a:r>
              <a:rPr lang="es-ES" sz="1400" b="1" dirty="0">
                <a:solidFill>
                  <a:srgbClr val="00BCD8"/>
                </a:solidFill>
              </a:rPr>
              <a:t>19.7%</a:t>
            </a:r>
          </a:p>
        </p:txBody>
      </p:sp>
      <p:sp>
        <p:nvSpPr>
          <p:cNvPr id="18" name="Flecha: a la izquierda y derecha 17">
            <a:extLst>
              <a:ext uri="{FF2B5EF4-FFF2-40B4-BE49-F238E27FC236}">
                <a16:creationId xmlns:a16="http://schemas.microsoft.com/office/drawing/2014/main" id="{064EBE00-9083-4D35-900C-E4CEDE94FA11}"/>
              </a:ext>
            </a:extLst>
          </p:cNvPr>
          <p:cNvSpPr/>
          <p:nvPr/>
        </p:nvSpPr>
        <p:spPr>
          <a:xfrm>
            <a:off x="7504237" y="5687716"/>
            <a:ext cx="576000" cy="45719"/>
          </a:xfrm>
          <a:prstGeom prst="leftRightArrow">
            <a:avLst/>
          </a:prstGeom>
          <a:solidFill>
            <a:srgbClr val="EC7828"/>
          </a:solidFill>
          <a:ln>
            <a:solidFill>
              <a:srgbClr val="EC7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C7828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F67114-AD0C-45B8-BD11-6A1882A1A478}"/>
              </a:ext>
            </a:extLst>
          </p:cNvPr>
          <p:cNvSpPr txBox="1"/>
          <p:nvPr/>
        </p:nvSpPr>
        <p:spPr>
          <a:xfrm>
            <a:off x="7949634" y="574538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solidFill>
                  <a:srgbClr val="EC7828"/>
                </a:solidFill>
              </a:rPr>
              <a:t>Δ</a:t>
            </a:r>
            <a:r>
              <a:rPr lang="es-ES" sz="1400" b="1" dirty="0">
                <a:solidFill>
                  <a:srgbClr val="EC7828"/>
                </a:solidFill>
              </a:rPr>
              <a:t>5.8%</a:t>
            </a:r>
          </a:p>
        </p:txBody>
      </p:sp>
    </p:spTree>
    <p:extLst>
      <p:ext uri="{BB962C8B-B14F-4D97-AF65-F5344CB8AC3E}">
        <p14:creationId xmlns:p14="http://schemas.microsoft.com/office/powerpoint/2010/main" val="294266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F5277F-5361-4463-8397-B7EA76E73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46150"/>
            <a:ext cx="8229600" cy="3857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MAIN RESULTS</a:t>
            </a:r>
          </a:p>
        </p:txBody>
      </p:sp>
      <p:sp>
        <p:nvSpPr>
          <p:cNvPr id="40963" name="Tijdelijke aanduiding voor tekst 7"/>
          <p:cNvSpPr>
            <a:spLocks noGrp="1"/>
          </p:cNvSpPr>
          <p:nvPr>
            <p:ph type="body" sz="quarter" idx="15"/>
          </p:nvPr>
        </p:nvSpPr>
        <p:spPr bwMode="auto">
          <a:xfrm>
            <a:off x="385763" y="1557338"/>
            <a:ext cx="8434387" cy="496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1800" dirty="0"/>
              <a:t>High levels of emoji use for the </a:t>
            </a:r>
            <a:r>
              <a:rPr lang="en-US" altLang="en-US" sz="1800" dirty="0" err="1"/>
              <a:t>millennials</a:t>
            </a:r>
            <a:r>
              <a:rPr lang="en-US" altLang="en-US" sz="1800" dirty="0"/>
              <a:t> (treatment group): 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/>
              <a:t>In general terms, when encouraging between 97.9% and 98.1% of the millennials who participated used emojis.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/>
              <a:t>There are differences between types of questions: the emotion question has the lowest percentage of use, contrary to expectations. 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/>
              <a:t>The number of social networks used per week and the emoji usage (weekly frequency and number of emojis sent per day) increase the probability of using emojis on open questions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endParaRPr lang="en-US" altLang="en-US" sz="1600" dirty="0"/>
          </a:p>
          <a:p>
            <a:pPr eaLnBrk="1" hangingPunct="1"/>
            <a:r>
              <a:rPr lang="en-US" altLang="en-US" sz="1800" dirty="0"/>
              <a:t>Encouraging </a:t>
            </a:r>
            <a:r>
              <a:rPr lang="en-US" altLang="en-US" sz="1800" dirty="0" err="1"/>
              <a:t>millennials</a:t>
            </a:r>
            <a:r>
              <a:rPr lang="en-US" altLang="en-US" sz="1800" dirty="0"/>
              <a:t> to use </a:t>
            </a:r>
            <a:r>
              <a:rPr lang="en-US" altLang="en-US" sz="1800" dirty="0" err="1"/>
              <a:t>emojis</a:t>
            </a:r>
            <a:r>
              <a:rPr lang="en-US" altLang="en-US" sz="1800" dirty="0"/>
              <a:t> in open-ended questions: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/>
              <a:t> Has a positive impact on data quality, respondents behavior and satisfaction.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/>
              <a:t> 37% of the treatment group respondents answered just with </a:t>
            </a:r>
            <a:r>
              <a:rPr lang="en-US" altLang="en-US" sz="1600" dirty="0" err="1"/>
              <a:t>emojis</a:t>
            </a:r>
            <a:r>
              <a:rPr lang="en-US" altLang="en-US" sz="1600" dirty="0"/>
              <a:t>, the interpretation of this answers could be more difficult.</a:t>
            </a:r>
          </a:p>
          <a:p>
            <a:pPr lvl="1" eaLnBrk="1" hangingPunct="1"/>
            <a:endParaRPr lang="en-US" altLang="en-US" sz="1600" dirty="0"/>
          </a:p>
          <a:p>
            <a:pPr eaLnBrk="1" hangingPunct="1"/>
            <a:r>
              <a:rPr lang="en-US" altLang="en-US" sz="1800" dirty="0"/>
              <a:t>Comparing countries: 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/>
              <a:t>No differences on the emoji use.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/>
              <a:t>Differences between countries on the treatment group are significant for the average completion time and the average information conveyed.</a:t>
            </a:r>
          </a:p>
          <a:p>
            <a:pPr lvl="1" eaLnBrk="1" hangingPunct="1"/>
            <a:endParaRPr lang="en-US" altLang="en-US" sz="1600" dirty="0"/>
          </a:p>
          <a:p>
            <a:pPr eaLnBrk="1" hangingPunct="1"/>
            <a:endParaRPr lang="fr-FR" altLang="en-US" sz="1600" dirty="0"/>
          </a:p>
          <a:p>
            <a:pPr eaLnBrk="1" hangingPunct="1"/>
            <a:endParaRPr lang="fr-FR" altLang="en-US" sz="1600" dirty="0"/>
          </a:p>
          <a:p>
            <a:pPr lvl="1"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nl-NL" altLang="en-US" sz="18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B76FC5-07DF-4C85-9F60-3F934428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CONCLUSIONS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E15C9C-531D-46B4-A507-9B820679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9" y="1907431"/>
            <a:ext cx="308186" cy="3081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E176B6-DB66-4221-9CFC-B1D849CB7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5" y="2420888"/>
            <a:ext cx="328340" cy="3283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303232-5F34-42CC-8C63-6DDD0B891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2" y="2932139"/>
            <a:ext cx="420079" cy="4200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F026A66-E69D-4A7D-885C-0FE095775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5" y="4101024"/>
            <a:ext cx="306260" cy="3062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AC2C18-B53F-4213-9AC1-A4AA00B21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9" y="4478616"/>
            <a:ext cx="308186" cy="30818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6B4176B-1E53-42D9-ACFF-2AA12D12C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2" y="5973870"/>
            <a:ext cx="237845" cy="2378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E2060CA-1A37-45C6-9FAD-DF0D39227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5" y="5967253"/>
            <a:ext cx="265139" cy="2651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CF66E57-3913-4A2F-A170-F59E7AB48275}"/>
              </a:ext>
            </a:extLst>
          </p:cNvPr>
          <p:cNvSpPr txBox="1"/>
          <p:nvPr/>
        </p:nvSpPr>
        <p:spPr>
          <a:xfrm>
            <a:off x="764224" y="5548182"/>
            <a:ext cx="36452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5902B8-BDE9-41AB-BA86-12D9619257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2" y="5587378"/>
            <a:ext cx="290939" cy="2909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9F047D-9707-4F66-80B7-F2372D676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46150"/>
            <a:ext cx="8229600" cy="3857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LIMITS AND FUTURE RESEARCH</a:t>
            </a:r>
          </a:p>
        </p:txBody>
      </p:sp>
      <p:sp>
        <p:nvSpPr>
          <p:cNvPr id="23556" name="Tijdelijke aanduiding voor tekst 7">
            <a:extLst>
              <a:ext uri="{FF2B5EF4-FFF2-40B4-BE49-F238E27FC236}">
                <a16:creationId xmlns:a16="http://schemas.microsoft.com/office/drawing/2014/main" id="{BCA2A6D3-583F-4A4D-9A1E-448AEE547D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51520" y="1268760"/>
            <a:ext cx="8759824" cy="558924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sz="1800" dirty="0"/>
              <a:t> </a:t>
            </a:r>
          </a:p>
          <a:p>
            <a:pPr lvl="1" eaLnBrk="1" hangingPunct="1">
              <a:defRPr/>
            </a:pPr>
            <a:r>
              <a:rPr lang="en-US" sz="2100" b="1" dirty="0">
                <a:solidFill>
                  <a:srgbClr val="00BCD8"/>
                </a:solidFill>
              </a:rPr>
              <a:t> </a:t>
            </a:r>
          </a:p>
          <a:p>
            <a:pPr lvl="1" eaLnBrk="1" hangingPunct="1">
              <a:defRPr/>
            </a:pPr>
            <a:endParaRPr lang="en-US" sz="2100" b="1" dirty="0">
              <a:solidFill>
                <a:srgbClr val="00BCD8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 </a:t>
            </a:r>
            <a:r>
              <a:rPr lang="en-US" sz="2600" dirty="0" err="1"/>
              <a:t>Millennials</a:t>
            </a:r>
            <a:endParaRPr lang="en-US" sz="2600" dirty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 Specific market research questions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 Open-ended questions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 Opt-in panel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 </a:t>
            </a:r>
            <a:r>
              <a:rPr lang="en-US" sz="2600" dirty="0" err="1"/>
              <a:t>Smartphones</a:t>
            </a:r>
            <a:endParaRPr lang="en-US" sz="2600" dirty="0"/>
          </a:p>
          <a:p>
            <a:pPr marL="1428750" lvl="2" indent="-285750" eaLnBrk="1" hangingPunct="1">
              <a:buFont typeface="Wingdings" panose="05000000000000000000" pitchFamily="2" charset="2"/>
              <a:buChar char="§"/>
              <a:defRPr/>
            </a:pPr>
            <a:endParaRPr lang="en-US" sz="2600" dirty="0"/>
          </a:p>
          <a:p>
            <a:pPr lvl="1" eaLnBrk="1" hangingPunct="1">
              <a:defRPr/>
            </a:pPr>
            <a:endParaRPr lang="en-US" sz="2600" dirty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Low goodness of fit of the regression models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Subjective codification of the open-ended questions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sz="2600" dirty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sz="2600" dirty="0"/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How to record emojis on surveys naturally?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Differences in the rendering can increase the semantical </a:t>
            </a:r>
            <a:r>
              <a:rPr lang="en-US" sz="2600" dirty="0" err="1"/>
              <a:t>misconstructual</a:t>
            </a:r>
            <a:r>
              <a:rPr lang="en-US" sz="2600" dirty="0"/>
              <a:t>.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600" dirty="0"/>
              <a:t>Even with the same render, the meaning of emojis can vary across respondents, there is the need of further research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sz="1100" dirty="0"/>
          </a:p>
          <a:p>
            <a:pPr lvl="1"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nl-NL" sz="18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EEF6CC-318B-4B7F-BF51-022C9680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CONCLUSIONS</a:t>
            </a:r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4F2FABBA-C994-4AAB-9D98-F00091B63303}"/>
              </a:ext>
            </a:extLst>
          </p:cNvPr>
          <p:cNvSpPr>
            <a:spLocks noGrp="1"/>
          </p:cNvSpPr>
          <p:nvPr/>
        </p:nvSpPr>
        <p:spPr bwMode="auto">
          <a:xfrm>
            <a:off x="179512" y="1484784"/>
            <a:ext cx="1955520" cy="504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BCD8"/>
                </a:solidFill>
              </a:rPr>
              <a:t>Limits in scope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09CF7114-4A7B-49B8-8E1A-34D3AF9052C9}"/>
              </a:ext>
            </a:extLst>
          </p:cNvPr>
          <p:cNvSpPr>
            <a:spLocks noGrp="1"/>
          </p:cNvSpPr>
          <p:nvPr/>
        </p:nvSpPr>
        <p:spPr bwMode="auto">
          <a:xfrm>
            <a:off x="107504" y="3645024"/>
            <a:ext cx="2880320" cy="43204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BCD8"/>
                </a:solidFill>
              </a:rPr>
              <a:t>Limits in the analysis</a:t>
            </a:r>
          </a:p>
        </p:txBody>
      </p:sp>
      <p:sp>
        <p:nvSpPr>
          <p:cNvPr id="7" name="Arc 6"/>
          <p:cNvSpPr/>
          <p:nvPr/>
        </p:nvSpPr>
        <p:spPr>
          <a:xfrm>
            <a:off x="4427984" y="2060848"/>
            <a:ext cx="360040" cy="1368152"/>
          </a:xfrm>
          <a:prstGeom prst="arc">
            <a:avLst>
              <a:gd name="adj1" fmla="val 16365528"/>
              <a:gd name="adj2" fmla="val 528621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860032" y="2780928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tekst 7">
            <a:extLst>
              <a:ext uri="{FF2B5EF4-FFF2-40B4-BE49-F238E27FC236}">
                <a16:creationId xmlns:a16="http://schemas.microsoft.com/office/drawing/2014/main" id="{4F2FABBA-C994-4AAB-9D98-F00091B63303}"/>
              </a:ext>
            </a:extLst>
          </p:cNvPr>
          <p:cNvSpPr>
            <a:spLocks noGrp="1"/>
          </p:cNvSpPr>
          <p:nvPr/>
        </p:nvSpPr>
        <p:spPr bwMode="auto">
          <a:xfrm>
            <a:off x="5364088" y="2564904"/>
            <a:ext cx="2952328" cy="43285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BCD8"/>
                </a:solidFill>
              </a:rPr>
              <a:t>Robustness of results?</a:t>
            </a:r>
          </a:p>
        </p:txBody>
      </p:sp>
      <p:sp>
        <p:nvSpPr>
          <p:cNvPr id="13" name="Tijdelijke aanduiding voor tekst 7">
            <a:extLst>
              <a:ext uri="{FF2B5EF4-FFF2-40B4-BE49-F238E27FC236}">
                <a16:creationId xmlns:a16="http://schemas.microsoft.com/office/drawing/2014/main" id="{09CF7114-4A7B-49B8-8E1A-34D3AF9052C9}"/>
              </a:ext>
            </a:extLst>
          </p:cNvPr>
          <p:cNvSpPr>
            <a:spLocks noGrp="1"/>
          </p:cNvSpPr>
          <p:nvPr/>
        </p:nvSpPr>
        <p:spPr bwMode="auto">
          <a:xfrm>
            <a:off x="179512" y="4941168"/>
            <a:ext cx="2808312" cy="22791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BCD8"/>
                </a:solidFill>
              </a:rPr>
              <a:t>Technological problems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BCACE37-B745-436D-AA4A-B2156FBE583E}"/>
              </a:ext>
            </a:extLst>
          </p:cNvPr>
          <p:cNvGrpSpPr/>
          <p:nvPr/>
        </p:nvGrpSpPr>
        <p:grpSpPr>
          <a:xfrm>
            <a:off x="6084168" y="4767780"/>
            <a:ext cx="2479074" cy="802606"/>
            <a:chOff x="6447254" y="4766869"/>
            <a:chExt cx="2479074" cy="8026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ABE8C97-4CE6-476F-B372-E29D79C7F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572" y="4766869"/>
              <a:ext cx="701116" cy="701116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C012011-F42C-440D-A809-E400A3B1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254" y="4766869"/>
              <a:ext cx="802606" cy="80260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FE8149E7-6F38-47FA-9D51-99536FF10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4766869"/>
              <a:ext cx="753928" cy="7539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898247-A1E5-4BD6-9995-02C2AA8CBB09}"/>
              </a:ext>
            </a:extLst>
          </p:cNvPr>
          <p:cNvSpPr/>
          <p:nvPr/>
        </p:nvSpPr>
        <p:spPr>
          <a:xfrm>
            <a:off x="0" y="5373688"/>
            <a:ext cx="9144000" cy="1484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A2F14587-ADAD-482B-8CD9-B98CD55D96E4}"/>
              </a:ext>
            </a:extLst>
          </p:cNvPr>
          <p:cNvSpPr txBox="1"/>
          <p:nvPr/>
        </p:nvSpPr>
        <p:spPr>
          <a:xfrm>
            <a:off x="6011863" y="6308725"/>
            <a:ext cx="75674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b="1" dirty="0">
                <a:solidFill>
                  <a:schemeClr val="bg2"/>
                </a:solidFill>
                <a:latin typeface="+mn-lt"/>
                <a:cs typeface="Arial" charset="0"/>
              </a:rPr>
              <a:t>Contact</a:t>
            </a:r>
            <a:endParaRPr lang="fr-FR" sz="1400" dirty="0">
              <a:latin typeface="+mn-lt"/>
              <a:cs typeface="Arial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CB7FB2B-8432-4594-9113-2FD1FBC6CD3C}"/>
              </a:ext>
            </a:extLst>
          </p:cNvPr>
          <p:cNvGrpSpPr/>
          <p:nvPr/>
        </p:nvGrpSpPr>
        <p:grpSpPr>
          <a:xfrm>
            <a:off x="2337893" y="1885963"/>
            <a:ext cx="4742074" cy="1207901"/>
            <a:chOff x="2632646" y="1773115"/>
            <a:chExt cx="4742074" cy="12079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1D11799-0A1C-4865-AA81-B6CAB954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646" y="1773115"/>
              <a:ext cx="1089471" cy="1089471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3290886-65C4-4930-A00F-B7EBFEDD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003" y="1989784"/>
              <a:ext cx="872802" cy="872802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A7C7271-D935-44B6-A694-A320C8D7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462" y="1871353"/>
              <a:ext cx="1109663" cy="1109663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CEB99AE-1162-4E4A-A46D-7B9DCAE00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997" y="1989784"/>
              <a:ext cx="872802" cy="872802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9D12CBA-93FD-46B6-BE24-A69A5D8D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600" y="1871353"/>
              <a:ext cx="1080120" cy="1080120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0F9C575D-663B-4B17-9470-77A19D5AE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47" y="3446667"/>
            <a:ext cx="729961" cy="7299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CD6198A-C746-4897-BEE6-A22EFD1CC1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34" y="3272333"/>
            <a:ext cx="1078627" cy="10786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7109062-0746-41DC-93D4-4964A938E2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8822" y="6200516"/>
            <a:ext cx="415986" cy="41598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3FCAC7E-B224-4A64-89B6-6D8FFF2766FC}"/>
              </a:ext>
            </a:extLst>
          </p:cNvPr>
          <p:cNvSpPr txBox="1"/>
          <p:nvPr/>
        </p:nvSpPr>
        <p:spPr>
          <a:xfrm>
            <a:off x="6564711" y="6308725"/>
            <a:ext cx="271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n-lt"/>
                <a:cs typeface="Arial" charset="0"/>
              </a:rPr>
              <a:t>:oriolbsch@gmail.com</a:t>
            </a:r>
            <a:endParaRPr lang="es-ES" sz="1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MILLENNIALS AND EMOJIS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57200" y="4941168"/>
            <a:ext cx="3970784" cy="136815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1982 and 2003</a:t>
            </a:r>
            <a:r>
              <a:rPr lang="fr-FR" dirty="0"/>
              <a:t> (Howe and Strauss, 1991)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First generation to have had, during their formative years, access to the </a:t>
            </a:r>
            <a:r>
              <a:rPr lang="en-US" dirty="0">
                <a:solidFill>
                  <a:schemeClr val="accent1"/>
                </a:solidFill>
              </a:rPr>
              <a:t>Internet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34147"/>
          <a:stretch>
            <a:fillRect/>
          </a:stretch>
        </p:blipFill>
        <p:spPr bwMode="auto">
          <a:xfrm>
            <a:off x="4860032" y="3704705"/>
            <a:ext cx="4032448" cy="30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50C822-9DCC-49A5-A822-21AC32526C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" y="1618754"/>
            <a:ext cx="3793425" cy="29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MILLENNIALS AND EMOJIS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34147"/>
          <a:stretch>
            <a:fillRect/>
          </a:stretch>
        </p:blipFill>
        <p:spPr bwMode="auto">
          <a:xfrm>
            <a:off x="4860032" y="3704705"/>
            <a:ext cx="4032448" cy="304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C02DF64F-5D84-4B2C-9DA6-D7AD3044CA21}"/>
              </a:ext>
            </a:extLst>
          </p:cNvPr>
          <p:cNvSpPr/>
          <p:nvPr/>
        </p:nvSpPr>
        <p:spPr>
          <a:xfrm>
            <a:off x="4757192" y="1559116"/>
            <a:ext cx="423812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nl-NL" altLang="en-US" sz="1700" dirty="0">
                <a:solidFill>
                  <a:schemeClr val="accent1"/>
                </a:solidFill>
                <a:latin typeface="+mn-lt"/>
              </a:rPr>
              <a:t>6 billions </a:t>
            </a:r>
            <a:r>
              <a:rPr lang="nl-NL" altLang="en-US" sz="1700" dirty="0">
                <a:latin typeface="+mn-lt"/>
              </a:rPr>
              <a:t>sent </a:t>
            </a:r>
            <a:r>
              <a:rPr lang="nl-NL" altLang="en-US" sz="1700" dirty="0">
                <a:solidFill>
                  <a:schemeClr val="accent1"/>
                </a:solidFill>
                <a:latin typeface="+mn-lt"/>
              </a:rPr>
              <a:t>every day </a:t>
            </a:r>
            <a:r>
              <a:rPr lang="nl-NL" altLang="en-US" sz="1700" dirty="0">
                <a:latin typeface="+mn-lt"/>
              </a:rPr>
              <a:t>in 2016 (SwiftKey)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700" dirty="0">
                <a:latin typeface="+mn-lt"/>
              </a:rPr>
              <a:t>64% of the online populations used emojis at least several times a week in 2016 (</a:t>
            </a:r>
            <a:r>
              <a:rPr lang="en-US" altLang="en-US" sz="1700" dirty="0" err="1">
                <a:latin typeface="+mn-lt"/>
              </a:rPr>
              <a:t>Emogi</a:t>
            </a:r>
            <a:r>
              <a:rPr lang="en-US" altLang="en-US" sz="1700" dirty="0">
                <a:latin typeface="+mn-lt"/>
              </a:rPr>
              <a:t>)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700" dirty="0" err="1">
                <a:latin typeface="+mn-lt"/>
              </a:rPr>
              <a:t>Emojis</a:t>
            </a:r>
            <a:r>
              <a:rPr lang="en-US" altLang="en-US" sz="1700" dirty="0">
                <a:latin typeface="+mn-lt"/>
              </a:rPr>
              <a:t> everywhere online and offline</a:t>
            </a:r>
            <a:endParaRPr lang="nl-NL" altLang="en-US" sz="17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140968"/>
            <a:ext cx="2496214" cy="239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3284984"/>
            <a:ext cx="1481656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5013176"/>
            <a:ext cx="1863118" cy="170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4365104"/>
            <a:ext cx="1750888" cy="233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050C822-9DCC-49A5-A822-21AC32526C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" y="1618754"/>
            <a:ext cx="3793425" cy="29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USING EMOJIS </a:t>
            </a:r>
            <a:r>
              <a:rPr lang="nl-NL" dirty="0">
                <a:solidFill>
                  <a:srgbClr val="EC7828"/>
                </a:solidFill>
              </a:rPr>
              <a:t>IN WEB </a:t>
            </a:r>
            <a:r>
              <a:rPr lang="nl-NL" dirty="0">
                <a:solidFill>
                  <a:schemeClr val="accent2"/>
                </a:solidFill>
              </a:rPr>
              <a:t>SURVEYS TARGETTING MILLENNIALS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EDE3D7D-D1D2-4366-BF70-F506F7B6CA6A}"/>
              </a:ext>
            </a:extLst>
          </p:cNvPr>
          <p:cNvSpPr/>
          <p:nvPr/>
        </p:nvSpPr>
        <p:spPr>
          <a:xfrm>
            <a:off x="971600" y="2492896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+mn-lt"/>
              </a:rPr>
              <a:t>Millennials stand to abandon research altogether unless it’s</a:t>
            </a:r>
          </a:p>
          <a:p>
            <a:r>
              <a:rPr lang="en-US" sz="2400" i="1" dirty="0">
                <a:latin typeface="+mn-lt"/>
              </a:rPr>
              <a:t>mobile-friendly and device-agnostic [...] since this group incorporates mobile into their digital fluency, researchers need to be equally fluent in our survey design.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Yazbeck</a:t>
            </a:r>
            <a:r>
              <a:rPr lang="en-US" sz="2000" dirty="0">
                <a:latin typeface="+mn-lt"/>
              </a:rPr>
              <a:t> and Scarlet 2013, p.52)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8D6370-8089-469F-A296-EEDE36445DDE}"/>
              </a:ext>
            </a:extLst>
          </p:cNvPr>
          <p:cNvSpPr txBox="1"/>
          <p:nvPr/>
        </p:nvSpPr>
        <p:spPr>
          <a:xfrm>
            <a:off x="755576" y="2348880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00BCD8"/>
                </a:solidFill>
              </a:rPr>
              <a:t>“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76E29E-CC12-41A7-AD9A-A9DAE8039397}"/>
              </a:ext>
            </a:extLst>
          </p:cNvPr>
          <p:cNvSpPr txBox="1"/>
          <p:nvPr/>
        </p:nvSpPr>
        <p:spPr>
          <a:xfrm>
            <a:off x="6588224" y="3429000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00BCD8"/>
                </a:solidFill>
              </a:rPr>
              <a:t>”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33FBA5-3654-48AD-84FC-9E0461FA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24" y="4893462"/>
            <a:ext cx="1524000" cy="1524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808BA4-A6AB-4C6F-B21E-1D3534AFE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84" y="4893462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USING EMOJIS </a:t>
            </a:r>
            <a:r>
              <a:rPr lang="nl-NL" dirty="0">
                <a:solidFill>
                  <a:srgbClr val="EC7828"/>
                </a:solidFill>
              </a:rPr>
              <a:t>IN WEB </a:t>
            </a:r>
            <a:r>
              <a:rPr lang="nl-NL" dirty="0">
                <a:solidFill>
                  <a:schemeClr val="accent2"/>
                </a:solidFill>
              </a:rPr>
              <a:t>SURVEYS TARGETTING MILLENNIALS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4FE530-B7D4-4D67-8A0A-284E2CA9DC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5"/>
          <a:stretch/>
        </p:blipFill>
        <p:spPr>
          <a:xfrm>
            <a:off x="457199" y="2269026"/>
            <a:ext cx="4210459" cy="4099920"/>
          </a:xfrm>
          <a:prstGeom prst="rect">
            <a:avLst/>
          </a:prstGeom>
        </p:spPr>
      </p:pic>
      <p:sp>
        <p:nvSpPr>
          <p:cNvPr id="8" name="CuadroTexto 16">
            <a:extLst>
              <a:ext uri="{FF2B5EF4-FFF2-40B4-BE49-F238E27FC236}">
                <a16:creationId xmlns:a16="http://schemas.microsoft.com/office/drawing/2014/main" id="{C3C3ED96-5FCF-442C-8409-90DD47B0A6AA}"/>
              </a:ext>
            </a:extLst>
          </p:cNvPr>
          <p:cNvSpPr txBox="1"/>
          <p:nvPr/>
        </p:nvSpPr>
        <p:spPr>
          <a:xfrm>
            <a:off x="1547664" y="177003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+mn-lt"/>
              </a:rPr>
              <a:t>1) As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labels</a:t>
            </a:r>
            <a:r>
              <a:rPr lang="es-E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for</a:t>
            </a:r>
            <a:r>
              <a:rPr lang="es-E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scales</a:t>
            </a:r>
            <a:endParaRPr lang="es-E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196752"/>
            <a:ext cx="8686800" cy="4862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2 ways of using emojis in web surveys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26539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USING EMOJIS </a:t>
            </a:r>
            <a:r>
              <a:rPr lang="nl-NL" dirty="0">
                <a:solidFill>
                  <a:srgbClr val="EC7828"/>
                </a:solidFill>
              </a:rPr>
              <a:t>IN WEB </a:t>
            </a:r>
            <a:r>
              <a:rPr lang="nl-NL" dirty="0">
                <a:solidFill>
                  <a:schemeClr val="accent2"/>
                </a:solidFill>
              </a:rPr>
              <a:t>SURVEYS TARGETTING MILLENNIALS</a:t>
            </a:r>
          </a:p>
        </p:txBody>
      </p:sp>
      <p:sp>
        <p:nvSpPr>
          <p:cNvPr id="11267" name="Tijdelijke aanduiding voor tekst 6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196752"/>
            <a:ext cx="8686800" cy="4862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2 ways of using emojis in web surveys</a:t>
            </a:r>
            <a:endParaRPr lang="nl-NL" alt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44791E-BB00-4589-A904-9EB72A3637A7}"/>
              </a:ext>
            </a:extLst>
          </p:cNvPr>
          <p:cNvSpPr txBox="1"/>
          <p:nvPr/>
        </p:nvSpPr>
        <p:spPr>
          <a:xfrm>
            <a:off x="5311778" y="1770035"/>
            <a:ext cx="293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+mn-lt"/>
              </a:rPr>
              <a:t>2) In open-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ended</a:t>
            </a:r>
            <a:r>
              <a:rPr lang="es-E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questions</a:t>
            </a:r>
            <a:endParaRPr lang="es-E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71FFD1-CC92-41A1-BB43-53E527AD7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3"/>
          <a:stretch/>
        </p:blipFill>
        <p:spPr>
          <a:xfrm>
            <a:off x="4594017" y="2398685"/>
            <a:ext cx="4181493" cy="3998803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42E42A9-CCEC-41E1-9272-68498766C089}"/>
              </a:ext>
            </a:extLst>
          </p:cNvPr>
          <p:cNvGrpSpPr/>
          <p:nvPr/>
        </p:nvGrpSpPr>
        <p:grpSpPr>
          <a:xfrm>
            <a:off x="457199" y="1770035"/>
            <a:ext cx="4210459" cy="4598911"/>
            <a:chOff x="5004047" y="1903313"/>
            <a:chExt cx="4210459" cy="4598911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7D364DF8-5ACA-4891-8A9A-A6A473819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5"/>
            <a:stretch/>
          </p:blipFill>
          <p:spPr>
            <a:xfrm>
              <a:off x="5004047" y="2402304"/>
              <a:ext cx="4210459" cy="409992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3C3ED96-5FCF-442C-8409-90DD47B0A6AA}"/>
                </a:ext>
              </a:extLst>
            </p:cNvPr>
            <p:cNvSpPr txBox="1"/>
            <p:nvPr/>
          </p:nvSpPr>
          <p:spPr>
            <a:xfrm>
              <a:off x="6094512" y="1903313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accent1"/>
                  </a:solidFill>
                  <a:latin typeface="+mn-lt"/>
                </a:rPr>
                <a:t>1) As </a:t>
              </a:r>
              <a:r>
                <a:rPr lang="es-ES" b="1" dirty="0" err="1">
                  <a:solidFill>
                    <a:schemeClr val="accent1"/>
                  </a:solidFill>
                  <a:latin typeface="+mn-lt"/>
                </a:rPr>
                <a:t>labels</a:t>
              </a:r>
              <a:r>
                <a:rPr lang="es-ES" b="1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s-ES" b="1" dirty="0" err="1">
                  <a:solidFill>
                    <a:schemeClr val="accent1"/>
                  </a:solidFill>
                  <a:latin typeface="+mn-lt"/>
                </a:rPr>
                <a:t>for</a:t>
              </a:r>
              <a:r>
                <a:rPr lang="es-ES" b="1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s-ES" b="1" dirty="0" err="1">
                  <a:solidFill>
                    <a:schemeClr val="accent1"/>
                  </a:solidFill>
                  <a:latin typeface="+mn-lt"/>
                </a:rPr>
                <a:t>scales</a:t>
              </a:r>
              <a:endParaRPr lang="es-ES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32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77F0A9F1-7238-47A0-AE57-B9DDAFE3B7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5"/>
          <a:stretch/>
        </p:blipFill>
        <p:spPr>
          <a:xfrm>
            <a:off x="457199" y="2269026"/>
            <a:ext cx="4210459" cy="40999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6797AC-5E98-4098-8DEB-E208EBE2F8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3"/>
          <a:stretch/>
        </p:blipFill>
        <p:spPr>
          <a:xfrm>
            <a:off x="4594017" y="2398685"/>
            <a:ext cx="4181493" cy="3998803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USING EMOJIS </a:t>
            </a:r>
            <a:r>
              <a:rPr lang="nl-NL" dirty="0">
                <a:solidFill>
                  <a:srgbClr val="EC7828"/>
                </a:solidFill>
              </a:rPr>
              <a:t>IN WEB </a:t>
            </a:r>
            <a:r>
              <a:rPr lang="nl-NL" dirty="0">
                <a:solidFill>
                  <a:schemeClr val="accent2"/>
                </a:solidFill>
              </a:rPr>
              <a:t>SURVEYS TARGETTING MILLENNIALS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C3E9E0E-942A-4EB0-AFE7-5392EA357DF3}"/>
              </a:ext>
            </a:extLst>
          </p:cNvPr>
          <p:cNvSpPr/>
          <p:nvPr/>
        </p:nvSpPr>
        <p:spPr>
          <a:xfrm>
            <a:off x="4667658" y="1744878"/>
            <a:ext cx="4019142" cy="47804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7F44791E-BB00-4589-A904-9EB72A3637A7}"/>
              </a:ext>
            </a:extLst>
          </p:cNvPr>
          <p:cNvSpPr txBox="1"/>
          <p:nvPr/>
        </p:nvSpPr>
        <p:spPr>
          <a:xfrm>
            <a:off x="5311778" y="1770035"/>
            <a:ext cx="293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+mn-lt"/>
              </a:rPr>
              <a:t>2) In open-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ended</a:t>
            </a:r>
            <a:r>
              <a:rPr lang="es-E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questions</a:t>
            </a:r>
            <a:endParaRPr lang="es-E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CuadroTexto 16">
            <a:extLst>
              <a:ext uri="{FF2B5EF4-FFF2-40B4-BE49-F238E27FC236}">
                <a16:creationId xmlns:a16="http://schemas.microsoft.com/office/drawing/2014/main" id="{C3C3ED96-5FCF-442C-8409-90DD47B0A6AA}"/>
              </a:ext>
            </a:extLst>
          </p:cNvPr>
          <p:cNvSpPr txBox="1"/>
          <p:nvPr/>
        </p:nvSpPr>
        <p:spPr>
          <a:xfrm>
            <a:off x="1547664" y="177003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latin typeface="+mn-lt"/>
              </a:rPr>
              <a:t>1) As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labels</a:t>
            </a:r>
            <a:r>
              <a:rPr lang="es-E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for</a:t>
            </a:r>
            <a:r>
              <a:rPr lang="es-E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+mn-lt"/>
              </a:rPr>
              <a:t>scales</a:t>
            </a:r>
            <a:endParaRPr lang="es-E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0" name="Tijdelijke aanduiding voor tekst 6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196752"/>
            <a:ext cx="8686800" cy="4862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2 ways of using emojis in web surveys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828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3210F-708D-4A86-9517-F1E8BCAC24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836613"/>
            <a:ext cx="8229600" cy="38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solidFill>
                  <a:schemeClr val="accent2"/>
                </a:solidFill>
              </a:rPr>
              <a:t>USING EMOJIS </a:t>
            </a:r>
            <a:r>
              <a:rPr lang="nl-NL" dirty="0">
                <a:solidFill>
                  <a:srgbClr val="EC7828"/>
                </a:solidFill>
              </a:rPr>
              <a:t>IN WEB </a:t>
            </a:r>
            <a:r>
              <a:rPr lang="nl-NL" dirty="0">
                <a:solidFill>
                  <a:schemeClr val="accent2"/>
                </a:solidFill>
              </a:rPr>
              <a:t>SURVEYS TARGETTING MILLENNIALS</a:t>
            </a:r>
          </a:p>
        </p:txBody>
      </p:sp>
      <p:sp>
        <p:nvSpPr>
          <p:cNvPr id="23556" name="Tijdelijke aanduiding voor tekst 7">
            <a:extLst>
              <a:ext uri="{FF2B5EF4-FFF2-40B4-BE49-F238E27FC236}">
                <a16:creationId xmlns:a16="http://schemas.microsoft.com/office/drawing/2014/main" id="{F0E99A06-DD82-4C56-B7C2-BF4CD2D71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23528" y="908454"/>
            <a:ext cx="8579296" cy="56168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1" hangingPunct="1">
              <a:defRPr/>
            </a:pPr>
            <a:endParaRPr lang="en-US" sz="1400" dirty="0"/>
          </a:p>
          <a:p>
            <a:pPr marL="342900" indent="-342900" eaLnBrk="1" hangingPunct="1">
              <a:defRPr/>
            </a:pPr>
            <a:r>
              <a:rPr lang="en-US" sz="1600" dirty="0"/>
              <a:t>	</a:t>
            </a:r>
          </a:p>
          <a:p>
            <a:pPr marL="342900" indent="-342900" eaLnBrk="1" hangingPunct="1">
              <a:defRPr/>
            </a:pPr>
            <a:r>
              <a:rPr lang="en-US" b="1" dirty="0">
                <a:solidFill>
                  <a:srgbClr val="00BCD8"/>
                </a:solidFill>
              </a:rPr>
              <a:t>Several potential advantages of using emojis in web surveys:</a:t>
            </a:r>
          </a:p>
          <a:p>
            <a:pPr marL="342900" indent="-342900" eaLnBrk="1" hangingPunct="1">
              <a:defRPr/>
            </a:pPr>
            <a:endParaRPr lang="en-US" sz="1400" b="1" dirty="0">
              <a:solidFill>
                <a:srgbClr val="00BCD8"/>
              </a:solidFill>
            </a:endParaRP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Common tool: used in every day life</a:t>
            </a: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Visual tool: no reading skills required</a:t>
            </a: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Free tool: no extra costs</a:t>
            </a: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International tool: can be used in all countries (even if possible differences in meaning)</a:t>
            </a: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Emotional component: can help interpreting the meaning</a:t>
            </a:r>
          </a:p>
          <a:p>
            <a:pPr marL="342900" indent="-342900" eaLnBrk="1" hangingPunct="1">
              <a:defRPr/>
            </a:pPr>
            <a:r>
              <a:rPr lang="en-US" sz="1700" dirty="0"/>
              <a:t>	</a:t>
            </a:r>
          </a:p>
          <a:p>
            <a:pPr marL="342900" indent="-342900" eaLnBrk="1" hangingPunct="1">
              <a:defRPr/>
            </a:pPr>
            <a:r>
              <a:rPr lang="en-US" b="1" dirty="0">
                <a:solidFill>
                  <a:srgbClr val="00BCD8"/>
                </a:solidFill>
              </a:rPr>
              <a:t>Expected consequences:</a:t>
            </a:r>
          </a:p>
          <a:p>
            <a:pPr marL="342900" indent="-342900" eaLnBrk="1" hangingPunct="1">
              <a:defRPr/>
            </a:pPr>
            <a:endParaRPr lang="en-US" sz="1400" b="1" dirty="0">
              <a:solidFill>
                <a:srgbClr val="00BCD8"/>
              </a:solidFill>
            </a:endParaRP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Higher motivation of the millennials to complete the survey</a:t>
            </a: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Higher data quality: more information conveyed and less item missing</a:t>
            </a:r>
          </a:p>
          <a:p>
            <a:pPr marL="342900" indent="-342900" eaLnBrk="1" hangingPunct="1">
              <a:buAutoNum type="arabicParenR"/>
              <a:defRPr/>
            </a:pPr>
            <a:r>
              <a:rPr lang="en-US" sz="1800" dirty="0"/>
              <a:t>Improved satisfaction with the survey</a:t>
            </a:r>
          </a:p>
          <a:p>
            <a:pPr marL="342900" indent="-342900" eaLnBrk="1" hangingPunct="1">
              <a:defRPr/>
            </a:pPr>
            <a:r>
              <a:rPr lang="en-US" sz="1600" dirty="0"/>
              <a:t> </a:t>
            </a:r>
            <a:endParaRPr lang="en-US" altLang="en-US" sz="1600" dirty="0"/>
          </a:p>
          <a:p>
            <a:pPr lvl="1"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en-US" altLang="en-US" sz="1800" dirty="0"/>
          </a:p>
          <a:p>
            <a:pPr eaLnBrk="1" hangingPunct="1">
              <a:defRPr/>
            </a:pPr>
            <a:endParaRPr lang="nl-NL" sz="18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624F57B-549B-4246-B6B5-A72D9543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368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/>
              <a:t>BACKGROUND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C628B0-3BAA-45CB-A635-4652C476B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12" y="4725144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4439"/>
      </p:ext>
    </p:extLst>
  </p:cSld>
  <p:clrMapOvr>
    <a:masterClrMapping/>
  </p:clrMapOvr>
</p:sld>
</file>

<file path=ppt/theme/theme1.xml><?xml version="1.0" encoding="utf-8"?>
<a:theme xmlns:a="http://schemas.openxmlformats.org/drawingml/2006/main" name="Diapositivas de portada">
  <a:themeElements>
    <a:clrScheme name="Netquest">
      <a:dk1>
        <a:srgbClr val="60676C"/>
      </a:dk1>
      <a:lt1>
        <a:srgbClr val="E6E6E6"/>
      </a:lt1>
      <a:dk2>
        <a:srgbClr val="60676C"/>
      </a:dk2>
      <a:lt2>
        <a:srgbClr val="FFFFFF"/>
      </a:lt2>
      <a:accent1>
        <a:srgbClr val="00BCD8"/>
      </a:accent1>
      <a:accent2>
        <a:srgbClr val="EC7828"/>
      </a:accent2>
      <a:accent3>
        <a:srgbClr val="CDE6F0"/>
      </a:accent3>
      <a:accent4>
        <a:srgbClr val="A0DCE6"/>
      </a:accent4>
      <a:accent5>
        <a:srgbClr val="4BACC6"/>
      </a:accent5>
      <a:accent6>
        <a:srgbClr val="FAC08F"/>
      </a:accent6>
      <a:hlink>
        <a:srgbClr val="00BCD8"/>
      </a:hlink>
      <a:folHlink>
        <a:srgbClr val="EC782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as de contenido">
  <a:themeElements>
    <a:clrScheme name="Netquest">
      <a:dk1>
        <a:srgbClr val="60676C"/>
      </a:dk1>
      <a:lt1>
        <a:srgbClr val="E6E6E6"/>
      </a:lt1>
      <a:dk2>
        <a:srgbClr val="60676C"/>
      </a:dk2>
      <a:lt2>
        <a:srgbClr val="FFFFFF"/>
      </a:lt2>
      <a:accent1>
        <a:srgbClr val="00BCD8"/>
      </a:accent1>
      <a:accent2>
        <a:srgbClr val="EC7828"/>
      </a:accent2>
      <a:accent3>
        <a:srgbClr val="CDE6F0"/>
      </a:accent3>
      <a:accent4>
        <a:srgbClr val="A0DCE6"/>
      </a:accent4>
      <a:accent5>
        <a:srgbClr val="4BACC6"/>
      </a:accent5>
      <a:accent6>
        <a:srgbClr val="FAC08F"/>
      </a:accent6>
      <a:hlink>
        <a:srgbClr val="00BCD8"/>
      </a:hlink>
      <a:folHlink>
        <a:srgbClr val="EC782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q_theme" id="{A345C5CA-D7A1-4E86-B84D-A19AA2695ACC}" vid="{AD8E394E-DDBA-4CDE-8585-4D9EC73D930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2572</Words>
  <Application>Microsoft Office PowerPoint</Application>
  <PresentationFormat>On-screen Show (4:3)</PresentationFormat>
  <Paragraphs>857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Diapositivas de portada</vt:lpstr>
      <vt:lpstr>Diapositivas de contenido</vt:lpstr>
      <vt:lpstr>PowerPoint Presentation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OUR STUDY</vt:lpstr>
      <vt:lpstr>OUR STUDY</vt:lpstr>
      <vt:lpstr>OUR STUDY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CONCLUSIONS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</dc:creator>
  <cp:lastModifiedBy>Bosch-Jover,O (pgr)</cp:lastModifiedBy>
  <cp:revision>237</cp:revision>
  <dcterms:created xsi:type="dcterms:W3CDTF">2017-02-17T08:44:16Z</dcterms:created>
  <dcterms:modified xsi:type="dcterms:W3CDTF">2020-07-07T13:48:27Z</dcterms:modified>
</cp:coreProperties>
</file>