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2392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92746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9932765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8A6E62-4899-1CE1-2EF1-E8035DCDB77D}" type="slidenum">
              <a:rPr lang="es-ES"/>
              <a:t/>
            </a:fld>
            <a:endParaRPr lang="es-E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qiskit.org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38064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13615" y="3472382"/>
            <a:ext cx="943823" cy="1258430"/>
          </a:xfrm>
          <a:prstGeom prst="rect">
            <a:avLst/>
          </a:prstGeom>
        </p:spPr>
      </p:pic>
      <p:sp>
        <p:nvSpPr>
          <p:cNvPr id="1536568545" name=""/>
          <p:cNvSpPr/>
          <p:nvPr/>
        </p:nvSpPr>
        <p:spPr bwMode="auto">
          <a:xfrm rot="5399943" flipH="0" flipV="0">
            <a:off x="5905888" y="2695231"/>
            <a:ext cx="3346068" cy="1493779"/>
          </a:xfrm>
          <a:prstGeom prst="bentUpArrow">
            <a:avLst>
              <a:gd name="adj1" fmla="val 6568"/>
              <a:gd name="adj2" fmla="val 8919"/>
              <a:gd name="adj3" fmla="val 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562231" name=""/>
          <p:cNvSpPr/>
          <p:nvPr/>
        </p:nvSpPr>
        <p:spPr bwMode="auto">
          <a:xfrm rot="5399943" flipH="0" flipV="0">
            <a:off x="2078352" y="3168712"/>
            <a:ext cx="3968953" cy="767135"/>
          </a:xfrm>
          <a:prstGeom prst="bentUpArrow">
            <a:avLst>
              <a:gd name="adj1" fmla="val 6568"/>
              <a:gd name="adj2" fmla="val 8919"/>
              <a:gd name="adj3" fmla="val 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8750756" name=""/>
          <p:cNvSpPr/>
          <p:nvPr/>
        </p:nvSpPr>
        <p:spPr bwMode="auto">
          <a:xfrm rot="5399943" flipH="0" flipV="0">
            <a:off x="1368406" y="3368081"/>
            <a:ext cx="4890148" cy="1289587"/>
          </a:xfrm>
          <a:prstGeom prst="bentUpArrow">
            <a:avLst>
              <a:gd name="adj1" fmla="val 6568"/>
              <a:gd name="adj2" fmla="val 8919"/>
              <a:gd name="adj3" fmla="val 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368495" name=""/>
          <p:cNvSpPr txBox="1"/>
          <p:nvPr/>
        </p:nvSpPr>
        <p:spPr bwMode="auto">
          <a:xfrm flipH="0" flipV="0">
            <a:off x="231026" y="1004599"/>
            <a:ext cx="2241580" cy="64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Ejemplo de QAOA en </a:t>
            </a:r>
            <a:br>
              <a:rPr>
                <a:latin typeface="Amiri"/>
                <a:ea typeface="Amiri"/>
                <a:cs typeface="Amiri"/>
              </a:rPr>
            </a:br>
            <a:r>
              <a:rPr u="sng">
                <a:latin typeface="Amiri"/>
                <a:ea typeface="Amiri"/>
                <a:cs typeface="Amiri"/>
                <a:hlinkClick r:id="rId4" tooltip="https://qiskit.org"/>
              </a:rPr>
              <a:t>https://qiskit.org</a:t>
            </a:r>
            <a:endParaRPr>
              <a:latin typeface="Amiri"/>
              <a:cs typeface="Amiri"/>
            </a:endParaRPr>
          </a:p>
        </p:txBody>
      </p:sp>
      <p:sp>
        <p:nvSpPr>
          <p:cNvPr id="1085914679" name=""/>
          <p:cNvSpPr txBox="1"/>
          <p:nvPr/>
        </p:nvSpPr>
        <p:spPr bwMode="auto">
          <a:xfrm flipH="0" flipV="0">
            <a:off x="231026" y="2076387"/>
            <a:ext cx="2240860" cy="914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Shortest path con QAOA en artículo de </a:t>
            </a:r>
            <a:br>
              <a:rPr>
                <a:latin typeface="Amiri"/>
                <a:ea typeface="Amiri"/>
                <a:cs typeface="Amiri"/>
              </a:rPr>
            </a:br>
            <a:r>
              <a:rPr>
                <a:latin typeface="Amiri"/>
                <a:ea typeface="Amiri"/>
                <a:cs typeface="Amiri"/>
              </a:rPr>
              <a:t>(</a:t>
            </a:r>
            <a:r>
              <a:rPr i="1">
                <a:latin typeface="Amiri"/>
                <a:ea typeface="Amiri"/>
                <a:cs typeface="Amiri"/>
              </a:rPr>
              <a:t>Urgelles et al., 2022)</a:t>
            </a:r>
            <a:endParaRPr>
              <a:latin typeface="Amiri"/>
              <a:cs typeface="Amiri"/>
            </a:endParaRPr>
          </a:p>
        </p:txBody>
      </p:sp>
      <p:sp>
        <p:nvSpPr>
          <p:cNvPr id="1995950746" name=""/>
          <p:cNvSpPr txBox="1"/>
          <p:nvPr/>
        </p:nvSpPr>
        <p:spPr bwMode="auto">
          <a:xfrm flipH="0" flipV="0">
            <a:off x="229946" y="3387961"/>
            <a:ext cx="2242660" cy="914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Shortest path con QAOA en artículo</a:t>
            </a:r>
            <a:r>
              <a:rPr>
                <a:latin typeface="Amiri"/>
                <a:ea typeface="Amiri"/>
                <a:cs typeface="Amiri"/>
              </a:rPr>
              <a:t> de</a:t>
            </a:r>
            <a:br>
              <a:rPr>
                <a:latin typeface="Amiri"/>
                <a:ea typeface="Amiri"/>
                <a:cs typeface="Amiri"/>
              </a:rPr>
            </a:br>
            <a:r>
              <a:rPr>
                <a:latin typeface="Amiri"/>
                <a:ea typeface="Amiri"/>
                <a:cs typeface="Amiri"/>
              </a:rPr>
              <a:t>(</a:t>
            </a:r>
            <a:r>
              <a:rPr i="1">
                <a:latin typeface="Amiri"/>
                <a:ea typeface="Amiri"/>
                <a:cs typeface="Amiri"/>
              </a:rPr>
              <a:t>Zhiqiang et al., 2022)</a:t>
            </a:r>
            <a:endParaRPr>
              <a:latin typeface="Amiri"/>
              <a:cs typeface="Amiri"/>
            </a:endParaRPr>
          </a:p>
        </p:txBody>
      </p:sp>
      <p:sp>
        <p:nvSpPr>
          <p:cNvPr id="1463480889" name=""/>
          <p:cNvSpPr/>
          <p:nvPr/>
        </p:nvSpPr>
        <p:spPr bwMode="auto">
          <a:xfrm rot="0" flipH="0" flipV="0">
            <a:off x="2479092" y="1136044"/>
            <a:ext cx="496143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3373797" name=""/>
          <p:cNvSpPr/>
          <p:nvPr/>
        </p:nvSpPr>
        <p:spPr bwMode="auto">
          <a:xfrm flipH="0" flipV="0">
            <a:off x="2479092" y="2390892"/>
            <a:ext cx="496143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38053" name=""/>
          <p:cNvSpPr txBox="1"/>
          <p:nvPr/>
        </p:nvSpPr>
        <p:spPr bwMode="auto">
          <a:xfrm flipH="0" flipV="0">
            <a:off x="3108161" y="2053656"/>
            <a:ext cx="2159739" cy="64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Función de coste de shortest path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237541327" name="Flecha derecha 1887449590"/>
          <p:cNvSpPr/>
          <p:nvPr/>
        </p:nvSpPr>
        <p:spPr bwMode="auto">
          <a:xfrm rot="0" flipH="0" flipV="0">
            <a:off x="2510064" y="3562835"/>
            <a:ext cx="465171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08669663" name=""/>
          <p:cNvSpPr txBox="1"/>
          <p:nvPr/>
        </p:nvSpPr>
        <p:spPr bwMode="auto">
          <a:xfrm flipH="0" flipV="0">
            <a:off x="4503664" y="6017357"/>
            <a:ext cx="2146050" cy="640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Ejecución de</a:t>
            </a:r>
            <a:br>
              <a:rPr>
                <a:latin typeface="Amiri"/>
                <a:ea typeface="Amiri"/>
                <a:cs typeface="Amiri"/>
              </a:rPr>
            </a:br>
            <a:r>
              <a:rPr i="0">
                <a:latin typeface="Amiri"/>
                <a:ea typeface="Amiri"/>
                <a:cs typeface="Amiri"/>
              </a:rPr>
              <a:t>D-Wave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102171882" name=""/>
          <p:cNvSpPr txBox="1"/>
          <p:nvPr/>
        </p:nvSpPr>
        <p:spPr bwMode="auto">
          <a:xfrm flipH="0" flipV="0">
            <a:off x="3108161" y="927353"/>
            <a:ext cx="2165138" cy="640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Función de coste de MAX-CUT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828216197" name=""/>
          <p:cNvSpPr txBox="1"/>
          <p:nvPr/>
        </p:nvSpPr>
        <p:spPr bwMode="auto">
          <a:xfrm flipH="0" flipV="0">
            <a:off x="3108161" y="3317302"/>
            <a:ext cx="2147858" cy="640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ES" sz="1800" b="0" i="0" u="none" strike="noStrike" cap="none" spc="0">
                <a:solidFill>
                  <a:schemeClr val="tx1"/>
                </a:solidFill>
                <a:latin typeface="Amiri"/>
                <a:ea typeface="Amiri"/>
                <a:cs typeface="Amiri"/>
              </a:rPr>
              <a:t>Función de coste de shortest path</a:t>
            </a:r>
            <a:endParaRPr/>
          </a:p>
        </p:txBody>
      </p:sp>
      <p:sp>
        <p:nvSpPr>
          <p:cNvPr id="1281370634" name=""/>
          <p:cNvSpPr txBox="1"/>
          <p:nvPr/>
        </p:nvSpPr>
        <p:spPr bwMode="auto">
          <a:xfrm flipH="0" flipV="0">
            <a:off x="5836139" y="823976"/>
            <a:ext cx="2170537" cy="945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Primer circuito parametrizado Ansatz(</a:t>
            </a:r>
            <a:r>
              <a:rPr>
                <a:latin typeface="Standard Symbols PS"/>
                <a:ea typeface="Standard Symbols PS"/>
                <a:cs typeface="Standard Symbols PS"/>
              </a:rPr>
              <a:t>g,b</a:t>
            </a:r>
            <a:r>
              <a:rPr>
                <a:latin typeface="Amiri"/>
                <a:ea typeface="Amiri"/>
                <a:cs typeface="Amiri"/>
              </a:rPr>
              <a:t>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2105909096" name=""/>
          <p:cNvSpPr/>
          <p:nvPr/>
        </p:nvSpPr>
        <p:spPr bwMode="auto">
          <a:xfrm rot="0" flipH="0" flipV="0">
            <a:off x="5282317" y="1153656"/>
            <a:ext cx="496143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21994239" name=""/>
          <p:cNvSpPr/>
          <p:nvPr/>
        </p:nvSpPr>
        <p:spPr bwMode="auto">
          <a:xfrm flipH="0" flipV="0">
            <a:off x="5282317" y="2408505"/>
            <a:ext cx="496143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746370" name="Flecha derecha 1887449590"/>
          <p:cNvSpPr/>
          <p:nvPr/>
        </p:nvSpPr>
        <p:spPr bwMode="auto">
          <a:xfrm rot="0" flipH="0" flipV="0">
            <a:off x="5313289" y="3580446"/>
            <a:ext cx="465170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34569991" name=""/>
          <p:cNvSpPr txBox="1"/>
          <p:nvPr/>
        </p:nvSpPr>
        <p:spPr bwMode="auto">
          <a:xfrm flipH="0" flipV="0">
            <a:off x="5836139" y="2053656"/>
            <a:ext cx="2171616" cy="945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Segundo circuito parametrizado Ansatz(</a:t>
            </a:r>
            <a:r>
              <a:rPr>
                <a:latin typeface="Standard Symbols PS"/>
                <a:ea typeface="Standard Symbols PS"/>
                <a:cs typeface="Standard Symbols PS"/>
              </a:rPr>
              <a:t>g,b</a:t>
            </a:r>
            <a:r>
              <a:rPr>
                <a:latin typeface="Amiri"/>
                <a:ea typeface="Amiri"/>
                <a:cs typeface="Amiri"/>
              </a:rPr>
              <a:t>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2143875221" name=""/>
          <p:cNvSpPr txBox="1"/>
          <p:nvPr/>
        </p:nvSpPr>
        <p:spPr bwMode="auto">
          <a:xfrm flipH="0" flipV="0">
            <a:off x="5836139" y="3233155"/>
            <a:ext cx="2170536" cy="945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Tercer circuito parametrizado Ansatz(</a:t>
            </a:r>
            <a:r>
              <a:rPr>
                <a:latin typeface="Standard Symbols PS"/>
                <a:ea typeface="Standard Symbols PS"/>
                <a:cs typeface="Standard Symbols PS"/>
              </a:rPr>
              <a:t>g,b</a:t>
            </a:r>
            <a:r>
              <a:rPr>
                <a:latin typeface="Amiri"/>
                <a:ea typeface="Amiri"/>
                <a:cs typeface="Amiri"/>
              </a:rPr>
              <a:t>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476008116" name=""/>
          <p:cNvSpPr/>
          <p:nvPr/>
        </p:nvSpPr>
        <p:spPr bwMode="auto">
          <a:xfrm rot="0" flipH="0" flipV="0">
            <a:off x="8006466" y="1115555"/>
            <a:ext cx="496143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58552536" name=""/>
          <p:cNvSpPr/>
          <p:nvPr/>
        </p:nvSpPr>
        <p:spPr bwMode="auto">
          <a:xfrm flipH="0" flipV="0">
            <a:off x="8006466" y="2370404"/>
            <a:ext cx="496143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477483" name="Flecha derecha 1887449590"/>
          <p:cNvSpPr/>
          <p:nvPr/>
        </p:nvSpPr>
        <p:spPr bwMode="auto">
          <a:xfrm rot="0" flipH="0" flipV="0">
            <a:off x="8037438" y="3542346"/>
            <a:ext cx="465170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68100309" name=""/>
          <p:cNvSpPr/>
          <p:nvPr/>
        </p:nvSpPr>
        <p:spPr bwMode="auto">
          <a:xfrm rot="5399978" flipH="0" flipV="0">
            <a:off x="10061982" y="4696116"/>
            <a:ext cx="369644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0538452" name=""/>
          <p:cNvSpPr txBox="1"/>
          <p:nvPr/>
        </p:nvSpPr>
        <p:spPr bwMode="auto">
          <a:xfrm flipH="0" flipV="0">
            <a:off x="8934163" y="5489852"/>
            <a:ext cx="2625282" cy="640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Comparación de </a:t>
            </a:r>
            <a:br>
              <a:rPr>
                <a:latin typeface="Amiri"/>
                <a:ea typeface="Amiri"/>
                <a:cs typeface="Amiri"/>
              </a:rPr>
            </a:br>
            <a:r>
              <a:rPr>
                <a:latin typeface="Amiri"/>
                <a:ea typeface="Amiri"/>
                <a:cs typeface="Amiri"/>
              </a:rPr>
              <a:t>resultados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2030015086" name=""/>
          <p:cNvSpPr/>
          <p:nvPr/>
        </p:nvSpPr>
        <p:spPr bwMode="auto">
          <a:xfrm rot="5399978" flipH="0" flipV="0">
            <a:off x="10483439" y="4696116"/>
            <a:ext cx="369644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103638" name=""/>
          <p:cNvSpPr/>
          <p:nvPr/>
        </p:nvSpPr>
        <p:spPr bwMode="auto">
          <a:xfrm rot="5399978" flipH="0" flipV="0">
            <a:off x="9623745" y="4696116"/>
            <a:ext cx="369644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5145295" name="Flecha derecha 1887449590"/>
          <p:cNvSpPr/>
          <p:nvPr/>
        </p:nvSpPr>
        <p:spPr bwMode="auto">
          <a:xfrm rot="0" flipH="0" flipV="0">
            <a:off x="6684045" y="5949908"/>
            <a:ext cx="1660744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92940590" name="Flecha derecha 1887449590"/>
          <p:cNvSpPr/>
          <p:nvPr/>
        </p:nvSpPr>
        <p:spPr bwMode="auto">
          <a:xfrm rot="0" flipH="0" flipV="0">
            <a:off x="6684045" y="6194702"/>
            <a:ext cx="1660744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4695869" name="Flecha derecha 1887449590"/>
          <p:cNvSpPr/>
          <p:nvPr/>
        </p:nvSpPr>
        <p:spPr bwMode="auto">
          <a:xfrm rot="0" flipH="0" flipV="0">
            <a:off x="6684045" y="6435682"/>
            <a:ext cx="1660744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95630592" name=""/>
          <p:cNvSpPr txBox="1"/>
          <p:nvPr/>
        </p:nvSpPr>
        <p:spPr bwMode="auto">
          <a:xfrm flipH="0" flipV="0">
            <a:off x="4503664" y="4961139"/>
            <a:ext cx="2165490" cy="914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Ejecución de</a:t>
            </a:r>
            <a:br>
              <a:rPr>
                <a:latin typeface="Amiri"/>
                <a:ea typeface="Amiri"/>
                <a:cs typeface="Amiri"/>
              </a:rPr>
            </a:br>
            <a:r>
              <a:rPr>
                <a:latin typeface="Amiri"/>
                <a:ea typeface="Amiri"/>
                <a:cs typeface="Amiri"/>
              </a:rPr>
              <a:t>librerías Qiskit QAOAAnsatz()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086008354" name=""/>
          <p:cNvSpPr/>
          <p:nvPr/>
        </p:nvSpPr>
        <p:spPr bwMode="auto">
          <a:xfrm rot="0" flipH="0" flipV="0">
            <a:off x="8554424" y="69630"/>
            <a:ext cx="3568988" cy="4588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564627" name=""/>
          <p:cNvSpPr txBox="1"/>
          <p:nvPr/>
        </p:nvSpPr>
        <p:spPr bwMode="auto">
          <a:xfrm rot="0" flipH="0" flipV="0">
            <a:off x="9881730" y="500046"/>
            <a:ext cx="1529652" cy="396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Ansatz(</a:t>
            </a:r>
            <a:r>
              <a:rPr>
                <a:latin typeface="Standard Symbols PS"/>
                <a:ea typeface="Standard Symbols PS"/>
                <a:cs typeface="Standard Symbols PS"/>
              </a:rPr>
              <a:t>g,b</a:t>
            </a:r>
            <a:r>
              <a:rPr>
                <a:latin typeface="Amiri"/>
                <a:ea typeface="Amiri"/>
                <a:cs typeface="Amiri"/>
              </a:rPr>
              <a:t>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343014931" name=""/>
          <p:cNvSpPr/>
          <p:nvPr/>
        </p:nvSpPr>
        <p:spPr bwMode="auto">
          <a:xfrm rot="5399978" flipH="0" flipV="0">
            <a:off x="10477309" y="951653"/>
            <a:ext cx="338854" cy="3509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891846" name=""/>
          <p:cNvSpPr txBox="1"/>
          <p:nvPr/>
        </p:nvSpPr>
        <p:spPr bwMode="auto">
          <a:xfrm rot="0" flipH="0" flipV="0">
            <a:off x="9881370" y="1340598"/>
            <a:ext cx="1533972" cy="366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Coste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367224501" name=""/>
          <p:cNvSpPr/>
          <p:nvPr/>
        </p:nvSpPr>
        <p:spPr bwMode="auto">
          <a:xfrm rot="5399978" flipH="0" flipV="0">
            <a:off x="10480014" y="1726615"/>
            <a:ext cx="333444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537525" name=""/>
          <p:cNvSpPr txBox="1"/>
          <p:nvPr/>
        </p:nvSpPr>
        <p:spPr bwMode="auto">
          <a:xfrm rot="0" flipH="0" flipV="0">
            <a:off x="8600968" y="2692099"/>
            <a:ext cx="779808" cy="366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ES" sz="1800" b="0" i="0" u="none" strike="noStrike" cap="none" spc="0">
                <a:solidFill>
                  <a:schemeClr val="tx1"/>
                </a:solidFill>
                <a:latin typeface="Standard Symbols PS"/>
                <a:ea typeface="Standard Symbols PS"/>
                <a:cs typeface="Standard Symbols PS"/>
              </a:rPr>
              <a:t>g’,b’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088909755" name=""/>
          <p:cNvSpPr/>
          <p:nvPr/>
        </p:nvSpPr>
        <p:spPr bwMode="auto">
          <a:xfrm rot="5399978" flipH="1" flipV="0">
            <a:off x="8220818" y="1297758"/>
            <a:ext cx="2079858" cy="63693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1469883" name=""/>
          <p:cNvSpPr/>
          <p:nvPr/>
        </p:nvSpPr>
        <p:spPr bwMode="auto">
          <a:xfrm rot="10799990" flipH="0" flipV="0">
            <a:off x="9380777" y="2667340"/>
            <a:ext cx="500953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1822779" name=""/>
          <p:cNvSpPr txBox="1"/>
          <p:nvPr/>
        </p:nvSpPr>
        <p:spPr bwMode="auto">
          <a:xfrm rot="0" flipH="0" flipV="0">
            <a:off x="9662424" y="4170102"/>
            <a:ext cx="1705478" cy="396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Ansatz(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Standard Symbols PS"/>
                <a:ea typeface="Standard Symbols PS"/>
                <a:cs typeface="Standard Symbols PS"/>
              </a:rPr>
              <a:t>g</a:t>
            </a:r>
            <a:r>
              <a:rPr lang="es-ES" sz="1800" b="0" i="0" u="none" strike="noStrike" cap="none" spc="0" baseline="-25000">
                <a:solidFill>
                  <a:schemeClr val="tx1"/>
                </a:solidFill>
                <a:latin typeface="Amiri"/>
                <a:ea typeface="Amiri"/>
                <a:cs typeface="Amiri"/>
              </a:rPr>
              <a:t>opt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Standard Symbols PS"/>
                <a:ea typeface="Standard Symbols PS"/>
                <a:cs typeface="Standard Symbols PS"/>
              </a:rPr>
              <a:t>,b</a:t>
            </a:r>
            <a:r>
              <a:rPr lang="es-ES" sz="1800" b="0" i="0" u="none" strike="noStrike" cap="none" spc="0" baseline="-25000">
                <a:solidFill>
                  <a:schemeClr val="tx1"/>
                </a:solidFill>
                <a:latin typeface="Amiri"/>
                <a:ea typeface="Amiri"/>
                <a:cs typeface="Amiri"/>
              </a:rPr>
              <a:t>opt</a:t>
            </a:r>
            <a:r>
              <a:rPr>
                <a:latin typeface="Amiri"/>
                <a:ea typeface="Amiri"/>
                <a:cs typeface="Amiri"/>
              </a:rPr>
              <a:t>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640268655" name=""/>
          <p:cNvSpPr txBox="1"/>
          <p:nvPr/>
        </p:nvSpPr>
        <p:spPr bwMode="auto">
          <a:xfrm rot="0" flipH="0" flipV="0">
            <a:off x="8613830" y="182342"/>
            <a:ext cx="1252213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Amiri"/>
                <a:ea typeface="Amiri"/>
                <a:cs typeface="Amiri"/>
              </a:rPr>
              <a:t>QAOA</a:t>
            </a:r>
            <a:endParaRPr>
              <a:latin typeface="Amiri"/>
              <a:cs typeface="Amiri"/>
            </a:endParaRPr>
          </a:p>
        </p:txBody>
      </p:sp>
      <p:sp>
        <p:nvSpPr>
          <p:cNvPr id="2036772655" name=""/>
          <p:cNvSpPr txBox="1"/>
          <p:nvPr/>
        </p:nvSpPr>
        <p:spPr bwMode="auto">
          <a:xfrm rot="0" flipH="0" flipV="0">
            <a:off x="9925211" y="2122817"/>
            <a:ext cx="1442691" cy="94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Optimizador de 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Standard Symbols PS"/>
                <a:ea typeface="Standard Symbols PS"/>
                <a:cs typeface="Standard Symbols PS"/>
              </a:rPr>
              <a:t>g,b</a:t>
            </a:r>
            <a:endParaRPr>
              <a:latin typeface="Amiri"/>
              <a:ea typeface="Amiri"/>
              <a:cs typeface="Amiri"/>
            </a:endParaRPr>
          </a:p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(COBYLA)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1163408940" name=""/>
          <p:cNvSpPr/>
          <p:nvPr/>
        </p:nvSpPr>
        <p:spPr bwMode="auto">
          <a:xfrm rot="5399978" flipH="0" flipV="0">
            <a:off x="10469212" y="3071621"/>
            <a:ext cx="358289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706008" name=""/>
          <p:cNvSpPr txBox="1"/>
          <p:nvPr/>
        </p:nvSpPr>
        <p:spPr bwMode="auto">
          <a:xfrm rot="0" flipH="0" flipV="0">
            <a:off x="9925211" y="3426216"/>
            <a:ext cx="1444131" cy="396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ES" sz="1800" b="0" i="0" u="none" strike="noStrike" cap="none" spc="0">
                <a:solidFill>
                  <a:schemeClr val="tx1"/>
                </a:solidFill>
                <a:latin typeface="Standard Symbols PS"/>
                <a:ea typeface="Standard Symbols PS"/>
                <a:cs typeface="Standard Symbols PS"/>
              </a:rPr>
              <a:t>g</a:t>
            </a:r>
            <a:r>
              <a:rPr lang="es-ES" sz="1800" b="0" i="0" u="none" strike="noStrike" cap="none" spc="0" baseline="-25000">
                <a:solidFill>
                  <a:schemeClr val="tx1"/>
                </a:solidFill>
                <a:latin typeface="Amiri"/>
                <a:ea typeface="Amiri"/>
                <a:cs typeface="Amiri"/>
              </a:rPr>
              <a:t>opt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Standard Symbols PS"/>
                <a:ea typeface="Standard Symbols PS"/>
                <a:cs typeface="Standard Symbols PS"/>
              </a:rPr>
              <a:t>,b</a:t>
            </a:r>
            <a:r>
              <a:rPr lang="es-ES" sz="1800" b="0" i="0" u="none" strike="noStrike" cap="none" spc="0" baseline="-25000">
                <a:solidFill>
                  <a:schemeClr val="tx1"/>
                </a:solidFill>
                <a:latin typeface="Amiri"/>
                <a:ea typeface="Amiri"/>
                <a:cs typeface="Amiri"/>
              </a:rPr>
              <a:t>opt</a:t>
            </a:r>
            <a:endParaRPr>
              <a:latin typeface="Amiri"/>
              <a:cs typeface="Amiri"/>
            </a:endParaRPr>
          </a:p>
        </p:txBody>
      </p:sp>
      <p:sp>
        <p:nvSpPr>
          <p:cNvPr id="173219432" name=""/>
          <p:cNvSpPr/>
          <p:nvPr/>
        </p:nvSpPr>
        <p:spPr bwMode="auto">
          <a:xfrm rot="5399978" flipH="0" flipV="0">
            <a:off x="10518424" y="3818226"/>
            <a:ext cx="358288" cy="350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082272" name="Flecha derecha 1887449590"/>
          <p:cNvSpPr/>
          <p:nvPr/>
        </p:nvSpPr>
        <p:spPr bwMode="auto">
          <a:xfrm rot="0" flipH="0" flipV="0">
            <a:off x="6693570" y="5102182"/>
            <a:ext cx="1651220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8929089" name="Flecha derecha 1887449590"/>
          <p:cNvSpPr/>
          <p:nvPr/>
        </p:nvSpPr>
        <p:spPr bwMode="auto">
          <a:xfrm rot="0" flipH="0" flipV="0">
            <a:off x="6693570" y="5346977"/>
            <a:ext cx="1651220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37909684" name="Flecha derecha 1887449590"/>
          <p:cNvSpPr/>
          <p:nvPr/>
        </p:nvSpPr>
        <p:spPr bwMode="auto">
          <a:xfrm rot="0" flipH="0" flipV="0">
            <a:off x="6693570" y="5587956"/>
            <a:ext cx="1651220" cy="2857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941124" name=""/>
          <p:cNvSpPr/>
          <p:nvPr/>
        </p:nvSpPr>
        <p:spPr bwMode="auto">
          <a:xfrm rot="10799990" flipH="0" flipV="0">
            <a:off x="8449650" y="4886324"/>
            <a:ext cx="428625" cy="180022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80345289" name=""/>
          <p:cNvSpPr/>
          <p:nvPr/>
        </p:nvSpPr>
        <p:spPr bwMode="auto">
          <a:xfrm rot="16199969" flipH="0" flipV="0">
            <a:off x="10022063" y="4552153"/>
            <a:ext cx="428625" cy="138580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11313562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062828" y="500046"/>
            <a:ext cx="383553" cy="383553"/>
          </a:xfrm>
          <a:prstGeom prst="rect">
            <a:avLst/>
          </a:prstGeom>
        </p:spPr>
      </p:pic>
      <p:pic>
        <p:nvPicPr>
          <p:cNvPr id="19671315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118701" y="2886123"/>
            <a:ext cx="383553" cy="383553"/>
          </a:xfrm>
          <a:prstGeom prst="rect">
            <a:avLst/>
          </a:prstGeom>
        </p:spPr>
      </p:pic>
      <p:pic>
        <p:nvPicPr>
          <p:cNvPr id="94504434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071836" y="639196"/>
            <a:ext cx="365402" cy="365402"/>
          </a:xfrm>
          <a:prstGeom prst="rect">
            <a:avLst/>
          </a:prstGeom>
        </p:spPr>
      </p:pic>
      <p:pic>
        <p:nvPicPr>
          <p:cNvPr id="94503246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071836" y="1870954"/>
            <a:ext cx="365401" cy="365401"/>
          </a:xfrm>
          <a:prstGeom prst="rect">
            <a:avLst/>
          </a:prstGeom>
        </p:spPr>
      </p:pic>
      <p:pic>
        <p:nvPicPr>
          <p:cNvPr id="3019750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071836" y="3086976"/>
            <a:ext cx="365401" cy="365401"/>
          </a:xfrm>
          <a:prstGeom prst="rect">
            <a:avLst/>
          </a:prstGeom>
        </p:spPr>
      </p:pic>
      <p:pic>
        <p:nvPicPr>
          <p:cNvPr id="38382209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424636" y="317345"/>
            <a:ext cx="365401" cy="365401"/>
          </a:xfrm>
          <a:prstGeom prst="rect">
            <a:avLst/>
          </a:prstGeom>
        </p:spPr>
      </p:pic>
      <p:pic>
        <p:nvPicPr>
          <p:cNvPr id="15784339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1424636" y="1931040"/>
            <a:ext cx="383553" cy="383553"/>
          </a:xfrm>
          <a:prstGeom prst="rect">
            <a:avLst/>
          </a:prstGeom>
        </p:spPr>
      </p:pic>
      <p:pic>
        <p:nvPicPr>
          <p:cNvPr id="63640354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725841" y="5964873"/>
            <a:ext cx="732449" cy="213044"/>
          </a:xfrm>
          <a:prstGeom prst="rect">
            <a:avLst/>
          </a:prstGeom>
        </p:spPr>
      </p:pic>
      <p:pic>
        <p:nvPicPr>
          <p:cNvPr id="46634412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092889" y="4778438"/>
            <a:ext cx="365401" cy="365401"/>
          </a:xfrm>
          <a:prstGeom prst="rect">
            <a:avLst/>
          </a:prstGeom>
        </p:spPr>
      </p:pic>
      <p:sp>
        <p:nvSpPr>
          <p:cNvPr id="1229475921" name=""/>
          <p:cNvSpPr txBox="1"/>
          <p:nvPr/>
        </p:nvSpPr>
        <p:spPr bwMode="auto">
          <a:xfrm rot="0" flipH="0" flipV="0">
            <a:off x="356369" y="5971457"/>
            <a:ext cx="750224" cy="366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TFG</a:t>
            </a:r>
            <a:endParaRPr>
              <a:latin typeface="Amiri"/>
              <a:ea typeface="Amiri"/>
              <a:cs typeface="Amiri"/>
            </a:endParaRPr>
          </a:p>
        </p:txBody>
      </p:sp>
      <p:sp>
        <p:nvSpPr>
          <p:cNvPr id="672361588" name=""/>
          <p:cNvSpPr txBox="1"/>
          <p:nvPr/>
        </p:nvSpPr>
        <p:spPr bwMode="auto">
          <a:xfrm flipH="0" flipV="0">
            <a:off x="1182445" y="5971457"/>
            <a:ext cx="1194911" cy="366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4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Amiri"/>
                <a:ea typeface="Amiri"/>
                <a:cs typeface="Amiri"/>
              </a:rPr>
              <a:t>Externo</a:t>
            </a:r>
            <a:endParaRPr>
              <a:latin typeface="Amiri"/>
              <a:cs typeface="Ami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2024-05-07T16:16:21Z</dcterms:modified>
  <cp:category/>
  <cp:contentStatus/>
  <cp:version/>
</cp:coreProperties>
</file>