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69" r:id="rId2"/>
    <p:sldId id="472" r:id="rId3"/>
    <p:sldId id="256" r:id="rId4"/>
    <p:sldId id="463" r:id="rId5"/>
    <p:sldId id="461" r:id="rId6"/>
    <p:sldId id="462" r:id="rId7"/>
    <p:sldId id="464" r:id="rId8"/>
    <p:sldId id="257" r:id="rId9"/>
    <p:sldId id="389" r:id="rId10"/>
    <p:sldId id="390" r:id="rId11"/>
    <p:sldId id="393" r:id="rId12"/>
    <p:sldId id="394" r:id="rId13"/>
    <p:sldId id="395" r:id="rId14"/>
    <p:sldId id="396" r:id="rId15"/>
    <p:sldId id="397" r:id="rId16"/>
    <p:sldId id="398" r:id="rId17"/>
    <p:sldId id="399" r:id="rId18"/>
    <p:sldId id="400" r:id="rId19"/>
    <p:sldId id="404" r:id="rId20"/>
    <p:sldId id="405" r:id="rId21"/>
    <p:sldId id="406" r:id="rId22"/>
    <p:sldId id="407" r:id="rId23"/>
    <p:sldId id="408" r:id="rId24"/>
    <p:sldId id="438" r:id="rId25"/>
    <p:sldId id="449" r:id="rId26"/>
    <p:sldId id="411" r:id="rId27"/>
    <p:sldId id="409" r:id="rId28"/>
    <p:sldId id="410" r:id="rId29"/>
    <p:sldId id="465" r:id="rId30"/>
    <p:sldId id="412" r:id="rId31"/>
    <p:sldId id="413" r:id="rId32"/>
    <p:sldId id="401" r:id="rId33"/>
    <p:sldId id="443" r:id="rId34"/>
    <p:sldId id="441" r:id="rId35"/>
    <p:sldId id="402" r:id="rId36"/>
    <p:sldId id="442" r:id="rId37"/>
    <p:sldId id="403" r:id="rId38"/>
    <p:sldId id="466" r:id="rId39"/>
    <p:sldId id="444" r:id="rId40"/>
    <p:sldId id="446" r:id="rId41"/>
    <p:sldId id="467" r:id="rId42"/>
    <p:sldId id="414" r:id="rId43"/>
    <p:sldId id="468" r:id="rId44"/>
    <p:sldId id="415" r:id="rId45"/>
    <p:sldId id="475" r:id="rId46"/>
    <p:sldId id="416" r:id="rId47"/>
    <p:sldId id="473" r:id="rId48"/>
    <p:sldId id="474" r:id="rId49"/>
    <p:sldId id="452" r:id="rId50"/>
    <p:sldId id="453" r:id="rId51"/>
    <p:sldId id="454" r:id="rId52"/>
    <p:sldId id="455" r:id="rId53"/>
    <p:sldId id="469" r:id="rId54"/>
    <p:sldId id="417" r:id="rId55"/>
    <p:sldId id="418" r:id="rId56"/>
    <p:sldId id="419" r:id="rId57"/>
    <p:sldId id="470" r:id="rId58"/>
    <p:sldId id="420" r:id="rId59"/>
    <p:sldId id="471" r:id="rId60"/>
    <p:sldId id="42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29" autoAdjust="0"/>
  </p:normalViewPr>
  <p:slideViewPr>
    <p:cSldViewPr snapToGrid="0">
      <p:cViewPr varScale="1">
        <p:scale>
          <a:sx n="63" d="100"/>
          <a:sy n="63" d="100"/>
        </p:scale>
        <p:origin x="936" y="5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A3D97-5CBC-4329-962A-77B331FD9F3D}" type="datetimeFigureOut">
              <a:rPr lang="en-US" smtClean="0"/>
              <a:t>2021-01-15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70544-4C0A-4180-9CDC-1B5F6E3DE3EB}" type="slidenum">
              <a:rPr lang="en-US" smtClean="0"/>
              <a:t>‹#›</a:t>
            </a:fld>
            <a:endParaRPr lang="en-US"/>
          </a:p>
        </p:txBody>
      </p:sp>
    </p:spTree>
    <p:extLst>
      <p:ext uri="{BB962C8B-B14F-4D97-AF65-F5344CB8AC3E}">
        <p14:creationId xmlns:p14="http://schemas.microsoft.com/office/powerpoint/2010/main" val="410447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4272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46451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65857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5853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F40C9-9084-4503-A57D-41B5C11783C8}" type="datetimeFigureOut">
              <a:rPr lang="en-US" smtClean="0"/>
              <a:t>2021-01-15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179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5F40C9-9084-4503-A57D-41B5C11783C8}" type="datetimeFigureOut">
              <a:rPr lang="en-US" smtClean="0"/>
              <a:t>2021-01-15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9999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5F40C9-9084-4503-A57D-41B5C11783C8}" type="datetimeFigureOut">
              <a:rPr lang="en-US" smtClean="0"/>
              <a:t>2021-01-15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23857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5F40C9-9084-4503-A57D-41B5C11783C8}" type="datetimeFigureOut">
              <a:rPr lang="en-US" smtClean="0"/>
              <a:t>2021-01-15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9421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F40C9-9084-4503-A57D-41B5C11783C8}" type="datetimeFigureOut">
              <a:rPr lang="en-US" smtClean="0"/>
              <a:t>2021-01-15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926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6909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2021-01-15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56358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0C9-9084-4503-A57D-41B5C11783C8}" type="datetimeFigureOut">
              <a:rPr lang="en-US" smtClean="0"/>
              <a:t>2021-01-15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9AA2F-291F-4CDA-BFFA-B229DD07E157}" type="slidenum">
              <a:rPr lang="en-US" smtClean="0"/>
              <a:t>‹#›</a:t>
            </a:fld>
            <a:endParaRPr lang="en-US"/>
          </a:p>
        </p:txBody>
      </p:sp>
    </p:spTree>
    <p:extLst>
      <p:ext uri="{BB962C8B-B14F-4D97-AF65-F5344CB8AC3E}">
        <p14:creationId xmlns:p14="http://schemas.microsoft.com/office/powerpoint/2010/main" val="425926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18" Type="http://schemas.openxmlformats.org/officeDocument/2006/relationships/slide" Target="slide22.xml"/><Relationship Id="rId3" Type="http://schemas.openxmlformats.org/officeDocument/2006/relationships/slide" Target="slide6.xml"/><Relationship Id="rId21" Type="http://schemas.openxmlformats.org/officeDocument/2006/relationships/slide" Target="slide25.xml"/><Relationship Id="rId7" Type="http://schemas.openxmlformats.org/officeDocument/2006/relationships/slide" Target="slide11.xml"/><Relationship Id="rId12" Type="http://schemas.openxmlformats.org/officeDocument/2006/relationships/slide" Target="slide16.xml"/><Relationship Id="rId17" Type="http://schemas.openxmlformats.org/officeDocument/2006/relationships/slide" Target="slide21.xml"/><Relationship Id="rId2" Type="http://schemas.openxmlformats.org/officeDocument/2006/relationships/slide" Target="slide5.xml"/><Relationship Id="rId16" Type="http://schemas.openxmlformats.org/officeDocument/2006/relationships/slide" Target="slide20.xml"/><Relationship Id="rId20"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24" Type="http://schemas.openxmlformats.org/officeDocument/2006/relationships/slide" Target="slide28.xml"/><Relationship Id="rId5" Type="http://schemas.openxmlformats.org/officeDocument/2006/relationships/slide" Target="slide9.xml"/><Relationship Id="rId15" Type="http://schemas.openxmlformats.org/officeDocument/2006/relationships/slide" Target="slide19.xml"/><Relationship Id="rId23" Type="http://schemas.openxmlformats.org/officeDocument/2006/relationships/slide" Target="slide27.xml"/><Relationship Id="rId10" Type="http://schemas.openxmlformats.org/officeDocument/2006/relationships/slide" Target="slide14.xml"/><Relationship Id="rId19" Type="http://schemas.openxmlformats.org/officeDocument/2006/relationships/slide" Target="slide23.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18.xml"/><Relationship Id="rId22"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4.xml"/><Relationship Id="rId13" Type="http://schemas.openxmlformats.org/officeDocument/2006/relationships/slide" Target="slide58.xml"/><Relationship Id="rId3" Type="http://schemas.openxmlformats.org/officeDocument/2006/relationships/slide" Target="slide31.xml"/><Relationship Id="rId7" Type="http://schemas.openxmlformats.org/officeDocument/2006/relationships/slide" Target="slide42.xml"/><Relationship Id="rId12" Type="http://schemas.openxmlformats.org/officeDocument/2006/relationships/slide" Target="slide56.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39.xml"/><Relationship Id="rId11" Type="http://schemas.openxmlformats.org/officeDocument/2006/relationships/slide" Target="slide55.xml"/><Relationship Id="rId5" Type="http://schemas.openxmlformats.org/officeDocument/2006/relationships/slide" Target="slide35.xml"/><Relationship Id="rId10" Type="http://schemas.openxmlformats.org/officeDocument/2006/relationships/slide" Target="slide54.xml"/><Relationship Id="rId4" Type="http://schemas.openxmlformats.org/officeDocument/2006/relationships/slide" Target="slide32.xml"/><Relationship Id="rId9" Type="http://schemas.openxmlformats.org/officeDocument/2006/relationships/slide" Target="slide46.xml"/><Relationship Id="rId14" Type="http://schemas.openxmlformats.org/officeDocument/2006/relationships/slide" Target="slide6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a:xfrm>
            <a:off x="0" y="0"/>
            <a:ext cx="12192000" cy="6858000"/>
          </a:xfrm>
          <a:prstGeom prst="rect">
            <a:avLst/>
          </a:prstGeom>
          <a:solidFill>
            <a:schemeClr val="bg1">
              <a:lumMod val="50000"/>
              <a:alpha val="19607"/>
            </a:schemeClr>
          </a:solidFill>
        </p:spPr>
        <p:txBody>
          <a:bodyPr anchor="ctr"/>
          <a:lstStyle/>
          <a:p>
            <a:pPr algn="ctr"/>
            <a:r>
              <a:rPr lang="en-US" sz="7200" b="1" smtClean="0">
                <a:solidFill>
                  <a:schemeClr val="accent5">
                    <a:lumMod val="60000"/>
                    <a:lumOff val="40000"/>
                  </a:schemeClr>
                </a:solidFill>
                <a:latin typeface="SF Movie Poster" panose="00000400000000000000" pitchFamily="2" charset="0"/>
              </a:rPr>
              <a:t>DOCKER COMMANS AND NOTES</a:t>
            </a:r>
          </a:p>
          <a:p>
            <a:pPr algn="ctr"/>
            <a:endParaRPr lang="en-US" sz="7200" b="1">
              <a:solidFill>
                <a:schemeClr val="accent5">
                  <a:lumMod val="60000"/>
                  <a:lumOff val="40000"/>
                </a:schemeClr>
              </a:solidFill>
              <a:latin typeface="SF Movie Poster" panose="00000400000000000000" pitchFamily="2" charset="0"/>
            </a:endParaRPr>
          </a:p>
          <a:p>
            <a:pPr algn="ctr"/>
            <a:r>
              <a:rPr lang="en-US" sz="3600" b="1" smtClean="0">
                <a:solidFill>
                  <a:schemeClr val="accent5">
                    <a:lumMod val="60000"/>
                    <a:lumOff val="40000"/>
                  </a:schemeClr>
                </a:solidFill>
                <a:latin typeface="SF Movie Poster" panose="00000400000000000000" pitchFamily="2" charset="0"/>
              </a:rPr>
              <a:t>ORIOL ORDI</a:t>
            </a:r>
            <a:endParaRPr lang="en-US" sz="36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94314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 IMAGES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IMAGES </a:t>
            </a:r>
            <a:r>
              <a:rPr lang="en-US" sz="2400" smtClean="0">
                <a:latin typeface="Adobe Devanagari" panose="02040503050201020203" pitchFamily="18" charset="0"/>
                <a:cs typeface="Adobe Devanagari" panose="02040503050201020203" pitchFamily="18" charset="0"/>
              </a:rPr>
              <a:t>returns a list of pulled images</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images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09098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4. PS</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PS </a:t>
            </a:r>
            <a:r>
              <a:rPr lang="en-US" sz="2400" smtClean="0">
                <a:latin typeface="Adobe Devanagari" panose="02040503050201020203" pitchFamily="18" charset="0"/>
                <a:cs typeface="Adobe Devanagari" panose="02040503050201020203" pitchFamily="18" charset="0"/>
              </a:rPr>
              <a:t>returns a list of running containers with information such as:</a:t>
            </a:r>
          </a:p>
          <a:p>
            <a:pPr algn="ctr">
              <a:lnSpc>
                <a:spcPct val="150000"/>
              </a:lnSpc>
            </a:pPr>
            <a:r>
              <a:rPr lang="es-ES" sz="2400" smtClean="0">
                <a:latin typeface="Adobe Devanagari" panose="02040503050201020203" pitchFamily="18" charset="0"/>
                <a:cs typeface="Adobe Devanagari" panose="02040503050201020203" pitchFamily="18" charset="0"/>
              </a:rPr>
              <a:t>Container_id, Image, Command, Ports, Container_name…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ps</a:t>
            </a: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FLAGS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ps</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returns a list of all containers (running or not)</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352264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5. START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START </a:t>
            </a:r>
            <a:r>
              <a:rPr lang="en-US" sz="2400" smtClean="0">
                <a:latin typeface="Adobe Devanagari" panose="02040503050201020203" pitchFamily="18" charset="0"/>
                <a:cs typeface="Adobe Devanagari" panose="02040503050201020203" pitchFamily="18" charset="0"/>
              </a:rPr>
              <a:t>starts a container that is not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start</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start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086861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6. STOP</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STOP </a:t>
            </a:r>
            <a:r>
              <a:rPr lang="en-US" sz="2400" smtClean="0">
                <a:latin typeface="Adobe Devanagari" panose="02040503050201020203" pitchFamily="18" charset="0"/>
                <a:cs typeface="Adobe Devanagari" panose="02040503050201020203" pitchFamily="18" charset="0"/>
              </a:rPr>
              <a:t>stops a container that is running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stop</a:t>
            </a:r>
            <a:r>
              <a:rPr lang="en-US" sz="2400" smtClean="0">
                <a:latin typeface="Adobe Devanagari" panose="02040503050201020203" pitchFamily="18" charset="0"/>
                <a:cs typeface="Adobe Devanagari" panose="02040503050201020203" pitchFamily="18" charset="0"/>
              </a:rPr>
              <a:t> 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stop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2884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7. RM</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 </a:t>
            </a:r>
            <a:r>
              <a:rPr lang="en-US" sz="2400" smtClean="0">
                <a:latin typeface="Adobe Devanagari" panose="02040503050201020203" pitchFamily="18" charset="0"/>
                <a:cs typeface="Adobe Devanagari" panose="02040503050201020203" pitchFamily="18" charset="0"/>
              </a:rPr>
              <a:t>deletes a stopped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 </a:t>
            </a:r>
            <a:r>
              <a:rPr lang="en-US" sz="2400" smtClean="0">
                <a:latin typeface="Adobe Devanagari" panose="02040503050201020203" pitchFamily="18" charset="0"/>
                <a:cs typeface="Adobe Devanagari" panose="02040503050201020203" pitchFamily="18" charset="0"/>
              </a:rPr>
              <a:t>CONTAINER_NAME_OR_CONTAINER_ID</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ALTERNATIVES</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CONTAINER_ID</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docker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container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 ps –aqf “name=CONTAINER_NAME”)</a:t>
            </a:r>
            <a:endParaRPr lang="es-E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979866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8. RMI</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RMI </a:t>
            </a:r>
            <a:r>
              <a:rPr lang="en-US" sz="2400" smtClean="0">
                <a:latin typeface="Adobe Devanagari" panose="02040503050201020203" pitchFamily="18" charset="0"/>
                <a:cs typeface="Adobe Devanagari" panose="02040503050201020203" pitchFamily="18" charset="0"/>
              </a:rPr>
              <a:t>deletes an image</a:t>
            </a:r>
          </a:p>
          <a:p>
            <a:pPr algn="ctr">
              <a:lnSpc>
                <a:spcPct val="150000"/>
              </a:lnSpc>
            </a:pPr>
            <a:r>
              <a:rPr lang="es-ES" sz="2400" smtClean="0">
                <a:latin typeface="Adobe Devanagari" panose="02040503050201020203" pitchFamily="18" charset="0"/>
                <a:cs typeface="Adobe Devanagari" panose="02040503050201020203" pitchFamily="18" charset="0"/>
              </a:rPr>
              <a:t>All containers based on that image have to have been deleted before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rmi </a:t>
            </a:r>
            <a:r>
              <a:rPr lang="en-US" sz="2400" smtClean="0">
                <a:latin typeface="Adobe Devanagari" panose="02040503050201020203" pitchFamily="18" charset="0"/>
                <a:cs typeface="Adobe Devanagari" panose="02040503050201020203" pitchFamily="18" charset="0"/>
              </a:rPr>
              <a:t>IMAGE_NAME_OR_IMAGE_ID</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60210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9. CONTAINER RENAME</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CONTAINER RENAME </a:t>
            </a:r>
            <a:r>
              <a:rPr lang="en-US" sz="2400" smtClean="0">
                <a:latin typeface="Adobe Devanagari" panose="02040503050201020203" pitchFamily="18" charset="0"/>
                <a:cs typeface="Adobe Devanagari" panose="02040503050201020203" pitchFamily="18" charset="0"/>
              </a:rPr>
              <a:t>renames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container rename </a:t>
            </a:r>
            <a:r>
              <a:rPr lang="en-US" sz="2400" smtClean="0">
                <a:latin typeface="Adobe Devanagari" panose="02040503050201020203" pitchFamily="18" charset="0"/>
                <a:cs typeface="Adobe Devanagari" panose="02040503050201020203" pitchFamily="18" charset="0"/>
              </a:rPr>
              <a:t>OLD_CONTAINER_NAME NEW_CONTAINER_NAME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3747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10. EXECUTING COMMANDS WITH RUN</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followed by a </a:t>
            </a:r>
            <a:r>
              <a:rPr lang="en-US" sz="2400" smtClean="0">
                <a:latin typeface="Adobe Devanagari" panose="02040503050201020203" pitchFamily="18" charset="0"/>
                <a:cs typeface="Adobe Devanagari" panose="02040503050201020203" pitchFamily="18" charset="0"/>
              </a:rPr>
              <a:t>command </a:t>
            </a:r>
            <a:r>
              <a:rPr lang="en-US" sz="2400" smtClean="0">
                <a:latin typeface="Adobe Devanagari" panose="02040503050201020203" pitchFamily="18" charset="0"/>
                <a:cs typeface="Adobe Devanagari" panose="02040503050201020203" pitchFamily="18" charset="0"/>
              </a:rPr>
              <a:t>to execute when the container is created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a:t>
            </a:r>
            <a:r>
              <a:rPr lang="en-US" sz="2400" smtClean="0">
                <a:latin typeface="Adobe Devanagari" panose="02040503050201020203" pitchFamily="18" charset="0"/>
                <a:cs typeface="Adobe Devanagari" panose="02040503050201020203" pitchFamily="18" charset="0"/>
              </a:rPr>
              <a:t>IMAGE_NAME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ubuntu sleep 5  runs an Ubuntu container and executes the command sleep for 5 seconds</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396615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11. EXECUTING COMMANDS WITH EXEC</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EXEC </a:t>
            </a:r>
            <a:r>
              <a:rPr lang="en-US" sz="2400" smtClean="0">
                <a:latin typeface="Adobe Devanagari" panose="02040503050201020203" pitchFamily="18" charset="0"/>
                <a:cs typeface="Adobe Devanagari" panose="02040503050201020203" pitchFamily="18" charset="0"/>
              </a:rPr>
              <a:t>can be used on a running container to execute a command</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exec </a:t>
            </a:r>
            <a:r>
              <a:rPr lang="en-US" sz="2400" smtClean="0">
                <a:latin typeface="Adobe Devanagari" panose="02040503050201020203" pitchFamily="18" charset="0"/>
                <a:cs typeface="Adobe Devanagari" panose="02040503050201020203" pitchFamily="18" charset="0"/>
              </a:rPr>
              <a:t>CONTAINER_NAME COMMAND</a:t>
            </a:r>
          </a:p>
          <a:p>
            <a:pPr algn="ct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exec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silly_dog cat /etc/hosts  runs the “cat /etc/hosts” command on the silly_dog container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247028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12. RUN (ATTACHED AND DETACHED)</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a container in an </a:t>
            </a:r>
            <a:r>
              <a:rPr lang="en-US" sz="2400" smtClean="0">
                <a:solidFill>
                  <a:srgbClr val="00B050"/>
                </a:solidFill>
                <a:latin typeface="Adobe Devanagari" panose="02040503050201020203" pitchFamily="18" charset="0"/>
                <a:cs typeface="Adobe Devanagari" panose="02040503050201020203" pitchFamily="18" charset="0"/>
              </a:rPr>
              <a:t>ATTACHED</a:t>
            </a:r>
            <a:r>
              <a:rPr lang="en-US" sz="2400" smtClean="0">
                <a:latin typeface="Adobe Devanagari" panose="02040503050201020203" pitchFamily="18" charset="0"/>
                <a:cs typeface="Adobe Devanagari" panose="02040503050201020203" pitchFamily="18" charset="0"/>
              </a:rPr>
              <a:t> mode</a:t>
            </a:r>
          </a:p>
          <a:p>
            <a:pPr algn="ctr">
              <a:lnSpc>
                <a:spcPct val="150000"/>
              </a:lnSpc>
            </a:pPr>
            <a:r>
              <a:rPr lang="es-ES" sz="2400" smtClean="0">
                <a:latin typeface="Adobe Devanagari" panose="02040503050201020203" pitchFamily="18" charset="0"/>
                <a:cs typeface="Adobe Devanagari" panose="02040503050201020203" pitchFamily="18" charset="0"/>
              </a:rPr>
              <a:t>This means that you are attached to the console (or standard out) of the container and you won’t be able to do anything on your console until the docker container stops, or you press CTRL+C</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Alternatively, you can run a container in a </a:t>
            </a:r>
            <a:r>
              <a:rPr lang="es-ES" sz="2400" smtClean="0">
                <a:solidFill>
                  <a:srgbClr val="00B050"/>
                </a:solidFill>
                <a:latin typeface="Adobe Devanagari" panose="02040503050201020203" pitchFamily="18" charset="0"/>
                <a:cs typeface="Adobe Devanagari" panose="02040503050201020203" pitchFamily="18" charset="0"/>
              </a:rPr>
              <a:t>DETACHED</a:t>
            </a:r>
            <a:r>
              <a:rPr lang="es-ES" sz="2400" smtClean="0">
                <a:latin typeface="Adobe Devanagari" panose="02040503050201020203" pitchFamily="18" charset="0"/>
                <a:cs typeface="Adobe Devanagari" panose="02040503050201020203" pitchFamily="18" charset="0"/>
              </a:rPr>
              <a:t> mode with the </a:t>
            </a:r>
            <a:r>
              <a:rPr lang="es-ES" sz="2400" smtClean="0">
                <a:solidFill>
                  <a:schemeClr val="accent1"/>
                </a:solidFill>
                <a:latin typeface="Adobe Devanagari" panose="02040503050201020203" pitchFamily="18" charset="0"/>
                <a:cs typeface="Adobe Devanagari" panose="02040503050201020203" pitchFamily="18" charset="0"/>
              </a:rPr>
              <a:t>–d flag</a:t>
            </a:r>
          </a:p>
          <a:p>
            <a:pPr algn="ctr">
              <a:lnSpc>
                <a:spcPct val="150000"/>
              </a:lnSpc>
            </a:pPr>
            <a:r>
              <a:rPr lang="es-ES" sz="2400" smtClean="0">
                <a:latin typeface="Adobe Devanagari" panose="02040503050201020203" pitchFamily="18" charset="0"/>
                <a:cs typeface="Adobe Devanagari" panose="02040503050201020203" pitchFamily="18" charset="0"/>
              </a:rPr>
              <a:t>This will run the docker container in a background mode, freeing the console for you</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RUN A DETACHED CONTAINER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run –d</a:t>
            </a:r>
            <a:r>
              <a:rPr lang="es-ES" sz="2400" smtClean="0">
                <a:latin typeface="Adobe Devanagari" panose="02040503050201020203" pitchFamily="18" charset="0"/>
                <a:cs typeface="Adobe Devanagari" panose="02040503050201020203" pitchFamily="18" charset="0"/>
              </a:rPr>
              <a:t> IMAGE_NAME</a:t>
            </a:r>
          </a:p>
          <a:p>
            <a:pPr algn="ctr">
              <a:lnSpc>
                <a:spcPct val="150000"/>
              </a:lnSpc>
            </a:pPr>
            <a:r>
              <a:rPr lang="es-ES" sz="2400" smtClean="0">
                <a:solidFill>
                  <a:srgbClr val="FF0000"/>
                </a:solidFill>
                <a:latin typeface="Adobe Devanagari" panose="02040503050201020203" pitchFamily="18" charset="0"/>
                <a:cs typeface="Adobe Devanagari" panose="02040503050201020203" pitchFamily="18" charset="0"/>
              </a:rPr>
              <a:t>ATTACH A </a:t>
            </a:r>
            <a:r>
              <a:rPr lang="es-ES" sz="2400">
                <a:solidFill>
                  <a:srgbClr val="FF0000"/>
                </a:solidFill>
                <a:latin typeface="Adobe Devanagari" panose="02040503050201020203" pitchFamily="18" charset="0"/>
                <a:cs typeface="Adobe Devanagari" panose="02040503050201020203" pitchFamily="18" charset="0"/>
              </a:rPr>
              <a:t>DETACHED CONTAINER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a:latin typeface="Adobe Devanagari" panose="02040503050201020203" pitchFamily="18" charset="0"/>
                <a:cs typeface="Adobe Devanagari" panose="02040503050201020203" pitchFamily="18" charset="0"/>
              </a:rPr>
              <a:t>docker </a:t>
            </a:r>
            <a:r>
              <a:rPr lang="es-ES" sz="2400" smtClean="0">
                <a:solidFill>
                  <a:schemeClr val="accent1"/>
                </a:solidFill>
                <a:latin typeface="Adobe Devanagari" panose="02040503050201020203" pitchFamily="18" charset="0"/>
                <a:cs typeface="Adobe Devanagari" panose="02040503050201020203" pitchFamily="18" charset="0"/>
              </a:rPr>
              <a:t>attach </a:t>
            </a:r>
            <a:r>
              <a:rPr lang="es-ES" sz="2400" smtClean="0">
                <a:latin typeface="Adobe Devanagari" panose="02040503050201020203" pitchFamily="18" charset="0"/>
                <a:cs typeface="Adobe Devanagari" panose="02040503050201020203" pitchFamily="18" charset="0"/>
              </a:rPr>
              <a:t>CONTAINER_NAME_OR_ID</a:t>
            </a: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4827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2" name="Rectangle 1"/>
          <p:cNvSpPr/>
          <p:nvPr/>
        </p:nvSpPr>
        <p:spPr>
          <a:xfrm>
            <a:off x="640080" y="1981201"/>
            <a:ext cx="11551920" cy="3688079"/>
          </a:xfrm>
          <a:prstGeom prst="rect">
            <a:avLst/>
          </a:prstGeom>
        </p:spPr>
        <p:txBody>
          <a:bodyPr wrap="square" numCol="2">
            <a:spAutoFit/>
          </a:bodyPr>
          <a:lstStyle/>
          <a:p>
            <a:r>
              <a:rPr lang="es-ES" b="1" u="sng" smtClean="0"/>
              <a:t>INSTALLATION AND ACTIVATION</a:t>
            </a:r>
            <a:endParaRPr lang="en-US" b="1" u="sng" smtClean="0"/>
          </a:p>
          <a:p>
            <a:r>
              <a:rPr lang="en-US" smtClean="0">
                <a:hlinkClick r:id="rId2" action="ppaction://hlinksldjump"/>
              </a:rPr>
              <a:t>0</a:t>
            </a:r>
            <a:r>
              <a:rPr lang="en-US">
                <a:hlinkClick r:id="rId2" action="ppaction://hlinksldjump"/>
              </a:rPr>
              <a:t>. INSTALLATION</a:t>
            </a:r>
            <a:endParaRPr lang="en-US"/>
          </a:p>
          <a:p>
            <a:r>
              <a:rPr lang="en-US">
                <a:hlinkClick r:id="rId3" action="ppaction://hlinksldjump"/>
              </a:rPr>
              <a:t>0. ACTIVATION</a:t>
            </a:r>
            <a:endParaRPr lang="en-US"/>
          </a:p>
          <a:p>
            <a:endParaRPr lang="es-ES" smtClean="0"/>
          </a:p>
          <a:p>
            <a:r>
              <a:rPr lang="es-ES" b="1" u="sng" smtClean="0"/>
              <a:t>RUNNING IMAGES AND PLAYING WITH CONTAINERS</a:t>
            </a:r>
            <a:endParaRPr lang="en-US" b="1" u="sng"/>
          </a:p>
          <a:p>
            <a:r>
              <a:rPr lang="en-US">
                <a:hlinkClick r:id="rId4" action="ppaction://hlinksldjump"/>
              </a:rPr>
              <a:t>1. PULL</a:t>
            </a:r>
            <a:endParaRPr lang="en-US"/>
          </a:p>
          <a:p>
            <a:r>
              <a:rPr lang="en-US">
                <a:hlinkClick r:id="rId5" action="ppaction://hlinksldjump"/>
              </a:rPr>
              <a:t>2. RUN</a:t>
            </a:r>
            <a:endParaRPr lang="en-US"/>
          </a:p>
          <a:p>
            <a:r>
              <a:rPr lang="en-US">
                <a:hlinkClick r:id="rId6" action="ppaction://hlinksldjump"/>
              </a:rPr>
              <a:t>3. IMAGES</a:t>
            </a:r>
            <a:endParaRPr lang="en-US"/>
          </a:p>
          <a:p>
            <a:r>
              <a:rPr lang="en-US" smtClean="0">
                <a:hlinkClick r:id="rId7" action="ppaction://hlinksldjump"/>
              </a:rPr>
              <a:t>4. PS</a:t>
            </a:r>
            <a:endParaRPr lang="en-US" smtClean="0"/>
          </a:p>
          <a:p>
            <a:r>
              <a:rPr lang="en-US" smtClean="0">
                <a:hlinkClick r:id="rId8" action="ppaction://hlinksldjump"/>
              </a:rPr>
              <a:t>5. START</a:t>
            </a:r>
            <a:endParaRPr lang="en-US" smtClean="0"/>
          </a:p>
          <a:p>
            <a:r>
              <a:rPr lang="en-US" smtClean="0">
                <a:hlinkClick r:id="rId9" action="ppaction://hlinksldjump"/>
              </a:rPr>
              <a:t>6</a:t>
            </a:r>
            <a:r>
              <a:rPr lang="en-US">
                <a:hlinkClick r:id="rId9" action="ppaction://hlinksldjump"/>
              </a:rPr>
              <a:t>. STOP</a:t>
            </a:r>
            <a:endParaRPr lang="en-US"/>
          </a:p>
          <a:p>
            <a:r>
              <a:rPr lang="en-US">
                <a:hlinkClick r:id="rId10" action="ppaction://hlinksldjump"/>
              </a:rPr>
              <a:t>7. RM</a:t>
            </a:r>
            <a:endParaRPr lang="en-US"/>
          </a:p>
          <a:p>
            <a:r>
              <a:rPr lang="en-US">
                <a:hlinkClick r:id="rId11" action="ppaction://hlinksldjump"/>
              </a:rPr>
              <a:t>8. RMI</a:t>
            </a:r>
            <a:endParaRPr lang="en-US"/>
          </a:p>
          <a:p>
            <a:r>
              <a:rPr lang="en-US">
                <a:hlinkClick r:id="rId12" action="ppaction://hlinksldjump"/>
              </a:rPr>
              <a:t>9. CONTAINER RENAME</a:t>
            </a:r>
            <a:endParaRPr lang="en-US"/>
          </a:p>
          <a:p>
            <a:r>
              <a:rPr lang="en-US">
                <a:hlinkClick r:id="rId13" action="ppaction://hlinksldjump"/>
              </a:rPr>
              <a:t>10. EXECUTING COMMANDS WITH RUN</a:t>
            </a:r>
            <a:endParaRPr lang="en-US"/>
          </a:p>
          <a:p>
            <a:r>
              <a:rPr lang="en-US">
                <a:hlinkClick r:id="rId14" action="ppaction://hlinksldjump"/>
              </a:rPr>
              <a:t>11. EXECUTING COMMANDS WITH EXEC</a:t>
            </a:r>
            <a:endParaRPr lang="en-US"/>
          </a:p>
          <a:p>
            <a:r>
              <a:rPr lang="en-US">
                <a:hlinkClick r:id="rId15" action="ppaction://hlinksldjump"/>
              </a:rPr>
              <a:t>12. RUN (ATTACHED AND DETACHED)</a:t>
            </a:r>
            <a:endParaRPr lang="en-US"/>
          </a:p>
          <a:p>
            <a:r>
              <a:rPr lang="en-US">
                <a:hlinkClick r:id="rId16" action="ppaction://hlinksldjump"/>
              </a:rPr>
              <a:t>13. VERSION</a:t>
            </a:r>
            <a:endParaRPr lang="en-US"/>
          </a:p>
          <a:p>
            <a:r>
              <a:rPr lang="en-US">
                <a:hlinkClick r:id="rId17" action="ppaction://hlinksldjump"/>
              </a:rPr>
              <a:t>14. RUN OR EXEC (INTERACTIVE MODE)</a:t>
            </a:r>
            <a:endParaRPr lang="en-US"/>
          </a:p>
          <a:p>
            <a:r>
              <a:rPr lang="en-US">
                <a:hlinkClick r:id="rId18" action="ppaction://hlinksldjump"/>
              </a:rPr>
              <a:t>15. RUN OR EXEC (ATTACHED TERMINAL)</a:t>
            </a:r>
            <a:endParaRPr lang="en-US"/>
          </a:p>
          <a:p>
            <a:r>
              <a:rPr lang="en-US">
                <a:hlinkClick r:id="rId19" action="ppaction://hlinksldjump"/>
              </a:rPr>
              <a:t>16. RUN (WITH PORT MAPPING)</a:t>
            </a:r>
            <a:endParaRPr lang="en-US"/>
          </a:p>
          <a:p>
            <a:r>
              <a:rPr lang="en-US">
                <a:hlinkClick r:id="rId20" action="ppaction://hlinksldjump"/>
              </a:rPr>
              <a:t>16. RUN (WITH VOLUME)</a:t>
            </a:r>
            <a:endParaRPr lang="en-US"/>
          </a:p>
          <a:p>
            <a:r>
              <a:rPr lang="en-US">
                <a:hlinkClick r:id="rId21" action="ppaction://hlinksldjump"/>
              </a:rPr>
              <a:t>16. RUN (WITH MOUNT)</a:t>
            </a:r>
            <a:endParaRPr lang="en-US"/>
          </a:p>
          <a:p>
            <a:r>
              <a:rPr lang="en-US">
                <a:hlinkClick r:id="rId22" action="ppaction://hlinksldjump"/>
              </a:rPr>
              <a:t>17. RUN (ENVIRONMENT VARIABLES)</a:t>
            </a:r>
            <a:endParaRPr lang="en-US"/>
          </a:p>
          <a:p>
            <a:r>
              <a:rPr lang="en-US">
                <a:hlinkClick r:id="rId23" action="ppaction://hlinksldjump"/>
              </a:rPr>
              <a:t>18. INSPECT</a:t>
            </a:r>
            <a:endParaRPr lang="en-US"/>
          </a:p>
          <a:p>
            <a:r>
              <a:rPr lang="en-US">
                <a:hlinkClick r:id="rId24" action="ppaction://hlinksldjump"/>
              </a:rPr>
              <a:t>19. </a:t>
            </a:r>
            <a:r>
              <a:rPr lang="en-US" smtClean="0">
                <a:hlinkClick r:id="rId24" action="ppaction://hlinksldjump"/>
              </a:rPr>
              <a:t>LOGS</a:t>
            </a:r>
            <a:endParaRPr lang="en-US"/>
          </a:p>
        </p:txBody>
      </p:sp>
    </p:spTree>
    <p:extLst>
      <p:ext uri="{BB962C8B-B14F-4D97-AF65-F5344CB8AC3E}">
        <p14:creationId xmlns:p14="http://schemas.microsoft.com/office/powerpoint/2010/main" val="3137623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13. VERSION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VERSION </a:t>
            </a:r>
            <a:r>
              <a:rPr lang="en-US" sz="2400" smtClean="0">
                <a:latin typeface="Adobe Devanagari" panose="02040503050201020203" pitchFamily="18" charset="0"/>
                <a:cs typeface="Adobe Devanagari" panose="02040503050201020203" pitchFamily="18" charset="0"/>
              </a:rPr>
              <a:t>is used to know the version of docker installed</a:t>
            </a:r>
          </a:p>
          <a:p>
            <a:pPr algn="ctr">
              <a:lnSpc>
                <a:spcPct val="150000"/>
              </a:lnSpc>
            </a:pPr>
            <a:r>
              <a:rPr lang="es-ES" sz="2400" smtClean="0">
                <a:latin typeface="Adobe Devanagari" panose="02040503050201020203" pitchFamily="18" charset="0"/>
                <a:cs typeface="Adobe Devanagari" panose="02040503050201020203" pitchFamily="18" charset="0"/>
              </a:rPr>
              <a:t>Also to know whether docker is installed correctly and it works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version</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162143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14. RUN OR EXEC (INTERACTIVE MODE)</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runs the container and it does not listen to input</a:t>
            </a:r>
          </a:p>
          <a:p>
            <a:pPr algn="ctr">
              <a:lnSpc>
                <a:spcPct val="150000"/>
              </a:lnSpc>
            </a:pPr>
            <a:r>
              <a:rPr lang="es-ES" sz="2400" smtClean="0">
                <a:latin typeface="Adobe Devanagari" panose="02040503050201020203" pitchFamily="18" charset="0"/>
                <a:cs typeface="Adobe Devanagari" panose="02040503050201020203" pitchFamily="18" charset="0"/>
              </a:rPr>
              <a:t>If we want to use some input because the application needs it, we need to run in interactive mode with </a:t>
            </a:r>
            <a:r>
              <a:rPr lang="es-ES" sz="2400" smtClean="0">
                <a:solidFill>
                  <a:schemeClr val="accent1"/>
                </a:solidFill>
                <a:latin typeface="Adobe Devanagari" panose="02040503050201020203" pitchFamily="18" charset="0"/>
                <a:cs typeface="Adobe Devanagari" panose="02040503050201020203" pitchFamily="18" charset="0"/>
              </a:rPr>
              <a:t>-i</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 </a:t>
            </a:r>
            <a:r>
              <a:rPr lang="en-US" sz="2400" smtClean="0">
                <a:latin typeface="Adobe Devanagari" panose="02040503050201020203" pitchFamily="18" charset="0"/>
                <a:cs typeface="Adobe Devanagari" panose="02040503050201020203" pitchFamily="18" charset="0"/>
              </a:rPr>
              <a:t>IMAGE_NAME</a:t>
            </a:r>
          </a:p>
        </p:txBody>
      </p:sp>
      <p:sp>
        <p:nvSpPr>
          <p:cNvPr id="6" name="TextBox 5"/>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311964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15. RUN OR EXEC (ATTACHED TERMINAL)</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by default doesn’t attach a terminal</a:t>
            </a:r>
          </a:p>
          <a:p>
            <a:pPr algn="ctr">
              <a:lnSpc>
                <a:spcPct val="150000"/>
              </a:lnSpc>
            </a:pPr>
            <a:r>
              <a:rPr lang="es-ES" sz="2400" smtClean="0">
                <a:latin typeface="Adobe Devanagari" panose="02040503050201020203" pitchFamily="18" charset="0"/>
                <a:cs typeface="Adobe Devanagari" panose="02040503050201020203" pitchFamily="18" charset="0"/>
              </a:rPr>
              <a:t>If we want to attach a pseudo-terminal, we need to run in pseudo-terminal mode with </a:t>
            </a:r>
            <a:r>
              <a:rPr lang="es-ES" sz="2400" smtClean="0">
                <a:solidFill>
                  <a:schemeClr val="accent1"/>
                </a:solidFill>
                <a:latin typeface="Adobe Devanagari" panose="02040503050201020203" pitchFamily="18" charset="0"/>
                <a:cs typeface="Adobe Devanagari" panose="02040503050201020203" pitchFamily="18" charset="0"/>
              </a:rPr>
              <a:t>-t</a:t>
            </a: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This can be used in conjunction with interactive mode to have an interactive terminal</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-it </a:t>
            </a:r>
            <a:r>
              <a:rPr lang="en-US" sz="2400" smtClean="0">
                <a:latin typeface="Adobe Devanagari" panose="02040503050201020203" pitchFamily="18" charset="0"/>
                <a:cs typeface="Adobe Devanagari" panose="02040503050201020203" pitchFamily="18" charset="0"/>
              </a:rPr>
              <a:t>IMAGE_NAME</a:t>
            </a:r>
          </a:p>
        </p:txBody>
      </p:sp>
      <p:sp>
        <p:nvSpPr>
          <p:cNvPr id="2" name="TextBox 1"/>
          <p:cNvSpPr txBox="1"/>
          <p:nvPr/>
        </p:nvSpPr>
        <p:spPr>
          <a:xfrm rot="20516362">
            <a:off x="9052560" y="5745480"/>
            <a:ext cx="2438400" cy="369332"/>
          </a:xfrm>
          <a:prstGeom prst="rect">
            <a:avLst/>
          </a:prstGeom>
          <a:noFill/>
        </p:spPr>
        <p:txBody>
          <a:bodyPr wrap="square" rtlCol="0">
            <a:spAutoFit/>
          </a:bodyPr>
          <a:lstStyle/>
          <a:p>
            <a:pPr algn="ctr"/>
            <a:r>
              <a:rPr lang="es-ES" smtClean="0"/>
              <a:t>Also works with </a:t>
            </a:r>
            <a:r>
              <a:rPr lang="es-ES" smtClean="0">
                <a:solidFill>
                  <a:schemeClr val="accent1"/>
                </a:solidFill>
              </a:rPr>
              <a:t>exec</a:t>
            </a:r>
            <a:endParaRPr lang="en-US">
              <a:solidFill>
                <a:schemeClr val="accent1"/>
              </a:solidFill>
            </a:endParaRPr>
          </a:p>
        </p:txBody>
      </p:sp>
    </p:spTree>
    <p:extLst>
      <p:ext uri="{BB962C8B-B14F-4D97-AF65-F5344CB8AC3E}">
        <p14:creationId xmlns:p14="http://schemas.microsoft.com/office/powerpoint/2010/main" val="457944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PORT MAPPING)</a:t>
            </a:r>
            <a:endParaRPr lang="en-US" sz="5400">
              <a:latin typeface="SF Movie Poster" panose="00000400000000000000" pitchFamily="2" charset="0"/>
            </a:endParaRPr>
          </a:p>
        </p:txBody>
      </p:sp>
      <p:sp>
        <p:nvSpPr>
          <p:cNvPr id="8" name="TextBox 7"/>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port mapping</a:t>
            </a:r>
          </a:p>
          <a:p>
            <a:pPr algn="ctr">
              <a:lnSpc>
                <a:spcPct val="150000"/>
              </a:lnSpc>
            </a:pPr>
            <a:r>
              <a:rPr lang="es-ES" sz="2400" smtClean="0">
                <a:latin typeface="Adobe Devanagari" panose="02040503050201020203" pitchFamily="18" charset="0"/>
                <a:cs typeface="Adobe Devanagari" panose="02040503050201020203" pitchFamily="18" charset="0"/>
              </a:rPr>
              <a:t>Port mapping maps the port of the docker container to a port of the docker host</a:t>
            </a:r>
          </a:p>
          <a:p>
            <a:pPr algn="ctr">
              <a:lnSpc>
                <a:spcPct val="150000"/>
              </a:lnSpc>
            </a:pPr>
            <a:r>
              <a:rPr lang="es-ES" sz="2400" smtClean="0">
                <a:latin typeface="Adobe Devanagari" panose="02040503050201020203" pitchFamily="18" charset="0"/>
                <a:cs typeface="Adobe Devanagari" panose="02040503050201020203" pitchFamily="18" charset="0"/>
              </a:rPr>
              <a:t>This way you can run multiple instances of an app and map them to different ports of the docker host</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-p </a:t>
            </a:r>
            <a:r>
              <a:rPr lang="en-US" sz="2400" smtClean="0">
                <a:latin typeface="Adobe Devanagari" panose="02040503050201020203" pitchFamily="18" charset="0"/>
                <a:cs typeface="Adobe Devanagari" panose="02040503050201020203" pitchFamily="18" charset="0"/>
              </a:rPr>
              <a:t>PORT_ON_HOST:PORT_ON_CONTAINER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a:t>
            </a:r>
            <a:r>
              <a:rPr lang="es-ES" sz="2400">
                <a:latin typeface="Adobe Devanagari" panose="02040503050201020203" pitchFamily="18" charset="0"/>
                <a:cs typeface="Adobe Devanagari" panose="02040503050201020203" pitchFamily="18" charset="0"/>
              </a:rPr>
              <a:t> </a:t>
            </a:r>
            <a:r>
              <a:rPr lang="es-ES" sz="2400" smtClean="0">
                <a:solidFill>
                  <a:schemeClr val="accent1"/>
                </a:solidFill>
                <a:latin typeface="Adobe Devanagari" panose="02040503050201020203" pitchFamily="18" charset="0"/>
                <a:cs typeface="Adobe Devanagari" panose="02040503050201020203" pitchFamily="18" charset="0"/>
              </a:rPr>
              <a:t>-p </a:t>
            </a:r>
            <a:r>
              <a:rPr lang="es-ES" sz="2400" smtClean="0">
                <a:latin typeface="Adobe Devanagari" panose="02040503050201020203" pitchFamily="18" charset="0"/>
                <a:cs typeface="Adobe Devanagari" panose="02040503050201020203" pitchFamily="18" charset="0"/>
              </a:rPr>
              <a:t>3655:8080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254710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VOLUME)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be used in conjunction with a volume</a:t>
            </a:r>
          </a:p>
          <a:p>
            <a:pPr algn="ctr">
              <a:lnSpc>
                <a:spcPct val="150000"/>
              </a:lnSpc>
            </a:pPr>
            <a:r>
              <a:rPr lang="es-ES" sz="2400" smtClean="0">
                <a:latin typeface="Adobe Devanagari" panose="02040503050201020203" pitchFamily="18" charset="0"/>
                <a:cs typeface="Adobe Devanagari" panose="02040503050201020203" pitchFamily="18" charset="0"/>
              </a:rPr>
              <a:t>A volume is a mapping of a directory in the host system with a directory in the docker container</a:t>
            </a:r>
          </a:p>
          <a:p>
            <a:pPr algn="ctr">
              <a:lnSpc>
                <a:spcPct val="150000"/>
              </a:lnSpc>
            </a:pPr>
            <a:r>
              <a:rPr lang="es-ES" sz="2400" smtClean="0">
                <a:latin typeface="Adobe Devanagari" panose="02040503050201020203" pitchFamily="18" charset="0"/>
                <a:cs typeface="Adobe Devanagari" panose="02040503050201020203" pitchFamily="18" charset="0"/>
              </a:rPr>
              <a:t>This mapping allows files to be shared between both directories</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-v </a:t>
            </a:r>
            <a:r>
              <a:rPr lang="en-US" sz="2400" smtClean="0">
                <a:latin typeface="Adobe Devanagari" panose="02040503050201020203" pitchFamily="18" charset="0"/>
                <a:cs typeface="Adobe Devanagari" panose="02040503050201020203" pitchFamily="18" charset="0"/>
              </a:rPr>
              <a:t>VOLUME_PATH_IN_HOST:VOLUME_PATH_IN_CONTAINER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a:t>
            </a:r>
            <a:r>
              <a:rPr lang="es-ES" sz="2400">
                <a:solidFill>
                  <a:schemeClr val="accent1"/>
                </a:solidFill>
                <a:latin typeface="Adobe Devanagari" panose="02040503050201020203" pitchFamily="18" charset="0"/>
                <a:cs typeface="Adobe Devanagari" panose="02040503050201020203" pitchFamily="18" charset="0"/>
              </a:rPr>
              <a:t>v </a:t>
            </a:r>
            <a:r>
              <a:rPr lang="es-ES" sz="2400">
                <a:latin typeface="Adobe Devanagari" panose="02040503050201020203" pitchFamily="18" charset="0"/>
                <a:cs typeface="Adobe Devanagari" panose="02040503050201020203" pitchFamily="18" charset="0"/>
              </a:rPr>
              <a:t>/</a:t>
            </a:r>
            <a:r>
              <a:rPr lang="es-ES" sz="2400" smtClean="0">
                <a:latin typeface="Adobe Devanagari" panose="02040503050201020203" pitchFamily="18" charset="0"/>
                <a:cs typeface="Adobe Devanagari" panose="02040503050201020203" pitchFamily="18" charset="0"/>
              </a:rPr>
              <a:t>mnt/c/Users/Usuario/Desktop/Data:/usr/local/airflow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97701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16. RUN (WITH MOUNT)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It’s </a:t>
            </a:r>
            <a:r>
              <a:rPr lang="es-ES" sz="2400" u="sng" smtClean="0">
                <a:latin typeface="Adobe Devanagari" panose="02040503050201020203" pitchFamily="18" charset="0"/>
                <a:cs typeface="Adobe Devanagari" panose="02040503050201020203" pitchFamily="18" charset="0"/>
              </a:rPr>
              <a:t>the same </a:t>
            </a:r>
            <a:r>
              <a:rPr lang="es-ES" sz="2400" smtClean="0">
                <a:latin typeface="Adobe Devanagari" panose="02040503050201020203" pitchFamily="18" charset="0"/>
                <a:cs typeface="Adobe Devanagari" panose="02040503050201020203" pitchFamily="18" charset="0"/>
              </a:rPr>
              <a:t>as run with volumen, but with different syntax</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run </a:t>
            </a:r>
            <a:r>
              <a:rPr lang="en-US" sz="2400" smtClean="0">
                <a:solidFill>
                  <a:schemeClr val="accent1"/>
                </a:solidFill>
                <a:latin typeface="Adobe Devanagari" panose="02040503050201020203" pitchFamily="18" charset="0"/>
                <a:cs typeface="Adobe Devanagari" panose="02040503050201020203" pitchFamily="18" charset="0"/>
              </a:rPr>
              <a:t>--mount </a:t>
            </a:r>
            <a:r>
              <a:rPr lang="en-US" sz="2400" smtClean="0">
                <a:latin typeface="Adobe Devanagari" panose="02040503050201020203" pitchFamily="18" charset="0"/>
                <a:cs typeface="Adobe Devanagari" panose="02040503050201020203" pitchFamily="18" charset="0"/>
              </a:rPr>
              <a:t>type=bind,source=VOLUME_PATH_IN_HOST,target=VOLUME_PATH_IN_CONTAINER </a:t>
            </a:r>
            <a:r>
              <a:rPr lang="en-US" sz="240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--mount </a:t>
            </a:r>
            <a:r>
              <a:rPr lang="es-ES" sz="2400" smtClean="0">
                <a:latin typeface="Adobe Devanagari" panose="02040503050201020203" pitchFamily="18" charset="0"/>
                <a:cs typeface="Adobe Devanagari" panose="02040503050201020203" pitchFamily="18" charset="0"/>
              </a:rPr>
              <a:t>type=bind,source=/mnt/c/Users/Usuario/Desktop/Data,target=/usr/local/airflow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445468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17. RUN (ENVIRONMENT VARIABLES)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can also pass environment variables at creation</a:t>
            </a:r>
          </a:p>
          <a:p>
            <a:pPr algn="ctr">
              <a:lnSpc>
                <a:spcPct val="150000"/>
              </a:lnSpc>
            </a:pPr>
            <a:r>
              <a:rPr lang="es-ES" sz="2400" smtClean="0">
                <a:latin typeface="Adobe Devanagari" panose="02040503050201020203" pitchFamily="18" charset="0"/>
                <a:cs typeface="Adobe Devanagari" panose="02040503050201020203" pitchFamily="18" charset="0"/>
              </a:rPr>
              <a:t>To do so, use the flag –e or –env followed by the environment variable name</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-e </a:t>
            </a:r>
            <a:r>
              <a:rPr lang="en-US" sz="2400" smtClean="0">
                <a:latin typeface="Adobe Devanagari" panose="02040503050201020203" pitchFamily="18" charset="0"/>
                <a:cs typeface="Adobe Devanagari" panose="02040503050201020203" pitchFamily="18" charset="0"/>
              </a:rPr>
              <a:t>VARIABLE_NAME=VARIABLE_VALUE 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docker </a:t>
            </a:r>
            <a:r>
              <a:rPr lang="es-ES" sz="2400">
                <a:solidFill>
                  <a:schemeClr val="accent1"/>
                </a:solidFill>
                <a:latin typeface="Adobe Devanagari" panose="02040503050201020203" pitchFamily="18" charset="0"/>
                <a:cs typeface="Adobe Devanagari" panose="02040503050201020203" pitchFamily="18" charset="0"/>
              </a:rPr>
              <a:t>run </a:t>
            </a:r>
            <a:r>
              <a:rPr lang="es-ES" sz="2400" smtClean="0">
                <a:solidFill>
                  <a:schemeClr val="accent1"/>
                </a:solidFill>
                <a:latin typeface="Adobe Devanagari" panose="02040503050201020203" pitchFamily="18" charset="0"/>
                <a:cs typeface="Adobe Devanagari" panose="02040503050201020203" pitchFamily="18" charset="0"/>
              </a:rPr>
              <a:t>-e </a:t>
            </a:r>
            <a:r>
              <a:rPr lang="es-ES" sz="2400" smtClean="0">
                <a:latin typeface="Adobe Devanagari" panose="02040503050201020203" pitchFamily="18" charset="0"/>
                <a:cs typeface="Adobe Devanagari" panose="02040503050201020203" pitchFamily="18" charset="0"/>
              </a:rPr>
              <a:t>COLOR=“blue” puckel/docker-airflow</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27610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18. INSPECT</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returns all details of a container in JSON format (including environment variables, under Config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rPr>
              <a:t>ENV)</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inspect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33021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19. LOGS</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LOGS </a:t>
            </a:r>
            <a:r>
              <a:rPr lang="en-US" sz="2400" smtClean="0">
                <a:latin typeface="Adobe Devanagari" panose="02040503050201020203" pitchFamily="18" charset="0"/>
                <a:cs typeface="Adobe Devanagari" panose="02040503050201020203" pitchFamily="18" charset="0"/>
              </a:rPr>
              <a:t>returns logs of a container</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logs </a:t>
            </a:r>
            <a:r>
              <a:rPr lang="en-US" sz="2400" smtClean="0">
                <a:latin typeface="Adobe Devanagari" panose="02040503050201020203" pitchFamily="18" charset="0"/>
                <a:cs typeface="Adobe Devanagari" panose="02040503050201020203" pitchFamily="18" charset="0"/>
              </a:rPr>
              <a:t>CONTAINER_NAME</a:t>
            </a:r>
            <a:r>
              <a:rPr lang="es-ES" sz="2400" smtClean="0">
                <a:latin typeface="Adobe Devanagari" panose="02040503050201020203" pitchFamily="18" charset="0"/>
                <a:cs typeface="Adobe Devanagari" panose="02040503050201020203" pitchFamily="18" charset="0"/>
              </a:rPr>
              <a:t>_OR_CONTAINER_ID</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323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CREATING IMAGES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685628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6" name="Rectangle 5"/>
          <p:cNvSpPr/>
          <p:nvPr/>
        </p:nvSpPr>
        <p:spPr>
          <a:xfrm>
            <a:off x="640080" y="2042160"/>
            <a:ext cx="11551920" cy="4815839"/>
          </a:xfrm>
          <a:prstGeom prst="rect">
            <a:avLst/>
          </a:prstGeom>
        </p:spPr>
        <p:txBody>
          <a:bodyPr wrap="square" numCol="2">
            <a:spAutoFit/>
          </a:bodyPr>
          <a:lstStyle/>
          <a:p>
            <a:r>
              <a:rPr lang="es-ES" b="1" u="sng"/>
              <a:t>CREATING IMAGES</a:t>
            </a:r>
            <a:endParaRPr lang="en-US" b="1" u="sng"/>
          </a:p>
          <a:p>
            <a:r>
              <a:rPr lang="en-US">
                <a:hlinkClick r:id="rId2" action="ppaction://hlinksldjump"/>
              </a:rPr>
              <a:t>20. BUILD</a:t>
            </a:r>
            <a:endParaRPr lang="en-US"/>
          </a:p>
          <a:p>
            <a:r>
              <a:rPr lang="en-US">
                <a:hlinkClick r:id="rId3" action="ppaction://hlinksldjump"/>
              </a:rPr>
              <a:t>21. PUSH</a:t>
            </a:r>
            <a:endParaRPr lang="en-US"/>
          </a:p>
          <a:p>
            <a:r>
              <a:rPr lang="en-US">
                <a:hlinkClick r:id="rId4" action="ppaction://hlinksldjump"/>
              </a:rPr>
              <a:t>22. DOCKERFILE</a:t>
            </a:r>
            <a:endParaRPr lang="en-US"/>
          </a:p>
          <a:p>
            <a:r>
              <a:rPr lang="en-US" smtClean="0">
                <a:hlinkClick r:id="rId5" action="ppaction://hlinksldjump"/>
              </a:rPr>
              <a:t>23</a:t>
            </a:r>
            <a:r>
              <a:rPr lang="en-US">
                <a:hlinkClick r:id="rId5" action="ppaction://hlinksldjump"/>
              </a:rPr>
              <a:t>. CMD AND ENTRYPOINT</a:t>
            </a:r>
            <a:endParaRPr lang="en-US"/>
          </a:p>
          <a:p>
            <a:endParaRPr lang="es-ES"/>
          </a:p>
          <a:p>
            <a:r>
              <a:rPr lang="es-ES" b="1" u="sng"/>
              <a:t>NETWORKS</a:t>
            </a:r>
            <a:endParaRPr lang="en-US" b="1" u="sng"/>
          </a:p>
          <a:p>
            <a:r>
              <a:rPr lang="en-US">
                <a:hlinkClick r:id="rId6" action="ppaction://hlinksldjump"/>
              </a:rPr>
              <a:t>24. NETWORKS</a:t>
            </a:r>
            <a:endParaRPr lang="en-US"/>
          </a:p>
          <a:p>
            <a:endParaRPr lang="es-ES"/>
          </a:p>
          <a:p>
            <a:r>
              <a:rPr lang="es-ES" b="1" u="sng"/>
              <a:t>STORAGE</a:t>
            </a:r>
            <a:endParaRPr lang="en-US" b="1" u="sng"/>
          </a:p>
          <a:p>
            <a:r>
              <a:rPr lang="en-US">
                <a:hlinkClick r:id="rId7" action="ppaction://hlinksldjump"/>
              </a:rPr>
              <a:t>25. STORAGE</a:t>
            </a:r>
            <a:endParaRPr lang="en-US"/>
          </a:p>
          <a:p>
            <a:endParaRPr lang="es-ES"/>
          </a:p>
          <a:p>
            <a:endParaRPr lang="es-ES" b="1" u="sng"/>
          </a:p>
          <a:p>
            <a:r>
              <a:rPr lang="es-ES" b="1" u="sng" smtClean="0"/>
              <a:t>LINKING</a:t>
            </a:r>
            <a:endParaRPr lang="en-US" b="1" u="sng"/>
          </a:p>
          <a:p>
            <a:r>
              <a:rPr lang="en-US">
                <a:hlinkClick r:id="rId8" action="ppaction://hlinksldjump"/>
              </a:rPr>
              <a:t>26. </a:t>
            </a:r>
            <a:r>
              <a:rPr lang="en-US" smtClean="0">
                <a:hlinkClick r:id="rId8" action="ppaction://hlinksldjump"/>
              </a:rPr>
              <a:t>LINK</a:t>
            </a:r>
            <a:endParaRPr lang="en-US" smtClean="0"/>
          </a:p>
          <a:p>
            <a:endParaRPr lang="es-ES"/>
          </a:p>
          <a:p>
            <a:endParaRPr lang="es-ES" smtClean="0"/>
          </a:p>
          <a:p>
            <a:r>
              <a:rPr lang="es-ES" b="1" smtClean="0">
                <a:effectLst>
                  <a:outerShdw blurRad="38100" dist="38100" dir="2700000" algn="tl">
                    <a:srgbClr val="000000">
                      <a:alpha val="43137"/>
                    </a:srgbClr>
                  </a:outerShdw>
                </a:effectLst>
              </a:rPr>
              <a:t>DOCKER-COMPOSE</a:t>
            </a:r>
            <a:endParaRPr lang="en-US" b="1">
              <a:effectLst>
                <a:outerShdw blurRad="38100" dist="38100" dir="2700000" algn="tl">
                  <a:srgbClr val="000000">
                    <a:alpha val="43137"/>
                  </a:srgbClr>
                </a:outerShdw>
              </a:effectLst>
            </a:endParaRPr>
          </a:p>
          <a:p>
            <a:r>
              <a:rPr lang="en-US">
                <a:hlinkClick r:id="rId9" action="ppaction://hlinksldjump"/>
              </a:rPr>
              <a:t>27. DOCKER COMPOSE</a:t>
            </a:r>
            <a:endParaRPr lang="en-US"/>
          </a:p>
          <a:p>
            <a:endParaRPr lang="es-ES"/>
          </a:p>
          <a:p>
            <a:r>
              <a:rPr lang="es-ES" b="1" u="sng"/>
              <a:t>REGISTRY</a:t>
            </a:r>
            <a:endParaRPr lang="en-US" b="1" u="sng"/>
          </a:p>
          <a:p>
            <a:r>
              <a:rPr lang="en-US">
                <a:hlinkClick r:id="rId10" action="ppaction://hlinksldjump"/>
              </a:rPr>
              <a:t>28. REGISTRY</a:t>
            </a:r>
            <a:endParaRPr lang="en-US"/>
          </a:p>
          <a:p>
            <a:r>
              <a:rPr lang="en-US" smtClean="0">
                <a:hlinkClick r:id="rId11" action="ppaction://hlinksldjump"/>
              </a:rPr>
              <a:t>29. PRIVATE REGISTRY</a:t>
            </a:r>
            <a:endParaRPr lang="en-US" smtClean="0"/>
          </a:p>
          <a:p>
            <a:r>
              <a:rPr lang="en-US" smtClean="0">
                <a:hlinkClick r:id="rId12" action="ppaction://hlinksldjump"/>
              </a:rPr>
              <a:t>30. DEPLOY YOUR OWN PRIVATE REGISTRY</a:t>
            </a:r>
            <a:endParaRPr lang="en-US" smtClean="0"/>
          </a:p>
          <a:p>
            <a:endParaRPr lang="es-ES"/>
          </a:p>
          <a:p>
            <a:r>
              <a:rPr lang="es-ES" b="1" u="sng"/>
              <a:t>ENGINE</a:t>
            </a:r>
            <a:endParaRPr lang="en-US" b="1" u="sng"/>
          </a:p>
          <a:p>
            <a:r>
              <a:rPr lang="en-US">
                <a:hlinkClick r:id="rId13" action="ppaction://hlinksldjump"/>
              </a:rPr>
              <a:t>31. DOCKER ENGINE</a:t>
            </a:r>
            <a:endParaRPr lang="en-US"/>
          </a:p>
          <a:p>
            <a:endParaRPr lang="es-ES"/>
          </a:p>
          <a:p>
            <a:r>
              <a:rPr lang="es-ES" b="1" u="sng"/>
              <a:t>CONTAINER ORCHESTRATION TOOLS</a:t>
            </a:r>
            <a:endParaRPr lang="en-US" b="1" u="sng"/>
          </a:p>
          <a:p>
            <a:r>
              <a:rPr lang="en-US">
                <a:hlinkClick r:id="rId14" action="ppaction://hlinksldjump"/>
              </a:rPr>
              <a:t>32. CONTAINER ORCHESTRATION TOOLS</a:t>
            </a:r>
            <a:endParaRPr lang="en-US"/>
          </a:p>
        </p:txBody>
      </p:sp>
    </p:spTree>
    <p:extLst>
      <p:ext uri="{BB962C8B-B14F-4D97-AF65-F5344CB8AC3E}">
        <p14:creationId xmlns:p14="http://schemas.microsoft.com/office/powerpoint/2010/main" val="3153035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20. BUILD</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INSPECT </a:t>
            </a:r>
            <a:r>
              <a:rPr lang="en-US" sz="2400" smtClean="0">
                <a:latin typeface="Adobe Devanagari" panose="02040503050201020203" pitchFamily="18" charset="0"/>
                <a:cs typeface="Adobe Devanagari" panose="02040503050201020203" pitchFamily="18" charset="0"/>
              </a:rPr>
              <a:t>builds an image from a dockerfile</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build </a:t>
            </a:r>
            <a:r>
              <a:rPr lang="en-US" sz="2400" smtClean="0">
                <a:latin typeface="Adobe Devanagari" panose="02040503050201020203" pitchFamily="18" charset="0"/>
                <a:cs typeface="Adobe Devanagari" panose="02040503050201020203" pitchFamily="18" charset="0"/>
              </a:rPr>
              <a:t>DOCKERFILE_NAME </a:t>
            </a:r>
            <a:r>
              <a:rPr lang="en-US" sz="2400" smtClean="0">
                <a:solidFill>
                  <a:schemeClr val="accent1"/>
                </a:solidFill>
                <a:latin typeface="Adobe Devanagari" panose="02040503050201020203" pitchFamily="18" charset="0"/>
                <a:cs typeface="Adobe Devanagari" panose="02040503050201020203" pitchFamily="18" charset="0"/>
              </a:rPr>
              <a:t>–t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–t</a:t>
            </a:r>
            <a:r>
              <a:rPr lang="es-ES" sz="2400" smtClean="0">
                <a:latin typeface="Adobe Devanagari" panose="02040503050201020203" pitchFamily="18" charset="0"/>
                <a:cs typeface="Adobe Devanagari" panose="02040503050201020203" pitchFamily="18" charset="0"/>
              </a:rPr>
              <a:t> flag is used to give the image a name</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10120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21. PUSH</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PUSH </a:t>
            </a:r>
            <a:r>
              <a:rPr lang="en-US" sz="2400" smtClean="0">
                <a:latin typeface="Adobe Devanagari" panose="02040503050201020203" pitchFamily="18" charset="0"/>
                <a:cs typeface="Adobe Devanagari" panose="02040503050201020203" pitchFamily="18" charset="0"/>
              </a:rPr>
              <a:t>uploads an image to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push </a:t>
            </a:r>
            <a:r>
              <a:rPr lang="en-US" sz="2400" smtClean="0">
                <a:latin typeface="Adobe Devanagari" panose="02040503050201020203" pitchFamily="18" charset="0"/>
                <a:cs typeface="Adobe Devanagari" panose="02040503050201020203" pitchFamily="18" charset="0"/>
              </a:rPr>
              <a:t>IMAGE_NAME</a:t>
            </a:r>
          </a:p>
        </p:txBody>
      </p:sp>
    </p:spTree>
    <p:extLst>
      <p:ext uri="{BB962C8B-B14F-4D97-AF65-F5344CB8AC3E}">
        <p14:creationId xmlns:p14="http://schemas.microsoft.com/office/powerpoint/2010/main" val="107757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a:t>
            </a:r>
            <a:r>
              <a:rPr lang="es-ES" sz="2400" smtClean="0">
                <a:solidFill>
                  <a:schemeClr val="accent1"/>
                </a:solidFill>
                <a:latin typeface="Adobe Devanagari" panose="02040503050201020203" pitchFamily="18" charset="0"/>
                <a:cs typeface="Adobe Devanagari" panose="02040503050201020203" pitchFamily="18" charset="0"/>
              </a:rPr>
              <a:t>DOCKERFILE</a:t>
            </a:r>
            <a:r>
              <a:rPr lang="es-ES" sz="2400" smtClean="0">
                <a:latin typeface="Adobe Devanagari" panose="02040503050201020203" pitchFamily="18" charset="0"/>
                <a:cs typeface="Adobe Devanagari" panose="02040503050201020203" pitchFamily="18" charset="0"/>
              </a:rPr>
              <a:t> is used to build a docker image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Example and notes of a dockerfile on the next 2 pages:</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0329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3" name="Picture 2"/>
          <p:cNvPicPr>
            <a:picLocks noChangeAspect="1"/>
          </p:cNvPicPr>
          <p:nvPr/>
        </p:nvPicPr>
        <p:blipFill rotWithShape="1">
          <a:blip r:embed="rId2"/>
          <a:srcRect l="7000" t="14427" r="22250" b="6645"/>
          <a:stretch/>
        </p:blipFill>
        <p:spPr>
          <a:xfrm>
            <a:off x="2572292" y="2034676"/>
            <a:ext cx="7036165" cy="4413142"/>
          </a:xfrm>
          <a:prstGeom prst="rect">
            <a:avLst/>
          </a:prstGeom>
        </p:spPr>
      </p:pic>
    </p:spTree>
    <p:extLst>
      <p:ext uri="{BB962C8B-B14F-4D97-AF65-F5344CB8AC3E}">
        <p14:creationId xmlns:p14="http://schemas.microsoft.com/office/powerpoint/2010/main" val="2341130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22. DOCKERFILE</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227216" y="2078219"/>
            <a:ext cx="7765789" cy="4366124"/>
          </a:xfrm>
          <a:prstGeom prst="rect">
            <a:avLst/>
          </a:prstGeom>
        </p:spPr>
      </p:pic>
    </p:spTree>
    <p:extLst>
      <p:ext uri="{BB962C8B-B14F-4D97-AF65-F5344CB8AC3E}">
        <p14:creationId xmlns:p14="http://schemas.microsoft.com/office/powerpoint/2010/main" val="1671831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specifies a command to run when “docker run IMAGE_NAME” is 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replaced</a:t>
            </a:r>
            <a:endParaRPr lang="es-ES" sz="2400">
              <a:latin typeface="Adobe Devanagari" panose="02040503050201020203" pitchFamily="18" charset="0"/>
              <a:cs typeface="Adobe Devanagari" panose="02040503050201020203" pitchFamily="18" charset="0"/>
            </a:endParaRP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specifies </a:t>
            </a:r>
            <a:r>
              <a:rPr lang="es-ES" sz="2400">
                <a:latin typeface="Adobe Devanagari" panose="02040503050201020203" pitchFamily="18" charset="0"/>
                <a:cs typeface="Adobe Devanagari" panose="02040503050201020203" pitchFamily="18" charset="0"/>
              </a:rPr>
              <a:t>a command to run when docker run IMAGE_NAME is </a:t>
            </a:r>
            <a:r>
              <a:rPr lang="es-ES" sz="2400" smtClean="0">
                <a:latin typeface="Adobe Devanagari" panose="02040503050201020203" pitchFamily="18" charset="0"/>
                <a:cs typeface="Adobe Devanagari" panose="02040503050201020203" pitchFamily="18" charset="0"/>
              </a:rPr>
              <a:t>called</a:t>
            </a:r>
          </a:p>
          <a:p>
            <a:pPr algn="ctr">
              <a:lnSpc>
                <a:spcPct val="150000"/>
              </a:lnSpc>
            </a:pPr>
            <a:r>
              <a:rPr lang="es-ES" sz="2400" smtClean="0">
                <a:latin typeface="Adobe Devanagari" panose="02040503050201020203" pitchFamily="18" charset="0"/>
                <a:cs typeface="Adobe Devanagari" panose="02040503050201020203" pitchFamily="18" charset="0"/>
              </a:rPr>
              <a:t>If there’s a command at runtime (“docker run IMAGE_NAME COMMAND”) it gets appended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on the next page for examples</a:t>
            </a:r>
          </a:p>
          <a:p>
            <a:pPr algn="ctr">
              <a:lnSpc>
                <a:spcPct val="150000"/>
              </a:lnSpc>
            </a:pPr>
            <a:r>
              <a:rPr lang="es-ES" sz="2400" smtClean="0">
                <a:latin typeface="Adobe Devanagari" panose="02040503050201020203" pitchFamily="18" charset="0"/>
                <a:cs typeface="Adobe Devanagari" panose="02040503050201020203" pitchFamily="18" charset="0"/>
              </a:rPr>
              <a:t>Note: </a:t>
            </a:r>
            <a:r>
              <a:rPr lang="es-ES" sz="2400" smtClean="0">
                <a:solidFill>
                  <a:schemeClr val="accent1"/>
                </a:solidFill>
                <a:latin typeface="Adobe Devanagari" panose="02040503050201020203" pitchFamily="18" charset="0"/>
                <a:cs typeface="Adobe Devanagari" panose="02040503050201020203" pitchFamily="18" charset="0"/>
              </a:rPr>
              <a:t>CMD</a:t>
            </a:r>
            <a:r>
              <a:rPr lang="es-ES" sz="2400" smtClean="0">
                <a:latin typeface="Adobe Devanagari" panose="02040503050201020203" pitchFamily="18" charset="0"/>
                <a:cs typeface="Adobe Devanagari" panose="02040503050201020203" pitchFamily="18" charset="0"/>
              </a:rPr>
              <a:t> and </a:t>
            </a:r>
            <a:r>
              <a:rPr lang="es-ES" sz="2400" smtClean="0">
                <a:solidFill>
                  <a:schemeClr val="accent1"/>
                </a:solidFill>
                <a:latin typeface="Adobe Devanagari" panose="02040503050201020203" pitchFamily="18" charset="0"/>
                <a:cs typeface="Adobe Devanagari" panose="02040503050201020203" pitchFamily="18" charset="0"/>
              </a:rPr>
              <a:t>ENTRYPOINT</a:t>
            </a:r>
            <a:r>
              <a:rPr lang="es-ES" sz="2400" smtClean="0">
                <a:latin typeface="Adobe Devanagari" panose="02040503050201020203" pitchFamily="18" charset="0"/>
                <a:cs typeface="Adobe Devanagari" panose="02040503050201020203" pitchFamily="18" charset="0"/>
              </a:rPr>
              <a:t> can be both used</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87157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2" name="Picture 1"/>
          <p:cNvPicPr>
            <a:picLocks noChangeAspect="1"/>
          </p:cNvPicPr>
          <p:nvPr/>
        </p:nvPicPr>
        <p:blipFill>
          <a:blip r:embed="rId2"/>
          <a:stretch>
            <a:fillRect/>
          </a:stretch>
        </p:blipFill>
        <p:spPr>
          <a:xfrm>
            <a:off x="2334624" y="1933075"/>
            <a:ext cx="8023946" cy="4511267"/>
          </a:xfrm>
          <a:prstGeom prst="rect">
            <a:avLst/>
          </a:prstGeom>
        </p:spPr>
      </p:pic>
    </p:spTree>
    <p:extLst>
      <p:ext uri="{BB962C8B-B14F-4D97-AF65-F5344CB8AC3E}">
        <p14:creationId xmlns:p14="http://schemas.microsoft.com/office/powerpoint/2010/main" val="19943961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23. CMD AND ENTRYPOINT</a:t>
            </a:r>
            <a:endParaRPr lang="en-US" sz="5400">
              <a:latin typeface="SF Movie Poster" panose="00000400000000000000" pitchFamily="2" charset="0"/>
            </a:endParaRPr>
          </a:p>
        </p:txBody>
      </p:sp>
      <p:pic>
        <p:nvPicPr>
          <p:cNvPr id="3" name="Picture 2"/>
          <p:cNvPicPr>
            <a:picLocks noChangeAspect="1"/>
          </p:cNvPicPr>
          <p:nvPr/>
        </p:nvPicPr>
        <p:blipFill>
          <a:blip r:embed="rId2"/>
          <a:stretch>
            <a:fillRect/>
          </a:stretch>
        </p:blipFill>
        <p:spPr>
          <a:xfrm>
            <a:off x="2251075" y="1976437"/>
            <a:ext cx="7879896" cy="4421163"/>
          </a:xfrm>
          <a:prstGeom prst="rect">
            <a:avLst/>
          </a:prstGeom>
        </p:spPr>
      </p:pic>
    </p:spTree>
    <p:extLst>
      <p:ext uri="{BB962C8B-B14F-4D97-AF65-F5344CB8AC3E}">
        <p14:creationId xmlns:p14="http://schemas.microsoft.com/office/powerpoint/2010/main" val="3564082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NETWORKS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157892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There are 3 default networks on docker</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BRIDGE</a:t>
            </a:r>
            <a:r>
              <a:rPr lang="es-ES" sz="2400" smtClean="0">
                <a:latin typeface="Adobe Devanagari" panose="02040503050201020203" pitchFamily="18" charset="0"/>
                <a:cs typeface="Adobe Devanagari" panose="02040503050201020203" pitchFamily="18" charset="0"/>
              </a:rPr>
              <a:t> (default): Each container gets its network, which can be mapped to the host via port mapping</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NONE</a:t>
            </a:r>
            <a:r>
              <a:rPr lang="es-ES" sz="2400" smtClean="0">
                <a:latin typeface="Adobe Devanagari" panose="02040503050201020203" pitchFamily="18" charset="0"/>
                <a:cs typeface="Adobe Devanagari" panose="02040503050201020203" pitchFamily="18" charset="0"/>
              </a:rPr>
              <a:t>: The container does not have any access to network</a:t>
            </a:r>
          </a:p>
          <a:p>
            <a:pPr algn="ct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HOST</a:t>
            </a:r>
            <a:r>
              <a:rPr lang="es-ES" sz="2400" smtClean="0">
                <a:latin typeface="Adobe Devanagari" panose="02040503050201020203" pitchFamily="18" charset="0"/>
                <a:cs typeface="Adobe Devanagari" panose="02040503050201020203" pitchFamily="18" charset="0"/>
              </a:rPr>
              <a:t>: The container uses the host network and ports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Check the next page to see how to use each one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101648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INSTALLATION AND ACTIVATION</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01365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24. NETWORKS</a:t>
            </a:r>
            <a:endParaRPr lang="en-US" sz="5400">
              <a:latin typeface="SF Movie Poster" panose="00000400000000000000" pitchFamily="2" charset="0"/>
            </a:endParaRPr>
          </a:p>
        </p:txBody>
      </p:sp>
      <p:grpSp>
        <p:nvGrpSpPr>
          <p:cNvPr id="6" name="Group 5"/>
          <p:cNvGrpSpPr/>
          <p:nvPr/>
        </p:nvGrpSpPr>
        <p:grpSpPr>
          <a:xfrm>
            <a:off x="1698171" y="1912858"/>
            <a:ext cx="8795657" cy="4945142"/>
            <a:chOff x="1698171" y="1912858"/>
            <a:chExt cx="8795657" cy="4945142"/>
          </a:xfrm>
        </p:grpSpPr>
        <p:pic>
          <p:nvPicPr>
            <p:cNvPr id="5" name="Picture 4"/>
            <p:cNvPicPr>
              <a:picLocks noChangeAspect="1"/>
            </p:cNvPicPr>
            <p:nvPr/>
          </p:nvPicPr>
          <p:blipFill>
            <a:blip r:embed="rId2"/>
            <a:stretch>
              <a:fillRect/>
            </a:stretch>
          </p:blipFill>
          <p:spPr>
            <a:xfrm>
              <a:off x="1698171" y="1912858"/>
              <a:ext cx="8795657" cy="4945142"/>
            </a:xfrm>
            <a:prstGeom prst="rect">
              <a:avLst/>
            </a:prstGeom>
          </p:spPr>
        </p:pic>
        <p:sp>
          <p:nvSpPr>
            <p:cNvPr id="9" name="Rectangle 8"/>
            <p:cNvSpPr/>
            <p:nvPr/>
          </p:nvSpPr>
          <p:spPr>
            <a:xfrm rot="2964211">
              <a:off x="8948058" y="4593141"/>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55638">
              <a:off x="8948058" y="4619248"/>
              <a:ext cx="957943" cy="130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920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STORAGE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93558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25. STORAGE</a:t>
            </a:r>
            <a:endParaRPr lang="en-US" sz="5400">
              <a:latin typeface="SF Movie Poster" panose="00000400000000000000" pitchFamily="2" charset="0"/>
            </a:endParaRPr>
          </a:p>
        </p:txBody>
      </p:sp>
      <p:sp>
        <p:nvSpPr>
          <p:cNvPr id="6" name="TextBox 5"/>
          <p:cNvSpPr txBox="1"/>
          <p:nvPr/>
        </p:nvSpPr>
        <p:spPr>
          <a:xfrm>
            <a:off x="0" y="1690690"/>
            <a:ext cx="12191999" cy="1154162"/>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Docker is stored in the following </a:t>
            </a:r>
            <a:r>
              <a:rPr lang="es-ES" sz="2400" smtClean="0">
                <a:latin typeface="Adobe Devanagari" panose="02040503050201020203" pitchFamily="18" charset="0"/>
                <a:cs typeface="Adobe Devanagari" panose="02040503050201020203" pitchFamily="18" charset="0"/>
              </a:rPr>
              <a:t>directory: </a:t>
            </a:r>
            <a:r>
              <a:rPr lang="es-ES" sz="2400" smtClean="0">
                <a:solidFill>
                  <a:schemeClr val="accent1"/>
                </a:solidFill>
                <a:latin typeface="Adobe Devanagari" panose="02040503050201020203" pitchFamily="18" charset="0"/>
                <a:cs typeface="Adobe Devanagari" panose="02040503050201020203" pitchFamily="18" charset="0"/>
              </a:rPr>
              <a:t>/var/lib/docker</a:t>
            </a:r>
          </a:p>
        </p:txBody>
      </p:sp>
    </p:spTree>
    <p:extLst>
      <p:ext uri="{BB962C8B-B14F-4D97-AF65-F5344CB8AC3E}">
        <p14:creationId xmlns:p14="http://schemas.microsoft.com/office/powerpoint/2010/main" val="106857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LINKING</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575517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26. LINK</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be used to link containers with the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flag</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--link </a:t>
            </a:r>
            <a:r>
              <a:rPr lang="en-US" sz="2400" smtClean="0">
                <a:latin typeface="Adobe Devanagari" panose="02040503050201020203" pitchFamily="18" charset="0"/>
                <a:cs typeface="Adobe Devanagari" panose="02040503050201020203" pitchFamily="18" charset="0"/>
              </a:rPr>
              <a:t>NAME_OF_CONTAINER_TO_LINK:NAME_OF_HOST IMAGE_NAME</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a:t>
            </a:r>
            <a:r>
              <a:rPr lang="en-US" sz="2400">
                <a:latin typeface="Adobe Devanagari" panose="02040503050201020203" pitchFamily="18" charset="0"/>
                <a:cs typeface="Adobe Devanagari" panose="02040503050201020203" pitchFamily="18" charset="0"/>
              </a:rPr>
              <a:t>docker</a:t>
            </a:r>
            <a:r>
              <a:rPr lang="en-US" sz="2400">
                <a:solidFill>
                  <a:schemeClr val="accent1"/>
                </a:solidFill>
                <a:latin typeface="Adobe Devanagari" panose="02040503050201020203" pitchFamily="18" charset="0"/>
                <a:cs typeface="Adobe Devanagari" panose="02040503050201020203" pitchFamily="18" charset="0"/>
              </a:rPr>
              <a:t> run </a:t>
            </a:r>
            <a:r>
              <a:rPr lang="en-US" sz="2400" smtClean="0">
                <a:solidFill>
                  <a:schemeClr val="accent1"/>
                </a:solidFill>
                <a:latin typeface="Adobe Devanagari" panose="02040503050201020203" pitchFamily="18" charset="0"/>
                <a:cs typeface="Adobe Devanagari" panose="02040503050201020203" pitchFamily="18" charset="0"/>
              </a:rPr>
              <a:t>--link </a:t>
            </a:r>
            <a:r>
              <a:rPr lang="en-US" sz="2400" smtClean="0">
                <a:latin typeface="Adobe Devanagari" panose="02040503050201020203" pitchFamily="18" charset="0"/>
                <a:cs typeface="Adobe Devanagari" panose="02040503050201020203" pitchFamily="18" charset="0"/>
              </a:rPr>
              <a:t>redis:redis IMAGE_NAME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770377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DOCKER-COMPOSE</a:t>
            </a:r>
            <a:endParaRPr lang="en-US" sz="72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8211040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DOCKER COMOPOSE </a:t>
            </a:r>
            <a:r>
              <a:rPr lang="en-US" sz="2400" smtClean="0">
                <a:latin typeface="Adobe Devanagari" panose="02040503050201020203" pitchFamily="18" charset="0"/>
                <a:cs typeface="Adobe Devanagari" panose="02040503050201020203" pitchFamily="18" charset="0"/>
              </a:rPr>
              <a:t>be used to run various containers and make connections between </a:t>
            </a:r>
            <a:r>
              <a:rPr lang="en-US" sz="2400" smtClean="0">
                <a:latin typeface="Adobe Devanagari" panose="02040503050201020203" pitchFamily="18" charset="0"/>
                <a:cs typeface="Adobe Devanagari" panose="02040503050201020203" pitchFamily="18" charset="0"/>
              </a:rPr>
              <a:t>them</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To do so, we need to create a </a:t>
            </a:r>
            <a:r>
              <a:rPr lang="es-ES" sz="2400" smtClean="0">
                <a:solidFill>
                  <a:schemeClr val="accent1"/>
                </a:solidFill>
                <a:latin typeface="Adobe Devanagari" panose="02040503050201020203" pitchFamily="18" charset="0"/>
                <a:cs typeface="Adobe Devanagari" panose="02040503050201020203" pitchFamily="18" charset="0"/>
              </a:rPr>
              <a:t>.yml file </a:t>
            </a:r>
            <a:r>
              <a:rPr lang="es-ES" sz="2400" smtClean="0">
                <a:latin typeface="Adobe Devanagari" panose="02040503050201020203" pitchFamily="18" charset="0"/>
                <a:cs typeface="Adobe Devanagari" panose="02040503050201020203" pitchFamily="18" charset="0"/>
              </a:rPr>
              <a:t>named </a:t>
            </a:r>
            <a:r>
              <a:rPr lang="es-ES" sz="2400" smtClean="0">
                <a:solidFill>
                  <a:schemeClr val="accent1"/>
                </a:solidFill>
                <a:latin typeface="Adobe Devanagari" panose="02040503050201020203" pitchFamily="18" charset="0"/>
                <a:cs typeface="Adobe Devanagari" panose="02040503050201020203" pitchFamily="18" charset="0"/>
              </a:rPr>
              <a:t>docker-compose.yml</a:t>
            </a:r>
          </a:p>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And then run the command “</a:t>
            </a:r>
            <a:r>
              <a:rPr lang="es-ES" sz="2400" smtClean="0">
                <a:solidFill>
                  <a:schemeClr val="accent1"/>
                </a:solidFill>
                <a:latin typeface="Adobe Devanagari" panose="02040503050201020203" pitchFamily="18" charset="0"/>
                <a:cs typeface="Adobe Devanagari" panose="02040503050201020203" pitchFamily="18" charset="0"/>
              </a:rPr>
              <a:t>docker compose up</a:t>
            </a:r>
            <a:r>
              <a:rPr lang="es-ES" sz="2400" smtClean="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rPr>
              <a:t>in the directory where that </a:t>
            </a:r>
            <a:r>
              <a:rPr lang="es-ES" sz="2400" smtClean="0">
                <a:latin typeface="Adobe Devanagari" panose="02040503050201020203" pitchFamily="18" charset="0"/>
                <a:cs typeface="Adobe Devanagari" panose="02040503050201020203" pitchFamily="18" charset="0"/>
              </a:rPr>
              <a:t>file </a:t>
            </a:r>
            <a:r>
              <a:rPr lang="es-ES" sz="2400" smtClean="0">
                <a:latin typeface="Adobe Devanagari" panose="02040503050201020203" pitchFamily="18" charset="0"/>
                <a:cs typeface="Adobe Devanagari" panose="02040503050201020203" pitchFamily="18" charset="0"/>
              </a:rPr>
              <a:t>is</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To see an example of how to create a docker-compose.yml file, </a:t>
            </a:r>
            <a:r>
              <a:rPr lang="es-ES" sz="2400">
                <a:latin typeface="Adobe Devanagari" panose="02040503050201020203" pitchFamily="18" charset="0"/>
                <a:cs typeface="Adobe Devanagari" panose="02040503050201020203" pitchFamily="18" charset="0"/>
              </a:rPr>
              <a:t>see </a:t>
            </a:r>
            <a:r>
              <a:rPr lang="es-ES" sz="2400" smtClean="0">
                <a:latin typeface="Adobe Devanagari" panose="02040503050201020203" pitchFamily="18" charset="0"/>
                <a:cs typeface="Adobe Devanagari" panose="02040503050201020203" pitchFamily="18" charset="0"/>
              </a:rPr>
              <a:t>a few pages forward:</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94318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DOCKER COMOPOSE </a:t>
            </a:r>
            <a:r>
              <a:rPr lang="en-US" sz="2400" smtClean="0">
                <a:latin typeface="Adobe Devanagari" panose="02040503050201020203" pitchFamily="18" charset="0"/>
                <a:cs typeface="Adobe Devanagari" panose="02040503050201020203" pitchFamily="18" charset="0"/>
              </a:rPr>
              <a:t>doesn’t actually NEED the file to be named </a:t>
            </a:r>
            <a:r>
              <a:rPr lang="es-ES" sz="2400" smtClean="0">
                <a:solidFill>
                  <a:schemeClr val="accent1"/>
                </a:solidFill>
                <a:latin typeface="Adobe Devanagari" panose="02040503050201020203" pitchFamily="18" charset="0"/>
                <a:cs typeface="Adobe Devanagari" panose="02040503050201020203" pitchFamily="18" charset="0"/>
              </a:rPr>
              <a:t>docker-compose.yml</a:t>
            </a:r>
          </a:p>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It will just automatically execute that file when running the command “</a:t>
            </a:r>
            <a:r>
              <a:rPr lang="es-ES" sz="2400">
                <a:solidFill>
                  <a:schemeClr val="accent1"/>
                </a:solidFill>
                <a:latin typeface="Adobe Devanagari" panose="02040503050201020203" pitchFamily="18" charset="0"/>
                <a:cs typeface="Adobe Devanagari" panose="02040503050201020203" pitchFamily="18" charset="0"/>
              </a:rPr>
              <a:t>docker compose up</a:t>
            </a:r>
            <a:r>
              <a:rPr lang="es-ES" sz="2400" smtClean="0">
                <a:latin typeface="Adobe Devanagari" panose="02040503050201020203" pitchFamily="18" charset="0"/>
                <a:cs typeface="Adobe Devanagari" panose="02040503050201020203" pitchFamily="18" charset="0"/>
              </a:rPr>
              <a:t>”</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However, if the file has another name, we can specify the file name with the following command:</a:t>
            </a:r>
          </a:p>
          <a:p>
            <a:pPr algn="ctr">
              <a:lnSpc>
                <a:spcPct val="150000"/>
              </a:lnSpc>
            </a:pPr>
            <a:r>
              <a:rPr lang="es-ES" sz="240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docker-compose –f FILENAME.EXTENSION up</a:t>
            </a:r>
            <a:r>
              <a:rPr lang="es-ES" sz="2400">
                <a:latin typeface="Adobe Devanagari" panose="02040503050201020203" pitchFamily="18" charset="0"/>
                <a:cs typeface="Adobe Devanagari" panose="02040503050201020203" pitchFamily="18" charset="0"/>
              </a:rPr>
              <a:t>”</a:t>
            </a:r>
          </a:p>
          <a:p>
            <a:pPr algn="ctr">
              <a:lnSpc>
                <a:spcPct val="150000"/>
              </a:lnSpc>
            </a:pP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569113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5" name="TextBox 4"/>
          <p:cNvSpPr txBox="1"/>
          <p:nvPr/>
        </p:nvSpPr>
        <p:spPr>
          <a:xfrm>
            <a:off x="0" y="1690690"/>
            <a:ext cx="12191999" cy="4524315"/>
          </a:xfrm>
          <a:prstGeom prst="rect">
            <a:avLst/>
          </a:prstGeom>
          <a:noFill/>
        </p:spPr>
        <p:txBody>
          <a:bodyPr wrap="square" rtlCol="0">
            <a:spAutoFit/>
          </a:bodyPr>
          <a:lstStyle/>
          <a:p>
            <a:pPr algn="ctr">
              <a:lnSpc>
                <a:spcPct val="150000"/>
              </a:lnSpc>
            </a:pPr>
            <a:endParaRPr lang="es-E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Once </a:t>
            </a:r>
            <a:r>
              <a:rPr lang="es-ES" sz="240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docker-compose up</a:t>
            </a:r>
            <a:r>
              <a:rPr lang="es-ES" sz="2400">
                <a:latin typeface="Adobe Devanagari" panose="02040503050201020203" pitchFamily="18" charset="0"/>
                <a:cs typeface="Adobe Devanagari" panose="02040503050201020203" pitchFamily="18" charset="0"/>
              </a:rPr>
              <a:t>”</a:t>
            </a:r>
            <a:r>
              <a:rPr lang="es-ES" sz="2400" smtClean="0">
                <a:latin typeface="Adobe Devanagari" panose="02040503050201020203" pitchFamily="18" charset="0"/>
                <a:cs typeface="Adobe Devanagari" panose="02040503050201020203" pitchFamily="18" charset="0"/>
              </a:rPr>
              <a:t> has been executed, the images specified in the file will be pulled and containers for each image will be created (as well as connections between containers if specified)</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After that, we can play around with the containers in the same way as docker but with docker-compose</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EXAMPLE 1: </a:t>
            </a:r>
            <a:r>
              <a:rPr lang="es-ES" sz="2400">
                <a:solidFill>
                  <a:schemeClr val="accent1"/>
                </a:solidFill>
                <a:latin typeface="Adobe Devanagari" panose="02040503050201020203" pitchFamily="18" charset="0"/>
                <a:cs typeface="Adobe Devanagari" panose="02040503050201020203" pitchFamily="18" charset="0"/>
              </a:rPr>
              <a:t>docker-compose stop</a:t>
            </a:r>
            <a:r>
              <a:rPr lang="es-ES" sz="2400" smtClean="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stops all containers from the docker-compose</a:t>
            </a: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a:latin typeface="Adobe Devanagari" panose="02040503050201020203" pitchFamily="18" charset="0"/>
                <a:cs typeface="Adobe Devanagari" panose="02040503050201020203" pitchFamily="18" charset="0"/>
              </a:rPr>
              <a:t>EXAMPLE 1: </a:t>
            </a:r>
            <a:r>
              <a:rPr lang="es-ES" sz="2400">
                <a:solidFill>
                  <a:schemeClr val="accent1"/>
                </a:solidFill>
                <a:latin typeface="Adobe Devanagari" panose="02040503050201020203" pitchFamily="18" charset="0"/>
                <a:cs typeface="Adobe Devanagari" panose="02040503050201020203" pitchFamily="18" charset="0"/>
              </a:rPr>
              <a:t>docker-compose </a:t>
            </a:r>
            <a:r>
              <a:rPr lang="es-ES" sz="2400">
                <a:solidFill>
                  <a:schemeClr val="accent1"/>
                </a:solidFill>
                <a:latin typeface="Adobe Devanagari" panose="02040503050201020203" pitchFamily="18" charset="0"/>
                <a:cs typeface="Adobe Devanagari" panose="02040503050201020203" pitchFamily="18" charset="0"/>
              </a:rPr>
              <a:t>start</a:t>
            </a:r>
            <a:r>
              <a:rPr lang="es-ES" sz="2400">
                <a:latin typeface="Adobe Devanagari" panose="02040503050201020203" pitchFamily="18" charset="0"/>
                <a:cs typeface="Adobe Devanagari" panose="02040503050201020203" pitchFamily="18" charset="0"/>
              </a:rPr>
              <a:t>	</a:t>
            </a:r>
            <a:r>
              <a:rPr lang="es-ES" sz="2400">
                <a:latin typeface="Adobe Devanagari" panose="02040503050201020203" pitchFamily="18" charset="0"/>
                <a:cs typeface="Adobe Devanagari" panose="02040503050201020203" pitchFamily="18" charset="0"/>
                <a:sym typeface="Wingdings" panose="05000000000000000000" pitchFamily="2" charset="2"/>
              </a:rPr>
              <a:t>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starts </a:t>
            </a:r>
            <a:r>
              <a:rPr lang="es-ES" sz="2400">
                <a:latin typeface="Adobe Devanagari" panose="02040503050201020203" pitchFamily="18" charset="0"/>
                <a:cs typeface="Adobe Devanagari" panose="02040503050201020203" pitchFamily="18" charset="0"/>
                <a:sym typeface="Wingdings" panose="05000000000000000000" pitchFamily="2" charset="2"/>
              </a:rPr>
              <a:t>all containers from </a:t>
            </a:r>
            <a:r>
              <a:rPr lang="es-ES" sz="2400">
                <a:latin typeface="Adobe Devanagari" panose="02040503050201020203" pitchFamily="18" charset="0"/>
                <a:cs typeface="Adobe Devanagari" panose="02040503050201020203" pitchFamily="18" charset="0"/>
                <a:sym typeface="Wingdings" panose="05000000000000000000" pitchFamily="2" charset="2"/>
              </a:rPr>
              <a:t>the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docker-compose</a:t>
            </a:r>
            <a:endParaRPr lang="es-E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206501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pic>
        <p:nvPicPr>
          <p:cNvPr id="6" name="Picture 5"/>
          <p:cNvPicPr>
            <a:picLocks noChangeAspect="1"/>
          </p:cNvPicPr>
          <p:nvPr/>
        </p:nvPicPr>
        <p:blipFill>
          <a:blip r:embed="rId2"/>
          <a:stretch>
            <a:fillRect/>
          </a:stretch>
        </p:blipFill>
        <p:spPr>
          <a:xfrm>
            <a:off x="2177143" y="2033674"/>
            <a:ext cx="7837714" cy="4406562"/>
          </a:xfrm>
          <a:prstGeom prst="rect">
            <a:avLst/>
          </a:prstGeom>
        </p:spPr>
      </p:pic>
    </p:spTree>
    <p:extLst>
      <p:ext uri="{BB962C8B-B14F-4D97-AF65-F5344CB8AC3E}">
        <p14:creationId xmlns:p14="http://schemas.microsoft.com/office/powerpoint/2010/main" val="2494309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INSTALLATION</a:t>
            </a:r>
            <a:endParaRPr lang="en-US" sz="5400">
              <a:latin typeface="SF Movie Poster" panose="00000400000000000000" pitchFamily="2" charset="0"/>
            </a:endParaRPr>
          </a:p>
        </p:txBody>
      </p:sp>
      <p:sp>
        <p:nvSpPr>
          <p:cNvPr id="5" name="TextBox 4"/>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Download </a:t>
            </a:r>
            <a:r>
              <a:rPr lang="en-US" sz="2400">
                <a:latin typeface="Adobe Devanagari" panose="02040503050201020203" pitchFamily="18" charset="0"/>
                <a:cs typeface="Adobe Devanagari" panose="02040503050201020203" pitchFamily="18" charset="0"/>
              </a:rPr>
              <a:t>and </a:t>
            </a:r>
            <a:r>
              <a:rPr lang="en-US" sz="2400" smtClean="0">
                <a:latin typeface="Adobe Devanagari" panose="02040503050201020203" pitchFamily="18" charset="0"/>
                <a:cs typeface="Adobe Devanagari" panose="02040503050201020203" pitchFamily="18" charset="0"/>
              </a:rPr>
              <a:t>install windows docker </a:t>
            </a:r>
            <a:r>
              <a:rPr lang="en-US" sz="2400">
                <a:latin typeface="Adobe Devanagari" panose="02040503050201020203" pitchFamily="18" charset="0"/>
                <a:cs typeface="Adobe Devanagari" panose="02040503050201020203" pitchFamily="18" charset="0"/>
              </a:rPr>
              <a:t>from here: https://docs.docker.com/docker-for-windows/install/</a:t>
            </a:r>
          </a:p>
          <a:p>
            <a:pPr algn="ctr">
              <a:lnSpc>
                <a:spcPct val="150000"/>
              </a:lnSpc>
            </a:pPr>
            <a:r>
              <a:rPr lang="en-US" sz="2400">
                <a:latin typeface="Adobe Devanagari" panose="02040503050201020203" pitchFamily="18" charset="0"/>
                <a:cs typeface="Adobe Devanagari" panose="02040503050201020203" pitchFamily="18" charset="0"/>
              </a:rPr>
              <a:t>This is the installer for WINDOWS 10 PRO, but in the web there are installers for other versions</a:t>
            </a: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a:t>
            </a:r>
            <a:r>
              <a:rPr lang="en-US" sz="2400">
                <a:latin typeface="Adobe Devanagari" panose="02040503050201020203" pitchFamily="18" charset="0"/>
                <a:cs typeface="Adobe Devanagari" panose="02040503050201020203" pitchFamily="18" charset="0"/>
              </a:rPr>
              <a:t>install </a:t>
            </a:r>
            <a:r>
              <a:rPr lang="en-US" sz="2400" smtClean="0">
                <a:latin typeface="Adobe Devanagari" panose="02040503050201020203" pitchFamily="18" charset="0"/>
                <a:cs typeface="Adobe Devanagari" panose="02040503050201020203" pitchFamily="18" charset="0"/>
              </a:rPr>
              <a:t>docker in </a:t>
            </a:r>
            <a:r>
              <a:rPr lang="en-US" sz="2400">
                <a:latin typeface="Adobe Devanagari" panose="02040503050201020203" pitchFamily="18" charset="0"/>
                <a:cs typeface="Adobe Devanagari" panose="02040503050201020203" pitchFamily="18" charset="0"/>
              </a:rPr>
              <a:t>Ubuntu, follow these instructions: https://docs.docker.com/engine/install/ubuntu/</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For any other OS, check on the docks.docker.com documentation</a:t>
            </a:r>
          </a:p>
        </p:txBody>
      </p:sp>
    </p:spTree>
    <p:extLst>
      <p:ext uri="{BB962C8B-B14F-4D97-AF65-F5344CB8AC3E}">
        <p14:creationId xmlns:p14="http://schemas.microsoft.com/office/powerpoint/2010/main" val="974441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75771" y="1874017"/>
            <a:ext cx="8464596" cy="4759012"/>
          </a:xfrm>
          <a:prstGeom prst="rect">
            <a:avLst/>
          </a:prstGeom>
        </p:spPr>
      </p:pic>
      <p:sp>
        <p:nvSpPr>
          <p:cNvPr id="2" name="TextBox 1"/>
          <p:cNvSpPr txBox="1"/>
          <p:nvPr/>
        </p:nvSpPr>
        <p:spPr>
          <a:xfrm>
            <a:off x="9143999" y="3047998"/>
            <a:ext cx="2743201" cy="2031325"/>
          </a:xfrm>
          <a:prstGeom prst="rect">
            <a:avLst/>
          </a:prstGeom>
          <a:noFill/>
        </p:spPr>
        <p:txBody>
          <a:bodyPr wrap="square" rtlCol="0">
            <a:spAutoFit/>
          </a:bodyPr>
          <a:lstStyle/>
          <a:p>
            <a:r>
              <a:rPr lang="es-ES" smtClean="0"/>
              <a:t>We can specify a build instead of a dockerhub registry image pull, by passing a directory containing the DOCKERFILE and all the necessary things to build an image</a:t>
            </a:r>
            <a:endParaRPr lang="en-US"/>
          </a:p>
        </p:txBody>
      </p:sp>
    </p:spTree>
    <p:extLst>
      <p:ext uri="{BB962C8B-B14F-4D97-AF65-F5344CB8AC3E}">
        <p14:creationId xmlns:p14="http://schemas.microsoft.com/office/powerpoint/2010/main" val="1774089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2585323"/>
          </a:xfrm>
          <a:prstGeom prst="rect">
            <a:avLst/>
          </a:prstGeom>
          <a:noFill/>
        </p:spPr>
        <p:txBody>
          <a:bodyPr wrap="square" rtlCol="0">
            <a:spAutoFit/>
          </a:bodyPr>
          <a:lstStyle/>
          <a:p>
            <a:r>
              <a:rPr lang="es-ES" smtClean="0"/>
              <a:t>VERSIONS</a:t>
            </a:r>
          </a:p>
          <a:p>
            <a:endParaRPr lang="es-ES"/>
          </a:p>
          <a:p>
            <a:r>
              <a:rPr lang="es-ES" smtClean="0"/>
              <a:t>In version 2, docker automatically creates a dedicated network for all the services and connects them all to each other, meaning there is no need to specify links</a:t>
            </a:r>
            <a:endParaRPr lang="en-US"/>
          </a:p>
        </p:txBody>
      </p:sp>
      <p:pic>
        <p:nvPicPr>
          <p:cNvPr id="6" name="Picture 5"/>
          <p:cNvPicPr>
            <a:picLocks noChangeAspect="1"/>
          </p:cNvPicPr>
          <p:nvPr/>
        </p:nvPicPr>
        <p:blipFill>
          <a:blip r:embed="rId2"/>
          <a:stretch>
            <a:fillRect/>
          </a:stretch>
        </p:blipFill>
        <p:spPr>
          <a:xfrm>
            <a:off x="333828" y="1872343"/>
            <a:ext cx="8374242" cy="4708212"/>
          </a:xfrm>
          <a:prstGeom prst="rect">
            <a:avLst/>
          </a:prstGeom>
        </p:spPr>
      </p:pic>
    </p:spTree>
    <p:extLst>
      <p:ext uri="{BB962C8B-B14F-4D97-AF65-F5344CB8AC3E}">
        <p14:creationId xmlns:p14="http://schemas.microsoft.com/office/powerpoint/2010/main" val="21555297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27. DOCKER COMPOSE</a:t>
            </a:r>
            <a:endParaRPr lang="en-US" sz="5400">
              <a:latin typeface="SF Movie Poster" panose="00000400000000000000" pitchFamily="2" charset="0"/>
            </a:endParaRPr>
          </a:p>
        </p:txBody>
      </p:sp>
      <p:sp>
        <p:nvSpPr>
          <p:cNvPr id="2" name="TextBox 1"/>
          <p:cNvSpPr txBox="1"/>
          <p:nvPr/>
        </p:nvSpPr>
        <p:spPr>
          <a:xfrm>
            <a:off x="9143999" y="3047998"/>
            <a:ext cx="2743201" cy="923330"/>
          </a:xfrm>
          <a:prstGeom prst="rect">
            <a:avLst/>
          </a:prstGeom>
          <a:noFill/>
        </p:spPr>
        <p:txBody>
          <a:bodyPr wrap="square" rtlCol="0">
            <a:spAutoFit/>
          </a:bodyPr>
          <a:lstStyle/>
          <a:p>
            <a:r>
              <a:rPr lang="es-ES" smtClean="0"/>
              <a:t>VERSIONS</a:t>
            </a:r>
          </a:p>
          <a:p>
            <a:endParaRPr lang="es-ES"/>
          </a:p>
          <a:p>
            <a:r>
              <a:rPr lang="es-ES" smtClean="0"/>
              <a:t>In version 3 PENDING</a:t>
            </a:r>
            <a:endParaRPr lang="en-US"/>
          </a:p>
        </p:txBody>
      </p:sp>
      <p:pic>
        <p:nvPicPr>
          <p:cNvPr id="8" name="Picture 7"/>
          <p:cNvPicPr>
            <a:picLocks noChangeAspect="1"/>
          </p:cNvPicPr>
          <p:nvPr/>
        </p:nvPicPr>
        <p:blipFill>
          <a:blip r:embed="rId2"/>
          <a:stretch>
            <a:fillRect/>
          </a:stretch>
        </p:blipFill>
        <p:spPr>
          <a:xfrm>
            <a:off x="333829" y="1872344"/>
            <a:ext cx="8374242" cy="4708212"/>
          </a:xfrm>
          <a:prstGeom prst="rect">
            <a:avLst/>
          </a:prstGeom>
        </p:spPr>
      </p:pic>
    </p:spTree>
    <p:extLst>
      <p:ext uri="{BB962C8B-B14F-4D97-AF65-F5344CB8AC3E}">
        <p14:creationId xmlns:p14="http://schemas.microsoft.com/office/powerpoint/2010/main" val="3417563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REGISTRY</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587263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28. REGISTRY</a:t>
            </a:r>
            <a:endParaRPr lang="en-US" sz="5400">
              <a:latin typeface="SF Movie Poster" panose="00000400000000000000" pitchFamily="2" charset="0"/>
            </a:endParaRPr>
          </a:p>
        </p:txBody>
      </p:sp>
      <p:sp>
        <p:nvSpPr>
          <p:cNvPr id="8" name="TextBox 7"/>
          <p:cNvSpPr txBox="1"/>
          <p:nvPr/>
        </p:nvSpPr>
        <p:spPr>
          <a:xfrm>
            <a:off x="0" y="1690690"/>
            <a:ext cx="12191999" cy="3970318"/>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When you pull an image, and you only write the name of the image, for example, “docker </a:t>
            </a:r>
            <a:r>
              <a:rPr lang="en-US" sz="2400" smtClean="0">
                <a:solidFill>
                  <a:schemeClr val="accent1"/>
                </a:solidFill>
                <a:latin typeface="Adobe Devanagari" panose="02040503050201020203" pitchFamily="18" charset="0"/>
                <a:cs typeface="Adobe Devanagari" panose="02040503050201020203" pitchFamily="18" charset="0"/>
              </a:rPr>
              <a:t>pull</a:t>
            </a:r>
            <a:r>
              <a:rPr lang="en-US" sz="2400" smtClean="0">
                <a:latin typeface="Adobe Devanagari" panose="02040503050201020203" pitchFamily="18" charset="0"/>
                <a:cs typeface="Adobe Devanagari" panose="02040503050201020203" pitchFamily="18" charset="0"/>
              </a:rPr>
              <a:t> nginx”</a:t>
            </a:r>
          </a:p>
          <a:p>
            <a:pPr algn="ctr">
              <a:lnSpc>
                <a:spcPct val="150000"/>
              </a:lnSpc>
            </a:pPr>
            <a:r>
              <a:rPr lang="es-ES" sz="2400" smtClean="0">
                <a:latin typeface="Adobe Devanagari" panose="02040503050201020203" pitchFamily="18" charset="0"/>
                <a:cs typeface="Adobe Devanagari" panose="02040503050201020203" pitchFamily="18" charset="0"/>
              </a:rPr>
              <a:t>Docker automatically expands to use docker.io as the registry and the same name for user and image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So, in that case, docker assumes what you mean is </a:t>
            </a:r>
            <a:r>
              <a:rPr lang="es-ES" sz="2400" u="sng" smtClean="0">
                <a:latin typeface="Adobe Devanagari" panose="02040503050201020203" pitchFamily="18" charset="0"/>
                <a:cs typeface="Adobe Devanagari" panose="02040503050201020203" pitchFamily="18" charset="0"/>
              </a:rPr>
              <a:t>docker.io/nginx/nginx</a:t>
            </a:r>
            <a:r>
              <a:rPr lang="es-ES" sz="2400" smtClean="0">
                <a:latin typeface="Adobe Devanagari" panose="02040503050201020203" pitchFamily="18" charset="0"/>
                <a:cs typeface="Adobe Devanagari" panose="02040503050201020203" pitchFamily="18" charset="0"/>
              </a:rPr>
              <a:t> and pulls the image from there</a:t>
            </a:r>
          </a:p>
          <a:p>
            <a:pPr algn="ctr">
              <a:lnSpc>
                <a:spcPct val="150000"/>
              </a:lnSpc>
            </a:pPr>
            <a:r>
              <a:rPr lang="es-ES" sz="2400" smtClean="0">
                <a:latin typeface="Adobe Devanagari" panose="02040503050201020203" pitchFamily="18" charset="0"/>
                <a:cs typeface="Adobe Devanagari" panose="02040503050201020203" pitchFamily="18" charset="0"/>
              </a:rPr>
              <a:t>Otherwise you can specify a different PUBLIC registry or a different user/account</a:t>
            </a:r>
          </a:p>
          <a:p>
            <a:pPr algn="ctr">
              <a:lnSpc>
                <a:spcPct val="150000"/>
              </a:lnSpc>
            </a:pPr>
            <a:r>
              <a:rPr lang="es-ES" sz="2400" smtClean="0">
                <a:latin typeface="Adobe Devanagari" panose="02040503050201020203" pitchFamily="18" charset="0"/>
                <a:cs typeface="Adobe Devanagari" panose="02040503050201020203" pitchFamily="18" charset="0"/>
              </a:rPr>
              <a:t>For example,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puckel/docker-airflow” will be assumed to be </a:t>
            </a:r>
            <a:r>
              <a:rPr lang="es-ES" sz="2400" u="sng" smtClean="0">
                <a:latin typeface="Adobe Devanagari" panose="02040503050201020203" pitchFamily="18" charset="0"/>
                <a:cs typeface="Adobe Devanagari" panose="02040503050201020203" pitchFamily="18" charset="0"/>
              </a:rPr>
              <a:t>docker.io/puckel/docker-airflow</a:t>
            </a:r>
          </a:p>
          <a:p>
            <a:pPr algn="ctr">
              <a:lnSpc>
                <a:spcPct val="150000"/>
              </a:lnSpc>
            </a:pPr>
            <a:r>
              <a:rPr lang="es-ES" sz="2400">
                <a:latin typeface="Adobe Devanagari" panose="02040503050201020203" pitchFamily="18" charset="0"/>
                <a:cs typeface="Adobe Devanagari" panose="02040503050201020203" pitchFamily="18" charset="0"/>
              </a:rPr>
              <a:t>And </a:t>
            </a:r>
            <a:r>
              <a:rPr lang="es-ES" sz="2400" smtClean="0">
                <a:latin typeface="Adobe Devanagari" panose="02040503050201020203" pitchFamily="18" charset="0"/>
                <a:cs typeface="Adobe Devanagari" panose="02040503050201020203" pitchFamily="18" charset="0"/>
              </a:rPr>
              <a:t>“docker </a:t>
            </a:r>
            <a:r>
              <a:rPr lang="es-ES" sz="2400">
                <a:solidFill>
                  <a:schemeClr val="accent1"/>
                </a:solidFill>
                <a:latin typeface="Adobe Devanagari" panose="02040503050201020203" pitchFamily="18" charset="0"/>
                <a:cs typeface="Adobe Devanagari" panose="02040503050201020203" pitchFamily="18" charset="0"/>
              </a:rPr>
              <a:t>pull</a:t>
            </a:r>
            <a:r>
              <a:rPr lang="es-ES" sz="2400">
                <a:latin typeface="Adobe Devanagari" panose="02040503050201020203" pitchFamily="18" charset="0"/>
                <a:cs typeface="Adobe Devanagari" panose="02040503050201020203" pitchFamily="18" charset="0"/>
              </a:rPr>
              <a:t> </a:t>
            </a:r>
            <a:r>
              <a:rPr lang="es-ES" sz="2400" smtClean="0">
                <a:latin typeface="Adobe Devanagari" panose="02040503050201020203" pitchFamily="18" charset="0"/>
                <a:cs typeface="Adobe Devanagari" panose="02040503050201020203" pitchFamily="18" charset="0"/>
              </a:rPr>
              <a:t>g-registry.io/testuser/testimage” </a:t>
            </a:r>
            <a:r>
              <a:rPr lang="es-ES" sz="2400">
                <a:latin typeface="Adobe Devanagari" panose="02040503050201020203" pitchFamily="18" charset="0"/>
                <a:cs typeface="Adobe Devanagari" panose="02040503050201020203" pitchFamily="18" charset="0"/>
              </a:rPr>
              <a:t>will pull from </a:t>
            </a:r>
            <a:r>
              <a:rPr lang="es-ES" sz="2400" u="sng">
                <a:latin typeface="Adobe Devanagari" panose="02040503050201020203" pitchFamily="18" charset="0"/>
                <a:cs typeface="Adobe Devanagari" panose="02040503050201020203" pitchFamily="18" charset="0"/>
              </a:rPr>
              <a:t>g-registry.io/testuser/testimage</a:t>
            </a:r>
            <a:endParaRPr lang="en-US" sz="2400" u="sng" smtClean="0">
              <a:latin typeface="Adobe Devanagari" panose="02040503050201020203" pitchFamily="18" charset="0"/>
              <a:cs typeface="Adobe Devanagari" panose="02040503050201020203" pitchFamily="18" charset="0"/>
            </a:endParaRPr>
          </a:p>
        </p:txBody>
      </p:sp>
      <p:pic>
        <p:nvPicPr>
          <p:cNvPr id="9" name="Picture 8"/>
          <p:cNvPicPr>
            <a:picLocks noChangeAspect="1"/>
          </p:cNvPicPr>
          <p:nvPr/>
        </p:nvPicPr>
        <p:blipFill rotWithShape="1">
          <a:blip r:embed="rId2"/>
          <a:srcRect l="22024" t="45288" r="27500" b="22103"/>
          <a:stretch/>
        </p:blipFill>
        <p:spPr>
          <a:xfrm>
            <a:off x="4151086" y="5661008"/>
            <a:ext cx="3207658" cy="1165046"/>
          </a:xfrm>
          <a:prstGeom prst="rect">
            <a:avLst/>
          </a:prstGeom>
        </p:spPr>
      </p:pic>
    </p:spTree>
    <p:extLst>
      <p:ext uri="{BB962C8B-B14F-4D97-AF65-F5344CB8AC3E}">
        <p14:creationId xmlns:p14="http://schemas.microsoft.com/office/powerpoint/2010/main" val="29484006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29. PRIVATE REGISTRY</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You can also login into a private registry with docker login</a:t>
            </a:r>
          </a:p>
          <a:p>
            <a:pPr algn="ctr">
              <a:lnSpc>
                <a:spcPct val="150000"/>
              </a:lnSpc>
            </a:pPr>
            <a:r>
              <a:rPr lang="es-ES" sz="2400" smtClean="0">
                <a:latin typeface="Adobe Devanagari" panose="02040503050201020203" pitchFamily="18" charset="0"/>
                <a:cs typeface="Adobe Devanagari" panose="02040503050201020203" pitchFamily="18" charset="0"/>
              </a:rPr>
              <a:t>EXAMPLE: docker </a:t>
            </a:r>
            <a:r>
              <a:rPr lang="es-ES" sz="2400" smtClean="0">
                <a:solidFill>
                  <a:schemeClr val="accent1"/>
                </a:solidFill>
                <a:latin typeface="Adobe Devanagari" panose="02040503050201020203" pitchFamily="18" charset="0"/>
                <a:cs typeface="Adobe Devanagari" panose="02040503050201020203" pitchFamily="18" charset="0"/>
              </a:rPr>
              <a:t>login</a:t>
            </a:r>
            <a:r>
              <a:rPr lang="es-ES" sz="2400" smtClean="0">
                <a:latin typeface="Adobe Devanagari" panose="02040503050201020203" pitchFamily="18" charset="0"/>
                <a:cs typeface="Adobe Devanagari" panose="02040503050201020203" pitchFamily="18" charset="0"/>
              </a:rPr>
              <a:t> private-registry.io</a:t>
            </a:r>
          </a:p>
          <a:p>
            <a:pPr algn="ctr">
              <a:lnSpc>
                <a:spcPct val="150000"/>
              </a:lnSpc>
            </a:pPr>
            <a:r>
              <a:rPr lang="es-ES" sz="2400" smtClean="0">
                <a:latin typeface="Adobe Devanagari" panose="02040503050201020203" pitchFamily="18" charset="0"/>
                <a:cs typeface="Adobe Devanagari" panose="02040503050201020203" pitchFamily="18" charset="0"/>
              </a:rPr>
              <a:t>Logging in to a private registry may need a password</a:t>
            </a:r>
          </a:p>
          <a:p>
            <a:pPr algn="ctr">
              <a:lnSpc>
                <a:spcPct val="150000"/>
              </a:lnSpc>
            </a:pPr>
            <a:endParaRPr lang="es-ES" sz="240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And then pull an image from there: docker </a:t>
            </a:r>
            <a:r>
              <a:rPr lang="es-ES" sz="2400" smtClean="0">
                <a:solidFill>
                  <a:schemeClr val="accent1"/>
                </a:solidFill>
                <a:latin typeface="Adobe Devanagari" panose="02040503050201020203" pitchFamily="18" charset="0"/>
                <a:cs typeface="Adobe Devanagari" panose="02040503050201020203" pitchFamily="18" charset="0"/>
              </a:rPr>
              <a:t>pull</a:t>
            </a:r>
            <a:r>
              <a:rPr lang="es-ES" sz="2400" smtClean="0">
                <a:latin typeface="Adobe Devanagari" panose="02040503050201020203" pitchFamily="18" charset="0"/>
                <a:cs typeface="Adobe Devanagari" panose="02040503050201020203" pitchFamily="18" charset="0"/>
              </a:rPr>
              <a:t> private-registry/apps/internal-app</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906328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30. DEPLOY YOUR OWN PRIVATE REGISTRY</a:t>
            </a:r>
            <a:endParaRPr lang="en-US" sz="5400">
              <a:latin typeface="SF Movie Poster" panose="00000400000000000000" pitchFamily="2" charset="0"/>
            </a:endParaRPr>
          </a:p>
        </p:txBody>
      </p:sp>
      <p:sp>
        <p:nvSpPr>
          <p:cNvPr id="5" name="TextBox 4"/>
          <p:cNvSpPr txBox="1"/>
          <p:nvPr/>
        </p:nvSpPr>
        <p:spPr>
          <a:xfrm>
            <a:off x="0" y="1690690"/>
            <a:ext cx="12191999" cy="1754326"/>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The docker registry is itself another application and is available as a docker image</a:t>
            </a:r>
          </a:p>
          <a:p>
            <a:pPr algn="ctr">
              <a:lnSpc>
                <a:spcPct val="150000"/>
              </a:lnSpc>
            </a:pPr>
            <a:r>
              <a:rPr lang="es-ES" sz="2400" smtClean="0">
                <a:latin typeface="Adobe Devanagari" panose="02040503050201020203" pitchFamily="18" charset="0"/>
                <a:cs typeface="Adobe Devanagari" panose="02040503050201020203" pitchFamily="18" charset="0"/>
              </a:rPr>
              <a:t>The name of the image is “registry” and it exposes the API on port 5000</a:t>
            </a:r>
            <a:endParaRPr lang="en-US" sz="2400" smtClean="0">
              <a:latin typeface="Adobe Devanagari" panose="02040503050201020203" pitchFamily="18" charset="0"/>
              <a:cs typeface="Adobe Devanagari" panose="02040503050201020203" pitchFamily="18" charset="0"/>
            </a:endParaRPr>
          </a:p>
        </p:txBody>
      </p:sp>
      <p:pic>
        <p:nvPicPr>
          <p:cNvPr id="2" name="Picture 1"/>
          <p:cNvPicPr>
            <a:picLocks noChangeAspect="1"/>
          </p:cNvPicPr>
          <p:nvPr/>
        </p:nvPicPr>
        <p:blipFill rotWithShape="1">
          <a:blip r:embed="rId2"/>
          <a:srcRect l="5714" t="17762" r="36786" b="21891"/>
          <a:stretch/>
        </p:blipFill>
        <p:spPr>
          <a:xfrm>
            <a:off x="522517" y="3445016"/>
            <a:ext cx="5442856" cy="3211623"/>
          </a:xfrm>
          <a:prstGeom prst="rect">
            <a:avLst/>
          </a:prstGeom>
        </p:spPr>
      </p:pic>
      <p:sp>
        <p:nvSpPr>
          <p:cNvPr id="3" name="Right Arrow 2"/>
          <p:cNvSpPr/>
          <p:nvPr/>
        </p:nvSpPr>
        <p:spPr>
          <a:xfrm>
            <a:off x="5907315" y="35705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907314" y="4230914"/>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07313" y="489842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907313" y="5639647"/>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936343" y="6226340"/>
            <a:ext cx="1422401" cy="275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60347" y="3545151"/>
            <a:ext cx="1677447" cy="369332"/>
          </a:xfrm>
          <a:prstGeom prst="rect">
            <a:avLst/>
          </a:prstGeom>
          <a:noFill/>
        </p:spPr>
        <p:txBody>
          <a:bodyPr wrap="none" rtlCol="0">
            <a:spAutoFit/>
          </a:bodyPr>
          <a:lstStyle/>
          <a:p>
            <a:r>
              <a:rPr lang="es-ES" smtClean="0"/>
              <a:t>Run the registry</a:t>
            </a:r>
            <a:endParaRPr lang="en-US"/>
          </a:p>
        </p:txBody>
      </p:sp>
      <p:sp>
        <p:nvSpPr>
          <p:cNvPr id="12" name="TextBox 11"/>
          <p:cNvSpPr txBox="1"/>
          <p:nvPr/>
        </p:nvSpPr>
        <p:spPr>
          <a:xfrm>
            <a:off x="7460347" y="4184133"/>
            <a:ext cx="3141053" cy="369332"/>
          </a:xfrm>
          <a:prstGeom prst="rect">
            <a:avLst/>
          </a:prstGeom>
          <a:noFill/>
        </p:spPr>
        <p:txBody>
          <a:bodyPr wrap="none" rtlCol="0">
            <a:spAutoFit/>
          </a:bodyPr>
          <a:lstStyle/>
          <a:p>
            <a:r>
              <a:rPr lang="es-ES" smtClean="0"/>
              <a:t>Create the image in the registry</a:t>
            </a:r>
            <a:endParaRPr lang="en-US"/>
          </a:p>
        </p:txBody>
      </p:sp>
      <p:sp>
        <p:nvSpPr>
          <p:cNvPr id="13" name="TextBox 12"/>
          <p:cNvSpPr txBox="1"/>
          <p:nvPr/>
        </p:nvSpPr>
        <p:spPr>
          <a:xfrm>
            <a:off x="7460346" y="4851646"/>
            <a:ext cx="2182842" cy="369332"/>
          </a:xfrm>
          <a:prstGeom prst="rect">
            <a:avLst/>
          </a:prstGeom>
          <a:noFill/>
        </p:spPr>
        <p:txBody>
          <a:bodyPr wrap="none" rtlCol="0">
            <a:spAutoFit/>
          </a:bodyPr>
          <a:lstStyle/>
          <a:p>
            <a:r>
              <a:rPr lang="es-ES" smtClean="0"/>
              <a:t>Push into the registry</a:t>
            </a:r>
            <a:endParaRPr lang="en-US"/>
          </a:p>
        </p:txBody>
      </p:sp>
      <p:sp>
        <p:nvSpPr>
          <p:cNvPr id="14" name="TextBox 13"/>
          <p:cNvSpPr txBox="1"/>
          <p:nvPr/>
        </p:nvSpPr>
        <p:spPr>
          <a:xfrm>
            <a:off x="7460346" y="5592866"/>
            <a:ext cx="3547766" cy="369332"/>
          </a:xfrm>
          <a:prstGeom prst="rect">
            <a:avLst/>
          </a:prstGeom>
          <a:noFill/>
        </p:spPr>
        <p:txBody>
          <a:bodyPr wrap="none" rtlCol="0">
            <a:spAutoFit/>
          </a:bodyPr>
          <a:lstStyle/>
          <a:p>
            <a:r>
              <a:rPr lang="es-ES" smtClean="0"/>
              <a:t>Pull from the registry from the host</a:t>
            </a:r>
            <a:endParaRPr lang="en-US"/>
          </a:p>
        </p:txBody>
      </p:sp>
      <p:sp>
        <p:nvSpPr>
          <p:cNvPr id="15" name="TextBox 14"/>
          <p:cNvSpPr txBox="1"/>
          <p:nvPr/>
        </p:nvSpPr>
        <p:spPr>
          <a:xfrm>
            <a:off x="7460345" y="6179559"/>
            <a:ext cx="4716869" cy="646331"/>
          </a:xfrm>
          <a:prstGeom prst="rect">
            <a:avLst/>
          </a:prstGeom>
          <a:noFill/>
        </p:spPr>
        <p:txBody>
          <a:bodyPr wrap="none" rtlCol="0">
            <a:spAutoFit/>
          </a:bodyPr>
          <a:lstStyle/>
          <a:p>
            <a:r>
              <a:rPr lang="es-ES" smtClean="0"/>
              <a:t>Pull from the registry from another machine</a:t>
            </a:r>
          </a:p>
          <a:p>
            <a:r>
              <a:rPr lang="es-ES" smtClean="0"/>
              <a:t>in the same network (the IP is the IP of the host)</a:t>
            </a:r>
            <a:endParaRPr lang="en-US"/>
          </a:p>
        </p:txBody>
      </p:sp>
    </p:spTree>
    <p:extLst>
      <p:ext uri="{BB962C8B-B14F-4D97-AF65-F5344CB8AC3E}">
        <p14:creationId xmlns:p14="http://schemas.microsoft.com/office/powerpoint/2010/main" val="443404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ENGINE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194492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31. DOCKER ENGINE</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6428" t="22209" r="58929" b="36713"/>
          <a:stretch/>
        </p:blipFill>
        <p:spPr>
          <a:xfrm>
            <a:off x="404586" y="3999014"/>
            <a:ext cx="4223658" cy="2815771"/>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Docker engine is a host with docker installed on it</a:t>
            </a:r>
          </a:p>
          <a:p>
            <a:pPr algn="ctr">
              <a:lnSpc>
                <a:spcPct val="150000"/>
              </a:lnSpc>
            </a:pPr>
            <a:r>
              <a:rPr lang="es-ES" sz="2400" smtClean="0">
                <a:latin typeface="Adobe Devanagari" panose="02040503050201020203" pitchFamily="18" charset="0"/>
                <a:cs typeface="Adobe Devanagari" panose="02040503050201020203" pitchFamily="18" charset="0"/>
              </a:rPr>
              <a:t>The docker installation consists of the docker daemon, the rest api, and the docker cli</a:t>
            </a:r>
          </a:p>
          <a:p>
            <a:pPr algn="ctr">
              <a:lnSpc>
                <a:spcPct val="150000"/>
              </a:lnSpc>
            </a:pPr>
            <a:r>
              <a:rPr lang="es-ES" sz="2400" smtClean="0">
                <a:latin typeface="Adobe Devanagari" panose="02040503050201020203" pitchFamily="18" charset="0"/>
                <a:cs typeface="Adobe Devanagari" panose="02040503050201020203" pitchFamily="18" charset="0"/>
              </a:rPr>
              <a:t>The docker cli can be somewhere else and run commands on an external host with the </a:t>
            </a:r>
            <a:r>
              <a:rPr lang="es-ES" sz="2400" smtClean="0">
                <a:solidFill>
                  <a:schemeClr val="accent1"/>
                </a:solidFill>
                <a:latin typeface="Adobe Devanagari" panose="02040503050201020203" pitchFamily="18" charset="0"/>
                <a:cs typeface="Adobe Devanagari" panose="02040503050201020203" pitchFamily="18" charset="0"/>
              </a:rPr>
              <a:t>–H</a:t>
            </a:r>
            <a:r>
              <a:rPr lang="es-ES" sz="2400" smtClean="0">
                <a:latin typeface="Adobe Devanagari" panose="02040503050201020203" pitchFamily="18" charset="0"/>
                <a:cs typeface="Adobe Devanagari" panose="02040503050201020203" pitchFamily="18" charset="0"/>
              </a:rPr>
              <a:t> flag</a:t>
            </a:r>
          </a:p>
        </p:txBody>
      </p:sp>
      <p:pic>
        <p:nvPicPr>
          <p:cNvPr id="3" name="Picture 2"/>
          <p:cNvPicPr>
            <a:picLocks noChangeAspect="1"/>
          </p:cNvPicPr>
          <p:nvPr/>
        </p:nvPicPr>
        <p:blipFill rotWithShape="1">
          <a:blip r:embed="rId3"/>
          <a:srcRect l="9375" t="23098" r="24125" b="29768"/>
          <a:stretch/>
        </p:blipFill>
        <p:spPr>
          <a:xfrm>
            <a:off x="5032829" y="3999014"/>
            <a:ext cx="7065990" cy="2815771"/>
          </a:xfrm>
          <a:prstGeom prst="rect">
            <a:avLst/>
          </a:prstGeom>
        </p:spPr>
      </p:pic>
    </p:spTree>
    <p:extLst>
      <p:ext uri="{BB962C8B-B14F-4D97-AF65-F5344CB8AC3E}">
        <p14:creationId xmlns:p14="http://schemas.microsoft.com/office/powerpoint/2010/main" val="35620136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CONTAINER ORCHESTRATION</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3547444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0</a:t>
            </a:r>
            <a:r>
              <a:rPr lang="en-US" sz="5400" b="1" smtClean="0">
                <a:solidFill>
                  <a:schemeClr val="accent5">
                    <a:lumMod val="60000"/>
                    <a:lumOff val="40000"/>
                  </a:schemeClr>
                </a:solidFill>
                <a:latin typeface="SF Movie Poster" panose="00000400000000000000" pitchFamily="2" charset="0"/>
              </a:rPr>
              <a:t>. ACTIVATION</a:t>
            </a:r>
            <a:endParaRPr lang="en-US" sz="5400">
              <a:latin typeface="SF Movie Poster" panose="00000400000000000000" pitchFamily="2" charset="0"/>
            </a:endParaRPr>
          </a:p>
        </p:txBody>
      </p:sp>
      <p:sp>
        <p:nvSpPr>
          <p:cNvPr id="5" name="TextBox 4"/>
          <p:cNvSpPr txBox="1"/>
          <p:nvPr/>
        </p:nvSpPr>
        <p:spPr>
          <a:xfrm>
            <a:off x="0" y="1690690"/>
            <a:ext cx="12191999" cy="3416320"/>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To start running docker:</a:t>
            </a:r>
          </a:p>
          <a:p>
            <a:pPr algn="ctr">
              <a:lnSpc>
                <a:spcPct val="150000"/>
              </a:lnSpc>
            </a:pP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windows: Open the Docker </a:t>
            </a:r>
            <a:r>
              <a:rPr lang="en-US" sz="2400" smtClean="0">
                <a:latin typeface="Adobe Devanagari" panose="02040503050201020203" pitchFamily="18" charset="0"/>
                <a:cs typeface="Adobe Devanagari" panose="02040503050201020203" pitchFamily="18" charset="0"/>
              </a:rPr>
              <a:t>Desktop program </a:t>
            </a:r>
            <a:r>
              <a:rPr lang="en-US" sz="2400">
                <a:latin typeface="Adobe Devanagari" panose="02040503050201020203" pitchFamily="18" charset="0"/>
                <a:cs typeface="Adobe Devanagari" panose="02040503050201020203" pitchFamily="18" charset="0"/>
              </a:rPr>
              <a:t>and make it start running. </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On </a:t>
            </a:r>
            <a:r>
              <a:rPr lang="en-US" sz="2400">
                <a:latin typeface="Adobe Devanagari" panose="02040503050201020203" pitchFamily="18" charset="0"/>
                <a:cs typeface="Adobe Devanagari" panose="02040503050201020203" pitchFamily="18" charset="0"/>
              </a:rPr>
              <a:t>ubuntu: sudo service docker </a:t>
            </a:r>
            <a:r>
              <a:rPr lang="en-US" sz="2400" smtClean="0">
                <a:latin typeface="Adobe Devanagari" panose="02040503050201020203" pitchFamily="18" charset="0"/>
                <a:cs typeface="Adobe Devanagari" panose="02040503050201020203" pitchFamily="18" charset="0"/>
              </a:rPr>
              <a:t>start or sudo systemctl start docker</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7359919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32. CONTAINER ORCHESTRATION TOOLS</a:t>
            </a:r>
            <a:endParaRPr lang="en-US" sz="5400">
              <a:latin typeface="SF Movie Poster" panose="00000400000000000000" pitchFamily="2" charset="0"/>
            </a:endParaRPr>
          </a:p>
        </p:txBody>
      </p:sp>
      <p:pic>
        <p:nvPicPr>
          <p:cNvPr id="2" name="Picture 1"/>
          <p:cNvPicPr>
            <a:picLocks noChangeAspect="1"/>
          </p:cNvPicPr>
          <p:nvPr/>
        </p:nvPicPr>
        <p:blipFill rotWithShape="1">
          <a:blip r:embed="rId2"/>
          <a:srcRect l="15750" t="33992" r="17875" b="37105"/>
          <a:stretch/>
        </p:blipFill>
        <p:spPr>
          <a:xfrm>
            <a:off x="2049779" y="4450080"/>
            <a:ext cx="8092440" cy="1981200"/>
          </a:xfrm>
          <a:prstGeom prst="rect">
            <a:avLst/>
          </a:prstGeom>
        </p:spPr>
      </p:pic>
      <p:sp>
        <p:nvSpPr>
          <p:cNvPr id="5" name="TextBox 4"/>
          <p:cNvSpPr txBox="1"/>
          <p:nvPr/>
        </p:nvSpPr>
        <p:spPr>
          <a:xfrm>
            <a:off x="0" y="1690690"/>
            <a:ext cx="12191999" cy="2308324"/>
          </a:xfrm>
          <a:prstGeom prst="rect">
            <a:avLst/>
          </a:prstGeom>
          <a:noFill/>
        </p:spPr>
        <p:txBody>
          <a:bodyPr wrap="square" rtlCol="0">
            <a:spAutoFit/>
          </a:bodyPr>
          <a:lstStyle/>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Container orchestration is used to scale and monitor containers to provide appropriate service</a:t>
            </a:r>
          </a:p>
          <a:p>
            <a:pPr algn="ctr">
              <a:lnSpc>
                <a:spcPct val="150000"/>
              </a:lnSpc>
            </a:pPr>
            <a:endParaRPr lang="es-ES" sz="2400" smtClean="0">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Main container orchestration tools:</a:t>
            </a:r>
          </a:p>
        </p:txBody>
      </p:sp>
    </p:spTree>
    <p:extLst>
      <p:ext uri="{BB962C8B-B14F-4D97-AF65-F5344CB8AC3E}">
        <p14:creationId xmlns:p14="http://schemas.microsoft.com/office/powerpoint/2010/main" val="212323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402300"/>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RUNNING IMAGES AND PLAYING WITH CONTAINERS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323194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1. PULL</a:t>
            </a:r>
            <a:endParaRPr lang="en-US" sz="5400">
              <a:latin typeface="SF Movie Poster" panose="00000400000000000000" pitchFamily="2" charset="0"/>
            </a:endParaRPr>
          </a:p>
        </p:txBody>
      </p:sp>
      <p:sp>
        <p:nvSpPr>
          <p:cNvPr id="5" name="TextBox 4"/>
          <p:cNvSpPr txBox="1"/>
          <p:nvPr/>
        </p:nvSpPr>
        <p:spPr>
          <a:xfrm>
            <a:off x="0" y="1690690"/>
            <a:ext cx="12191999" cy="2862322"/>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PULL </a:t>
            </a:r>
            <a:r>
              <a:rPr lang="en-US" sz="2400" smtClean="0">
                <a:latin typeface="Adobe Devanagari" panose="02040503050201020203" pitchFamily="18" charset="0"/>
                <a:cs typeface="Adobe Devanagari" panose="02040503050201020203" pitchFamily="18" charset="0"/>
              </a:rPr>
              <a:t>downloads an image from the dockerhub registry</a:t>
            </a: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pull </a:t>
            </a:r>
            <a:r>
              <a:rPr lang="en-US" sz="2400" smtClean="0">
                <a:latin typeface="Adobe Devanagari" panose="02040503050201020203" pitchFamily="18" charset="0"/>
                <a:cs typeface="Adobe Devanagari" panose="02040503050201020203" pitchFamily="18" charset="0"/>
              </a:rPr>
              <a:t>IMAGE_NAME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59557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a:solidFill>
                  <a:schemeClr val="accent5">
                    <a:lumMod val="60000"/>
                    <a:lumOff val="40000"/>
                  </a:schemeClr>
                </a:solidFill>
                <a:latin typeface="SF Movie Poster" panose="00000400000000000000" pitchFamily="2" charset="0"/>
              </a:rPr>
              <a:t>2</a:t>
            </a:r>
            <a:r>
              <a:rPr lang="en-US" sz="5400" b="1" smtClean="0">
                <a:solidFill>
                  <a:schemeClr val="accent5">
                    <a:lumMod val="60000"/>
                    <a:lumOff val="40000"/>
                  </a:schemeClr>
                </a:solidFill>
                <a:latin typeface="SF Movie Poster" panose="00000400000000000000" pitchFamily="2" charset="0"/>
              </a:rPr>
              <a:t>. RUN</a:t>
            </a:r>
            <a:endParaRPr lang="en-US" sz="5400">
              <a:latin typeface="SF Movie Poster" panose="00000400000000000000" pitchFamily="2" charset="0"/>
            </a:endParaRPr>
          </a:p>
        </p:txBody>
      </p:sp>
      <p:sp>
        <p:nvSpPr>
          <p:cNvPr id="5" name="TextBox 4"/>
          <p:cNvSpPr txBox="1"/>
          <p:nvPr/>
        </p:nvSpPr>
        <p:spPr>
          <a:xfrm>
            <a:off x="0" y="1690690"/>
            <a:ext cx="12191999" cy="5078313"/>
          </a:xfrm>
          <a:prstGeom prst="rect">
            <a:avLst/>
          </a:prstGeom>
          <a:noFill/>
        </p:spPr>
        <p:txBody>
          <a:bodyPr wrap="square" rtlCol="0">
            <a:spAutoFit/>
          </a:bodyPr>
          <a:lstStyle/>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RUN</a:t>
            </a:r>
            <a:r>
              <a:rPr lang="en-US" sz="2400" smtClean="0">
                <a:latin typeface="Adobe Devanagari" panose="02040503050201020203" pitchFamily="18" charset="0"/>
                <a:cs typeface="Adobe Devanagari" panose="02040503050201020203" pitchFamily="18" charset="0"/>
              </a:rPr>
              <a:t> runs an image in a container (creates a container from an image)</a:t>
            </a:r>
          </a:p>
          <a:p>
            <a:pPr algn="ctr">
              <a:lnSpc>
                <a:spcPct val="150000"/>
              </a:lnSpc>
            </a:pPr>
            <a:r>
              <a:rPr lang="es-ES" sz="2400" smtClean="0">
                <a:latin typeface="Adobe Devanagari" panose="02040503050201020203" pitchFamily="18" charset="0"/>
                <a:cs typeface="Adobe Devanagari" panose="02040503050201020203" pitchFamily="18" charset="0"/>
              </a:rPr>
              <a:t>The container is only active while the process it’s executing is active, then it stops</a:t>
            </a:r>
          </a:p>
          <a:p>
            <a:pPr algn="ctr">
              <a:lnSpc>
                <a:spcPct val="150000"/>
              </a:lnSpc>
            </a:pPr>
            <a:r>
              <a:rPr lang="es-ES" sz="2400" smtClean="0">
                <a:latin typeface="Adobe Devanagari" panose="02040503050201020203" pitchFamily="18" charset="0"/>
                <a:cs typeface="Adobe Devanagari" panose="02040503050201020203" pitchFamily="18" charset="0"/>
              </a:rPr>
              <a:t>Some processes are always active and have to be stopped manually, though</a:t>
            </a:r>
            <a:endParaRPr lang="en-US" sz="2400" smtClean="0">
              <a:latin typeface="Adobe Devanagari" panose="02040503050201020203" pitchFamily="18" charset="0"/>
              <a:cs typeface="Adobe Devanagari" panose="02040503050201020203" pitchFamily="18" charset="0"/>
            </a:endParaRPr>
          </a:p>
          <a:p>
            <a:pPr algn="ct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s-ES" sz="2400" smtClean="0">
                <a:latin typeface="Adobe Devanagari" panose="02040503050201020203" pitchFamily="18" charset="0"/>
                <a:cs typeface="Adobe Devanagari" panose="02040503050201020203" pitchFamily="18" charset="0"/>
              </a:rPr>
              <a:t>USAGE</a:t>
            </a:r>
            <a:endParaRPr lang="en-US" sz="2400" smtClean="0">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docker</a:t>
            </a:r>
            <a:r>
              <a:rPr lang="en-US" sz="2400" smtClean="0">
                <a:solidFill>
                  <a:schemeClr val="accent1"/>
                </a:solidFill>
                <a:latin typeface="Adobe Devanagari" panose="02040503050201020203" pitchFamily="18" charset="0"/>
                <a:cs typeface="Adobe Devanagari" panose="02040503050201020203" pitchFamily="18" charset="0"/>
              </a:rPr>
              <a:t> run –-name=CONTAINER_NAME </a:t>
            </a:r>
            <a:r>
              <a:rPr lang="en-US" sz="2400" smtClean="0">
                <a:latin typeface="Adobe Devanagari" panose="02040503050201020203" pitchFamily="18" charset="0"/>
                <a:cs typeface="Adobe Devanagari" panose="02040503050201020203" pitchFamily="18" charset="0"/>
              </a:rPr>
              <a:t>IMAGE_NAME</a:t>
            </a:r>
          </a:p>
          <a:p>
            <a:pPr algn="ct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d</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ocker </a:t>
            </a:r>
            <a:r>
              <a:rPr lang="es-E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run</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IMAGE_NAME:tag  runs the specific version of the image (if ignored tag=latest by default)</a:t>
            </a:r>
          </a:p>
          <a:p>
            <a:pPr algn="ct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EXAMPLE: docker run redis:4.0-buster</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
        <p:nvSpPr>
          <p:cNvPr id="2" name="TextBox 1"/>
          <p:cNvSpPr txBox="1"/>
          <p:nvPr/>
        </p:nvSpPr>
        <p:spPr>
          <a:xfrm>
            <a:off x="4441371" y="5376760"/>
            <a:ext cx="1161143" cy="369332"/>
          </a:xfrm>
          <a:prstGeom prst="rect">
            <a:avLst/>
          </a:prstGeom>
          <a:noFill/>
        </p:spPr>
        <p:txBody>
          <a:bodyPr wrap="square" rtlCol="0">
            <a:spAutoFit/>
          </a:bodyPr>
          <a:lstStyle/>
          <a:p>
            <a:r>
              <a:rPr lang="es-ES" smtClean="0">
                <a:solidFill>
                  <a:srgbClr val="FF0000"/>
                </a:solidFill>
              </a:rPr>
              <a:t>Optional</a:t>
            </a:r>
            <a:endParaRPr lang="en-US">
              <a:solidFill>
                <a:srgbClr val="FF0000"/>
              </a:solidFill>
            </a:endParaRPr>
          </a:p>
        </p:txBody>
      </p:sp>
      <p:sp>
        <p:nvSpPr>
          <p:cNvPr id="3" name="Rectangle 2"/>
          <p:cNvSpPr/>
          <p:nvPr/>
        </p:nvSpPr>
        <p:spPr>
          <a:xfrm>
            <a:off x="3933373" y="5188075"/>
            <a:ext cx="3701142" cy="29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399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1999</Words>
  <Application>Microsoft Office PowerPoint</Application>
  <PresentationFormat>Widescreen</PresentationFormat>
  <Paragraphs>456</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Adobe Devanagari</vt:lpstr>
      <vt:lpstr>Arial</vt:lpstr>
      <vt:lpstr>Calibri</vt:lpstr>
      <vt:lpstr>Calibri Light</vt:lpstr>
      <vt:lpstr>SF Movie Poster</vt:lpstr>
      <vt:lpstr>Wingdings</vt:lpstr>
      <vt:lpstr>Office Theme</vt:lpstr>
      <vt:lpstr>PowerPoint Presentation</vt:lpstr>
      <vt:lpstr>INDEX</vt:lpstr>
      <vt:lpstr>INDEX</vt:lpstr>
      <vt:lpstr>PowerPoint Presentation</vt:lpstr>
      <vt:lpstr>0. INSTALLATION</vt:lpstr>
      <vt:lpstr>0. ACTIVATION</vt:lpstr>
      <vt:lpstr>PowerPoint Presentation</vt:lpstr>
      <vt:lpstr>1. PULL</vt:lpstr>
      <vt:lpstr>2. RUN</vt:lpstr>
      <vt:lpstr>3. IMAGES</vt:lpstr>
      <vt:lpstr>4. PS</vt:lpstr>
      <vt:lpstr>5. START</vt:lpstr>
      <vt:lpstr>6. STOP</vt:lpstr>
      <vt:lpstr>7. RM</vt:lpstr>
      <vt:lpstr>8. RMI</vt:lpstr>
      <vt:lpstr>9. CONTAINER RENAME</vt:lpstr>
      <vt:lpstr>10. EXECUTING COMMANDS WITH RUN</vt:lpstr>
      <vt:lpstr>11. EXECUTING COMMANDS WITH EXEC</vt:lpstr>
      <vt:lpstr>12. RUN (ATTACHED AND DETACHED)</vt:lpstr>
      <vt:lpstr>13. VERSION</vt:lpstr>
      <vt:lpstr>14. RUN OR EXEC (INTERACTIVE MODE)</vt:lpstr>
      <vt:lpstr>15. RUN OR EXEC (ATTACHED TERMINAL)</vt:lpstr>
      <vt:lpstr>16. RUN (WITH PORT MAPPING)</vt:lpstr>
      <vt:lpstr>16. RUN (WITH VOLUME)</vt:lpstr>
      <vt:lpstr>16. RUN (WITH MOUNT)</vt:lpstr>
      <vt:lpstr>17. RUN (ENVIRONMENT VARIABLES)</vt:lpstr>
      <vt:lpstr>18. INSPECT</vt:lpstr>
      <vt:lpstr>19. LOGS</vt:lpstr>
      <vt:lpstr>PowerPoint Presentation</vt:lpstr>
      <vt:lpstr>20. BUILD</vt:lpstr>
      <vt:lpstr>21. PUSH</vt:lpstr>
      <vt:lpstr>22. DOCKERFILE</vt:lpstr>
      <vt:lpstr>22. DOCKERFILE</vt:lpstr>
      <vt:lpstr>22. DOCKERFILE</vt:lpstr>
      <vt:lpstr>23. CMD AND ENTRYPOINT</vt:lpstr>
      <vt:lpstr>23. CMD AND ENTRYPOINT</vt:lpstr>
      <vt:lpstr>23. CMD AND ENTRYPOINT</vt:lpstr>
      <vt:lpstr>PowerPoint Presentation</vt:lpstr>
      <vt:lpstr>24. NETWORKS</vt:lpstr>
      <vt:lpstr>24. NETWORKS</vt:lpstr>
      <vt:lpstr>PowerPoint Presentation</vt:lpstr>
      <vt:lpstr>25. STORAGE</vt:lpstr>
      <vt:lpstr>PowerPoint Presentation</vt:lpstr>
      <vt:lpstr>26. LINK</vt:lpstr>
      <vt:lpstr>PowerPoint Presentation</vt:lpstr>
      <vt:lpstr>27. DOCKER COMPOSE</vt:lpstr>
      <vt:lpstr>27. DOCKER COMPOSE</vt:lpstr>
      <vt:lpstr>27. DOCKER COMPOSE</vt:lpstr>
      <vt:lpstr>27. DOCKER COMPOSE</vt:lpstr>
      <vt:lpstr>27. DOCKER COMPOSE</vt:lpstr>
      <vt:lpstr>27. DOCKER COMPOSE</vt:lpstr>
      <vt:lpstr>27. DOCKER COMPOSE</vt:lpstr>
      <vt:lpstr>PowerPoint Presentation</vt:lpstr>
      <vt:lpstr>28. REGISTRY</vt:lpstr>
      <vt:lpstr>29. PRIVATE REGISTRY</vt:lpstr>
      <vt:lpstr>30. DEPLOY YOUR OWN PRIVATE REGISTRY</vt:lpstr>
      <vt:lpstr>PowerPoint Presentation</vt:lpstr>
      <vt:lpstr>31. DOCKER ENGINE</vt:lpstr>
      <vt:lpstr>PowerPoint Presentation</vt:lpstr>
      <vt:lpstr>32. CONTAINER ORCHESTRATION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80</cp:revision>
  <dcterms:created xsi:type="dcterms:W3CDTF">2020-08-13T09:22:59Z</dcterms:created>
  <dcterms:modified xsi:type="dcterms:W3CDTF">2021-01-15T17:58:45Z</dcterms:modified>
</cp:coreProperties>
</file>