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9" r:id="rId2"/>
    <p:sldId id="256" r:id="rId3"/>
    <p:sldId id="473" r:id="rId4"/>
    <p:sldId id="452" r:id="rId5"/>
    <p:sldId id="453" r:id="rId6"/>
    <p:sldId id="257" r:id="rId7"/>
    <p:sldId id="389" r:id="rId8"/>
    <p:sldId id="460" r:id="rId9"/>
    <p:sldId id="454" r:id="rId10"/>
    <p:sldId id="390" r:id="rId11"/>
    <p:sldId id="393" r:id="rId12"/>
    <p:sldId id="455" r:id="rId13"/>
    <p:sldId id="439" r:id="rId14"/>
    <p:sldId id="394" r:id="rId15"/>
    <p:sldId id="438" r:id="rId16"/>
    <p:sldId id="458" r:id="rId17"/>
    <p:sldId id="395" r:id="rId18"/>
    <p:sldId id="396" r:id="rId19"/>
    <p:sldId id="472" r:id="rId20"/>
    <p:sldId id="467" r:id="rId21"/>
    <p:sldId id="468" r:id="rId22"/>
    <p:sldId id="456" r:id="rId23"/>
    <p:sldId id="397" r:id="rId24"/>
    <p:sldId id="440" r:id="rId25"/>
    <p:sldId id="398" r:id="rId26"/>
    <p:sldId id="441" r:id="rId27"/>
    <p:sldId id="400" r:id="rId28"/>
    <p:sldId id="442" r:id="rId29"/>
    <p:sldId id="404" r:id="rId30"/>
    <p:sldId id="405" r:id="rId31"/>
    <p:sldId id="457" r:id="rId32"/>
    <p:sldId id="406" r:id="rId33"/>
    <p:sldId id="449" r:id="rId34"/>
    <p:sldId id="407" r:id="rId35"/>
    <p:sldId id="448" r:id="rId36"/>
    <p:sldId id="408" r:id="rId37"/>
    <p:sldId id="451" r:id="rId38"/>
    <p:sldId id="409" r:id="rId39"/>
    <p:sldId id="470" r:id="rId40"/>
    <p:sldId id="471" r:id="rId41"/>
    <p:sldId id="461" r:id="rId42"/>
    <p:sldId id="410" r:id="rId43"/>
    <p:sldId id="462" r:id="rId44"/>
    <p:sldId id="437" r:id="rId45"/>
    <p:sldId id="463" r:id="rId46"/>
    <p:sldId id="450" r:id="rId47"/>
    <p:sldId id="46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29" autoAdjust="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D97-5CBC-4329-962A-77B331FD9F3D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70544-4C0A-4180-9CDC-1B5F6E3D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40C9-9084-4503-A57D-41B5C11783C8}" type="datetimeFigureOut">
              <a:rPr lang="en-US" smtClean="0"/>
              <a:t>2020-09-09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7.xml"/><Relationship Id="rId18" Type="http://schemas.openxmlformats.org/officeDocument/2006/relationships/slide" Target="slide36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12" Type="http://schemas.openxmlformats.org/officeDocument/2006/relationships/slide" Target="slide25.xml"/><Relationship Id="rId17" Type="http://schemas.openxmlformats.org/officeDocument/2006/relationships/slide" Target="slide34.xml"/><Relationship Id="rId2" Type="http://schemas.openxmlformats.org/officeDocument/2006/relationships/slide" Target="slide5.xml"/><Relationship Id="rId16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4.xml"/><Relationship Id="rId5" Type="http://schemas.openxmlformats.org/officeDocument/2006/relationships/slide" Target="slide11.xml"/><Relationship Id="rId15" Type="http://schemas.openxmlformats.org/officeDocument/2006/relationships/slide" Target="slide30.xml"/><Relationship Id="rId10" Type="http://schemas.openxmlformats.org/officeDocument/2006/relationships/slide" Target="slide23.xml"/><Relationship Id="rId19" Type="http://schemas.openxmlformats.org/officeDocument/2006/relationships/slide" Target="slide38.xml"/><Relationship Id="rId4" Type="http://schemas.openxmlformats.org/officeDocument/2006/relationships/slide" Target="slide10.xml"/><Relationship Id="rId9" Type="http://schemas.openxmlformats.org/officeDocument/2006/relationships/slide" Target="slide18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45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19607"/>
            </a:schemeClr>
          </a:solidFill>
        </p:spPr>
        <p:txBody>
          <a:bodyPr anchor="ctr"/>
          <a:lstStyle/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GIT COMMANS AND NOTES</a:t>
            </a:r>
          </a:p>
          <a:p>
            <a:pPr algn="ctr"/>
            <a:endParaRPr lang="en-US" sz="72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36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ORIOL ORDI</a:t>
            </a:r>
            <a:endParaRPr lang="en-US" sz="36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INIT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init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initializes a repository and creates a .git folder in the current folder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20909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CLONE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clone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downloads (or clones) a repository from github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clone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REPOSITORY_URL</a:t>
            </a:r>
            <a:endParaRPr lang="es-ES" sz="2400" smtClean="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clone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https://github.com/oriolordi/Wifi-Location.git</a:t>
            </a:r>
            <a:endParaRPr lang="es-ES" sz="2400" smtClean="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LINKING LOCAL AND GITHUB REPOSITORIES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REMOTE (URL ALIASING)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 allows to alias an URL in a repository so that we don’t have to type the URL at every command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manage tracked (aliased) repositories, we use the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command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add an alias of a URL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URL_ALIAS REPOSITORY_URL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add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origin https://github.com/oriolordi/Wifi-Location.git</a:t>
            </a:r>
            <a:endParaRPr lang="es-ES" sz="2400" smtClean="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593314">
            <a:off x="8413641" y="4476542"/>
            <a:ext cx="3642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mtClean="0"/>
              <a:t>By convention, if working only </a:t>
            </a:r>
          </a:p>
          <a:p>
            <a:pPr algn="ctr"/>
            <a:r>
              <a:rPr lang="es-ES" smtClean="0"/>
              <a:t>with 1 URL, the alias is named </a:t>
            </a:r>
            <a:r>
              <a:rPr lang="es-ES" smtClean="0">
                <a:solidFill>
                  <a:schemeClr val="accent1"/>
                </a:solidFill>
              </a:rPr>
              <a:t>origin</a:t>
            </a:r>
            <a:r>
              <a:rPr lang="es-ES" smtClean="0"/>
              <a:t>.</a:t>
            </a:r>
          </a:p>
          <a:p>
            <a:pPr algn="ctr"/>
            <a:r>
              <a:rPr lang="es-ES" smtClean="0"/>
              <a:t>We can, however, add as many alias </a:t>
            </a:r>
          </a:p>
          <a:p>
            <a:pPr algn="ctr"/>
            <a:r>
              <a:rPr lang="es-ES" smtClean="0"/>
              <a:t>to as many URLs as we want</a:t>
            </a:r>
          </a:p>
          <a:p>
            <a:pPr algn="ctr"/>
            <a:r>
              <a:rPr lang="es-ES" smtClean="0"/>
              <a:t> and name them however we want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REMOTE (URL ALIASING)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check the list of alias we are using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</a:t>
            </a:r>
          </a:p>
          <a:p>
            <a:pPr algn="ctr">
              <a:lnSpc>
                <a:spcPct val="150000"/>
              </a:lnSpc>
            </a:pP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check the list of URL_ALIAS with their corresponding REPOSITORY_URL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-v</a:t>
            </a:r>
          </a:p>
        </p:txBody>
      </p:sp>
    </p:spTree>
    <p:extLst>
      <p:ext uri="{BB962C8B-B14F-4D97-AF65-F5344CB8AC3E}">
        <p14:creationId xmlns:p14="http://schemas.microsoft.com/office/powerpoint/2010/main" val="40868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REMOTE (URL ALIASING)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rename an </a:t>
            </a: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alias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(and keep it tracking the same URL)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rename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OLD_URL_ALIAS NEW_URL_ALIAS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 the URL tracked by an alias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set-url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URL_ALIAS NEW_REPOSITORY_URL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eliminate an alias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remote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URL_ALIAS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FETCH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fetch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downloads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from a remote repository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– 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but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it doesn't integrate any of this new data into your working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files. To do so we need to merge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s-E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fetch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origin master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merge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origin/master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Fetching and then mergins is the same as pulling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706248" y="5760719"/>
            <a:ext cx="702218" cy="24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7665" y="5697973"/>
            <a:ext cx="36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Merges with the current local branch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523368" y="4648199"/>
            <a:ext cx="702218" cy="24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08466" y="4311133"/>
            <a:ext cx="2999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Downloads data from the master branch</a:t>
            </a:r>
          </a:p>
          <a:p>
            <a:r>
              <a:rPr lang="es-ES" smtClean="0"/>
              <a:t>In the origin repository</a:t>
            </a:r>
          </a:p>
        </p:txBody>
      </p:sp>
    </p:spTree>
    <p:extLst>
      <p:ext uri="{BB962C8B-B14F-4D97-AF65-F5344CB8AC3E}">
        <p14:creationId xmlns:p14="http://schemas.microsoft.com/office/powerpoint/2010/main" val="5890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6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PULL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pull a github repository into a local repository we use the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command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pull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GITHUB_REPOSITORY_URL GITHUB_BRANCH_NAME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pull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https://github.com/oriolordi/Wifi-Location.git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master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pull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593314">
            <a:off x="9480232" y="4954656"/>
            <a:ext cx="2552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mtClean="0"/>
              <a:t>Note: If we have set </a:t>
            </a:r>
          </a:p>
          <a:p>
            <a:pPr algn="ctr"/>
            <a:r>
              <a:rPr lang="es-ES" smtClean="0"/>
              <a:t>origin as an alias for a</a:t>
            </a:r>
          </a:p>
          <a:p>
            <a:pPr algn="ctr"/>
            <a:r>
              <a:rPr lang="es-ES" smtClean="0"/>
              <a:t>github URL repository, </a:t>
            </a:r>
          </a:p>
          <a:p>
            <a:pPr algn="ctr"/>
            <a:r>
              <a:rPr lang="es-ES"/>
              <a:t>w</a:t>
            </a:r>
            <a:r>
              <a:rPr lang="es-ES" smtClean="0"/>
              <a:t>e can use origin instead</a:t>
            </a:r>
          </a:p>
          <a:p>
            <a:pPr algn="ctr"/>
            <a:r>
              <a:rPr lang="es-ES"/>
              <a:t>o</a:t>
            </a:r>
            <a:r>
              <a:rPr lang="es-ES" smtClean="0"/>
              <a:t>f the URL repository</a:t>
            </a:r>
          </a:p>
        </p:txBody>
      </p:sp>
      <p:sp>
        <p:nvSpPr>
          <p:cNvPr id="8" name="TextBox 7"/>
          <p:cNvSpPr txBox="1"/>
          <p:nvPr/>
        </p:nvSpPr>
        <p:spPr>
          <a:xfrm rot="20593314">
            <a:off x="8820479" y="2830998"/>
            <a:ext cx="320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mtClean="0"/>
              <a:t>Remember: pull = fetch + merge</a:t>
            </a:r>
          </a:p>
          <a:p>
            <a:pPr algn="ctr"/>
            <a:r>
              <a:rPr lang="es-ES" smtClean="0"/>
              <a:t>in the branch we’re currently in</a:t>
            </a:r>
          </a:p>
        </p:txBody>
      </p:sp>
    </p:spTree>
    <p:extLst>
      <p:ext uri="{BB962C8B-B14F-4D97-AF65-F5344CB8AC3E}">
        <p14:creationId xmlns:p14="http://schemas.microsoft.com/office/powerpoint/2010/main" val="5288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7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PUSH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push a github repository into a local repository we use the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command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GITHUB_REPOSITORY_URL GITHUB_BRANCH_NAME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https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://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github.com/oriolordi/Wifi-Location.git master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0593314">
            <a:off x="9480232" y="4954656"/>
            <a:ext cx="2552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mtClean="0"/>
              <a:t>Note: If we have set </a:t>
            </a:r>
          </a:p>
          <a:p>
            <a:pPr algn="ctr"/>
            <a:r>
              <a:rPr lang="es-ES" smtClean="0"/>
              <a:t>origin as an alias for a</a:t>
            </a:r>
          </a:p>
          <a:p>
            <a:pPr algn="ctr"/>
            <a:r>
              <a:rPr lang="es-ES" smtClean="0"/>
              <a:t>github URL repository, </a:t>
            </a:r>
          </a:p>
          <a:p>
            <a:pPr algn="ctr"/>
            <a:r>
              <a:rPr lang="es-ES"/>
              <a:t>w</a:t>
            </a:r>
            <a:r>
              <a:rPr lang="es-ES" smtClean="0"/>
              <a:t>e can use origin instead</a:t>
            </a:r>
          </a:p>
          <a:p>
            <a:pPr algn="ctr"/>
            <a:r>
              <a:rPr lang="es-ES"/>
              <a:t>o</a:t>
            </a:r>
            <a:r>
              <a:rPr lang="es-ES" smtClean="0"/>
              <a:t>f the URL repository</a:t>
            </a:r>
          </a:p>
        </p:txBody>
      </p:sp>
    </p:spTree>
    <p:extLst>
      <p:ext uri="{BB962C8B-B14F-4D97-AF65-F5344CB8AC3E}">
        <p14:creationId xmlns:p14="http://schemas.microsoft.com/office/powerpoint/2010/main" val="979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7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PUSH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We can set a remote tracking branch when pushing to a github repository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do so, we use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–u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flag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Once we have set the remote tracking branch, we can use git push and git pull with no arguments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-u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https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://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github.com/oriolordi/Wifi-Location.git master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-u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INDEX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981201"/>
            <a:ext cx="10134600" cy="39703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s-ES" b="1" u="sng" smtClean="0"/>
              <a:t>REPOSITORIES</a:t>
            </a:r>
            <a:endParaRPr lang="en-US" b="1" u="sng" smtClean="0"/>
          </a:p>
          <a:p>
            <a:r>
              <a:rPr lang="en-US" smtClean="0">
                <a:hlinkClick r:id="rId2" action="ppaction://hlinksldjump"/>
              </a:rPr>
              <a:t>0</a:t>
            </a:r>
            <a:r>
              <a:rPr lang="en-US">
                <a:hlinkClick r:id="rId2" action="ppaction://hlinksldjump"/>
              </a:rPr>
              <a:t>. REPOSITORIES</a:t>
            </a:r>
            <a:endParaRPr lang="en-US"/>
          </a:p>
          <a:p>
            <a:r>
              <a:rPr lang="en-US">
                <a:hlinkClick r:id="rId3" action="ppaction://hlinksldjump"/>
              </a:rPr>
              <a:t>1. REPOSITORIES: LOCAL VS </a:t>
            </a:r>
            <a:r>
              <a:rPr lang="en-US" smtClean="0">
                <a:hlinkClick r:id="rId3" action="ppaction://hlinksldjump"/>
              </a:rPr>
              <a:t>GITHUB</a:t>
            </a:r>
            <a:endParaRPr lang="es-ES" smtClean="0"/>
          </a:p>
          <a:p>
            <a:endParaRPr lang="es-ES" smtClean="0"/>
          </a:p>
          <a:p>
            <a:r>
              <a:rPr lang="es-ES" b="1" u="sng" smtClean="0"/>
              <a:t>CREATING A LOCAL REPOSITORY</a:t>
            </a:r>
            <a:endParaRPr lang="en-US" b="1" u="sng" smtClean="0"/>
          </a:p>
          <a:p>
            <a:r>
              <a:rPr lang="en-US" smtClean="0">
                <a:hlinkClick r:id="rId4" action="ppaction://hlinksldjump"/>
              </a:rPr>
              <a:t>2. INIT</a:t>
            </a:r>
            <a:endParaRPr lang="en-US" smtClean="0"/>
          </a:p>
          <a:p>
            <a:r>
              <a:rPr lang="en-US" smtClean="0">
                <a:hlinkClick r:id="rId5" action="ppaction://hlinksldjump"/>
              </a:rPr>
              <a:t>3. CLONE</a:t>
            </a:r>
            <a:endParaRPr lang="en-US" smtClean="0"/>
          </a:p>
          <a:p>
            <a:endParaRPr lang="es-ES" smtClean="0"/>
          </a:p>
          <a:p>
            <a:r>
              <a:rPr lang="en-US" b="1" u="sng" smtClean="0"/>
              <a:t>LINKING LOCAL AND GITHUB REPOSITORIES</a:t>
            </a:r>
            <a:endParaRPr lang="en-US" smtClean="0"/>
          </a:p>
          <a:p>
            <a:r>
              <a:rPr lang="en-US" smtClean="0">
                <a:hlinkClick r:id="rId6" action="ppaction://hlinksldjump"/>
              </a:rPr>
              <a:t>4. REMOTE (URL ALIASING)</a:t>
            </a:r>
            <a:endParaRPr lang="en-US" smtClean="0"/>
          </a:p>
          <a:p>
            <a:r>
              <a:rPr lang="en-US" smtClean="0">
                <a:hlinkClick r:id="rId7" action="ppaction://hlinksldjump"/>
              </a:rPr>
              <a:t>5. FETCH</a:t>
            </a:r>
            <a:endParaRPr lang="en-US" smtClean="0"/>
          </a:p>
          <a:p>
            <a:r>
              <a:rPr lang="en-US" smtClean="0">
                <a:hlinkClick r:id="rId8" action="ppaction://hlinksldjump"/>
              </a:rPr>
              <a:t>6. PULL</a:t>
            </a:r>
            <a:endParaRPr lang="en-US" smtClean="0"/>
          </a:p>
          <a:p>
            <a:r>
              <a:rPr lang="en-US" smtClean="0">
                <a:hlinkClick r:id="rId9" action="ppaction://hlinksldjump"/>
              </a:rPr>
              <a:t>7. PUSH</a:t>
            </a:r>
            <a:endParaRPr lang="en-US" smtClean="0"/>
          </a:p>
          <a:p>
            <a:endParaRPr lang="en-US" b="1" u="sng" smtClean="0"/>
          </a:p>
          <a:p>
            <a:r>
              <a:rPr lang="en-US" b="1" u="sng" smtClean="0"/>
              <a:t>ADDING AND COMMITING TO THE INDEX</a:t>
            </a:r>
            <a:endParaRPr lang="es-ES" b="1" u="sng" smtClean="0"/>
          </a:p>
          <a:p>
            <a:r>
              <a:rPr lang="en-US" smtClean="0">
                <a:hlinkClick r:id="rId10" action="ppaction://hlinksldjump"/>
              </a:rPr>
              <a:t>8. THE INDEX</a:t>
            </a:r>
            <a:endParaRPr lang="en-US" smtClean="0"/>
          </a:p>
          <a:p>
            <a:r>
              <a:rPr lang="en-US" smtClean="0">
                <a:hlinkClick r:id="rId11" action="ppaction://hlinksldjump"/>
              </a:rPr>
              <a:t>9. STATUS</a:t>
            </a:r>
            <a:endParaRPr lang="en-US" smtClean="0"/>
          </a:p>
          <a:p>
            <a:r>
              <a:rPr lang="en-US" smtClean="0">
                <a:hlinkClick r:id="rId12" action="ppaction://hlinksldjump"/>
              </a:rPr>
              <a:t>10. ADD</a:t>
            </a:r>
            <a:endParaRPr lang="en-US" smtClean="0"/>
          </a:p>
          <a:p>
            <a:r>
              <a:rPr lang="en-US" smtClean="0">
                <a:hlinkClick r:id="rId13" action="ppaction://hlinksldjump"/>
              </a:rPr>
              <a:t>11. RM</a:t>
            </a:r>
            <a:endParaRPr lang="en-US" smtClean="0"/>
          </a:p>
          <a:p>
            <a:r>
              <a:rPr lang="en-US" smtClean="0">
                <a:hlinkClick r:id="rId14" action="ppaction://hlinksldjump"/>
              </a:rPr>
              <a:t>12. COMMIT</a:t>
            </a:r>
            <a:endParaRPr lang="en-US" smtClean="0"/>
          </a:p>
          <a:p>
            <a:r>
              <a:rPr lang="en-US" smtClean="0">
                <a:hlinkClick r:id="rId15" action="ppaction://hlinksldjump"/>
              </a:rPr>
              <a:t>13</a:t>
            </a:r>
            <a:r>
              <a:rPr lang="en-US">
                <a:hlinkClick r:id="rId15" action="ppaction://hlinksldjump"/>
              </a:rPr>
              <a:t>. </a:t>
            </a:r>
            <a:r>
              <a:rPr lang="en-US" smtClean="0">
                <a:hlinkClick r:id="rId15" action="ppaction://hlinksldjump"/>
              </a:rPr>
              <a:t>LOG</a:t>
            </a:r>
            <a:endParaRPr lang="en-US" smtClean="0"/>
          </a:p>
          <a:p>
            <a:endParaRPr lang="es-ES"/>
          </a:p>
          <a:p>
            <a:r>
              <a:rPr lang="es-ES" b="1" u="sng"/>
              <a:t>BRANCHES</a:t>
            </a:r>
            <a:endParaRPr lang="en-US" b="1" u="sng"/>
          </a:p>
          <a:p>
            <a:r>
              <a:rPr lang="en-US">
                <a:hlinkClick r:id="rId16" action="ppaction://hlinksldjump"/>
              </a:rPr>
              <a:t>14. BRANCH</a:t>
            </a:r>
            <a:endParaRPr lang="en-US"/>
          </a:p>
          <a:p>
            <a:r>
              <a:rPr lang="en-US">
                <a:hlinkClick r:id="rId17" action="ppaction://hlinksldjump"/>
              </a:rPr>
              <a:t>15. CHECKOUT</a:t>
            </a:r>
            <a:endParaRPr lang="en-US"/>
          </a:p>
          <a:p>
            <a:r>
              <a:rPr lang="en-US">
                <a:hlinkClick r:id="rId18" action="ppaction://hlinksldjump"/>
              </a:rPr>
              <a:t>16. MERGE</a:t>
            </a:r>
            <a:endParaRPr lang="en-US"/>
          </a:p>
          <a:p>
            <a:r>
              <a:rPr lang="en-US">
                <a:hlinkClick r:id="rId19" action="ppaction://hlinksldjump"/>
              </a:rPr>
              <a:t>17. </a:t>
            </a:r>
            <a:r>
              <a:rPr lang="en-US" smtClean="0">
                <a:hlinkClick r:id="rId19" action="ppaction://hlinksldjump"/>
              </a:rPr>
              <a:t>REBASE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7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PUSH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also push from a specific branch of the local repository to a specific branch of the github repository in the following way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GITHUB_REPOSITORY_URL LOCAL_BRANCH_NAME:GITHUB_BRANCH_NAME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test:master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163448" y="6278879"/>
            <a:ext cx="702218" cy="24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01956" y="5586357"/>
            <a:ext cx="2975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This will push the test branch </a:t>
            </a:r>
          </a:p>
          <a:p>
            <a:r>
              <a:rPr lang="es-ES" smtClean="0"/>
              <a:t>on the local repository </a:t>
            </a:r>
          </a:p>
          <a:p>
            <a:r>
              <a:rPr lang="es-ES" smtClean="0"/>
              <a:t>to the master branch</a:t>
            </a:r>
          </a:p>
          <a:p>
            <a:r>
              <a:rPr lang="es-ES" smtClean="0"/>
              <a:t>on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687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7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PUSH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Actually, if we don’t specify a local branch and a github branch, git makes it so that they are equal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means that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instruction: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Automaticall becomes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instruction: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 master:master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049218" y="5730239"/>
            <a:ext cx="702218" cy="24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19076" y="5373915"/>
            <a:ext cx="322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This will push the master branch</a:t>
            </a:r>
          </a:p>
          <a:p>
            <a:r>
              <a:rPr lang="es-ES" smtClean="0"/>
              <a:t>on the local repository </a:t>
            </a:r>
          </a:p>
          <a:p>
            <a:r>
              <a:rPr lang="es-ES" smtClean="0"/>
              <a:t>to the master branch</a:t>
            </a:r>
          </a:p>
          <a:p>
            <a:r>
              <a:rPr lang="es-ES" smtClean="0"/>
              <a:t>on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41288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ADDING AND COMMITING TO THE INDEX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8. THE INDEX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index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a layer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used as a staging area between your working directory and your repository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You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can use the index to build up a set of changes that you want to commit together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you create a commit, what is committed is what is currently in the index, not what is in your working directory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git index is also known as the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staging area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9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STATUS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status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tells you which files are added in the index and are ready to commit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status</a:t>
            </a: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10. ADD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adds files to the index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[NAME_OF_THE_FILE_WITH_EXTENSION]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 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437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10. ADD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test.py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stages the test.py file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test.py test2.py readme.txt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stages the 3 files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aha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stages everything in the aha folder of the current directory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aha/testaha.py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stages the testaha.py file from the aha folder in the current directory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-A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stages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all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changes (including modified, new and deleted files)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.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stages modified and new files, but not deleted files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 -u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stages modified and deleted files, but not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 files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11. RM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removes a file and adds it to the index as a deleted file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means that when the change is commited, it will show that the file was deleted in the commit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[NAME_OF_THE_FILE_WITH_EXTENSION]</a:t>
            </a:r>
          </a:p>
        </p:txBody>
      </p:sp>
    </p:spTree>
    <p:extLst>
      <p:ext uri="{BB962C8B-B14F-4D97-AF65-F5344CB8AC3E}">
        <p14:creationId xmlns:p14="http://schemas.microsoft.com/office/powerpoint/2010/main" val="42470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11. RM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--cached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removes an uncommited file FROM THE INDEX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means that it will remove from the index a file that has been added to the index using git add file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but has not yet been commited, thus leaving it untracked when the commit occurs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--cached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[NAME_OF_THE_FILE_WITH_EXTENSION]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–r --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cached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[NAME_OF_THE_DIRECTORY]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12. COMMIT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commit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commits the index (the files on the staging area)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commit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is typically used with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–m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flag to add a commit message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commit –m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”COMMIT_MESSAGE”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commit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–a –m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“COMMIT_MESSAGE”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Note: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–a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flag will automatically stage any modified and deleted files (but not new files)</a:t>
            </a:r>
          </a:p>
        </p:txBody>
      </p:sp>
    </p:spTree>
    <p:extLst>
      <p:ext uri="{BB962C8B-B14F-4D97-AF65-F5344CB8AC3E}">
        <p14:creationId xmlns:p14="http://schemas.microsoft.com/office/powerpoint/2010/main" val="1848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INDEX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981200"/>
            <a:ext cx="10134600" cy="36933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s-ES" b="1" u="sng" smtClean="0"/>
              <a:t>SETTING UPSTREAM BRANCHES</a:t>
            </a:r>
            <a:endParaRPr lang="en-US" b="1" u="sng"/>
          </a:p>
          <a:p>
            <a:r>
              <a:rPr lang="en-US">
                <a:hlinkClick r:id="rId2" action="ppaction://hlinksldjump"/>
              </a:rPr>
              <a:t>18. SETTING UPSTREAM BRANCHES</a:t>
            </a:r>
            <a:endParaRPr lang="en-US"/>
          </a:p>
          <a:p>
            <a:endParaRPr lang="es-ES" smtClean="0"/>
          </a:p>
          <a:p>
            <a:r>
              <a:rPr lang="es-ES" b="1" u="sng" smtClean="0"/>
              <a:t>GIT CONFIGURATION</a:t>
            </a:r>
            <a:endParaRPr lang="en-US" b="1" u="sng"/>
          </a:p>
          <a:p>
            <a:r>
              <a:rPr lang="en-US">
                <a:hlinkClick r:id="rId3" action="ppaction://hlinksldjump"/>
              </a:rPr>
              <a:t>19. </a:t>
            </a:r>
            <a:r>
              <a:rPr lang="en-US" smtClean="0">
                <a:hlinkClick r:id="rId3" action="ppaction://hlinksldjump"/>
              </a:rPr>
              <a:t>CONFIG</a:t>
            </a:r>
            <a:endParaRPr lang="en-US" smtClean="0"/>
          </a:p>
          <a:p>
            <a:endParaRPr lang="en-US"/>
          </a:p>
          <a:p>
            <a:r>
              <a:rPr lang="es-ES" b="1" u="sng" smtClean="0"/>
              <a:t>.GITIGNORE AND .GITATTRIBUTES</a:t>
            </a:r>
            <a:endParaRPr lang="en-US" b="1" u="sng"/>
          </a:p>
          <a:p>
            <a:r>
              <a:rPr lang="en-US">
                <a:hlinkClick r:id="rId4" action="ppaction://hlinksldjump"/>
              </a:rPr>
              <a:t>20. .GITIGNORE</a:t>
            </a:r>
            <a:endParaRPr lang="en-US"/>
          </a:p>
          <a:p>
            <a:r>
              <a:rPr lang="en-US">
                <a:hlinkClick r:id="rId5" action="ppaction://hlinksldjump"/>
              </a:rPr>
              <a:t>21. .GITATTRIBUTES</a:t>
            </a:r>
            <a:endParaRPr lang="en-US"/>
          </a:p>
          <a:p>
            <a:endParaRPr lang="es-ES" smtClean="0"/>
          </a:p>
          <a:p>
            <a:r>
              <a:rPr lang="es-ES" b="1" u="sng" smtClean="0"/>
              <a:t>SHOWING </a:t>
            </a:r>
            <a:r>
              <a:rPr lang="es-ES" b="1" u="sng" smtClean="0"/>
              <a:t>PREVIOUS COMMITS</a:t>
            </a:r>
            <a:endParaRPr lang="en-US" b="1" u="sng"/>
          </a:p>
          <a:p>
            <a:r>
              <a:rPr lang="en-US">
                <a:hlinkClick r:id="rId6" action="ppaction://hlinksldjump"/>
              </a:rPr>
              <a:t>22. SHOWING PREVIOUS COMMITS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13. LOG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shows a log of all commits with their commit number, autor, date and commit message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s-E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BRANCHES</a:t>
            </a:r>
            <a:endParaRPr lang="en-US" sz="72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14. BRANCH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creates a new branch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new branch will be based off the branch it is created in, and will have all the files on that branch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NEW_BRANCH_NAME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branch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testbranch</a:t>
            </a:r>
          </a:p>
        </p:txBody>
      </p:sp>
    </p:spTree>
    <p:extLst>
      <p:ext uri="{BB962C8B-B14F-4D97-AF65-F5344CB8AC3E}">
        <p14:creationId xmlns:p14="http://schemas.microsoft.com/office/powerpoint/2010/main" val="31196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14. BRANCH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command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without arguments lists all branches in the repository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When listing all branches, the branch we’re currently in will be marked with a *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Using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–v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flag will list also the remote tracking branch and the latest commit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-v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15. CHECKOUT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allows to switch to another branch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EXISTING_BRANCH_NAME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testbranch</a:t>
            </a:r>
          </a:p>
        </p:txBody>
      </p:sp>
    </p:spTree>
    <p:extLst>
      <p:ext uri="{BB962C8B-B14F-4D97-AF65-F5344CB8AC3E}">
        <p14:creationId xmlns:p14="http://schemas.microsoft.com/office/powerpoint/2010/main" val="4579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15. CHECKOUT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Using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with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–b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flag, allows to create a new branch and immediately switch to it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checkout -b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NEW_BRANCH_NAME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checkout -b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othertestbranch</a:t>
            </a:r>
          </a:p>
        </p:txBody>
      </p:sp>
    </p:spTree>
    <p:extLst>
      <p:ext uri="{BB962C8B-B14F-4D97-AF65-F5344CB8AC3E}">
        <p14:creationId xmlns:p14="http://schemas.microsoft.com/office/powerpoint/2010/main" val="16692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16. MERGE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merge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merges the specified branch with the branch we’re currently in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merge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EXISTING_BRANCH_NAME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master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merge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testbranch</a:t>
            </a:r>
          </a:p>
        </p:txBody>
      </p:sp>
      <p:sp>
        <p:nvSpPr>
          <p:cNvPr id="2" name="Right Arrow 1"/>
          <p:cNvSpPr/>
          <p:nvPr/>
        </p:nvSpPr>
        <p:spPr>
          <a:xfrm>
            <a:off x="7249048" y="6035039"/>
            <a:ext cx="103632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36111" y="5564414"/>
            <a:ext cx="380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This will merge the testbranch</a:t>
            </a:r>
          </a:p>
          <a:p>
            <a:r>
              <a:rPr lang="es-ES"/>
              <a:t>i</a:t>
            </a:r>
            <a:r>
              <a:rPr lang="es-ES" smtClean="0"/>
              <a:t>nto the master branch, seeing that</a:t>
            </a:r>
          </a:p>
          <a:p>
            <a:r>
              <a:rPr lang="es-ES" smtClean="0"/>
              <a:t>after using git checkout, the master</a:t>
            </a:r>
          </a:p>
          <a:p>
            <a:r>
              <a:rPr lang="es-ES"/>
              <a:t>b</a:t>
            </a:r>
            <a:r>
              <a:rPr lang="es-ES" smtClean="0"/>
              <a:t>ranch is the branch we’re currently in</a:t>
            </a:r>
          </a:p>
        </p:txBody>
      </p:sp>
    </p:spTree>
    <p:extLst>
      <p:ext uri="{BB962C8B-B14F-4D97-AF65-F5344CB8AC3E}">
        <p14:creationId xmlns:p14="http://schemas.microsoft.com/office/powerpoint/2010/main" val="22547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16. MERGE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When we use 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merge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, the files from one branch are merged into the other at that moment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After that, the branch we merged into contains all the files of the merged branch and all it’s original files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After the merge, each branch continues to be independent with the other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So files changed into one branch will have nothiing to do with the other branch, unless we merge again</a:t>
            </a:r>
          </a:p>
        </p:txBody>
      </p:sp>
    </p:spTree>
    <p:extLst>
      <p:ext uri="{BB962C8B-B14F-4D97-AF65-F5344CB8AC3E}">
        <p14:creationId xmlns:p14="http://schemas.microsoft.com/office/powerpoint/2010/main" val="25878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17. REBASE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rebase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merges </a:t>
            </a: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entire commit history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of a branch into the tip of the branch we’re currently in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rebase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EXISTING_BRANCH_NAME</a:t>
            </a:r>
          </a:p>
          <a:p>
            <a:pPr algn="ctr">
              <a:lnSpc>
                <a:spcPct val="150000"/>
              </a:lnSpc>
            </a:pPr>
            <a:endParaRPr lang="es-E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checkout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master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rebase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testbranch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249048" y="6035039"/>
            <a:ext cx="103632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47616" y="5296375"/>
            <a:ext cx="3582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This will merge the entire history of</a:t>
            </a:r>
          </a:p>
          <a:p>
            <a:r>
              <a:rPr lang="es-ES" smtClean="0"/>
              <a:t>testbranch into the master branch, </a:t>
            </a:r>
          </a:p>
          <a:p>
            <a:r>
              <a:rPr lang="es-ES" smtClean="0"/>
              <a:t>seeing that after using git checkout, </a:t>
            </a:r>
          </a:p>
          <a:p>
            <a:r>
              <a:rPr lang="es-ES" smtClean="0"/>
              <a:t>the master branch is the branch </a:t>
            </a:r>
          </a:p>
          <a:p>
            <a:r>
              <a:rPr lang="es-ES" smtClean="0"/>
              <a:t>we’re currently in</a:t>
            </a:r>
          </a:p>
        </p:txBody>
      </p:sp>
    </p:spTree>
    <p:extLst>
      <p:ext uri="{BB962C8B-B14F-4D97-AF65-F5344CB8AC3E}">
        <p14:creationId xmlns:p14="http://schemas.microsoft.com/office/powerpoint/2010/main" val="16330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SETTING UPSTREAM BRANCHES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REPOSITORIES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18. SETTING UPSTREAM BRANCHES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Upstream branches define the branch tracked on the remote repository by your local remote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branch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upstream branch is also called the remote tracking branch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--set-upstream-to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origin/my_branch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branch -u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origin/my_branch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push -u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origin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my_branch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After a branch is set to track a remote branch, this doesn’t need to be done again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GIT CONFIGURATION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19. CONFIG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config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allows to get and set repository or global options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By default, git config has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–-local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tag, so if we specify nothing, changes will be for the local repository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If we want the changes to be global (for every repository), we need to specify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-–global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tag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config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user.name “SPECIFY_USER_NAME”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config --global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user.name “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SPECIFY_USER_NAME”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config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user.email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“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SPECIFY_USER_EMAIL”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s-E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.GITIGNORE AND .GITATTRIBUTES</a:t>
            </a:r>
            <a:endParaRPr lang="en-US" sz="72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20. .GITIGNORE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.gitignore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 is a file where we specify files that should be ignored by the repository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create this file, you can manually create a file with no name and .gitignore as extension name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 you can simply do the same, by using the command “touch .gitignore” in the console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add files to the .gitignore, open the .gitignore file (or use “nano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gitignore”)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and then add to that file one line for every file to ignore (or directories, also with GLOB PATTERNS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Note: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.gitignore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 must be at the same level as the .git folder (not inside it)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21. .GITATTRIBUTES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.gitattributes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 is a file where we specify attributes of the repository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create this file, you can manually create a file with no name and .gitattributes as extension name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 you can simply do the same, by using the command “touch .gitattributes” in the console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add instructions to the .gitattributes, open the .gitattributes file (or use “nano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gitattributes”)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and then add to that file one line for every file to attribute (for example: *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linguist-language=Python)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Note: the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.gitattributes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 must be at the same level as the .git folder (not inside it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SHOWING </a:t>
            </a:r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PREVIOUS COMMITS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22. SHOWING PREVIOUS COMMITS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Show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a specific commit: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show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hash_number_of_the_commit (with the first few numbers it should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work)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Show the last commit: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show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HEAD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Show the second to last commit: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show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HEAD~2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(the number (here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2)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indicates how many commits away from the last one)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0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REPOSITORIES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 git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repository is the .git/ folder inside a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project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repository tracks all changes made to files in your project, building a history over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time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If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you delete the .git/ folder, then you delete your project’s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history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REPOSITORIES: LOCAL V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S 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GITHUB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 on a local machine has to be installed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on a local machine will use the cli (the easiest way is right click on the folder and Open Git Bash)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on a local machine will work inside a .git folder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.git folder will be called a repository (but it’s a local one)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1. 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REPOSITORIES: LOCAL VS 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GITHUB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 is a server that holds repositories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github will work EXCLUSIVELY with the .git folder of a local repository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1. </a:t>
            </a:r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REPOSITORIES: LOCAL VS 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GITHUB</a:t>
            </a:r>
            <a:endParaRPr lang="en-US" sz="5400">
              <a:latin typeface="SF Movie Poster" panose="000004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250" t="14205" r="23500" b="9536"/>
          <a:stretch/>
        </p:blipFill>
        <p:spPr>
          <a:xfrm>
            <a:off x="3300995" y="1814511"/>
            <a:ext cx="5590010" cy="4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CREATING A LOCAL REPOSITORY</a:t>
            </a: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 smtClean="0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endParaRPr lang="en-US" sz="44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2112</Words>
  <Application>Microsoft Office PowerPoint</Application>
  <PresentationFormat>Widescreen</PresentationFormat>
  <Paragraphs>455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Adobe Devanagari</vt:lpstr>
      <vt:lpstr>Arial</vt:lpstr>
      <vt:lpstr>Calibri</vt:lpstr>
      <vt:lpstr>Calibri Light</vt:lpstr>
      <vt:lpstr>SF Movie Poster</vt:lpstr>
      <vt:lpstr>Wingdings</vt:lpstr>
      <vt:lpstr>Office Theme</vt:lpstr>
      <vt:lpstr>PowerPoint Presentation</vt:lpstr>
      <vt:lpstr>INDEX</vt:lpstr>
      <vt:lpstr>INDEX</vt:lpstr>
      <vt:lpstr>PowerPoint Presentation</vt:lpstr>
      <vt:lpstr>0. REPOSITORIES</vt:lpstr>
      <vt:lpstr>1. REPOSITORIES: LOCAL VS GITHUB</vt:lpstr>
      <vt:lpstr>1. REPOSITORIES: LOCAL VS GITHUB</vt:lpstr>
      <vt:lpstr>1. REPOSITORIES: LOCAL VS GITHUB</vt:lpstr>
      <vt:lpstr>PowerPoint Presentation</vt:lpstr>
      <vt:lpstr>2. INIT</vt:lpstr>
      <vt:lpstr>3. CLONE</vt:lpstr>
      <vt:lpstr>PowerPoint Presentation</vt:lpstr>
      <vt:lpstr>4. REMOTE (URL ALIASING)</vt:lpstr>
      <vt:lpstr>4. REMOTE (URL ALIASING)</vt:lpstr>
      <vt:lpstr>4. REMOTE (URL ALIASING)</vt:lpstr>
      <vt:lpstr>5. FETCH</vt:lpstr>
      <vt:lpstr>6. PULL</vt:lpstr>
      <vt:lpstr>7. PUSH</vt:lpstr>
      <vt:lpstr>7. PUSH</vt:lpstr>
      <vt:lpstr>7. PUSH</vt:lpstr>
      <vt:lpstr>7. PUSH</vt:lpstr>
      <vt:lpstr>PowerPoint Presentation</vt:lpstr>
      <vt:lpstr>8. THE INDEX</vt:lpstr>
      <vt:lpstr>9. STATUS</vt:lpstr>
      <vt:lpstr>10. ADD</vt:lpstr>
      <vt:lpstr>10. ADD</vt:lpstr>
      <vt:lpstr>11. RM</vt:lpstr>
      <vt:lpstr>11. RM</vt:lpstr>
      <vt:lpstr>12. COMMIT</vt:lpstr>
      <vt:lpstr>13. LOG</vt:lpstr>
      <vt:lpstr>PowerPoint Presentation</vt:lpstr>
      <vt:lpstr>14. BRANCH</vt:lpstr>
      <vt:lpstr>14. BRANCH</vt:lpstr>
      <vt:lpstr>15. CHECKOUT</vt:lpstr>
      <vt:lpstr>15. CHECKOUT</vt:lpstr>
      <vt:lpstr>16. MERGE</vt:lpstr>
      <vt:lpstr>16. MERGE</vt:lpstr>
      <vt:lpstr>17. REBASE</vt:lpstr>
      <vt:lpstr>PowerPoint Presentation</vt:lpstr>
      <vt:lpstr>18. SETTING UPSTREAM BRANCHES</vt:lpstr>
      <vt:lpstr>PowerPoint Presentation</vt:lpstr>
      <vt:lpstr>19. CONFIG</vt:lpstr>
      <vt:lpstr>PowerPoint Presentation</vt:lpstr>
      <vt:lpstr>20. .GITIGNORE</vt:lpstr>
      <vt:lpstr>21. .GITATTRIBUTES</vt:lpstr>
      <vt:lpstr>PowerPoint Presentation</vt:lpstr>
      <vt:lpstr>22. SHOWING PREVIOUS COMMITS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68</cp:revision>
  <dcterms:created xsi:type="dcterms:W3CDTF">2020-08-13T09:22:59Z</dcterms:created>
  <dcterms:modified xsi:type="dcterms:W3CDTF">2020-09-09T17:44:53Z</dcterms:modified>
</cp:coreProperties>
</file>