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369" r:id="rId2"/>
    <p:sldId id="387" r:id="rId3"/>
    <p:sldId id="436" r:id="rId4"/>
    <p:sldId id="257" r:id="rId5"/>
    <p:sldId id="389" r:id="rId6"/>
    <p:sldId id="390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54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56" r:id="rId25"/>
    <p:sldId id="412" r:id="rId26"/>
    <p:sldId id="457" r:id="rId27"/>
    <p:sldId id="413" r:id="rId28"/>
    <p:sldId id="458" r:id="rId29"/>
    <p:sldId id="401" r:id="rId30"/>
    <p:sldId id="402" r:id="rId31"/>
    <p:sldId id="403" r:id="rId32"/>
    <p:sldId id="414" r:id="rId33"/>
    <p:sldId id="415" r:id="rId34"/>
    <p:sldId id="416" r:id="rId35"/>
    <p:sldId id="417" r:id="rId36"/>
    <p:sldId id="459" r:id="rId37"/>
    <p:sldId id="418" r:id="rId38"/>
    <p:sldId id="460" r:id="rId39"/>
    <p:sldId id="419" r:id="rId40"/>
    <p:sldId id="420" r:id="rId41"/>
    <p:sldId id="461" r:id="rId42"/>
    <p:sldId id="421" r:id="rId43"/>
    <p:sldId id="422" r:id="rId44"/>
    <p:sldId id="462" r:id="rId45"/>
    <p:sldId id="463" r:id="rId46"/>
    <p:sldId id="423" r:id="rId47"/>
    <p:sldId id="464" r:id="rId48"/>
    <p:sldId id="424" r:id="rId49"/>
    <p:sldId id="465" r:id="rId50"/>
    <p:sldId id="425" r:id="rId51"/>
    <p:sldId id="426" r:id="rId52"/>
    <p:sldId id="427" r:id="rId53"/>
    <p:sldId id="428" r:id="rId54"/>
    <p:sldId id="429" r:id="rId55"/>
    <p:sldId id="467" r:id="rId56"/>
    <p:sldId id="430" r:id="rId57"/>
    <p:sldId id="431" r:id="rId58"/>
    <p:sldId id="432" r:id="rId59"/>
    <p:sldId id="433" r:id="rId60"/>
    <p:sldId id="468" r:id="rId61"/>
    <p:sldId id="470" r:id="rId62"/>
    <p:sldId id="471" r:id="rId63"/>
    <p:sldId id="469" r:id="rId64"/>
    <p:sldId id="439" r:id="rId65"/>
    <p:sldId id="440" r:id="rId66"/>
    <p:sldId id="441" r:id="rId67"/>
    <p:sldId id="474" r:id="rId68"/>
    <p:sldId id="442" r:id="rId69"/>
    <p:sldId id="443" r:id="rId70"/>
    <p:sldId id="444" r:id="rId71"/>
    <p:sldId id="445" r:id="rId72"/>
    <p:sldId id="449" r:id="rId73"/>
    <p:sldId id="450" r:id="rId74"/>
    <p:sldId id="451" r:id="rId75"/>
    <p:sldId id="446" r:id="rId76"/>
    <p:sldId id="472" r:id="rId77"/>
    <p:sldId id="447" r:id="rId78"/>
    <p:sldId id="473" r:id="rId79"/>
    <p:sldId id="448" r:id="rId80"/>
    <p:sldId id="452" r:id="rId81"/>
    <p:sldId id="453" r:id="rId82"/>
    <p:sldId id="455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129" autoAdjust="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63" Type="http://schemas.openxmlformats.org/officeDocument/2006/relationships/slide" Target="slides/slide63.xml"/><Relationship Id="rId68" Type="http://schemas.openxmlformats.org/officeDocument/2006/relationships/slide" Target="slides/slide68.xml"/><Relationship Id="rId76" Type="http://schemas.openxmlformats.org/officeDocument/2006/relationships/slide" Target="slides/slide76.xml"/><Relationship Id="rId7" Type="http://schemas.openxmlformats.org/officeDocument/2006/relationships/slide" Target="slides/slide7.xml"/><Relationship Id="rId71" Type="http://schemas.openxmlformats.org/officeDocument/2006/relationships/slide" Target="slides/slide71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66" Type="http://schemas.openxmlformats.org/officeDocument/2006/relationships/slide" Target="slides/slide66.xml"/><Relationship Id="rId74" Type="http://schemas.openxmlformats.org/officeDocument/2006/relationships/slide" Target="slides/slide74.xml"/><Relationship Id="rId79" Type="http://schemas.openxmlformats.org/officeDocument/2006/relationships/slide" Target="slides/slide79.xml"/><Relationship Id="rId5" Type="http://schemas.openxmlformats.org/officeDocument/2006/relationships/slide" Target="slides/slide5.xml"/><Relationship Id="rId61" Type="http://schemas.openxmlformats.org/officeDocument/2006/relationships/slide" Target="slides/slide61.xml"/><Relationship Id="rId82" Type="http://schemas.openxmlformats.org/officeDocument/2006/relationships/slide" Target="slides/slide82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Relationship Id="rId60" Type="http://schemas.openxmlformats.org/officeDocument/2006/relationships/slide" Target="slides/slide60.xml"/><Relationship Id="rId65" Type="http://schemas.openxmlformats.org/officeDocument/2006/relationships/slide" Target="slides/slide65.xml"/><Relationship Id="rId73" Type="http://schemas.openxmlformats.org/officeDocument/2006/relationships/slide" Target="slides/slide73.xml"/><Relationship Id="rId78" Type="http://schemas.openxmlformats.org/officeDocument/2006/relationships/slide" Target="slides/slide78.xml"/><Relationship Id="rId81" Type="http://schemas.openxmlformats.org/officeDocument/2006/relationships/slide" Target="slides/slide8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64" Type="http://schemas.openxmlformats.org/officeDocument/2006/relationships/slide" Target="slides/slide64.xml"/><Relationship Id="rId69" Type="http://schemas.openxmlformats.org/officeDocument/2006/relationships/slide" Target="slides/slide69.xml"/><Relationship Id="rId77" Type="http://schemas.openxmlformats.org/officeDocument/2006/relationships/slide" Target="slides/slide77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72" Type="http://schemas.openxmlformats.org/officeDocument/2006/relationships/slide" Target="slides/slide72.xml"/><Relationship Id="rId80" Type="http://schemas.openxmlformats.org/officeDocument/2006/relationships/slide" Target="slides/slide80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67" Type="http://schemas.openxmlformats.org/officeDocument/2006/relationships/slide" Target="slides/slide67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62" Type="http://schemas.openxmlformats.org/officeDocument/2006/relationships/slide" Target="slides/slide62.xml"/><Relationship Id="rId70" Type="http://schemas.openxmlformats.org/officeDocument/2006/relationships/slide" Target="slides/slide70.xml"/><Relationship Id="rId75" Type="http://schemas.openxmlformats.org/officeDocument/2006/relationships/slide" Target="slides/slide75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A3D97-5CBC-4329-962A-77B331FD9F3D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70544-4C0A-4180-9CDC-1B5F6E3D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7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7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40C9-9084-4503-A57D-41B5C11783C8}" type="datetimeFigureOut">
              <a:rPr lang="en-US" smtClean="0"/>
              <a:t>2020-09-10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AA2F-291F-4CDA-BFFA-B229DD07E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6.xml"/><Relationship Id="rId18" Type="http://schemas.openxmlformats.org/officeDocument/2006/relationships/slide" Target="slide21.xml"/><Relationship Id="rId26" Type="http://schemas.openxmlformats.org/officeDocument/2006/relationships/slide" Target="slide32.xml"/><Relationship Id="rId3" Type="http://schemas.openxmlformats.org/officeDocument/2006/relationships/slide" Target="slide5.xml"/><Relationship Id="rId21" Type="http://schemas.openxmlformats.org/officeDocument/2006/relationships/slide" Target="slide2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17" Type="http://schemas.openxmlformats.org/officeDocument/2006/relationships/slide" Target="slide20.xml"/><Relationship Id="rId25" Type="http://schemas.openxmlformats.org/officeDocument/2006/relationships/slide" Target="slide31.xml"/><Relationship Id="rId2" Type="http://schemas.openxmlformats.org/officeDocument/2006/relationships/slide" Target="slide4.xml"/><Relationship Id="rId16" Type="http://schemas.openxmlformats.org/officeDocument/2006/relationships/slide" Target="slide19.xml"/><Relationship Id="rId20" Type="http://schemas.openxmlformats.org/officeDocument/2006/relationships/slide" Target="slide23.xml"/><Relationship Id="rId29" Type="http://schemas.openxmlformats.org/officeDocument/2006/relationships/slide" Target="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24" Type="http://schemas.openxmlformats.org/officeDocument/2006/relationships/slide" Target="slide30.xml"/><Relationship Id="rId5" Type="http://schemas.openxmlformats.org/officeDocument/2006/relationships/slide" Target="slide7.xml"/><Relationship Id="rId15" Type="http://schemas.openxmlformats.org/officeDocument/2006/relationships/slide" Target="slide18.xml"/><Relationship Id="rId23" Type="http://schemas.openxmlformats.org/officeDocument/2006/relationships/slide" Target="slide29.xml"/><Relationship Id="rId28" Type="http://schemas.openxmlformats.org/officeDocument/2006/relationships/slide" Target="slide34.xml"/><Relationship Id="rId10" Type="http://schemas.openxmlformats.org/officeDocument/2006/relationships/slide" Target="slide12.xml"/><Relationship Id="rId19" Type="http://schemas.openxmlformats.org/officeDocument/2006/relationships/slide" Target="slide22.xml"/><Relationship Id="rId31" Type="http://schemas.openxmlformats.org/officeDocument/2006/relationships/slide" Target="slide39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7.xml"/><Relationship Id="rId22" Type="http://schemas.openxmlformats.org/officeDocument/2006/relationships/slide" Target="slide27.xml"/><Relationship Id="rId27" Type="http://schemas.openxmlformats.org/officeDocument/2006/relationships/slide" Target="slide33.xml"/><Relationship Id="rId30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1.xml"/><Relationship Id="rId13" Type="http://schemas.openxmlformats.org/officeDocument/2006/relationships/slide" Target="slide57.xml"/><Relationship Id="rId18" Type="http://schemas.openxmlformats.org/officeDocument/2006/relationships/slide" Target="slide66.xml"/><Relationship Id="rId26" Type="http://schemas.openxmlformats.org/officeDocument/2006/relationships/slide" Target="slide75.xml"/><Relationship Id="rId3" Type="http://schemas.openxmlformats.org/officeDocument/2006/relationships/slide" Target="slide42.xml"/><Relationship Id="rId21" Type="http://schemas.openxmlformats.org/officeDocument/2006/relationships/slide" Target="slide70.xml"/><Relationship Id="rId7" Type="http://schemas.openxmlformats.org/officeDocument/2006/relationships/slide" Target="slide50.xml"/><Relationship Id="rId12" Type="http://schemas.openxmlformats.org/officeDocument/2006/relationships/slide" Target="slide56.xml"/><Relationship Id="rId17" Type="http://schemas.openxmlformats.org/officeDocument/2006/relationships/slide" Target="slide65.xml"/><Relationship Id="rId25" Type="http://schemas.openxmlformats.org/officeDocument/2006/relationships/slide" Target="slide74.xml"/><Relationship Id="rId2" Type="http://schemas.openxmlformats.org/officeDocument/2006/relationships/slide" Target="slide40.xml"/><Relationship Id="rId16" Type="http://schemas.openxmlformats.org/officeDocument/2006/relationships/slide" Target="slide64.xml"/><Relationship Id="rId20" Type="http://schemas.openxmlformats.org/officeDocument/2006/relationships/slide" Target="slide69.xml"/><Relationship Id="rId29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slide" Target="slide54.xml"/><Relationship Id="rId24" Type="http://schemas.openxmlformats.org/officeDocument/2006/relationships/slide" Target="slide73.xml"/><Relationship Id="rId5" Type="http://schemas.openxmlformats.org/officeDocument/2006/relationships/slide" Target="slide46.xml"/><Relationship Id="rId15" Type="http://schemas.openxmlformats.org/officeDocument/2006/relationships/slide" Target="slide59.xml"/><Relationship Id="rId23" Type="http://schemas.openxmlformats.org/officeDocument/2006/relationships/slide" Target="slide72.xml"/><Relationship Id="rId28" Type="http://schemas.openxmlformats.org/officeDocument/2006/relationships/slide" Target="slide79.xml"/><Relationship Id="rId10" Type="http://schemas.openxmlformats.org/officeDocument/2006/relationships/slide" Target="slide53.xml"/><Relationship Id="rId19" Type="http://schemas.openxmlformats.org/officeDocument/2006/relationships/slide" Target="slide68.xml"/><Relationship Id="rId31" Type="http://schemas.openxmlformats.org/officeDocument/2006/relationships/slide" Target="slide82.xml"/><Relationship Id="rId4" Type="http://schemas.openxmlformats.org/officeDocument/2006/relationships/slide" Target="slide43.xml"/><Relationship Id="rId9" Type="http://schemas.openxmlformats.org/officeDocument/2006/relationships/slide" Target="slide52.xml"/><Relationship Id="rId14" Type="http://schemas.openxmlformats.org/officeDocument/2006/relationships/slide" Target="slide58.xml"/><Relationship Id="rId22" Type="http://schemas.openxmlformats.org/officeDocument/2006/relationships/slide" Target="slide71.xml"/><Relationship Id="rId27" Type="http://schemas.openxmlformats.org/officeDocument/2006/relationships/slide" Target="slide77.xml"/><Relationship Id="rId30" Type="http://schemas.openxmlformats.org/officeDocument/2006/relationships/slide" Target="slide8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19607"/>
            </a:schemeClr>
          </a:solidFill>
        </p:spPr>
        <p:txBody>
          <a:bodyPr anchor="ctr"/>
          <a:lstStyle/>
          <a:p>
            <a:pPr algn="ctr"/>
            <a:r>
              <a:rPr lang="en-US" sz="72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LINUX COMMANS AND NOTES</a:t>
            </a:r>
          </a:p>
          <a:p>
            <a:pPr algn="ctr"/>
            <a:endParaRPr lang="en-US" sz="72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  <a:p>
            <a:pPr algn="ctr"/>
            <a:r>
              <a:rPr lang="en-US" sz="36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ORIOL ORDI</a:t>
            </a:r>
            <a:endParaRPr lang="en-US" sz="3600" b="1">
              <a:solidFill>
                <a:schemeClr val="accent5">
                  <a:lumMod val="60000"/>
                  <a:lumOff val="40000"/>
                </a:schemeClr>
              </a:solidFill>
              <a:latin typeface="SF Movie Post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7. !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!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symbol can be used with a command or a number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If used with a number, executes the command of the number in the history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If used with a command, executes the last command in the history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!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2 --&gt; will execute ls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!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--&gt; will execute cd test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" y="4678680"/>
            <a:ext cx="2910840" cy="180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  <a:t>history output: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  <a:t>1 cd test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  <a:t>2 ls</a:t>
            </a:r>
          </a:p>
          <a:p>
            <a:pPr algn="ctr">
              <a:lnSpc>
                <a:spcPct val="150000"/>
              </a:lnSpc>
            </a:pPr>
            <a:r>
              <a:rPr lang="en-US">
                <a:latin typeface="Adobe Devanagari" panose="02040503050201020203" pitchFamily="18" charset="0"/>
                <a:cs typeface="Adobe Devanagari" panose="02040503050201020203" pitchFamily="18" charset="0"/>
              </a:rPr>
              <a:t>3 history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545080" y="5458041"/>
            <a:ext cx="1828800" cy="226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8. |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|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symbol concatenates commands (it sends the output of a command to the input of the next command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). This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is also called piping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cat weather_report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|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grep cold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|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wc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–l</a:t>
            </a:r>
          </a:p>
        </p:txBody>
      </p:sp>
    </p:spTree>
    <p:extLst>
      <p:ext uri="{BB962C8B-B14F-4D97-AF65-F5344CB8AC3E}">
        <p14:creationId xmlns:p14="http://schemas.microsoft.com/office/powerpoint/2010/main" val="60210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9. &gt;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symbol redirects the output of a command from the terminal to wherever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grep cold weather_report.txt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&gt;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~/Desktop/cold_occurences.txt</a:t>
            </a:r>
          </a:p>
        </p:txBody>
      </p:sp>
    </p:spTree>
    <p:extLst>
      <p:ext uri="{BB962C8B-B14F-4D97-AF65-F5344CB8AC3E}">
        <p14:creationId xmlns:p14="http://schemas.microsoft.com/office/powerpoint/2010/main" val="4374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10. CTRL+C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Ctrl+C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is used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to stop execution of a program</a:t>
            </a:r>
          </a:p>
        </p:txBody>
      </p:sp>
    </p:spTree>
    <p:extLst>
      <p:ext uri="{BB962C8B-B14F-4D97-AF65-F5344CB8AC3E}">
        <p14:creationId xmlns:p14="http://schemas.microsoft.com/office/powerpoint/2010/main" val="39661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11. INSTALLING PACKAGES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Depending on the linux distribution there will be a different package manager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To check which package managers are installed you can use: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 the which command with the package_manager_name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 the package_manager_name --version command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most common ones are: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apt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yum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, </a:t>
            </a: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dnf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syntax to install a package is very similar with those 3 package managers (see the next page)</a:t>
            </a:r>
          </a:p>
        </p:txBody>
      </p:sp>
    </p:spTree>
    <p:extLst>
      <p:ext uri="{BB962C8B-B14F-4D97-AF65-F5344CB8AC3E}">
        <p14:creationId xmlns:p14="http://schemas.microsoft.com/office/powerpoint/2010/main" val="42470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11. INSTALLING PACKAGES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pt install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apt-get install package_name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pt uninstall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apt-get remove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package_name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yum install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yum install package_name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um uninstall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yum remove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package_name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dnf install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dnf install package_name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nf uninstall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: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dnf remove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package_name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12. GLOB PATTERNS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 computer programming,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glob patterns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specify sets of filenames with wildcard characters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625" t="19743" r="2669" b="51877"/>
          <a:stretch/>
        </p:blipFill>
        <p:spPr>
          <a:xfrm>
            <a:off x="31991" y="2987040"/>
            <a:ext cx="12083809" cy="220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412" t="63135" r="2833" b="20447"/>
          <a:stretch/>
        </p:blipFill>
        <p:spPr>
          <a:xfrm>
            <a:off x="15240" y="5333999"/>
            <a:ext cx="12100560" cy="127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13. LS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(LiSt)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lists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contents of a directory</a:t>
            </a:r>
          </a:p>
          <a:p>
            <a:pPr algn="ctr">
              <a:lnSpc>
                <a:spcPct val="150000"/>
              </a:lnSpc>
            </a:pP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ls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-l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--&gt; lists with read(r)/write(w)/execute(w) permissions and user and group ownership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		</a:t>
            </a: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ls</a:t>
            </a:r>
            <a:endParaRPr lang="en-U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ls -l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testfolder/subtestfolder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14. PWD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pwd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(Print Working Directory)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prints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path we are currently in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pwd</a:t>
            </a:r>
          </a:p>
        </p:txBody>
      </p:sp>
    </p:spTree>
    <p:extLst>
      <p:ext uri="{BB962C8B-B14F-4D97-AF65-F5344CB8AC3E}">
        <p14:creationId xmlns:p14="http://schemas.microsoft.com/office/powerpoint/2010/main" val="31196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15. WHICH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which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prints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installation path of a program</a:t>
            </a:r>
          </a:p>
          <a:p>
            <a:pPr algn="ctr">
              <a:lnSpc>
                <a:spcPct val="150000"/>
              </a:lnSpc>
            </a:pP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which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curl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which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4579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INDEX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7400" y="1981201"/>
            <a:ext cx="10134600" cy="438149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>
                <a:hlinkClick r:id="rId2" action="ppaction://hlinksldjump"/>
              </a:rPr>
              <a:t>1. FLAGS</a:t>
            </a:r>
            <a:endParaRPr lang="en-US"/>
          </a:p>
          <a:p>
            <a:r>
              <a:rPr lang="en-US">
                <a:hlinkClick r:id="rId3" action="ppaction://hlinksldjump"/>
              </a:rPr>
              <a:t>2. ~</a:t>
            </a:r>
            <a:endParaRPr lang="en-US"/>
          </a:p>
          <a:p>
            <a:r>
              <a:rPr lang="en-US">
                <a:hlinkClick r:id="rId4" action="ppaction://hlinksldjump"/>
              </a:rPr>
              <a:t>3. .</a:t>
            </a:r>
            <a:endParaRPr lang="en-US"/>
          </a:p>
          <a:p>
            <a:r>
              <a:rPr lang="en-US">
                <a:hlinkClick r:id="rId5" action="ppaction://hlinksldjump"/>
              </a:rPr>
              <a:t>4. SUDO</a:t>
            </a:r>
            <a:endParaRPr lang="en-US"/>
          </a:p>
          <a:p>
            <a:r>
              <a:rPr lang="en-US">
                <a:hlinkClick r:id="rId6" action="ppaction://hlinksldjump"/>
              </a:rPr>
              <a:t>5. CLEAR</a:t>
            </a:r>
            <a:endParaRPr lang="en-US"/>
          </a:p>
          <a:p>
            <a:r>
              <a:rPr lang="en-US">
                <a:hlinkClick r:id="rId7" action="ppaction://hlinksldjump"/>
              </a:rPr>
              <a:t>6. HISTORY</a:t>
            </a:r>
            <a:endParaRPr lang="en-US"/>
          </a:p>
          <a:p>
            <a:r>
              <a:rPr lang="en-US">
                <a:hlinkClick r:id="rId8" action="ppaction://hlinksldjump"/>
              </a:rPr>
              <a:t>7. !</a:t>
            </a:r>
            <a:endParaRPr lang="en-US"/>
          </a:p>
          <a:p>
            <a:r>
              <a:rPr lang="en-US">
                <a:hlinkClick r:id="rId9" action="ppaction://hlinksldjump"/>
              </a:rPr>
              <a:t>8. |</a:t>
            </a:r>
            <a:endParaRPr lang="en-US"/>
          </a:p>
          <a:p>
            <a:r>
              <a:rPr lang="en-US">
                <a:hlinkClick r:id="rId10" action="ppaction://hlinksldjump"/>
              </a:rPr>
              <a:t>9. &gt;</a:t>
            </a:r>
            <a:endParaRPr lang="en-US"/>
          </a:p>
          <a:p>
            <a:r>
              <a:rPr lang="en-US">
                <a:hlinkClick r:id="rId11" action="ppaction://hlinksldjump"/>
              </a:rPr>
              <a:t>10. CTRL+C</a:t>
            </a:r>
            <a:endParaRPr lang="en-US"/>
          </a:p>
          <a:p>
            <a:r>
              <a:rPr lang="en-US">
                <a:hlinkClick r:id="rId12" action="ppaction://hlinksldjump"/>
              </a:rPr>
              <a:t>11. INSTALLING PACKAGES</a:t>
            </a:r>
            <a:endParaRPr lang="en-US"/>
          </a:p>
          <a:p>
            <a:r>
              <a:rPr lang="en-US" smtClean="0">
                <a:hlinkClick r:id="rId13" action="ppaction://hlinksldjump"/>
              </a:rPr>
              <a:t>12. GLOB PATTERNS</a:t>
            </a:r>
            <a:endParaRPr lang="en-US" smtClean="0"/>
          </a:p>
          <a:p>
            <a:r>
              <a:rPr lang="en-US" smtClean="0">
                <a:hlinkClick r:id="rId14" action="ppaction://hlinksldjump"/>
              </a:rPr>
              <a:t>13. LS</a:t>
            </a:r>
            <a:endParaRPr lang="en-US" smtClean="0"/>
          </a:p>
          <a:p>
            <a:r>
              <a:rPr lang="en-US" smtClean="0">
                <a:hlinkClick r:id="rId15" action="ppaction://hlinksldjump"/>
              </a:rPr>
              <a:t>14. PWD</a:t>
            </a:r>
            <a:endParaRPr lang="en-US" smtClean="0"/>
          </a:p>
          <a:p>
            <a:r>
              <a:rPr lang="en-US" smtClean="0">
                <a:hlinkClick r:id="rId16" action="ppaction://hlinksldjump"/>
              </a:rPr>
              <a:t>15. WHICH</a:t>
            </a:r>
            <a:endParaRPr lang="en-US" smtClean="0"/>
          </a:p>
          <a:p>
            <a:r>
              <a:rPr lang="en-US" smtClean="0">
                <a:hlinkClick r:id="rId17" action="ppaction://hlinksldjump"/>
              </a:rPr>
              <a:t>16</a:t>
            </a:r>
            <a:r>
              <a:rPr lang="en-US">
                <a:hlinkClick r:id="rId17" action="ppaction://hlinksldjump"/>
              </a:rPr>
              <a:t>. CD</a:t>
            </a:r>
            <a:endParaRPr lang="en-US"/>
          </a:p>
          <a:p>
            <a:r>
              <a:rPr lang="en-US">
                <a:hlinkClick r:id="rId18" action="ppaction://hlinksldjump"/>
              </a:rPr>
              <a:t>17. MAN</a:t>
            </a:r>
            <a:endParaRPr lang="en-US"/>
          </a:p>
          <a:p>
            <a:r>
              <a:rPr lang="en-US">
                <a:hlinkClick r:id="rId19" action="ppaction://hlinksldjump"/>
              </a:rPr>
              <a:t>18. --VERSION</a:t>
            </a:r>
            <a:endParaRPr lang="en-US"/>
          </a:p>
          <a:p>
            <a:r>
              <a:rPr lang="en-US">
                <a:hlinkClick r:id="rId20" action="ppaction://hlinksldjump"/>
              </a:rPr>
              <a:t>19. MV</a:t>
            </a:r>
            <a:endParaRPr lang="en-US"/>
          </a:p>
          <a:p>
            <a:r>
              <a:rPr lang="en-US">
                <a:hlinkClick r:id="rId21" action="ppaction://hlinksldjump"/>
              </a:rPr>
              <a:t>20. CP</a:t>
            </a:r>
            <a:endParaRPr lang="en-US"/>
          </a:p>
          <a:p>
            <a:r>
              <a:rPr lang="en-US">
                <a:hlinkClick r:id="rId22" action="ppaction://hlinksldjump"/>
              </a:rPr>
              <a:t>21. RM</a:t>
            </a:r>
            <a:endParaRPr lang="en-US"/>
          </a:p>
          <a:p>
            <a:r>
              <a:rPr lang="en-US">
                <a:hlinkClick r:id="rId23" action="ppaction://hlinksldjump"/>
              </a:rPr>
              <a:t>22. MKDIR</a:t>
            </a:r>
            <a:endParaRPr lang="en-US"/>
          </a:p>
          <a:p>
            <a:r>
              <a:rPr lang="en-US">
                <a:hlinkClick r:id="rId24" action="ppaction://hlinksldjump"/>
              </a:rPr>
              <a:t>23. RMDIR</a:t>
            </a:r>
            <a:endParaRPr lang="en-US"/>
          </a:p>
          <a:p>
            <a:r>
              <a:rPr lang="en-US">
                <a:hlinkClick r:id="rId25" action="ppaction://hlinksldjump"/>
              </a:rPr>
              <a:t>24. CAT</a:t>
            </a:r>
            <a:endParaRPr lang="en-US"/>
          </a:p>
          <a:p>
            <a:r>
              <a:rPr lang="en-US" smtClean="0">
                <a:hlinkClick r:id="rId26" action="ppaction://hlinksldjump"/>
              </a:rPr>
              <a:t>25. TOUCH</a:t>
            </a:r>
            <a:endParaRPr lang="en-US" smtClean="0"/>
          </a:p>
          <a:p>
            <a:r>
              <a:rPr lang="en-US" smtClean="0">
                <a:hlinkClick r:id="rId27" action="ppaction://hlinksldjump"/>
              </a:rPr>
              <a:t>26. NANO</a:t>
            </a:r>
            <a:endParaRPr lang="en-US" smtClean="0"/>
          </a:p>
          <a:p>
            <a:r>
              <a:rPr lang="en-US" smtClean="0">
                <a:hlinkClick r:id="rId28" action="ppaction://hlinksldjump"/>
              </a:rPr>
              <a:t>27</a:t>
            </a:r>
            <a:r>
              <a:rPr lang="en-US">
                <a:hlinkClick r:id="rId28" action="ppaction://hlinksldjump"/>
              </a:rPr>
              <a:t>. SU</a:t>
            </a:r>
            <a:endParaRPr lang="en-US"/>
          </a:p>
          <a:p>
            <a:r>
              <a:rPr lang="en-US" smtClean="0">
                <a:hlinkClick r:id="rId29" action="ppaction://hlinksldjump"/>
              </a:rPr>
              <a:t>28. CHOWN</a:t>
            </a:r>
            <a:endParaRPr lang="en-US" smtClean="0"/>
          </a:p>
          <a:p>
            <a:r>
              <a:rPr lang="en-US" smtClean="0">
                <a:hlinkClick r:id="rId30" action="ppaction://hlinksldjump"/>
              </a:rPr>
              <a:t>29. CHGRP</a:t>
            </a:r>
            <a:endParaRPr lang="en-US" smtClean="0"/>
          </a:p>
          <a:p>
            <a:r>
              <a:rPr lang="en-US" smtClean="0">
                <a:hlinkClick r:id="rId31" action="ppaction://hlinksldjump"/>
              </a:rPr>
              <a:t>30</a:t>
            </a:r>
            <a:r>
              <a:rPr lang="en-US">
                <a:hlinkClick r:id="rId31" action="ppaction://hlinksldjump"/>
              </a:rPr>
              <a:t>. </a:t>
            </a:r>
            <a:r>
              <a:rPr lang="en-US" smtClean="0">
                <a:hlinkClick r:id="rId31" action="ppaction://hlinksldjump"/>
              </a:rPr>
              <a:t>CHMOD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16. CD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(Change Directory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to the specified directory (can be relative or absolute directory)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cd</a:t>
            </a:r>
            <a:endParaRPr lang="en-U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Desktop/Projects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../../lib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/usr/home/Desktop</a:t>
            </a:r>
          </a:p>
        </p:txBody>
      </p:sp>
    </p:spTree>
    <p:extLst>
      <p:ext uri="{BB962C8B-B14F-4D97-AF65-F5344CB8AC3E}">
        <p14:creationId xmlns:p14="http://schemas.microsoft.com/office/powerpoint/2010/main" val="22547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17. MAN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(MANual)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prints information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about the command or the program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this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is the same as: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NAME_OF_COMMAND_OR_PROGRAM --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help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opens a scrolling text and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--help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displays the whole help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curl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16330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18. --VERSION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--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version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is a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flag that specifies the version of a program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nano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--version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python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--version</a:t>
            </a:r>
          </a:p>
        </p:txBody>
      </p:sp>
    </p:spTree>
    <p:extLst>
      <p:ext uri="{BB962C8B-B14F-4D97-AF65-F5344CB8AC3E}">
        <p14:creationId xmlns:p14="http://schemas.microsoft.com/office/powerpoint/2010/main" val="23332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19. MV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mv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(MoVe)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moves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file or directory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mv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file_location new_file_location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If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new_file_location doesn't exist it also renames it (see it in the examples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19. MV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mv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 new_dir/file.txt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moves the file to the new_dir directory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mv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 new_dir/file_new_name.txt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moves the file to the new_dir directory and renames it to file_new_name.txt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mv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Desktop/Programs /usr/bin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moves the Programs directory to usr/bin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mv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Desktop/Programs /usr/bin/Things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moves the Programs directory to usr/bin and renames it to Things</a:t>
            </a:r>
          </a:p>
        </p:txBody>
      </p:sp>
    </p:spTree>
    <p:extLst>
      <p:ext uri="{BB962C8B-B14F-4D97-AF65-F5344CB8AC3E}">
        <p14:creationId xmlns:p14="http://schemas.microsoft.com/office/powerpoint/2010/main" val="21272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20. CP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(CoPy)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copies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file or directory (basically the same as the "mv" command but leaving a copy in the original location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file_location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new_file_location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 –r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dirctory_location new_directory_location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If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new_file_location doesn't exist it also renames it (see it in the examples)</a:t>
            </a:r>
          </a:p>
        </p:txBody>
      </p:sp>
      <p:sp>
        <p:nvSpPr>
          <p:cNvPr id="2" name="TextBox 1"/>
          <p:cNvSpPr txBox="1"/>
          <p:nvPr/>
        </p:nvSpPr>
        <p:spPr>
          <a:xfrm rot="20227557">
            <a:off x="8969066" y="4632961"/>
            <a:ext cx="316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The </a:t>
            </a:r>
            <a:r>
              <a:rPr lang="es-ES" smtClean="0">
                <a:solidFill>
                  <a:schemeClr val="accent1"/>
                </a:solidFill>
              </a:rPr>
              <a:t>–r</a:t>
            </a:r>
            <a:r>
              <a:rPr lang="es-ES" smtClean="0"/>
              <a:t> flag means recursive</a:t>
            </a:r>
          </a:p>
          <a:p>
            <a:r>
              <a:rPr lang="es-ES" smtClean="0"/>
              <a:t>and it’s used to copy recursively</a:t>
            </a:r>
          </a:p>
          <a:p>
            <a:r>
              <a:rPr lang="es-ES" smtClean="0"/>
              <a:t>inside a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20. CP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 new_dir/file.txt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copies the file to the new_dir directory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 new_dir/file_new_name.txt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copies the file to the new_dir directory and renames it to file_new_name.txt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-r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Desktop/Programs /usr/bin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copies the Programs directory to usr/bin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cp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-r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Desktop/Programs /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usr/bin/things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copies the Programs directory to usr/bin and renames it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things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21. RM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pt-BR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(ReMove) </a:t>
            </a:r>
            <a:r>
              <a:rPr lang="pt-BR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deletes file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file_location new_file_location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–r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dirctory_location new_directory_location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227557">
            <a:off x="8893245" y="3810001"/>
            <a:ext cx="3319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The </a:t>
            </a:r>
            <a:r>
              <a:rPr lang="es-ES" smtClean="0">
                <a:solidFill>
                  <a:schemeClr val="accent1"/>
                </a:solidFill>
              </a:rPr>
              <a:t>–r</a:t>
            </a:r>
            <a:r>
              <a:rPr lang="es-ES" smtClean="0"/>
              <a:t> flag means recursive</a:t>
            </a:r>
          </a:p>
          <a:p>
            <a:r>
              <a:rPr lang="es-ES" smtClean="0"/>
              <a:t>and it’s used to delete recursively</a:t>
            </a:r>
          </a:p>
          <a:p>
            <a:r>
              <a:rPr lang="es-ES" smtClean="0"/>
              <a:t>inside a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21. RM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Desktop/file.txt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removes the file file.txt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Desktop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removes the Desktop directory and everything inside it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-r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Desktop/*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remove all files within the Desktop directory</a:t>
            </a:r>
          </a:p>
        </p:txBody>
      </p:sp>
    </p:spTree>
    <p:extLst>
      <p:ext uri="{BB962C8B-B14F-4D97-AF65-F5344CB8AC3E}">
        <p14:creationId xmlns:p14="http://schemas.microsoft.com/office/powerpoint/2010/main" val="22092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22. MKDIR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mkdir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(MaKe DIRectory)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creates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new directory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mkdir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test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mkdir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../../test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mkdir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Desktop/test</a:t>
            </a:r>
          </a:p>
        </p:txBody>
      </p:sp>
    </p:spTree>
    <p:extLst>
      <p:ext uri="{BB962C8B-B14F-4D97-AF65-F5344CB8AC3E}">
        <p14:creationId xmlns:p14="http://schemas.microsoft.com/office/powerpoint/2010/main" val="1903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INDEX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7400" y="1981200"/>
            <a:ext cx="10134600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>
                <a:hlinkClick r:id="rId2" action="ppaction://hlinksldjump"/>
              </a:rPr>
              <a:t>31. CURL</a:t>
            </a:r>
            <a:endParaRPr lang="en-US"/>
          </a:p>
          <a:p>
            <a:r>
              <a:rPr lang="en-US">
                <a:hlinkClick r:id="rId3" action="ppaction://hlinksldjump"/>
              </a:rPr>
              <a:t>32. WGET</a:t>
            </a:r>
            <a:endParaRPr lang="en-US"/>
          </a:p>
          <a:p>
            <a:r>
              <a:rPr lang="en-US">
                <a:hlinkClick r:id="rId4" action="ppaction://hlinksldjump"/>
              </a:rPr>
              <a:t>33. FIND</a:t>
            </a:r>
            <a:endParaRPr lang="en-US"/>
          </a:p>
          <a:p>
            <a:r>
              <a:rPr lang="en-US">
                <a:hlinkClick r:id="rId5" action="ppaction://hlinksldjump"/>
              </a:rPr>
              <a:t>34. GREP</a:t>
            </a:r>
            <a:endParaRPr lang="en-US"/>
          </a:p>
          <a:p>
            <a:r>
              <a:rPr lang="en-US" smtClean="0">
                <a:hlinkClick r:id="rId6" action="ppaction://hlinksldjump"/>
              </a:rPr>
              <a:t>35. WC</a:t>
            </a:r>
            <a:endParaRPr lang="en-US" smtClean="0"/>
          </a:p>
          <a:p>
            <a:r>
              <a:rPr lang="en-US" smtClean="0">
                <a:hlinkClick r:id="rId7" action="ppaction://hlinksldjump"/>
              </a:rPr>
              <a:t>36. ECHO</a:t>
            </a:r>
            <a:endParaRPr lang="en-US" smtClean="0"/>
          </a:p>
          <a:p>
            <a:r>
              <a:rPr lang="en-US" smtClean="0">
                <a:hlinkClick r:id="rId8" action="ppaction://hlinksldjump"/>
              </a:rPr>
              <a:t>37</a:t>
            </a:r>
            <a:r>
              <a:rPr lang="en-US">
                <a:hlinkClick r:id="rId8" action="ppaction://hlinksldjump"/>
              </a:rPr>
              <a:t>. SORT</a:t>
            </a:r>
            <a:endParaRPr lang="en-US"/>
          </a:p>
          <a:p>
            <a:r>
              <a:rPr lang="en-US">
                <a:hlinkClick r:id="rId9" action="ppaction://hlinksldjump"/>
              </a:rPr>
              <a:t>38. VARIABLES</a:t>
            </a:r>
            <a:endParaRPr lang="en-US"/>
          </a:p>
          <a:p>
            <a:r>
              <a:rPr lang="en-US">
                <a:hlinkClick r:id="rId10" action="ppaction://hlinksldjump"/>
              </a:rPr>
              <a:t>39. TOP (OR PS AUX)</a:t>
            </a:r>
            <a:endParaRPr lang="en-US"/>
          </a:p>
          <a:p>
            <a:r>
              <a:rPr lang="en-US" smtClean="0">
                <a:hlinkClick r:id="rId11" action="ppaction://hlinksldjump"/>
              </a:rPr>
              <a:t>40. SERVICE (OR SYSTEMCTL)</a:t>
            </a:r>
            <a:endParaRPr lang="en-US" smtClean="0"/>
          </a:p>
          <a:p>
            <a:r>
              <a:rPr lang="en-US" smtClean="0">
                <a:hlinkClick r:id="rId12" action="ppaction://hlinksldjump"/>
              </a:rPr>
              <a:t>41. HEAD</a:t>
            </a:r>
            <a:endParaRPr lang="en-US" smtClean="0"/>
          </a:p>
          <a:p>
            <a:r>
              <a:rPr lang="en-US" smtClean="0">
                <a:hlinkClick r:id="rId13" action="ppaction://hlinksldjump"/>
              </a:rPr>
              <a:t>42</a:t>
            </a:r>
            <a:r>
              <a:rPr lang="en-US">
                <a:hlinkClick r:id="rId13" action="ppaction://hlinksldjump"/>
              </a:rPr>
              <a:t>. TAIL</a:t>
            </a:r>
            <a:endParaRPr lang="en-US"/>
          </a:p>
          <a:p>
            <a:r>
              <a:rPr lang="en-US">
                <a:hlinkClick r:id="rId14" action="ppaction://hlinksldjump"/>
              </a:rPr>
              <a:t>43. </a:t>
            </a:r>
            <a:r>
              <a:rPr lang="en-US" smtClean="0">
                <a:hlinkClick r:id="rId14" action="ppaction://hlinksldjump"/>
              </a:rPr>
              <a:t>LESS (OR MORE)</a:t>
            </a:r>
            <a:endParaRPr lang="en-US" smtClean="0"/>
          </a:p>
          <a:p>
            <a:r>
              <a:rPr lang="en-US" smtClean="0">
                <a:hlinkClick r:id="rId15" action="ppaction://hlinksldjump"/>
              </a:rPr>
              <a:t>44. CRONTAB</a:t>
            </a:r>
            <a:endParaRPr lang="en-US" smtClean="0"/>
          </a:p>
          <a:p>
            <a:r>
              <a:rPr lang="en-US" smtClean="0">
                <a:hlinkClick r:id="rId16" action="ppaction://hlinksldjump"/>
              </a:rPr>
              <a:t>45. </a:t>
            </a:r>
            <a:r>
              <a:rPr lang="en-US">
                <a:hlinkClick r:id="rId16" action="ppaction://hlinksldjump"/>
              </a:rPr>
              <a:t>BASH</a:t>
            </a:r>
            <a:endParaRPr lang="en-US"/>
          </a:p>
          <a:p>
            <a:r>
              <a:rPr lang="en-US" smtClean="0">
                <a:hlinkClick r:id="rId17" action="ppaction://hlinksldjump"/>
              </a:rPr>
              <a:t>46. </a:t>
            </a:r>
            <a:r>
              <a:rPr lang="en-US">
                <a:hlinkClick r:id="rId17" action="ppaction://hlinksldjump"/>
              </a:rPr>
              <a:t>SOURCE</a:t>
            </a:r>
            <a:endParaRPr lang="en-US"/>
          </a:p>
          <a:p>
            <a:r>
              <a:rPr lang="en-US" smtClean="0">
                <a:hlinkClick r:id="rId18" action="ppaction://hlinksldjump"/>
              </a:rPr>
              <a:t>47. </a:t>
            </a:r>
            <a:r>
              <a:rPr lang="en-US">
                <a:hlinkClick r:id="rId18" action="ppaction://hlinksldjump"/>
              </a:rPr>
              <a:t>AWK</a:t>
            </a:r>
            <a:endParaRPr lang="en-US"/>
          </a:p>
          <a:p>
            <a:r>
              <a:rPr lang="en-US" smtClean="0">
                <a:hlinkClick r:id="rId19" action="ppaction://hlinksldjump"/>
              </a:rPr>
              <a:t>48. </a:t>
            </a:r>
            <a:r>
              <a:rPr lang="en-US">
                <a:hlinkClick r:id="rId19" action="ppaction://hlinksldjump"/>
              </a:rPr>
              <a:t>SED</a:t>
            </a:r>
            <a:endParaRPr lang="en-US"/>
          </a:p>
          <a:p>
            <a:r>
              <a:rPr lang="en-US" smtClean="0">
                <a:hlinkClick r:id="rId20" action="ppaction://hlinksldjump"/>
              </a:rPr>
              <a:t>49. </a:t>
            </a:r>
            <a:r>
              <a:rPr lang="en-US">
                <a:hlinkClick r:id="rId20" action="ppaction://hlinksldjump"/>
              </a:rPr>
              <a:t>&amp;&amp;</a:t>
            </a:r>
            <a:endParaRPr lang="en-US"/>
          </a:p>
          <a:p>
            <a:r>
              <a:rPr lang="en-US" smtClean="0">
                <a:hlinkClick r:id="rId21" action="ppaction://hlinksldjump"/>
              </a:rPr>
              <a:t>50. </a:t>
            </a:r>
            <a:r>
              <a:rPr lang="en-US">
                <a:hlinkClick r:id="rId21" action="ppaction://hlinksldjump"/>
              </a:rPr>
              <a:t>UPDATE-ALTERNATIVES</a:t>
            </a:r>
            <a:endParaRPr lang="en-US"/>
          </a:p>
          <a:p>
            <a:r>
              <a:rPr lang="en-US" smtClean="0">
                <a:hlinkClick r:id="rId22" action="ppaction://hlinksldjump"/>
              </a:rPr>
              <a:t>51. </a:t>
            </a:r>
            <a:r>
              <a:rPr lang="en-US">
                <a:hlinkClick r:id="rId22" action="ppaction://hlinksldjump"/>
              </a:rPr>
              <a:t>ADDUSER</a:t>
            </a:r>
            <a:endParaRPr lang="en-US"/>
          </a:p>
          <a:p>
            <a:r>
              <a:rPr lang="en-US" smtClean="0">
                <a:hlinkClick r:id="rId23" action="ppaction://hlinksldjump"/>
              </a:rPr>
              <a:t>52. </a:t>
            </a:r>
            <a:r>
              <a:rPr lang="en-US">
                <a:hlinkClick r:id="rId23" action="ppaction://hlinksldjump"/>
              </a:rPr>
              <a:t>DELUSER</a:t>
            </a:r>
            <a:endParaRPr lang="en-US"/>
          </a:p>
          <a:p>
            <a:r>
              <a:rPr lang="en-US" smtClean="0">
                <a:hlinkClick r:id="rId24" action="ppaction://hlinksldjump"/>
              </a:rPr>
              <a:t>53. </a:t>
            </a:r>
            <a:r>
              <a:rPr lang="en-US">
                <a:hlinkClick r:id="rId24" action="ppaction://hlinksldjump"/>
              </a:rPr>
              <a:t>GROUPADD</a:t>
            </a:r>
            <a:endParaRPr lang="en-US"/>
          </a:p>
          <a:p>
            <a:r>
              <a:rPr lang="en-US" smtClean="0">
                <a:hlinkClick r:id="rId25" action="ppaction://hlinksldjump"/>
              </a:rPr>
              <a:t>54. </a:t>
            </a:r>
            <a:r>
              <a:rPr lang="en-US">
                <a:hlinkClick r:id="rId25" action="ppaction://hlinksldjump"/>
              </a:rPr>
              <a:t>PASSWD</a:t>
            </a:r>
            <a:endParaRPr lang="en-US"/>
          </a:p>
          <a:p>
            <a:r>
              <a:rPr lang="en-US" smtClean="0">
                <a:hlinkClick r:id="rId26" action="ppaction://hlinksldjump"/>
              </a:rPr>
              <a:t>55. </a:t>
            </a:r>
            <a:r>
              <a:rPr lang="en-US">
                <a:hlinkClick r:id="rId26" action="ppaction://hlinksldjump"/>
              </a:rPr>
              <a:t>SSH</a:t>
            </a:r>
            <a:endParaRPr lang="en-US"/>
          </a:p>
          <a:p>
            <a:r>
              <a:rPr lang="en-US" smtClean="0">
                <a:hlinkClick r:id="rId27" action="ppaction://hlinksldjump"/>
              </a:rPr>
              <a:t>55. </a:t>
            </a:r>
            <a:r>
              <a:rPr lang="en-US">
                <a:hlinkClick r:id="rId27" action="ppaction://hlinksldjump"/>
              </a:rPr>
              <a:t>SCP</a:t>
            </a:r>
            <a:endParaRPr lang="en-US"/>
          </a:p>
          <a:p>
            <a:r>
              <a:rPr lang="en-US" smtClean="0">
                <a:hlinkClick r:id="rId28" action="ppaction://hlinksldjump"/>
              </a:rPr>
              <a:t>57. DATE</a:t>
            </a:r>
            <a:endParaRPr lang="en-US" smtClean="0"/>
          </a:p>
          <a:p>
            <a:r>
              <a:rPr lang="es-ES" smtClean="0">
                <a:hlinkClick r:id="rId29" action="ppaction://hlinksldjump"/>
              </a:rPr>
              <a:t>58. ENV</a:t>
            </a:r>
            <a:endParaRPr lang="es-ES" smtClean="0"/>
          </a:p>
          <a:p>
            <a:r>
              <a:rPr lang="es-ES" smtClean="0">
                <a:hlinkClick r:id="rId30" action="ppaction://hlinksldjump"/>
              </a:rPr>
              <a:t>59. EXPORT</a:t>
            </a:r>
            <a:endParaRPr lang="es-ES" smtClean="0"/>
          </a:p>
          <a:p>
            <a:r>
              <a:rPr lang="es-ES" smtClean="0">
                <a:hlinkClick r:id="rId31" action="ppaction://hlinksldjump"/>
              </a:rPr>
              <a:t>60. ..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4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23. RMDIR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(ReMove DIRectory)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removes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directory (but only if it's empty, otherwise we need to use "rm -r")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test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../../test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rmdir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Desktop/test</a:t>
            </a:r>
          </a:p>
        </p:txBody>
      </p:sp>
    </p:spTree>
    <p:extLst>
      <p:ext uri="{BB962C8B-B14F-4D97-AF65-F5344CB8AC3E}">
        <p14:creationId xmlns:p14="http://schemas.microsoft.com/office/powerpoint/2010/main" val="8715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24. CAT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(conCATenate)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displays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contents of a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cat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~/Desktop/PythonProjects/pythonfile.py</a:t>
            </a:r>
          </a:p>
        </p:txBody>
      </p:sp>
    </p:spTree>
    <p:extLst>
      <p:ext uri="{BB962C8B-B14F-4D97-AF65-F5344CB8AC3E}">
        <p14:creationId xmlns:p14="http://schemas.microsoft.com/office/powerpoint/2010/main" val="356408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25. TOUCH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touch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creates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new file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ouch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new_file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ouch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Desktop/Projects/new_file.py</a:t>
            </a:r>
          </a:p>
        </p:txBody>
      </p:sp>
    </p:spTree>
    <p:extLst>
      <p:ext uri="{BB962C8B-B14F-4D97-AF65-F5344CB8AC3E}">
        <p14:creationId xmlns:p14="http://schemas.microsoft.com/office/powerpoint/2010/main" val="1068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26. NANO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nano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opens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nano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editor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If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file that nano opens does not exist, it will create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Inside of nano: Ctrl+O to save (confirm with enter), Ctrl+X to exit nano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nano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new_file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nano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Desktop/Projects/script.py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7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27. SU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1690689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(Switch User)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switches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user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user_name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another_user_name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special case: change to the root user</a:t>
            </a:r>
          </a:p>
        </p:txBody>
      </p:sp>
    </p:spTree>
    <p:extLst>
      <p:ext uri="{BB962C8B-B14F-4D97-AF65-F5344CB8AC3E}">
        <p14:creationId xmlns:p14="http://schemas.microsoft.com/office/powerpoint/2010/main" val="18943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28. CHOWN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(CHange OWNer)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changes owner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of a file or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directory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changes as well the owner permissions to the new owner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new_user_name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file_or_directory_name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new_user_name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directory_name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recursively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(everything inside the directory as well)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new_user_name:new_group_name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file_or_directory_name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the user and 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group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28. CHOWN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john file.txt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root:root 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changes both the user and the group owner to root (the sudo user)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chown -R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john:docker ~/Desktop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29. CHGRP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chgrp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(CHange GRouP)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changes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group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of a file or directory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This changes as well the group permissions to the new group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chgrp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new_group_name file_or_directory_name</a:t>
            </a:r>
          </a:p>
          <a:p>
            <a:pPr algn="ctr">
              <a:lnSpc>
                <a:spcPct val="150000"/>
              </a:lnSpc>
            </a:pP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29. CHGRP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chgrp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audio *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the group to "audio" to all files and directories in the current directory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chgrp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-R audio ./Desktop/*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the group to "audio" to all files and directories in Desktop folder of the current directory and all subfolder inside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30. CHMOD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chmod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(CHange MODe)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changes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read (r), write(w) and execute(x) permissions of a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 or directory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chmod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can change the r,w,x of the 3 items (user, group, public) of files and directories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read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more on chmod on the internet because it works with numbers and it's too much info to write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down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	</a:t>
            </a: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check permissions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on files and directories, use the command "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ls -l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434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1. FLAGS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 alter the behaviour of a program or command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They are typically one or two dashes (- or --) followed by a letter or word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general, flags can be specified in 2 manners: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One by one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example: ls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-l -i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All together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example: ls 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–li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are by convention placed after the command or program and before the arguments</a:t>
            </a:r>
          </a:p>
        </p:txBody>
      </p:sp>
    </p:spTree>
    <p:extLst>
      <p:ext uri="{BB962C8B-B14F-4D97-AF65-F5344CB8AC3E}">
        <p14:creationId xmlns:p14="http://schemas.microsoft.com/office/powerpoint/2010/main" val="595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31. CURL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(Client for URLs)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downloads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data from http(s) sites and ftp servers among many others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file_in_web--&gt; download file with original file 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new_file_name file_in_web --&gt; donwload file and rename it to new_file_name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-L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--&gt; allows redirected urls (such as tinyurl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31. CURL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newdatafilename.txt https://websitename.com/datafilename.txt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https://websitename.com/*.txt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curl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-oL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newdatafilename.txt https://websitename.com/datafilename.txt</a:t>
            </a:r>
          </a:p>
        </p:txBody>
      </p:sp>
    </p:spTree>
    <p:extLst>
      <p:ext uri="{BB962C8B-B14F-4D97-AF65-F5344CB8AC3E}">
        <p14:creationId xmlns:p14="http://schemas.microsoft.com/office/powerpoint/2010/main" val="10338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32. WGET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wget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(World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wide web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GET)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downloads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data from http(s) sites and ftp servers among many others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wget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https://websitename.com/datafilename.txt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wget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Desktop/url_lists.txt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downloads a bunch of urls from reading a local document containing one url per line</a:t>
            </a:r>
          </a:p>
        </p:txBody>
      </p:sp>
    </p:spTree>
    <p:extLst>
      <p:ext uri="{BB962C8B-B14F-4D97-AF65-F5344CB8AC3E}">
        <p14:creationId xmlns:p14="http://schemas.microsoft.com/office/powerpoint/2010/main" val="21232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33. FIND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finds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directory_name -name the_file_name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directory_name -iname the_file_name (this will be case insensitive for the file name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33. FIND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 -type f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searches only files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 -type 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searches only directories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ignoring the -type flag will search files AND directores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 -not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searches things that don't fit the find command </a:t>
            </a:r>
          </a:p>
        </p:txBody>
      </p:sp>
    </p:spTree>
    <p:extLst>
      <p:ext uri="{BB962C8B-B14F-4D97-AF65-F5344CB8AC3E}">
        <p14:creationId xmlns:p14="http://schemas.microsoft.com/office/powerpoint/2010/main" val="14590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33. FIND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~/Desktop -type f -name *.txt --&gt; prints all files (-type f) ending in .txt in the Desktop directory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find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./testfolder -type f -iname *.txt --&gt; prints all files (-type f) ending in .txt case insensitive (-iname) (will also find .TxT, .TXT, .txT and so on) in the current directory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34. GREP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grep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(Globally search for a Regular Expression and Print matching lines)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finds text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 files and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returns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whole line that contains that text in that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grep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text_to_look_for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files_to_look_for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9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34. GREP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grep -i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case insensitive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grep -n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returns the line where the text is found as well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grep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cold weather_report2018.txt weather_report2019.txt weather_report2020.txt</a:t>
            </a:r>
          </a:p>
        </p:txBody>
      </p:sp>
    </p:spTree>
    <p:extLst>
      <p:ext uri="{BB962C8B-B14F-4D97-AF65-F5344CB8AC3E}">
        <p14:creationId xmlns:p14="http://schemas.microsoft.com/office/powerpoint/2010/main" val="186546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35. WC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(Word Count)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returns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word count of a file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-l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returns the number of lines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-c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returns 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number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of bytes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-m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returns the number of characters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-L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returns the length of the longest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line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-w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returns the number of words</a:t>
            </a:r>
          </a:p>
        </p:txBody>
      </p:sp>
    </p:spTree>
    <p:extLst>
      <p:ext uri="{BB962C8B-B14F-4D97-AF65-F5344CB8AC3E}">
        <p14:creationId xmlns:p14="http://schemas.microsoft.com/office/powerpoint/2010/main" val="36723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35. WC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-w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./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Desktop/file.txt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–l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~/testfolder/script.py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grep cold weather.txt |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wc -l</a:t>
            </a:r>
            <a:endParaRPr lang="en-U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2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. ~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~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symbol is a reference to the absolute path of the home directory (typically /usr/home/)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~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/Desktop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to the Desktop folder in the home directory (this is an absolute path)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~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to the home directory (this is an absolute path)</a:t>
            </a:r>
          </a:p>
        </p:txBody>
      </p:sp>
    </p:spTree>
    <p:extLst>
      <p:ext uri="{BB962C8B-B14F-4D97-AF65-F5344CB8AC3E}">
        <p14:creationId xmlns:p14="http://schemas.microsoft.com/office/powerpoint/2010/main" val="153639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36. ECHO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echo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prints the results of something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echo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"hello"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prints hello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echo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cat 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prints file.txt (cat prints it anyway without the need of echo, but it's just to give an example)</a:t>
            </a:r>
          </a:p>
        </p:txBody>
      </p:sp>
    </p:spTree>
    <p:extLst>
      <p:ext uri="{BB962C8B-B14F-4D97-AF65-F5344CB8AC3E}">
        <p14:creationId xmlns:p14="http://schemas.microsoft.com/office/powerpoint/2010/main" val="1811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37. SORT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sort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sorts alphabetically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sort -r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sorts in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reverse order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sort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file.txt</a:t>
            </a: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grep cold weather.txt |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wc –l |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sort -r</a:t>
            </a:r>
            <a:endParaRPr lang="en-U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5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38. VARIABLES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Variables can be used in shell in the following way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DECLARATION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OF </a:t>
            </a: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VARIABLES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variable_name=value 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IMPORTANT: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no spaces between the name and 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value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CALLING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A VARIABLE'S </a:t>
            </a: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VALUE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$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variable_name</a:t>
            </a:r>
          </a:p>
        </p:txBody>
      </p:sp>
    </p:spTree>
    <p:extLst>
      <p:ext uri="{BB962C8B-B14F-4D97-AF65-F5344CB8AC3E}">
        <p14:creationId xmlns:p14="http://schemas.microsoft.com/office/powerpoint/2010/main" val="30693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39. TOP (OR PS AUX)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top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(alternatively: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ps aux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shows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running processes of the computer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top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shows the top processes but it's live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ps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aux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shows all the processes but only at the time of executing the command (this can be piped into grep to search specific processes)</a:t>
            </a:r>
          </a:p>
        </p:txBody>
      </p:sp>
    </p:spTree>
    <p:extLst>
      <p:ext uri="{BB962C8B-B14F-4D97-AF65-F5344CB8AC3E}">
        <p14:creationId xmlns:p14="http://schemas.microsoft.com/office/powerpoint/2010/main" val="26500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40. SERVICE (OR SYSTEMCTL)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service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alternatively: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systemctl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is used for services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running on the background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service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service_name start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starts the service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service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service_name stop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stops the service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service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service_name restart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restart the service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service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service_name status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tells you whether the service is running or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40. SERVICE (OR SYSTEMCTL)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service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alternatively: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systemctl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is used for services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running on the background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systemctl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start service_name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starts the service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systemctl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stop service_name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stops the service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systemctl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restart-or-reload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service_name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restart or reload the service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systemctl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status service_name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it tells you whether the service is running or not</a:t>
            </a:r>
          </a:p>
        </p:txBody>
      </p:sp>
    </p:spTree>
    <p:extLst>
      <p:ext uri="{BB962C8B-B14F-4D97-AF65-F5344CB8AC3E}">
        <p14:creationId xmlns:p14="http://schemas.microsoft.com/office/powerpoint/2010/main" val="222138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41. HEAD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head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prints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first 10 lines of a file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NUMBER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prints the first NUMBER of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lines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head –n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23 script.py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prints the first 23 lines of the script.py file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42. TAIL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tail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prints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last 10 lines of a file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NUMBER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prints the last NUMBER of lines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n +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NUMBER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prints all the lines of the file starting from line +NUMBER to 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end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tail –n +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23 script.py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prints from line 23 to the end of script.py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43. LESS (OR MORE)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less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(alternatively: 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reads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file screen by screen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less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filename (or: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more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filename)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NOTES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once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inside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less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, press the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space bar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advance a screen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once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inside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less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, press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q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to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return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32341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44. CRONTAB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is used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to schedule processes in the computer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open the crontab file for editing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-l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read the crontab file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service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start, or systemctl start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starts the cron service (also look at: "services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")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2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3. .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symbol is a relative path reference to the current directory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/Desktop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to the Desktop folder in the current directory (this is a relative path)</a:t>
            </a:r>
          </a:p>
        </p:txBody>
      </p:sp>
    </p:spTree>
    <p:extLst>
      <p:ext uri="{BB962C8B-B14F-4D97-AF65-F5344CB8AC3E}">
        <p14:creationId xmlns:p14="http://schemas.microsoft.com/office/powerpoint/2010/main" val="20909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44. CRONTAB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HOW THE CRONTAB FILE WORKS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For every scheduled process write a line consisting of the following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* * * * * command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Where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*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* * * 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 h d m dow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 = minute	h = hour	d = day		m = month	dow = day of week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44. CRONTAB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HOW THE CRONTAB FILE WORKS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Remember: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* * * * command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Where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*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* * * 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 h d m dow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Leaving something as a *, means at every, writing a number means at that specific number (see examples)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44. CRONTAB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HOW THE CRONTAB FILE WORKS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Remember: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* * * * command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Where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*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* * * 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 h d m dow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You can also write a set of numbers or a interval instead of a specific number (see examples)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44. CRONTAB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 -e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30 12 * * * bash script.sh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runs script.sh every day at 12:30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 -e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0,15,30,45 * * * * echo "hello" &gt; ~/Desktop/log.txt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writes hello in the log.txt file every 15 minutes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echo "* 3 * * * python script.py" |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directly writes the scheduled command to crontab without the need of an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editor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 -e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15,30,45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12 * * * bash script.sh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runs script.sh every day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at 12:15, 12:30 and 12:45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crontab -e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*/10 *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* * * bash script.sh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runs script.sh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every ten minutes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45. BASH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bash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(Bourne Again SHell) (alternative: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sh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runs a bash script</a:t>
            </a:r>
          </a:p>
          <a:p>
            <a:pPr algn="ctr">
              <a:lnSpc>
                <a:spcPct val="150000"/>
              </a:lnSpc>
            </a:pP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bash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script.sh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sh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script.sh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bash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../test/script.sh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46. SOURCE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source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runs a bash script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difference with bash is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if you are trying to alter the environment of your current shell (i.e. set a shell or environment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variable</a:t>
            </a: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Source evaluates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script in the current shell.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However, when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you launch a new bash process, it cannot alter the parent process's environment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source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script.sh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47. AWK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utility that enables a programmer to write tiny but effective programs in the form of statements that define text patterns that are to be searched for in each line of a document and the action that is to be taken when a match is found within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line</a:t>
            </a: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n-US" sz="2400" u="sng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wk</a:t>
            </a: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u="sng">
                <a:latin typeface="Adobe Devanagari" panose="02040503050201020203" pitchFamily="18" charset="0"/>
                <a:cs typeface="Adobe Devanagari" panose="02040503050201020203" pitchFamily="18" charset="0"/>
              </a:rPr>
              <a:t>is mostly used for pattern scanning and processing</a:t>
            </a: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'selection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_criteria {action }'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</a:t>
            </a: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47. AWK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s-E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‘{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 $1,$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}’ 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prints the 1</a:t>
            </a:r>
            <a:r>
              <a:rPr lang="en-US" sz="2400" baseline="300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st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and 4</a:t>
            </a:r>
            <a:r>
              <a:rPr lang="en-US" sz="2400" baseline="300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th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fields of each line of file.txt</a:t>
            </a: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‘{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print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$0}’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prints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the entire line of each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line of file.txt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‘$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3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&gt; 100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{print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$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1}’ file.txt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prints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1</a:t>
            </a:r>
            <a:r>
              <a:rPr lang="en-US" sz="2400" baseline="300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st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field of each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line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of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file.txt if the 3</a:t>
            </a:r>
            <a:r>
              <a:rPr lang="en-US" sz="2400" baseline="300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rd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field is grater than 100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‘OFS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="/"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{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print $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,$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3}’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file.txt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prints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2</a:t>
            </a:r>
            <a:r>
              <a:rPr lang="en-US" sz="2400" baseline="300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nd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and 3</a:t>
            </a:r>
            <a:r>
              <a:rPr lang="en-US" sz="2400" baseline="300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rd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fields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of each line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of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file.txt and uses a / as a separator for them (by default the separator is a space)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awk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can get really complex, so this is only a small idea of it, for more, search on the internet about it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48. SED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(Stream EDitor) can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perform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functions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files like: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searching, find and replace, insertion or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deletion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s-E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's/well/there/‘ 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changes the first ocurrance of “well” in each line of file.txt to “there”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-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 '1,4p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'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coleridge.txt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prints lines 1 and 4 from the coleridge.txt file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'/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He/a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1 here' file.txt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inserts a new line with the content “1here” after every line that contains “He”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*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can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get really complex, so this is only a small idea of it, for more, search on the internet about it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49. </a:t>
            </a:r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&amp;&amp;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&amp;&amp;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is used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to chain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instructions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instruction after &amp;&amp; is only executed if the instruction before &amp;&amp; is successful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sudo apt-get update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&amp;&amp;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sudo apt-get install python</a:t>
            </a:r>
          </a:p>
        </p:txBody>
      </p:sp>
    </p:spTree>
    <p:extLst>
      <p:ext uri="{BB962C8B-B14F-4D97-AF65-F5344CB8AC3E}">
        <p14:creationId xmlns:p14="http://schemas.microsoft.com/office/powerpoint/2010/main" val="1243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4. SUDO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sudo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(Super User DO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executes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 command or program with root permissions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sudo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nano /usr/bin/something/file.txt</a:t>
            </a:r>
          </a:p>
        </p:txBody>
      </p:sp>
    </p:spTree>
    <p:extLst>
      <p:ext uri="{BB962C8B-B14F-4D97-AF65-F5344CB8AC3E}">
        <p14:creationId xmlns:p14="http://schemas.microsoft.com/office/powerpoint/2010/main" val="23522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50. UPDATE-ALTERNATIVES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update-alternatives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(on some distributions: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alternatives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is used to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designate a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new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binary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as the preferred alternative to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an existing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binary when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 certain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command is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used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For example: if you have python2.8 and python3.6 installed, you can use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update-alternatives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(or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alternatives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to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choose one of them to run when you write the command: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python</a:t>
            </a: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* read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more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about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update-alternatives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(or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alternatives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on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internet to see how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it </a:t>
            </a:r>
            <a:r>
              <a:rPr lang="es-E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can be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used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51. ADDUSER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dduser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adds a user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adduser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USER_NAME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creates the user and the group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USER_NAME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adduser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USER_NAME GROUP_NAME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adds the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existing user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USER_NAME to the group GROUP_NAME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adduser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USER_NAME sudo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adds the user USER_NAME to the sudo group (to have sudo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privileges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). This must be done from a user that already has sudo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privileges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52. DELUSER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eluser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deletes a user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deluser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USER_NAME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deletes the user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USER_NAME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deluser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USER_NAME GROUP_NAME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removes the user USER_NAME from the group GROUP_NAME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53. GROUPADD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groupadd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adds a group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groupadd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GROUP_NAME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creates the group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GROUP_NAME</a:t>
            </a:r>
          </a:p>
        </p:txBody>
      </p:sp>
    </p:spTree>
    <p:extLst>
      <p:ext uri="{BB962C8B-B14F-4D97-AF65-F5344CB8AC3E}">
        <p14:creationId xmlns:p14="http://schemas.microsoft.com/office/powerpoint/2010/main" val="15964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54. PASSWD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passwd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changes the password of a user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sudo </a:t>
            </a: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passwd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USER_NAME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change the password of the user USER_NAME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55. SSH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(Secure SHell) c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onnects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to the shell of a remote machine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ssh -i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identity file (when a key to connect is needed)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CONNECTION_STRING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The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CONNECTION_STRING is typically something like: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user@host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56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55. SSH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john@alb.net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ssh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-i mykey.pem user-ec2@ec2-543-234-5.compute-1.amazonaws.com</a:t>
            </a:r>
          </a:p>
        </p:txBody>
      </p:sp>
    </p:spTree>
    <p:extLst>
      <p:ext uri="{BB962C8B-B14F-4D97-AF65-F5344CB8AC3E}">
        <p14:creationId xmlns:p14="http://schemas.microsoft.com/office/powerpoint/2010/main" val="21022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56. SCP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scp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(Secure CoPy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transfers files to remote machines securely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FLAGS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scp -i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--&gt; identity file (when a key to connect is needed)</a:t>
            </a:r>
          </a:p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  <a:endParaRPr lang="en-US" sz="2400" u="sng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path_to_file_on_local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CONNECTION_STRING:path_on_remote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copy from local to remote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scp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CONNECTION_STRING:path_on_remote path_to_file_on_local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copy from remote to local</a:t>
            </a:r>
            <a:endParaRPr lang="en-U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56. SCP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scp -i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mykey.pem /home/john/tests/test1.py user-ec2@ec2-543-234-5.compute-1.amazonaws.com:~/files</a:t>
            </a: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scp -i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mykey.pem user-ec2@ec2-543-234-5.compute-1.amazonaws.com:~/files/test1.py /home/john/tests</a:t>
            </a:r>
          </a:p>
        </p:txBody>
      </p:sp>
    </p:spTree>
    <p:extLst>
      <p:ext uri="{BB962C8B-B14F-4D97-AF65-F5344CB8AC3E}">
        <p14:creationId xmlns:p14="http://schemas.microsoft.com/office/powerpoint/2010/main" val="12417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57. DATE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date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returns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the current date and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time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date</a:t>
            </a:r>
            <a:endParaRPr lang="en-U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5. CLEAR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clear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clears the contents of the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terminal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0868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58. ENV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env </a:t>
            </a:r>
            <a:r>
              <a:rPr lang="fr-FR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(alternative: </a:t>
            </a:r>
            <a:r>
              <a:rPr lang="fr-FR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printenv</a:t>
            </a:r>
            <a:r>
              <a:rPr lang="fr-FR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) lists </a:t>
            </a:r>
            <a:r>
              <a:rPr lang="fr-FR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environment </a:t>
            </a:r>
            <a:r>
              <a:rPr lang="fr-FR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variables</a:t>
            </a:r>
          </a:p>
          <a:p>
            <a:pPr algn="ctr">
              <a:lnSpc>
                <a:spcPct val="150000"/>
              </a:lnSpc>
            </a:pPr>
            <a:endParaRPr lang="fr-FR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fr-FR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env</a:t>
            </a:r>
            <a:r>
              <a:rPr lang="fr-FR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, or </a:t>
            </a:r>
            <a:r>
              <a:rPr lang="fr-FR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printenv</a:t>
            </a:r>
            <a:endParaRPr lang="en-US" sz="2400">
              <a:solidFill>
                <a:schemeClr val="accent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0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59. EXPORT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export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creates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or modifies environment variables for the current session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USAGE</a:t>
            </a: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export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MY_VARIABLE=MY_VALUE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To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delete the variable in the session 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unset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 MY_VARIABLE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Read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more on internet for system-wide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3243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60. ..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..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is used to go back a directory in a path</a:t>
            </a:r>
          </a:p>
          <a:p>
            <a:pPr algn="ctr">
              <a:lnSpc>
                <a:spcPct val="150000"/>
              </a:lnSpc>
            </a:pPr>
            <a:endParaRPr lang="es-ES" sz="240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cd 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../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test 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 goes back one directory from the current directory and into the test folder from there</a:t>
            </a:r>
          </a:p>
          <a:p>
            <a:pPr algn="ctr">
              <a:lnSpc>
                <a:spcPct val="150000"/>
              </a:lnSpc>
            </a:pP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ls ~/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..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/</a:t>
            </a:r>
            <a:r>
              <a:rPr lang="es-E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..</a:t>
            </a:r>
            <a:r>
              <a:rPr lang="es-ES" sz="2400" smtClean="0">
                <a:latin typeface="Adobe Devanagari" panose="02040503050201020203" pitchFamily="18" charset="0"/>
                <a:cs typeface="Adobe Devanagari" panose="02040503050201020203" pitchFamily="18" charset="0"/>
                <a:sym typeface="Wingdings" panose="05000000000000000000" pitchFamily="2" charset="2"/>
              </a:rPr>
              <a:t>/var  goes back two directories from the home directory and into the var folder from there</a:t>
            </a:r>
            <a:endParaRPr lang="es-E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6906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SF Movie Poster" panose="00000400000000000000" pitchFamily="2" charset="0"/>
              </a:rPr>
              <a:t>6. HISTORY</a:t>
            </a:r>
            <a:endParaRPr lang="en-US" sz="5400">
              <a:latin typeface="SF Movie Poster" panose="000004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690690"/>
            <a:ext cx="12191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mtClean="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history</a:t>
            </a:r>
            <a:r>
              <a:rPr lang="en-US" sz="240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 </a:t>
            </a:r>
            <a:r>
              <a:rPr lang="en-US" sz="2400">
                <a:latin typeface="Adobe Devanagari" panose="02040503050201020203" pitchFamily="18" charset="0"/>
                <a:cs typeface="Adobe Devanagari" panose="02040503050201020203" pitchFamily="18" charset="0"/>
              </a:rPr>
              <a:t>shows a history of commands in the session</a:t>
            </a:r>
          </a:p>
          <a:p>
            <a:pPr algn="ctr">
              <a:lnSpc>
                <a:spcPct val="150000"/>
              </a:lnSpc>
            </a:pPr>
            <a:endParaRPr lang="en-US" sz="2400" smtClean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u="sng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EXAMPLES</a:t>
            </a:r>
            <a:endParaRPr lang="en-US" sz="2400" u="sng"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>
                <a:solidFill>
                  <a:schemeClr val="accent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5288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3337</TotalTime>
  <Words>3500</Words>
  <Application>Microsoft Office PowerPoint</Application>
  <PresentationFormat>Widescreen</PresentationFormat>
  <Paragraphs>683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Adobe Devanagari</vt:lpstr>
      <vt:lpstr>Arial</vt:lpstr>
      <vt:lpstr>Calibri</vt:lpstr>
      <vt:lpstr>Calibri Light</vt:lpstr>
      <vt:lpstr>SF Movie Poster</vt:lpstr>
      <vt:lpstr>Wingdings</vt:lpstr>
      <vt:lpstr>Office Theme</vt:lpstr>
      <vt:lpstr>PowerPoint Presentation</vt:lpstr>
      <vt:lpstr>INDEX</vt:lpstr>
      <vt:lpstr>INDEX</vt:lpstr>
      <vt:lpstr>1. FLAGS</vt:lpstr>
      <vt:lpstr>2. ~</vt:lpstr>
      <vt:lpstr>3. .</vt:lpstr>
      <vt:lpstr>4. SUDO</vt:lpstr>
      <vt:lpstr>5. CLEAR</vt:lpstr>
      <vt:lpstr>6. HISTORY</vt:lpstr>
      <vt:lpstr>7. !</vt:lpstr>
      <vt:lpstr>8. |</vt:lpstr>
      <vt:lpstr>9. &gt;</vt:lpstr>
      <vt:lpstr>10. CTRL+C</vt:lpstr>
      <vt:lpstr>11. INSTALLING PACKAGES</vt:lpstr>
      <vt:lpstr>11. INSTALLING PACKAGES</vt:lpstr>
      <vt:lpstr>12. GLOB PATTERNS</vt:lpstr>
      <vt:lpstr>13. LS</vt:lpstr>
      <vt:lpstr>14. PWD</vt:lpstr>
      <vt:lpstr>15. WHICH</vt:lpstr>
      <vt:lpstr>16. CD</vt:lpstr>
      <vt:lpstr>17. MAN</vt:lpstr>
      <vt:lpstr>18. --VERSION</vt:lpstr>
      <vt:lpstr>19. MV</vt:lpstr>
      <vt:lpstr>19. MV</vt:lpstr>
      <vt:lpstr>20. CP</vt:lpstr>
      <vt:lpstr>20. CP</vt:lpstr>
      <vt:lpstr>21. RM</vt:lpstr>
      <vt:lpstr>21. RM</vt:lpstr>
      <vt:lpstr>22. MKDIR</vt:lpstr>
      <vt:lpstr>23. RMDIR</vt:lpstr>
      <vt:lpstr>24. CAT</vt:lpstr>
      <vt:lpstr>25. TOUCH</vt:lpstr>
      <vt:lpstr>26. NANO</vt:lpstr>
      <vt:lpstr>27. SU</vt:lpstr>
      <vt:lpstr>28. CHOWN</vt:lpstr>
      <vt:lpstr>28. CHOWN</vt:lpstr>
      <vt:lpstr>29. CHGRP</vt:lpstr>
      <vt:lpstr>29. CHGRP</vt:lpstr>
      <vt:lpstr>30. CHMOD</vt:lpstr>
      <vt:lpstr>31. CURL</vt:lpstr>
      <vt:lpstr>31. CURL</vt:lpstr>
      <vt:lpstr>32. WGET</vt:lpstr>
      <vt:lpstr>33. FIND</vt:lpstr>
      <vt:lpstr>33. FIND</vt:lpstr>
      <vt:lpstr>33. FIND</vt:lpstr>
      <vt:lpstr>34. GREP</vt:lpstr>
      <vt:lpstr>34. GREP</vt:lpstr>
      <vt:lpstr>35. WC</vt:lpstr>
      <vt:lpstr>35. WC</vt:lpstr>
      <vt:lpstr>36. ECHO</vt:lpstr>
      <vt:lpstr>37. SORT</vt:lpstr>
      <vt:lpstr>38. VARIABLES</vt:lpstr>
      <vt:lpstr>39. TOP (OR PS AUX)</vt:lpstr>
      <vt:lpstr>40. SERVICE (OR SYSTEMCTL)</vt:lpstr>
      <vt:lpstr>40. SERVICE (OR SYSTEMCTL)</vt:lpstr>
      <vt:lpstr>41. HEAD</vt:lpstr>
      <vt:lpstr>42. TAIL</vt:lpstr>
      <vt:lpstr>43. LESS (OR MORE)</vt:lpstr>
      <vt:lpstr>44. CRONTAB</vt:lpstr>
      <vt:lpstr>44. CRONTAB</vt:lpstr>
      <vt:lpstr>44. CRONTAB</vt:lpstr>
      <vt:lpstr>44. CRONTAB</vt:lpstr>
      <vt:lpstr>44. CRONTAB</vt:lpstr>
      <vt:lpstr>45. BASH</vt:lpstr>
      <vt:lpstr>46. SOURCE</vt:lpstr>
      <vt:lpstr>47. AWK</vt:lpstr>
      <vt:lpstr>47. AWK</vt:lpstr>
      <vt:lpstr>48. SED</vt:lpstr>
      <vt:lpstr>49. &amp;&amp;</vt:lpstr>
      <vt:lpstr>50. UPDATE-ALTERNATIVES</vt:lpstr>
      <vt:lpstr>51. ADDUSER</vt:lpstr>
      <vt:lpstr>52. DELUSER</vt:lpstr>
      <vt:lpstr>53. GROUPADD</vt:lpstr>
      <vt:lpstr>54. PASSWD</vt:lpstr>
      <vt:lpstr>55. SSH</vt:lpstr>
      <vt:lpstr>55. SSH</vt:lpstr>
      <vt:lpstr>56. SCP</vt:lpstr>
      <vt:lpstr>56. SCP</vt:lpstr>
      <vt:lpstr>57. DATE</vt:lpstr>
      <vt:lpstr>58. ENV</vt:lpstr>
      <vt:lpstr>59. EXPORT</vt:lpstr>
      <vt:lpstr>60. ..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57</cp:revision>
  <dcterms:created xsi:type="dcterms:W3CDTF">2020-08-13T09:22:59Z</dcterms:created>
  <dcterms:modified xsi:type="dcterms:W3CDTF">2020-09-10T11:27:01Z</dcterms:modified>
</cp:coreProperties>
</file>