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sldIdLst>
    <p:sldId id="369" r:id="rId2"/>
    <p:sldId id="387" r:id="rId3"/>
    <p:sldId id="256" r:id="rId4"/>
    <p:sldId id="388" r:id="rId5"/>
    <p:sldId id="257" r:id="rId6"/>
    <p:sldId id="258" r:id="rId7"/>
    <p:sldId id="370" r:id="rId8"/>
    <p:sldId id="259" r:id="rId9"/>
    <p:sldId id="260" r:id="rId10"/>
    <p:sldId id="261" r:id="rId11"/>
    <p:sldId id="262" r:id="rId12"/>
    <p:sldId id="263" r:id="rId13"/>
    <p:sldId id="371" r:id="rId14"/>
    <p:sldId id="264" r:id="rId15"/>
    <p:sldId id="372" r:id="rId16"/>
    <p:sldId id="265" r:id="rId17"/>
    <p:sldId id="266" r:id="rId18"/>
    <p:sldId id="267" r:id="rId19"/>
    <p:sldId id="373"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374" r:id="rId39"/>
    <p:sldId id="286" r:id="rId40"/>
    <p:sldId id="287" r:id="rId41"/>
    <p:sldId id="288" r:id="rId42"/>
    <p:sldId id="289" r:id="rId43"/>
    <p:sldId id="290" r:id="rId44"/>
    <p:sldId id="291" r:id="rId45"/>
    <p:sldId id="292" r:id="rId46"/>
    <p:sldId id="293" r:id="rId47"/>
    <p:sldId id="294" r:id="rId48"/>
    <p:sldId id="295" r:id="rId49"/>
    <p:sldId id="296" r:id="rId50"/>
    <p:sldId id="375" r:id="rId51"/>
    <p:sldId id="297" r:id="rId52"/>
    <p:sldId id="298" r:id="rId53"/>
    <p:sldId id="299" r:id="rId54"/>
    <p:sldId id="379" r:id="rId55"/>
    <p:sldId id="377" r:id="rId56"/>
    <p:sldId id="300" r:id="rId57"/>
    <p:sldId id="301" r:id="rId58"/>
    <p:sldId id="302" r:id="rId59"/>
    <p:sldId id="303" r:id="rId60"/>
    <p:sldId id="304" r:id="rId61"/>
    <p:sldId id="311" r:id="rId62"/>
    <p:sldId id="312" r:id="rId63"/>
    <p:sldId id="378" r:id="rId64"/>
    <p:sldId id="305" r:id="rId65"/>
    <p:sldId id="306" r:id="rId66"/>
    <p:sldId id="307" r:id="rId67"/>
    <p:sldId id="308" r:id="rId68"/>
    <p:sldId id="309" r:id="rId69"/>
    <p:sldId id="310" r:id="rId70"/>
    <p:sldId id="381" r:id="rId71"/>
    <p:sldId id="313" r:id="rId72"/>
    <p:sldId id="314" r:id="rId73"/>
    <p:sldId id="315" r:id="rId74"/>
    <p:sldId id="382" r:id="rId75"/>
    <p:sldId id="316" r:id="rId76"/>
    <p:sldId id="317" r:id="rId77"/>
    <p:sldId id="318" r:id="rId78"/>
    <p:sldId id="319" r:id="rId79"/>
    <p:sldId id="320" r:id="rId80"/>
    <p:sldId id="383" r:id="rId81"/>
    <p:sldId id="321" r:id="rId82"/>
    <p:sldId id="322" r:id="rId83"/>
    <p:sldId id="323" r:id="rId84"/>
    <p:sldId id="324" r:id="rId85"/>
    <p:sldId id="325" r:id="rId86"/>
    <p:sldId id="327" r:id="rId87"/>
    <p:sldId id="328" r:id="rId88"/>
    <p:sldId id="329" r:id="rId89"/>
    <p:sldId id="330" r:id="rId90"/>
    <p:sldId id="331" r:id="rId91"/>
    <p:sldId id="332" r:id="rId92"/>
    <p:sldId id="333" r:id="rId93"/>
    <p:sldId id="334" r:id="rId94"/>
    <p:sldId id="335" r:id="rId95"/>
    <p:sldId id="326" r:id="rId96"/>
    <p:sldId id="336" r:id="rId97"/>
    <p:sldId id="337" r:id="rId98"/>
    <p:sldId id="338" r:id="rId99"/>
    <p:sldId id="339" r:id="rId100"/>
    <p:sldId id="384" r:id="rId101"/>
    <p:sldId id="340" r:id="rId102"/>
    <p:sldId id="341" r:id="rId103"/>
    <p:sldId id="342" r:id="rId104"/>
    <p:sldId id="343" r:id="rId105"/>
    <p:sldId id="344" r:id="rId106"/>
    <p:sldId id="345" r:id="rId107"/>
    <p:sldId id="385" r:id="rId108"/>
    <p:sldId id="346" r:id="rId109"/>
    <p:sldId id="386" r:id="rId110"/>
    <p:sldId id="347" r:id="rId111"/>
    <p:sldId id="348" r:id="rId112"/>
    <p:sldId id="349" r:id="rId113"/>
    <p:sldId id="389" r:id="rId114"/>
    <p:sldId id="390" r:id="rId115"/>
    <p:sldId id="391" r:id="rId116"/>
    <p:sldId id="392" r:id="rId117"/>
    <p:sldId id="393" r:id="rId118"/>
    <p:sldId id="394"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63" d="100"/>
          <a:sy n="63" d="100"/>
        </p:scale>
        <p:origin x="936" y="36"/>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Lst>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_rels/viewProps.xml.rels><?xml version="1.0" encoding="UTF-8" standalone="yes"?>
<Relationships xmlns="http://schemas.openxmlformats.org/package/2006/relationships"><Relationship Id="rId26" Type="http://schemas.openxmlformats.org/officeDocument/2006/relationships/slide" Target="slides/slide28.xml"/><Relationship Id="rId21" Type="http://schemas.openxmlformats.org/officeDocument/2006/relationships/slide" Target="slides/slide23.xml"/><Relationship Id="rId42" Type="http://schemas.openxmlformats.org/officeDocument/2006/relationships/slide" Target="slides/slide45.xml"/><Relationship Id="rId47" Type="http://schemas.openxmlformats.org/officeDocument/2006/relationships/slide" Target="slides/slide51.xml"/><Relationship Id="rId63" Type="http://schemas.openxmlformats.org/officeDocument/2006/relationships/slide" Target="slides/slide69.xml"/><Relationship Id="rId68" Type="http://schemas.openxmlformats.org/officeDocument/2006/relationships/slide" Target="slides/slide76.xml"/><Relationship Id="rId84" Type="http://schemas.openxmlformats.org/officeDocument/2006/relationships/slide" Target="slides/slide93.xml"/><Relationship Id="rId89" Type="http://schemas.openxmlformats.org/officeDocument/2006/relationships/slide" Target="slides/slide98.xml"/><Relationship Id="rId7" Type="http://schemas.openxmlformats.org/officeDocument/2006/relationships/slide" Target="slides/slide7.xml"/><Relationship Id="rId71" Type="http://schemas.openxmlformats.org/officeDocument/2006/relationships/slide" Target="slides/slide79.xml"/><Relationship Id="rId92" Type="http://schemas.openxmlformats.org/officeDocument/2006/relationships/slide" Target="slides/slide102.xml"/><Relationship Id="rId2" Type="http://schemas.openxmlformats.org/officeDocument/2006/relationships/slide" Target="slides/slide2.xml"/><Relationship Id="rId16" Type="http://schemas.openxmlformats.org/officeDocument/2006/relationships/slide" Target="slides/slide17.xml"/><Relationship Id="rId29" Type="http://schemas.openxmlformats.org/officeDocument/2006/relationships/slide" Target="slides/slide31.xml"/><Relationship Id="rId11" Type="http://schemas.openxmlformats.org/officeDocument/2006/relationships/slide" Target="slides/slide11.xml"/><Relationship Id="rId24" Type="http://schemas.openxmlformats.org/officeDocument/2006/relationships/slide" Target="slides/slide26.xml"/><Relationship Id="rId32" Type="http://schemas.openxmlformats.org/officeDocument/2006/relationships/slide" Target="slides/slide34.xml"/><Relationship Id="rId37" Type="http://schemas.openxmlformats.org/officeDocument/2006/relationships/slide" Target="slides/slide40.xml"/><Relationship Id="rId40" Type="http://schemas.openxmlformats.org/officeDocument/2006/relationships/slide" Target="slides/slide43.xml"/><Relationship Id="rId45" Type="http://schemas.openxmlformats.org/officeDocument/2006/relationships/slide" Target="slides/slide48.xml"/><Relationship Id="rId53" Type="http://schemas.openxmlformats.org/officeDocument/2006/relationships/slide" Target="slides/slide58.xml"/><Relationship Id="rId58" Type="http://schemas.openxmlformats.org/officeDocument/2006/relationships/slide" Target="slides/slide64.xml"/><Relationship Id="rId66" Type="http://schemas.openxmlformats.org/officeDocument/2006/relationships/slide" Target="slides/slide73.xml"/><Relationship Id="rId74" Type="http://schemas.openxmlformats.org/officeDocument/2006/relationships/slide" Target="slides/slide83.xml"/><Relationship Id="rId79" Type="http://schemas.openxmlformats.org/officeDocument/2006/relationships/slide" Target="slides/slide88.xml"/><Relationship Id="rId87" Type="http://schemas.openxmlformats.org/officeDocument/2006/relationships/slide" Target="slides/slide96.xml"/><Relationship Id="rId102" Type="http://schemas.openxmlformats.org/officeDocument/2006/relationships/slide" Target="slides/slide115.xml"/><Relationship Id="rId5" Type="http://schemas.openxmlformats.org/officeDocument/2006/relationships/slide" Target="slides/slide5.xml"/><Relationship Id="rId61" Type="http://schemas.openxmlformats.org/officeDocument/2006/relationships/slide" Target="slides/slide67.xml"/><Relationship Id="rId82" Type="http://schemas.openxmlformats.org/officeDocument/2006/relationships/slide" Target="slides/slide91.xml"/><Relationship Id="rId90" Type="http://schemas.openxmlformats.org/officeDocument/2006/relationships/slide" Target="slides/slide99.xml"/><Relationship Id="rId95" Type="http://schemas.openxmlformats.org/officeDocument/2006/relationships/slide" Target="slides/slide105.xml"/><Relationship Id="rId19" Type="http://schemas.openxmlformats.org/officeDocument/2006/relationships/slide" Target="slides/slide21.xml"/><Relationship Id="rId14" Type="http://schemas.openxmlformats.org/officeDocument/2006/relationships/slide" Target="slides/slide14.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2.xml"/><Relationship Id="rId35" Type="http://schemas.openxmlformats.org/officeDocument/2006/relationships/slide" Target="slides/slide37.xml"/><Relationship Id="rId43" Type="http://schemas.openxmlformats.org/officeDocument/2006/relationships/slide" Target="slides/slide46.xml"/><Relationship Id="rId48" Type="http://schemas.openxmlformats.org/officeDocument/2006/relationships/slide" Target="slides/slide52.xml"/><Relationship Id="rId56" Type="http://schemas.openxmlformats.org/officeDocument/2006/relationships/slide" Target="slides/slide61.xml"/><Relationship Id="rId64" Type="http://schemas.openxmlformats.org/officeDocument/2006/relationships/slide" Target="slides/slide71.xml"/><Relationship Id="rId69" Type="http://schemas.openxmlformats.org/officeDocument/2006/relationships/slide" Target="slides/slide77.xml"/><Relationship Id="rId77" Type="http://schemas.openxmlformats.org/officeDocument/2006/relationships/slide" Target="slides/slide86.xml"/><Relationship Id="rId100" Type="http://schemas.openxmlformats.org/officeDocument/2006/relationships/slide" Target="slides/slide112.xml"/><Relationship Id="rId105" Type="http://schemas.openxmlformats.org/officeDocument/2006/relationships/slide" Target="slides/slide118.xml"/><Relationship Id="rId8" Type="http://schemas.openxmlformats.org/officeDocument/2006/relationships/slide" Target="slides/slide8.xml"/><Relationship Id="rId51" Type="http://schemas.openxmlformats.org/officeDocument/2006/relationships/slide" Target="slides/slide56.xml"/><Relationship Id="rId72" Type="http://schemas.openxmlformats.org/officeDocument/2006/relationships/slide" Target="slides/slide81.xml"/><Relationship Id="rId80" Type="http://schemas.openxmlformats.org/officeDocument/2006/relationships/slide" Target="slides/slide89.xml"/><Relationship Id="rId85" Type="http://schemas.openxmlformats.org/officeDocument/2006/relationships/slide" Target="slides/slide94.xml"/><Relationship Id="rId93" Type="http://schemas.openxmlformats.org/officeDocument/2006/relationships/slide" Target="slides/slide103.xml"/><Relationship Id="rId98" Type="http://schemas.openxmlformats.org/officeDocument/2006/relationships/slide" Target="slides/slide110.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8.xml"/><Relationship Id="rId25" Type="http://schemas.openxmlformats.org/officeDocument/2006/relationships/slide" Target="slides/slide27.xml"/><Relationship Id="rId33" Type="http://schemas.openxmlformats.org/officeDocument/2006/relationships/slide" Target="slides/slide35.xml"/><Relationship Id="rId38" Type="http://schemas.openxmlformats.org/officeDocument/2006/relationships/slide" Target="slides/slide41.xml"/><Relationship Id="rId46" Type="http://schemas.openxmlformats.org/officeDocument/2006/relationships/slide" Target="slides/slide49.xml"/><Relationship Id="rId59" Type="http://schemas.openxmlformats.org/officeDocument/2006/relationships/slide" Target="slides/slide65.xml"/><Relationship Id="rId67" Type="http://schemas.openxmlformats.org/officeDocument/2006/relationships/slide" Target="slides/slide75.xml"/><Relationship Id="rId103" Type="http://schemas.openxmlformats.org/officeDocument/2006/relationships/slide" Target="slides/slide116.xml"/><Relationship Id="rId20" Type="http://schemas.openxmlformats.org/officeDocument/2006/relationships/slide" Target="slides/slide22.xml"/><Relationship Id="rId41" Type="http://schemas.openxmlformats.org/officeDocument/2006/relationships/slide" Target="slides/slide44.xml"/><Relationship Id="rId54" Type="http://schemas.openxmlformats.org/officeDocument/2006/relationships/slide" Target="slides/slide59.xml"/><Relationship Id="rId62" Type="http://schemas.openxmlformats.org/officeDocument/2006/relationships/slide" Target="slides/slide68.xml"/><Relationship Id="rId70" Type="http://schemas.openxmlformats.org/officeDocument/2006/relationships/slide" Target="slides/slide78.xml"/><Relationship Id="rId75" Type="http://schemas.openxmlformats.org/officeDocument/2006/relationships/slide" Target="slides/slide84.xml"/><Relationship Id="rId83" Type="http://schemas.openxmlformats.org/officeDocument/2006/relationships/slide" Target="slides/slide92.xml"/><Relationship Id="rId88" Type="http://schemas.openxmlformats.org/officeDocument/2006/relationships/slide" Target="slides/slide97.xml"/><Relationship Id="rId91" Type="http://schemas.openxmlformats.org/officeDocument/2006/relationships/slide" Target="slides/slide101.xml"/><Relationship Id="rId96" Type="http://schemas.openxmlformats.org/officeDocument/2006/relationships/slide" Target="slides/slide106.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5.xml"/><Relationship Id="rId28" Type="http://schemas.openxmlformats.org/officeDocument/2006/relationships/slide" Target="slides/slide30.xml"/><Relationship Id="rId36" Type="http://schemas.openxmlformats.org/officeDocument/2006/relationships/slide" Target="slides/slide39.xml"/><Relationship Id="rId49" Type="http://schemas.openxmlformats.org/officeDocument/2006/relationships/slide" Target="slides/slide53.xml"/><Relationship Id="rId57" Type="http://schemas.openxmlformats.org/officeDocument/2006/relationships/slide" Target="slides/slide62.xml"/><Relationship Id="rId10" Type="http://schemas.openxmlformats.org/officeDocument/2006/relationships/slide" Target="slides/slide10.xml"/><Relationship Id="rId31" Type="http://schemas.openxmlformats.org/officeDocument/2006/relationships/slide" Target="slides/slide33.xml"/><Relationship Id="rId44" Type="http://schemas.openxmlformats.org/officeDocument/2006/relationships/slide" Target="slides/slide47.xml"/><Relationship Id="rId52" Type="http://schemas.openxmlformats.org/officeDocument/2006/relationships/slide" Target="slides/slide57.xml"/><Relationship Id="rId60" Type="http://schemas.openxmlformats.org/officeDocument/2006/relationships/slide" Target="slides/slide66.xml"/><Relationship Id="rId65" Type="http://schemas.openxmlformats.org/officeDocument/2006/relationships/slide" Target="slides/slide72.xml"/><Relationship Id="rId73" Type="http://schemas.openxmlformats.org/officeDocument/2006/relationships/slide" Target="slides/slide82.xml"/><Relationship Id="rId78" Type="http://schemas.openxmlformats.org/officeDocument/2006/relationships/slide" Target="slides/slide87.xml"/><Relationship Id="rId81" Type="http://schemas.openxmlformats.org/officeDocument/2006/relationships/slide" Target="slides/slide90.xml"/><Relationship Id="rId86" Type="http://schemas.openxmlformats.org/officeDocument/2006/relationships/slide" Target="slides/slide95.xml"/><Relationship Id="rId94" Type="http://schemas.openxmlformats.org/officeDocument/2006/relationships/slide" Target="slides/slide104.xml"/><Relationship Id="rId99" Type="http://schemas.openxmlformats.org/officeDocument/2006/relationships/slide" Target="slides/slide111.xml"/><Relationship Id="rId101" Type="http://schemas.openxmlformats.org/officeDocument/2006/relationships/slide" Target="slides/slide114.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13.xml"/><Relationship Id="rId18" Type="http://schemas.openxmlformats.org/officeDocument/2006/relationships/slide" Target="slides/slide20.xml"/><Relationship Id="rId39" Type="http://schemas.openxmlformats.org/officeDocument/2006/relationships/slide" Target="slides/slide42.xml"/><Relationship Id="rId34" Type="http://schemas.openxmlformats.org/officeDocument/2006/relationships/slide" Target="slides/slide36.xml"/><Relationship Id="rId50" Type="http://schemas.openxmlformats.org/officeDocument/2006/relationships/slide" Target="slides/slide54.xml"/><Relationship Id="rId55" Type="http://schemas.openxmlformats.org/officeDocument/2006/relationships/slide" Target="slides/slide60.xml"/><Relationship Id="rId76" Type="http://schemas.openxmlformats.org/officeDocument/2006/relationships/slide" Target="slides/slide85.xml"/><Relationship Id="rId97" Type="http://schemas.openxmlformats.org/officeDocument/2006/relationships/slide" Target="slides/slide108.xml"/><Relationship Id="rId104" Type="http://schemas.openxmlformats.org/officeDocument/2006/relationships/slide" Target="slides/slide1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A3D97-5CBC-4329-962A-77B331FD9F3D}" type="datetimeFigureOut">
              <a:rPr lang="en-US" smtClean="0"/>
              <a:t>2020-10-21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70544-4C0A-4180-9CDC-1B5F6E3DE3EB}" type="slidenum">
              <a:rPr lang="en-US" smtClean="0"/>
              <a:t>‹#›</a:t>
            </a:fld>
            <a:endParaRPr lang="en-US"/>
          </a:p>
        </p:txBody>
      </p:sp>
    </p:spTree>
    <p:extLst>
      <p:ext uri="{BB962C8B-B14F-4D97-AF65-F5344CB8AC3E}">
        <p14:creationId xmlns:p14="http://schemas.microsoft.com/office/powerpoint/2010/main" val="410447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770544-4C0A-4180-9CDC-1B5F6E3DE3EB}" type="slidenum">
              <a:rPr lang="en-US" smtClean="0"/>
              <a:t>21</a:t>
            </a:fld>
            <a:endParaRPr lang="en-US"/>
          </a:p>
        </p:txBody>
      </p:sp>
    </p:spTree>
    <p:extLst>
      <p:ext uri="{BB962C8B-B14F-4D97-AF65-F5344CB8AC3E}">
        <p14:creationId xmlns:p14="http://schemas.microsoft.com/office/powerpoint/2010/main" val="2802064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5F40C9-9084-4503-A57D-41B5C11783C8}" type="datetimeFigureOut">
              <a:rPr lang="en-US" smtClean="0"/>
              <a:t>2020-10-21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3427273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5F40C9-9084-4503-A57D-41B5C11783C8}" type="datetimeFigureOut">
              <a:rPr lang="en-US" smtClean="0"/>
              <a:t>2020-10-21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246451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5F40C9-9084-4503-A57D-41B5C11783C8}" type="datetimeFigureOut">
              <a:rPr lang="en-US" smtClean="0"/>
              <a:t>2020-10-21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658571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5F40C9-9084-4503-A57D-41B5C11783C8}" type="datetimeFigureOut">
              <a:rPr lang="en-US" smtClean="0"/>
              <a:t>2020-10-21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585392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5F40C9-9084-4503-A57D-41B5C11783C8}" type="datetimeFigureOut">
              <a:rPr lang="en-US" smtClean="0"/>
              <a:t>2020-10-21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1217922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5F40C9-9084-4503-A57D-41B5C11783C8}" type="datetimeFigureOut">
              <a:rPr lang="en-US" smtClean="0"/>
              <a:t>2020-10-21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299997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5F40C9-9084-4503-A57D-41B5C11783C8}" type="datetimeFigureOut">
              <a:rPr lang="en-US" smtClean="0"/>
              <a:t>2020-10-21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323857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5F40C9-9084-4503-A57D-41B5C11783C8}" type="datetimeFigureOut">
              <a:rPr lang="en-US" smtClean="0"/>
              <a:t>2020-10-21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3942113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F40C9-9084-4503-A57D-41B5C11783C8}" type="datetimeFigureOut">
              <a:rPr lang="en-US" smtClean="0"/>
              <a:t>2020-10-21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1292687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5F40C9-9084-4503-A57D-41B5C11783C8}" type="datetimeFigureOut">
              <a:rPr lang="en-US" smtClean="0"/>
              <a:t>2020-10-21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3690910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5F40C9-9084-4503-A57D-41B5C11783C8}" type="datetimeFigureOut">
              <a:rPr lang="en-US" smtClean="0"/>
              <a:t>2020-10-21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9AA2F-291F-4CDA-BFFA-B229DD07E157}" type="slidenum">
              <a:rPr lang="en-US" smtClean="0"/>
              <a:t>‹#›</a:t>
            </a:fld>
            <a:endParaRPr lang="en-US"/>
          </a:p>
        </p:txBody>
      </p:sp>
    </p:spTree>
    <p:extLst>
      <p:ext uri="{BB962C8B-B14F-4D97-AF65-F5344CB8AC3E}">
        <p14:creationId xmlns:p14="http://schemas.microsoft.com/office/powerpoint/2010/main" val="2563584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F40C9-9084-4503-A57D-41B5C11783C8}" type="datetimeFigureOut">
              <a:rPr lang="en-US" smtClean="0"/>
              <a:t>2020-10-21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9AA2F-291F-4CDA-BFFA-B229DD07E157}" type="slidenum">
              <a:rPr lang="en-US" smtClean="0"/>
              <a:t>‹#›</a:t>
            </a:fld>
            <a:endParaRPr lang="en-US"/>
          </a:p>
        </p:txBody>
      </p:sp>
    </p:spTree>
    <p:extLst>
      <p:ext uri="{BB962C8B-B14F-4D97-AF65-F5344CB8AC3E}">
        <p14:creationId xmlns:p14="http://schemas.microsoft.com/office/powerpoint/2010/main" val="425926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32.xml"/><Relationship Id="rId18" Type="http://schemas.openxmlformats.org/officeDocument/2006/relationships/slide" Target="slide44.xml"/><Relationship Id="rId3" Type="http://schemas.openxmlformats.org/officeDocument/2006/relationships/slide" Target="slide8.xml"/><Relationship Id="rId21" Type="http://schemas.openxmlformats.org/officeDocument/2006/relationships/slide" Target="slide47.xml"/><Relationship Id="rId7" Type="http://schemas.openxmlformats.org/officeDocument/2006/relationships/slide" Target="slide20.xml"/><Relationship Id="rId12" Type="http://schemas.openxmlformats.org/officeDocument/2006/relationships/slide" Target="slide31.xml"/><Relationship Id="rId17" Type="http://schemas.openxmlformats.org/officeDocument/2006/relationships/slide" Target="slide43.xml"/><Relationship Id="rId2" Type="http://schemas.openxmlformats.org/officeDocument/2006/relationships/slide" Target="slide5.xml"/><Relationship Id="rId16" Type="http://schemas.openxmlformats.org/officeDocument/2006/relationships/slide" Target="slide39.xml"/><Relationship Id="rId20"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6.xml"/><Relationship Id="rId5" Type="http://schemas.openxmlformats.org/officeDocument/2006/relationships/slide" Target="slide12.xml"/><Relationship Id="rId15" Type="http://schemas.openxmlformats.org/officeDocument/2006/relationships/slide" Target="slide36.xml"/><Relationship Id="rId10" Type="http://schemas.openxmlformats.org/officeDocument/2006/relationships/slide" Target="slide25.xml"/><Relationship Id="rId19" Type="http://schemas.openxmlformats.org/officeDocument/2006/relationships/slide" Target="slide45.xml"/><Relationship Id="rId4" Type="http://schemas.openxmlformats.org/officeDocument/2006/relationships/slide" Target="slide10.xml"/><Relationship Id="rId9" Type="http://schemas.openxmlformats.org/officeDocument/2006/relationships/slide" Target="slide24.xml"/><Relationship Id="rId14" Type="http://schemas.openxmlformats.org/officeDocument/2006/relationships/slide" Target="slide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68.xml"/><Relationship Id="rId3" Type="http://schemas.openxmlformats.org/officeDocument/2006/relationships/slide" Target="slide56.xml"/><Relationship Id="rId7" Type="http://schemas.openxmlformats.org/officeDocument/2006/relationships/slide" Target="slide67.xml"/><Relationship Id="rId2" Type="http://schemas.openxmlformats.org/officeDocument/2006/relationships/slide" Target="slide51.xml"/><Relationship Id="rId1" Type="http://schemas.openxmlformats.org/officeDocument/2006/relationships/slideLayout" Target="../slideLayouts/slideLayout2.xml"/><Relationship Id="rId6" Type="http://schemas.openxmlformats.org/officeDocument/2006/relationships/slide" Target="slide66.xml"/><Relationship Id="rId11" Type="http://schemas.openxmlformats.org/officeDocument/2006/relationships/slide" Target="slide75.xml"/><Relationship Id="rId5" Type="http://schemas.openxmlformats.org/officeDocument/2006/relationships/slide" Target="slide65.xml"/><Relationship Id="rId10" Type="http://schemas.openxmlformats.org/officeDocument/2006/relationships/slide" Target="slide71.xml"/><Relationship Id="rId4" Type="http://schemas.openxmlformats.org/officeDocument/2006/relationships/slide" Target="slide64.xml"/><Relationship Id="rId9" Type="http://schemas.openxmlformats.org/officeDocument/2006/relationships/slide" Target="slide6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slide" Target="slide97.xml"/><Relationship Id="rId13" Type="http://schemas.openxmlformats.org/officeDocument/2006/relationships/slide" Target="slide105.xml"/><Relationship Id="rId18" Type="http://schemas.openxmlformats.org/officeDocument/2006/relationships/slide" Target="slide112.xml"/><Relationship Id="rId3" Type="http://schemas.openxmlformats.org/officeDocument/2006/relationships/slide" Target="slide81.xml"/><Relationship Id="rId7" Type="http://schemas.openxmlformats.org/officeDocument/2006/relationships/slide" Target="slide96.xml"/><Relationship Id="rId12" Type="http://schemas.openxmlformats.org/officeDocument/2006/relationships/slide" Target="slide103.xml"/><Relationship Id="rId17" Type="http://schemas.openxmlformats.org/officeDocument/2006/relationships/slide" Target="slide111.xml"/><Relationship Id="rId2" Type="http://schemas.openxmlformats.org/officeDocument/2006/relationships/slide" Target="slide76.xml"/><Relationship Id="rId16" Type="http://schemas.openxmlformats.org/officeDocument/2006/relationships/slide" Target="slide110.xml"/><Relationship Id="rId1" Type="http://schemas.openxmlformats.org/officeDocument/2006/relationships/slideLayout" Target="../slideLayouts/slideLayout2.xml"/><Relationship Id="rId6" Type="http://schemas.openxmlformats.org/officeDocument/2006/relationships/slide" Target="slide95.xml"/><Relationship Id="rId11" Type="http://schemas.openxmlformats.org/officeDocument/2006/relationships/slide" Target="slide101.xml"/><Relationship Id="rId5" Type="http://schemas.openxmlformats.org/officeDocument/2006/relationships/slide" Target="slide84.xml"/><Relationship Id="rId15" Type="http://schemas.openxmlformats.org/officeDocument/2006/relationships/slide" Target="slide108.xml"/><Relationship Id="rId10" Type="http://schemas.openxmlformats.org/officeDocument/2006/relationships/slide" Target="slide99.xml"/><Relationship Id="rId19" Type="http://schemas.openxmlformats.org/officeDocument/2006/relationships/slide" Target="slide114.xml"/><Relationship Id="rId4" Type="http://schemas.openxmlformats.org/officeDocument/2006/relationships/slide" Target="slide82.xml"/><Relationship Id="rId9" Type="http://schemas.openxmlformats.org/officeDocument/2006/relationships/slide" Target="slide98.xml"/><Relationship Id="rId14" Type="http://schemas.openxmlformats.org/officeDocument/2006/relationships/slide" Target="slide106.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p:nvPr/>
        </p:nvSpPr>
        <p:spPr>
          <a:xfrm>
            <a:off x="0" y="0"/>
            <a:ext cx="12192000" cy="6858000"/>
          </a:xfrm>
          <a:prstGeom prst="rect">
            <a:avLst/>
          </a:prstGeom>
          <a:solidFill>
            <a:schemeClr val="bg1">
              <a:lumMod val="50000"/>
              <a:alpha val="19607"/>
            </a:schemeClr>
          </a:solidFill>
        </p:spPr>
        <p:txBody>
          <a:bodyPr anchor="ctr"/>
          <a:lstStyle/>
          <a:p>
            <a:pPr algn="ctr"/>
            <a:r>
              <a:rPr lang="en-US" sz="7200" b="1" smtClean="0">
                <a:solidFill>
                  <a:schemeClr val="accent5">
                    <a:lumMod val="60000"/>
                    <a:lumOff val="40000"/>
                  </a:schemeClr>
                </a:solidFill>
                <a:latin typeface="SF Movie Poster" panose="00000400000000000000" pitchFamily="2" charset="0"/>
              </a:rPr>
              <a:t>SQL NOTES</a:t>
            </a:r>
          </a:p>
          <a:p>
            <a:pPr algn="ctr"/>
            <a:endParaRPr lang="en-US" sz="7200" b="1">
              <a:solidFill>
                <a:schemeClr val="accent5">
                  <a:lumMod val="60000"/>
                  <a:lumOff val="40000"/>
                </a:schemeClr>
              </a:solidFill>
              <a:latin typeface="SF Movie Poster" panose="00000400000000000000" pitchFamily="2" charset="0"/>
            </a:endParaRPr>
          </a:p>
          <a:p>
            <a:pPr algn="ctr"/>
            <a:r>
              <a:rPr lang="en-US" sz="3600" b="1" smtClean="0">
                <a:solidFill>
                  <a:schemeClr val="accent5">
                    <a:lumMod val="60000"/>
                    <a:lumOff val="40000"/>
                  </a:schemeClr>
                </a:solidFill>
                <a:latin typeface="SF Movie Poster" panose="00000400000000000000" pitchFamily="2" charset="0"/>
              </a:rPr>
              <a:t>ORIOL ORDI</a:t>
            </a:r>
            <a:endParaRPr lang="en-US" sz="36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943144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FROM</a:t>
            </a:r>
            <a:endParaRPr lang="en-US" sz="5400">
              <a:latin typeface="SF Movie Poster" panose="00000400000000000000" pitchFamily="2" charset="0"/>
            </a:endParaRPr>
          </a:p>
        </p:txBody>
      </p:sp>
      <p:sp>
        <p:nvSpPr>
          <p:cNvPr id="5" name="TextBox 4"/>
          <p:cNvSpPr txBox="1"/>
          <p:nvPr/>
        </p:nvSpPr>
        <p:spPr>
          <a:xfrm>
            <a:off x="1004607" y="1785512"/>
            <a:ext cx="10182785"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FROM </a:t>
            </a:r>
            <a:r>
              <a:rPr lang="en-US" sz="2400" smtClean="0">
                <a:latin typeface="Adobe Devanagari" panose="02040503050201020203" pitchFamily="18" charset="0"/>
                <a:cs typeface="Adobe Devanagari" panose="02040503050201020203" pitchFamily="18" charset="0"/>
              </a:rPr>
              <a:t>indicates from what table the data should be selected</a:t>
            </a:r>
          </a:p>
          <a:p>
            <a:pP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FROM</a:t>
            </a:r>
            <a:r>
              <a:rPr lang="en-US" sz="2400" smtClean="0">
                <a:latin typeface="Adobe Devanagari" panose="02040503050201020203" pitchFamily="18" charset="0"/>
                <a:cs typeface="Adobe Devanagari" panose="02040503050201020203" pitchFamily="18" charset="0"/>
              </a:rPr>
              <a:t> table_name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Selects from that table</a:t>
            </a: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FROM</a:t>
            </a:r>
            <a:r>
              <a:rPr lang="en-US" sz="2400">
                <a:latin typeface="Adobe Devanagari" panose="02040503050201020203" pitchFamily="18" charset="0"/>
                <a:cs typeface="Adobe Devanagari" panose="02040503050201020203" pitchFamily="18" charset="0"/>
              </a:rPr>
              <a:t> table_name </a:t>
            </a:r>
            <a:r>
              <a:rPr lang="en-US" sz="2400">
                <a:solidFill>
                  <a:schemeClr val="accent1"/>
                </a:solidFill>
                <a:latin typeface="Adobe Devanagari" panose="02040503050201020203" pitchFamily="18" charset="0"/>
                <a:cs typeface="Adobe Devanagari" panose="02040503050201020203" pitchFamily="18" charset="0"/>
              </a:rPr>
              <a:t>AS</a:t>
            </a:r>
            <a:r>
              <a:rPr lang="en-US" sz="2400">
                <a:latin typeface="Adobe Devanagari" panose="02040503050201020203" pitchFamily="18" charset="0"/>
                <a:cs typeface="Adobe Devanagari" panose="02040503050201020203" pitchFamily="18" charset="0"/>
              </a:rPr>
              <a:t> table_alias </a:t>
            </a:r>
            <a:r>
              <a:rPr lang="en-US" sz="2400">
                <a:latin typeface="Adobe Devanagari" panose="02040503050201020203" pitchFamily="18" charset="0"/>
                <a:cs typeface="Adobe Devanagari" panose="02040503050201020203" pitchFamily="18" charset="0"/>
                <a:sym typeface="Wingdings" panose="05000000000000000000" pitchFamily="2" charset="2"/>
              </a:rPr>
              <a:t> Selects from that table with that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alias</a:t>
            </a: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FROM</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table_name table_alias </a:t>
            </a:r>
            <a:r>
              <a:rPr lang="en-US" sz="2400">
                <a:latin typeface="Adobe Devanagari" panose="02040503050201020203" pitchFamily="18" charset="0"/>
                <a:cs typeface="Adobe Devanagari" panose="02040503050201020203" pitchFamily="18" charset="0"/>
                <a:sym typeface="Wingdings" panose="05000000000000000000" pitchFamily="2" charset="2"/>
              </a:rPr>
              <a:t> Selects from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that table with that alias</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FROM</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database_name.table_name  Selects from that table in that database</a:t>
            </a:r>
          </a:p>
          <a:p>
            <a:pPr>
              <a:lnSpc>
                <a:spcPct val="150000"/>
              </a:lnSpc>
            </a:pP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FROM</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table_name1, table_name2</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WHERE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table_name1.key = table_name2.key</a:t>
            </a:r>
          </a:p>
        </p:txBody>
      </p:sp>
    </p:spTree>
    <p:extLst>
      <p:ext uri="{BB962C8B-B14F-4D97-AF65-F5344CB8AC3E}">
        <p14:creationId xmlns:p14="http://schemas.microsoft.com/office/powerpoint/2010/main" val="39625762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8402300"/>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MANAGING TABLE VALUES</a:t>
            </a:r>
          </a:p>
          <a:p>
            <a:pPr algn="ctr"/>
            <a:r>
              <a:rPr lang="en-US" sz="7200" b="1" smtClean="0">
                <a:solidFill>
                  <a:schemeClr val="accent5">
                    <a:lumMod val="60000"/>
                    <a:lumOff val="40000"/>
                  </a:schemeClr>
                </a:solidFill>
                <a:latin typeface="SF Movie Poster" panose="00000400000000000000" pitchFamily="2" charset="0"/>
              </a:rPr>
              <a:t>(INSERT INTO, UPDATE, DELETE)</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230285348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INSERT INTO</a:t>
            </a:r>
            <a:endParaRPr lang="en-US" sz="5400">
              <a:latin typeface="SF Movie Poster" panose="00000400000000000000" pitchFamily="2" charset="0"/>
            </a:endParaRPr>
          </a:p>
        </p:txBody>
      </p:sp>
      <p:sp>
        <p:nvSpPr>
          <p:cNvPr id="5" name="TextBox 4"/>
          <p:cNvSpPr txBox="1"/>
          <p:nvPr/>
        </p:nvSpPr>
        <p:spPr>
          <a:xfrm>
            <a:off x="1004607" y="1785512"/>
            <a:ext cx="10182785"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INSERT INTO </a:t>
            </a:r>
            <a:r>
              <a:rPr lang="en-US" sz="2400" smtClean="0">
                <a:latin typeface="Adobe Devanagari" panose="02040503050201020203" pitchFamily="18" charset="0"/>
                <a:cs typeface="Adobe Devanagari" panose="02040503050201020203" pitchFamily="18" charset="0"/>
              </a:rPr>
              <a:t>inserts records (rows) into a table.</a:t>
            </a:r>
          </a:p>
          <a:p>
            <a:pPr>
              <a:lnSpc>
                <a:spcPct val="150000"/>
              </a:lnSpc>
            </a:pPr>
            <a:r>
              <a:rPr lang="en-US" sz="2400" smtClean="0">
                <a:latin typeface="Adobe Devanagari" panose="02040503050201020203" pitchFamily="18" charset="0"/>
                <a:cs typeface="Adobe Devanagari" panose="02040503050201020203" pitchFamily="18" charset="0"/>
              </a:rPr>
              <a:t>First (1/2) way to do this: Insert recors directly.</a:t>
            </a:r>
          </a:p>
          <a:p>
            <a:pPr>
              <a:lnSpc>
                <a:spcPct val="150000"/>
              </a:lnSpc>
            </a:pPr>
            <a:endParaRPr lang="en-US" sz="2400">
              <a:solidFill>
                <a:schemeClr val="accent1"/>
              </a:solidFill>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INSERT </a:t>
            </a:r>
            <a:r>
              <a:rPr lang="en-US" sz="2400">
                <a:solidFill>
                  <a:schemeClr val="accent1"/>
                </a:solidFill>
                <a:latin typeface="Adobe Devanagari" panose="02040503050201020203" pitchFamily="18" charset="0"/>
                <a:cs typeface="Adobe Devanagari" panose="02040503050201020203" pitchFamily="18" charset="0"/>
              </a:rPr>
              <a:t>INTO </a:t>
            </a:r>
            <a:r>
              <a:rPr lang="en-US" sz="2400" smtClean="0">
                <a:latin typeface="Adobe Devanagari" panose="02040503050201020203" pitchFamily="18" charset="0"/>
                <a:cs typeface="Adobe Devanagari" panose="02040503050201020203" pitchFamily="18" charset="0"/>
              </a:rPr>
              <a:t>table_name</a:t>
            </a:r>
            <a:endParaRPr lang="en-US" sz="2400">
              <a:latin typeface="Adobe Devanagari" panose="02040503050201020203" pitchFamily="18" charset="0"/>
              <a:cs typeface="Adobe Devanagari" panose="02040503050201020203" pitchFamily="18" charset="0"/>
            </a:endParaRPr>
          </a:p>
          <a:p>
            <a:pPr>
              <a:lnSpc>
                <a:spcPct val="150000"/>
              </a:lnSpc>
            </a:pP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(column_name_1</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 column_name_2</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 column_name_3)</a:t>
            </a: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VALUES</a:t>
            </a:r>
          </a:p>
          <a:p>
            <a:pPr>
              <a:lnSpc>
                <a:spcPct val="150000"/>
              </a:lnSpc>
            </a:pPr>
            <a:r>
              <a:rPr lang="en-US" sz="2400">
                <a:latin typeface="Adobe Devanagari" panose="02040503050201020203" pitchFamily="18" charset="0"/>
                <a:cs typeface="Adobe Devanagari" panose="02040503050201020203" pitchFamily="18" charset="0"/>
              </a:rPr>
              <a:t>  ('John', </a:t>
            </a:r>
            <a:r>
              <a:rPr lang="en-US" sz="2400" smtClean="0">
                <a:latin typeface="Adobe Devanagari" panose="02040503050201020203" pitchFamily="18" charset="0"/>
                <a:cs typeface="Adobe Devanagari" panose="02040503050201020203" pitchFamily="18" charset="0"/>
              </a:rPr>
              <a:t> 123</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 'Lloyds </a:t>
            </a:r>
            <a:r>
              <a:rPr lang="en-US" sz="2400">
                <a:latin typeface="Adobe Devanagari" panose="02040503050201020203" pitchFamily="18" charset="0"/>
                <a:cs typeface="Adobe Devanagari" panose="02040503050201020203" pitchFamily="18" charset="0"/>
              </a:rPr>
              <a:t>Office</a:t>
            </a:r>
            <a:r>
              <a:rPr lang="en-US" sz="2400" smtClean="0">
                <a:latin typeface="Adobe Devanagari" panose="02040503050201020203" pitchFamily="18" charset="0"/>
                <a:cs typeface="Adobe Devanagari" panose="02040503050201020203" pitchFamily="18" charset="0"/>
              </a:rPr>
              <a:t>') , </a:t>
            </a:r>
            <a:endParaRPr lang="en-US" sz="2400">
              <a:latin typeface="Adobe Devanagari" panose="02040503050201020203" pitchFamily="18" charset="0"/>
              <a:cs typeface="Adobe Devanagari" panose="02040503050201020203" pitchFamily="18" charset="0"/>
            </a:endParaRPr>
          </a:p>
          <a:p>
            <a:pPr>
              <a:lnSpc>
                <a:spcPct val="150000"/>
              </a:lnSpc>
            </a:pPr>
            <a:r>
              <a:rPr lang="en-US" sz="2400">
                <a:latin typeface="Adobe Devanagari" panose="02040503050201020203" pitchFamily="18" charset="0"/>
                <a:cs typeface="Adobe Devanagari" panose="02040503050201020203" pitchFamily="18" charset="0"/>
              </a:rPr>
              <a:t>  ('Jane', </a:t>
            </a:r>
            <a:r>
              <a:rPr lang="en-US" sz="2400" smtClean="0">
                <a:latin typeface="Adobe Devanagari" panose="02040503050201020203" pitchFamily="18" charset="0"/>
                <a:cs typeface="Adobe Devanagari" panose="02040503050201020203" pitchFamily="18" charset="0"/>
              </a:rPr>
              <a:t> 124</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 ‘Lloyds </a:t>
            </a:r>
            <a:r>
              <a:rPr lang="en-US" sz="2400">
                <a:latin typeface="Adobe Devanagari" panose="02040503050201020203" pitchFamily="18" charset="0"/>
                <a:cs typeface="Adobe Devanagari" panose="02040503050201020203" pitchFamily="18" charset="0"/>
              </a:rPr>
              <a:t>Office</a:t>
            </a:r>
            <a:r>
              <a:rPr lang="en-US" sz="2400" smtClean="0">
                <a:latin typeface="Adobe Devanagari" panose="02040503050201020203" pitchFamily="18" charset="0"/>
                <a:cs typeface="Adobe Devanagari" panose="02040503050201020203" pitchFamily="18" charset="0"/>
              </a:rPr>
              <a:t>') , </a:t>
            </a: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latin typeface="Adobe Devanagari" panose="02040503050201020203" pitchFamily="18" charset="0"/>
                <a:cs typeface="Adobe Devanagari" panose="02040503050201020203" pitchFamily="18" charset="0"/>
              </a:rPr>
              <a:t>  </a:t>
            </a:r>
            <a:r>
              <a:rPr lang="en-US" sz="2400">
                <a:latin typeface="Adobe Devanagari" panose="02040503050201020203" pitchFamily="18" charset="0"/>
                <a:cs typeface="Adobe Devanagari" panose="02040503050201020203" pitchFamily="18" charset="0"/>
              </a:rPr>
              <a:t>('Miranda', </a:t>
            </a:r>
            <a:r>
              <a:rPr lang="en-US" sz="2400" smtClean="0">
                <a:latin typeface="Adobe Devanagari" panose="02040503050201020203" pitchFamily="18" charset="0"/>
                <a:cs typeface="Adobe Devanagari" panose="02040503050201020203" pitchFamily="18" charset="0"/>
              </a:rPr>
              <a:t> 126,  </a:t>
            </a:r>
            <a:r>
              <a:rPr lang="en-US" sz="2400">
                <a:latin typeface="Adobe Devanagari" panose="02040503050201020203" pitchFamily="18" charset="0"/>
                <a:cs typeface="Adobe Devanagari" panose="02040503050201020203" pitchFamily="18" charset="0"/>
              </a:rPr>
              <a:t>'Bristol Office');</a:t>
            </a:r>
          </a:p>
        </p:txBody>
      </p:sp>
    </p:spTree>
    <p:extLst>
      <p:ext uri="{BB962C8B-B14F-4D97-AF65-F5344CB8AC3E}">
        <p14:creationId xmlns:p14="http://schemas.microsoft.com/office/powerpoint/2010/main" val="42336266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INSERT INTO</a:t>
            </a:r>
            <a:endParaRPr lang="en-US" sz="5400">
              <a:latin typeface="SF Movie Poster" panose="00000400000000000000" pitchFamily="2" charset="0"/>
            </a:endParaRPr>
          </a:p>
        </p:txBody>
      </p:sp>
      <p:sp>
        <p:nvSpPr>
          <p:cNvPr id="5" name="TextBox 4"/>
          <p:cNvSpPr txBox="1"/>
          <p:nvPr/>
        </p:nvSpPr>
        <p:spPr>
          <a:xfrm>
            <a:off x="1004607" y="1785512"/>
            <a:ext cx="10182785" cy="3970318"/>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INSERT INTO </a:t>
            </a:r>
            <a:r>
              <a:rPr lang="en-US" sz="2400" smtClean="0">
                <a:latin typeface="Adobe Devanagari" panose="02040503050201020203" pitchFamily="18" charset="0"/>
                <a:cs typeface="Adobe Devanagari" panose="02040503050201020203" pitchFamily="18" charset="0"/>
              </a:rPr>
              <a:t>inserts records (rows) into a table</a:t>
            </a:r>
          </a:p>
          <a:p>
            <a:pPr>
              <a:lnSpc>
                <a:spcPct val="150000"/>
              </a:lnSpc>
            </a:pPr>
            <a:r>
              <a:rPr lang="en-US" sz="2400" smtClean="0">
                <a:latin typeface="Adobe Devanagari" panose="02040503050201020203" pitchFamily="18" charset="0"/>
                <a:cs typeface="Adobe Devanagari" panose="02040503050201020203" pitchFamily="18" charset="0"/>
              </a:rPr>
              <a:t>Second (2/2) way to do this: Copy records from another table.</a:t>
            </a:r>
          </a:p>
          <a:p>
            <a:pPr>
              <a:lnSpc>
                <a:spcPct val="150000"/>
              </a:lnSpc>
            </a:pPr>
            <a:endParaRPr lang="en-US" sz="2400">
              <a:solidFill>
                <a:schemeClr val="accent1"/>
              </a:solidFill>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INSERT INTO </a:t>
            </a:r>
            <a:r>
              <a:rPr lang="en-US" sz="2400" smtClean="0">
                <a:latin typeface="Adobe Devanagari" panose="02040503050201020203" pitchFamily="18" charset="0"/>
                <a:cs typeface="Adobe Devanagari" panose="02040503050201020203" pitchFamily="18" charset="0"/>
              </a:rPr>
              <a:t>table_name_2 </a:t>
            </a:r>
            <a:r>
              <a:rPr lang="en-US" sz="2400">
                <a:latin typeface="Adobe Devanagari" panose="02040503050201020203" pitchFamily="18" charset="0"/>
                <a:cs typeface="Adobe Devanagari" panose="02040503050201020203" pitchFamily="18" charset="0"/>
              </a:rPr>
              <a:t>(</a:t>
            </a:r>
            <a:r>
              <a:rPr lang="en-US" sz="2400" smtClean="0">
                <a:latin typeface="Adobe Devanagari" panose="02040503050201020203" pitchFamily="18" charset="0"/>
                <a:cs typeface="Adobe Devanagari" panose="02040503050201020203" pitchFamily="18" charset="0"/>
              </a:rPr>
              <a:t>column_name_1, column_name_2</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column_name_3)</a:t>
            </a: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SELECT </a:t>
            </a:r>
            <a:r>
              <a:rPr lang="en-US" sz="2400" smtClean="0">
                <a:latin typeface="Adobe Devanagari" panose="02040503050201020203" pitchFamily="18" charset="0"/>
                <a:cs typeface="Adobe Devanagari" panose="02040503050201020203" pitchFamily="18" charset="0"/>
              </a:rPr>
              <a:t>col1</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col2, col3</a:t>
            </a: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FROM </a:t>
            </a:r>
            <a:r>
              <a:rPr lang="en-US" sz="2400" smtClean="0">
                <a:latin typeface="Adobe Devanagari" panose="02040503050201020203" pitchFamily="18" charset="0"/>
                <a:cs typeface="Adobe Devanagari" panose="02040503050201020203" pitchFamily="18" charset="0"/>
              </a:rPr>
              <a:t>table_name_1</a:t>
            </a: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WHERE </a:t>
            </a:r>
            <a:r>
              <a:rPr lang="en-US" sz="2400">
                <a:latin typeface="Adobe Devanagari" panose="02040503050201020203" pitchFamily="18" charset="0"/>
                <a:cs typeface="Adobe Devanagari" panose="02040503050201020203" pitchFamily="18" charset="0"/>
              </a:rPr>
              <a:t>condition</a:t>
            </a:r>
            <a:r>
              <a:rPr lang="en-US" sz="2400" smtClean="0">
                <a:latin typeface="Adobe Devanagari" panose="02040503050201020203" pitchFamily="18" charset="0"/>
                <a:cs typeface="Adobe Devanagari" panose="02040503050201020203" pitchFamily="18" charset="0"/>
              </a:rPr>
              <a:t>;</a:t>
            </a:r>
          </a:p>
        </p:txBody>
      </p:sp>
    </p:spTree>
    <p:extLst>
      <p:ext uri="{BB962C8B-B14F-4D97-AF65-F5344CB8AC3E}">
        <p14:creationId xmlns:p14="http://schemas.microsoft.com/office/powerpoint/2010/main" val="15257637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UPDATE</a:t>
            </a:r>
            <a:endParaRPr lang="en-US" sz="5400">
              <a:latin typeface="SF Movie Poster" panose="00000400000000000000" pitchFamily="2" charset="0"/>
            </a:endParaRPr>
          </a:p>
        </p:txBody>
      </p:sp>
      <p:sp>
        <p:nvSpPr>
          <p:cNvPr id="5" name="TextBox 4"/>
          <p:cNvSpPr txBox="1"/>
          <p:nvPr/>
        </p:nvSpPr>
        <p:spPr>
          <a:xfrm>
            <a:off x="1004607" y="1785512"/>
            <a:ext cx="10182785" cy="3970318"/>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UPDATE</a:t>
            </a:r>
            <a:r>
              <a:rPr lang="en-US" sz="2400" smtClean="0">
                <a:latin typeface="Adobe Devanagari" panose="02040503050201020203" pitchFamily="18" charset="0"/>
                <a:cs typeface="Adobe Devanagari" panose="02040503050201020203" pitchFamily="18" charset="0"/>
              </a:rPr>
              <a:t> modifies existing records in a table.</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latin typeface="Adobe Devanagari" panose="02040503050201020203" pitchFamily="18" charset="0"/>
                <a:cs typeface="Adobe Devanagari" panose="02040503050201020203" pitchFamily="18" charset="0"/>
              </a:rPr>
              <a:t>UPDATE FROM VALUES:</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UPDATE</a:t>
            </a:r>
            <a:r>
              <a:rPr lang="en-US" sz="2400" smtClean="0">
                <a:latin typeface="Adobe Devanagari" panose="02040503050201020203" pitchFamily="18" charset="0"/>
                <a:cs typeface="Adobe Devanagari" panose="02040503050201020203" pitchFamily="18" charset="0"/>
              </a:rPr>
              <a:t> table_name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SET</a:t>
            </a:r>
            <a:r>
              <a:rPr lang="en-US" sz="2400" smtClean="0">
                <a:latin typeface="Adobe Devanagari" panose="02040503050201020203" pitchFamily="18" charset="0"/>
                <a:cs typeface="Adobe Devanagari" panose="02040503050201020203" pitchFamily="18" charset="0"/>
              </a:rPr>
              <a:t> column1 = value1, column2 = value2</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WHERE</a:t>
            </a:r>
            <a:r>
              <a:rPr lang="en-US" sz="2400" smtClean="0">
                <a:latin typeface="Adobe Devanagari" panose="02040503050201020203" pitchFamily="18" charset="0"/>
                <a:cs typeface="Adobe Devanagari" panose="02040503050201020203" pitchFamily="18" charset="0"/>
              </a:rPr>
              <a:t> condition</a:t>
            </a:r>
          </a:p>
        </p:txBody>
      </p:sp>
    </p:spTree>
    <p:extLst>
      <p:ext uri="{BB962C8B-B14F-4D97-AF65-F5344CB8AC3E}">
        <p14:creationId xmlns:p14="http://schemas.microsoft.com/office/powerpoint/2010/main" val="34776111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UPDATE</a:t>
            </a:r>
            <a:endParaRPr lang="en-US" sz="5400">
              <a:latin typeface="SF Movie Poster" panose="00000400000000000000" pitchFamily="2" charset="0"/>
            </a:endParaRPr>
          </a:p>
        </p:txBody>
      </p:sp>
      <p:sp>
        <p:nvSpPr>
          <p:cNvPr id="5" name="TextBox 4"/>
          <p:cNvSpPr txBox="1"/>
          <p:nvPr/>
        </p:nvSpPr>
        <p:spPr>
          <a:xfrm>
            <a:off x="1004607" y="1785512"/>
            <a:ext cx="10182785" cy="4524315"/>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UPDATE</a:t>
            </a:r>
            <a:r>
              <a:rPr lang="en-US" sz="2400" smtClean="0">
                <a:latin typeface="Adobe Devanagari" panose="02040503050201020203" pitchFamily="18" charset="0"/>
                <a:cs typeface="Adobe Devanagari" panose="02040503050201020203" pitchFamily="18" charset="0"/>
              </a:rPr>
              <a:t> modifies existing records in a table.</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latin typeface="Adobe Devanagari" panose="02040503050201020203" pitchFamily="18" charset="0"/>
                <a:cs typeface="Adobe Devanagari" panose="02040503050201020203" pitchFamily="18" charset="0"/>
              </a:rPr>
              <a:t>UPDATE FROM ANOTHER TABLE’S VALUES:</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UPDATE</a:t>
            </a:r>
            <a:r>
              <a:rPr lang="en-US" sz="2400">
                <a:latin typeface="Adobe Devanagari" panose="02040503050201020203" pitchFamily="18" charset="0"/>
                <a:cs typeface="Adobe Devanagari" panose="02040503050201020203" pitchFamily="18" charset="0"/>
              </a:rPr>
              <a:t> table_a</a:t>
            </a: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SET</a:t>
            </a:r>
            <a:r>
              <a:rPr lang="en-US" sz="2400">
                <a:latin typeface="Adobe Devanagari" panose="02040503050201020203" pitchFamily="18" charset="0"/>
                <a:cs typeface="Adobe Devanagari" panose="02040503050201020203" pitchFamily="18" charset="0"/>
              </a:rPr>
              <a:t> column_to_update = table_b.column_to_update_from</a:t>
            </a: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FROM</a:t>
            </a:r>
            <a:r>
              <a:rPr lang="en-US" sz="2400">
                <a:latin typeface="Adobe Devanagari" panose="02040503050201020203" pitchFamily="18" charset="0"/>
                <a:cs typeface="Adobe Devanagari" panose="02040503050201020203" pitchFamily="18" charset="0"/>
              </a:rPr>
              <a:t> table_b</a:t>
            </a: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WHERE</a:t>
            </a:r>
            <a:r>
              <a:rPr lang="en-US" sz="2400">
                <a:latin typeface="Adobe Devanagari" panose="02040503050201020203" pitchFamily="18" charset="0"/>
                <a:cs typeface="Adobe Devanagari" panose="02040503050201020203" pitchFamily="18" charset="0"/>
              </a:rPr>
              <a:t> condition1 </a:t>
            </a:r>
            <a:r>
              <a:rPr lang="en-US" sz="2400">
                <a:solidFill>
                  <a:schemeClr val="accent1"/>
                </a:solidFill>
                <a:latin typeface="Adobe Devanagari" panose="02040503050201020203" pitchFamily="18" charset="0"/>
                <a:cs typeface="Adobe Devanagari" panose="02040503050201020203" pitchFamily="18" charset="0"/>
              </a:rPr>
              <a:t>AND</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condition2;</a:t>
            </a:r>
          </a:p>
        </p:txBody>
      </p:sp>
    </p:spTree>
    <p:extLst>
      <p:ext uri="{BB962C8B-B14F-4D97-AF65-F5344CB8AC3E}">
        <p14:creationId xmlns:p14="http://schemas.microsoft.com/office/powerpoint/2010/main" val="3346871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DELETE</a:t>
            </a:r>
            <a:endParaRPr lang="en-US" sz="5400">
              <a:latin typeface="SF Movie Poster" panose="00000400000000000000" pitchFamily="2" charset="0"/>
            </a:endParaRPr>
          </a:p>
        </p:txBody>
      </p:sp>
      <p:sp>
        <p:nvSpPr>
          <p:cNvPr id="5" name="TextBox 4"/>
          <p:cNvSpPr txBox="1"/>
          <p:nvPr/>
        </p:nvSpPr>
        <p:spPr>
          <a:xfrm>
            <a:off x="876580" y="1785512"/>
            <a:ext cx="10438840" cy="3416320"/>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DELETE </a:t>
            </a:r>
            <a:r>
              <a:rPr lang="en-US" sz="2400" smtClean="0">
                <a:latin typeface="Adobe Devanagari" panose="02040503050201020203" pitchFamily="18" charset="0"/>
                <a:cs typeface="Adobe Devanagari" panose="02040503050201020203" pitchFamily="18" charset="0"/>
              </a:rPr>
              <a:t>deletes rows</a:t>
            </a:r>
            <a:endParaRPr lang="en-US" sz="2400">
              <a:latin typeface="Adobe Devanagari" panose="02040503050201020203" pitchFamily="18" charset="0"/>
              <a:cs typeface="Adobe Devanagari" panose="02040503050201020203" pitchFamily="18" charset="0"/>
            </a:endParaRPr>
          </a:p>
          <a:p>
            <a:pPr>
              <a:lnSpc>
                <a:spcPct val="150000"/>
              </a:lnSpc>
            </a:pPr>
            <a:endParaRPr lang="en-US" sz="2400">
              <a:solidFill>
                <a:schemeClr val="accent1"/>
              </a:solidFill>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DELETE FROM </a:t>
            </a:r>
            <a:r>
              <a:rPr lang="en-US" sz="2400" smtClean="0">
                <a:latin typeface="Adobe Devanagari" panose="02040503050201020203" pitchFamily="18" charset="0"/>
                <a:cs typeface="Adobe Devanagari" panose="02040503050201020203" pitchFamily="18" charset="0"/>
              </a:rPr>
              <a:t>table_name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Deletes all rows from the table</a:t>
            </a:r>
            <a:endParaRPr lang="en-US" sz="2400" smtClean="0">
              <a:solidFill>
                <a:schemeClr val="accent1"/>
              </a:solidFill>
              <a:latin typeface="Adobe Devanagari" panose="02040503050201020203" pitchFamily="18" charset="0"/>
              <a:cs typeface="Adobe Devanagari" panose="02040503050201020203" pitchFamily="18" charset="0"/>
            </a:endParaRPr>
          </a:p>
          <a:p>
            <a:pP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DELETE FROM </a:t>
            </a:r>
            <a:r>
              <a:rPr lang="en-US" sz="2400" smtClean="0">
                <a:latin typeface="Adobe Devanagari" panose="02040503050201020203" pitchFamily="18" charset="0"/>
                <a:cs typeface="Adobe Devanagari" panose="02040503050201020203" pitchFamily="18" charset="0"/>
              </a:rPr>
              <a:t>table_name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Deletes rows that match the condition</a:t>
            </a:r>
            <a:endParaRPr lang="en-US" sz="2400" smtClean="0">
              <a:solidFill>
                <a:schemeClr val="accent1"/>
              </a:solidFill>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WHERE </a:t>
            </a:r>
            <a:r>
              <a:rPr lang="en-US" sz="2400" smtClean="0">
                <a:latin typeface="Adobe Devanagari" panose="02040503050201020203" pitchFamily="18" charset="0"/>
                <a:cs typeface="Adobe Devanagari" panose="02040503050201020203" pitchFamily="18" charset="0"/>
              </a:rPr>
              <a:t>condition</a:t>
            </a:r>
          </a:p>
        </p:txBody>
      </p:sp>
    </p:spTree>
    <p:extLst>
      <p:ext uri="{BB962C8B-B14F-4D97-AF65-F5344CB8AC3E}">
        <p14:creationId xmlns:p14="http://schemas.microsoft.com/office/powerpoint/2010/main" val="336100240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TRUNCATE</a:t>
            </a:r>
            <a:endParaRPr lang="en-US" sz="5400">
              <a:latin typeface="SF Movie Poster" panose="00000400000000000000" pitchFamily="2" charset="0"/>
            </a:endParaRPr>
          </a:p>
        </p:txBody>
      </p:sp>
      <p:sp>
        <p:nvSpPr>
          <p:cNvPr id="5" name="TextBox 4"/>
          <p:cNvSpPr txBox="1"/>
          <p:nvPr/>
        </p:nvSpPr>
        <p:spPr>
          <a:xfrm>
            <a:off x="876580" y="1785512"/>
            <a:ext cx="10438840" cy="1754326"/>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TRUNCATE </a:t>
            </a:r>
            <a:r>
              <a:rPr lang="en-US" sz="2400" smtClean="0">
                <a:latin typeface="Adobe Devanagari" panose="02040503050201020203" pitchFamily="18" charset="0"/>
                <a:cs typeface="Adobe Devanagari" panose="02040503050201020203" pitchFamily="18" charset="0"/>
              </a:rPr>
              <a:t>deletes all contents from a table</a:t>
            </a:r>
            <a:endParaRPr lang="en-US" sz="2400">
              <a:latin typeface="Adobe Devanagari" panose="02040503050201020203" pitchFamily="18" charset="0"/>
              <a:cs typeface="Adobe Devanagari" panose="02040503050201020203" pitchFamily="18" charset="0"/>
            </a:endParaRPr>
          </a:p>
          <a:p>
            <a:pPr>
              <a:lnSpc>
                <a:spcPct val="150000"/>
              </a:lnSpc>
            </a:pPr>
            <a:endParaRPr lang="en-US" sz="2400">
              <a:solidFill>
                <a:schemeClr val="accent1"/>
              </a:solidFill>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TRUNCATE  TABLE </a:t>
            </a:r>
            <a:r>
              <a:rPr lang="en-US" sz="2400" smtClean="0">
                <a:latin typeface="Adobe Devanagari" panose="02040503050201020203" pitchFamily="18" charset="0"/>
                <a:cs typeface="Adobe Devanagari" panose="02040503050201020203" pitchFamily="18" charset="0"/>
              </a:rPr>
              <a:t>table_name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Deletes all data from all columns of the table</a:t>
            </a:r>
            <a:endParaRPr lang="en-US" sz="2400" smtClean="0">
              <a:solidFill>
                <a:schemeClr val="accent1"/>
              </a:solidFill>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09871002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617196"/>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VARIABLES</a:t>
            </a: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196616966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VARIABLES</a:t>
            </a:r>
            <a:endParaRPr lang="en-US" sz="5400">
              <a:latin typeface="SF Movie Poster" panose="00000400000000000000" pitchFamily="2" charset="0"/>
            </a:endParaRPr>
          </a:p>
        </p:txBody>
      </p:sp>
      <p:sp>
        <p:nvSpPr>
          <p:cNvPr id="5" name="TextBox 4"/>
          <p:cNvSpPr txBox="1"/>
          <p:nvPr/>
        </p:nvSpPr>
        <p:spPr>
          <a:xfrm>
            <a:off x="883303" y="1779687"/>
            <a:ext cx="10425393" cy="5078313"/>
          </a:xfrm>
          <a:prstGeom prst="rect">
            <a:avLst/>
          </a:prstGeom>
          <a:noFill/>
        </p:spPr>
        <p:txBody>
          <a:bodyPr wrap="square" rtlCol="0">
            <a:spAutoFit/>
          </a:bodyPr>
          <a:lstStyle/>
          <a:p>
            <a:pPr>
              <a:lnSpc>
                <a:spcPct val="150000"/>
              </a:lnSpc>
            </a:pPr>
            <a:r>
              <a:rPr lang="en-US" sz="2400" smtClean="0">
                <a:latin typeface="Adobe Devanagari" panose="02040503050201020203" pitchFamily="18" charset="0"/>
                <a:cs typeface="Adobe Devanagari" panose="02040503050201020203" pitchFamily="18" charset="0"/>
              </a:rPr>
              <a:t>VARIABLES</a:t>
            </a:r>
            <a:r>
              <a:rPr lang="en-US" sz="2400" smtClean="0">
                <a:solidFill>
                  <a:schemeClr val="accent1"/>
                </a:solidFill>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allow us to use variables instead of values in a query</a:t>
            </a:r>
          </a:p>
          <a:p>
            <a:pPr>
              <a:lnSpc>
                <a:spcPct val="150000"/>
              </a:lnSpc>
            </a:pPr>
            <a:r>
              <a:rPr lang="en-US" sz="2400" smtClean="0">
                <a:latin typeface="Adobe Devanagari" panose="02040503050201020203" pitchFamily="18" charset="0"/>
                <a:cs typeface="Adobe Devanagari" panose="02040503050201020203" pitchFamily="18" charset="0"/>
              </a:rPr>
              <a:t>VARIABLES are always preceded by the ‘@’ symbol</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DECLARE</a:t>
            </a:r>
            <a:r>
              <a:rPr lang="en-US" sz="2400" smtClean="0">
                <a:latin typeface="Adobe Devanagari" panose="02040503050201020203" pitchFamily="18" charset="0"/>
                <a:cs typeface="Adobe Devanagari" panose="02040503050201020203" pitchFamily="18" charset="0"/>
              </a:rPr>
              <a:t> @variable_name  data_type ;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Declares the variable</a:t>
            </a: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SET </a:t>
            </a:r>
            <a:r>
              <a:rPr lang="en-US" sz="2400" smtClean="0">
                <a:latin typeface="Adobe Devanagari" panose="02040503050201020203" pitchFamily="18" charset="0"/>
                <a:cs typeface="Adobe Devanagari" panose="02040503050201020203" pitchFamily="18" charset="0"/>
              </a:rPr>
              <a:t>@variable_name = value ;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Sets the variable to its value</a:t>
            </a:r>
            <a:endParaRPr lang="en-US" sz="2400">
              <a:latin typeface="Adobe Devanagari" panose="02040503050201020203" pitchFamily="18" charset="0"/>
              <a:cs typeface="Adobe Devanagari" panose="02040503050201020203" pitchFamily="18" charset="0"/>
            </a:endParaRP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a:t>
            </a:r>
            <a:r>
              <a:rPr lang="en-US" sz="2400" smtClean="0">
                <a:latin typeface="Adobe Devanagari" panose="02040503050201020203" pitchFamily="18" charset="0"/>
                <a:cs typeface="Adobe Devanagari" panose="02040503050201020203" pitchFamily="18" charset="0"/>
              </a:rPr>
              <a:t> col1, col2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Runs the query with the variable value</a:t>
            </a: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FROM</a:t>
            </a:r>
            <a:r>
              <a:rPr lang="en-US" sz="2400" smtClean="0">
                <a:latin typeface="Adobe Devanagari" panose="02040503050201020203" pitchFamily="18" charset="0"/>
                <a:cs typeface="Adobe Devanagari" panose="02040503050201020203" pitchFamily="18" charset="0"/>
              </a:rPr>
              <a:t> table_name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WHERE</a:t>
            </a:r>
            <a:r>
              <a:rPr lang="en-US" sz="2400" smtClean="0">
                <a:latin typeface="Adobe Devanagari" panose="02040503050201020203" pitchFamily="18" charset="0"/>
                <a:cs typeface="Adobe Devanagari" panose="02040503050201020203" pitchFamily="18" charset="0"/>
              </a:rPr>
              <a:t> col3 = @variable_name ;</a:t>
            </a:r>
          </a:p>
        </p:txBody>
      </p:sp>
    </p:spTree>
    <p:extLst>
      <p:ext uri="{BB962C8B-B14F-4D97-AF65-F5344CB8AC3E}">
        <p14:creationId xmlns:p14="http://schemas.microsoft.com/office/powerpoint/2010/main" val="24182305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617196"/>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DATES</a:t>
            </a: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667960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FROM CLAUSES</a:t>
            </a:r>
            <a:endParaRPr lang="en-US" sz="5400">
              <a:latin typeface="SF Movie Poster" panose="00000400000000000000" pitchFamily="2" charset="0"/>
            </a:endParaRPr>
          </a:p>
        </p:txBody>
      </p:sp>
      <p:sp>
        <p:nvSpPr>
          <p:cNvPr id="5" name="TextBox 4"/>
          <p:cNvSpPr txBox="1"/>
          <p:nvPr/>
        </p:nvSpPr>
        <p:spPr>
          <a:xfrm>
            <a:off x="1004607" y="1785512"/>
            <a:ext cx="10182785" cy="1754326"/>
          </a:xfrm>
          <a:prstGeom prst="rect">
            <a:avLst/>
          </a:prstGeom>
          <a:noFill/>
        </p:spPr>
        <p:txBody>
          <a:bodyPr wrap="square" rtlCol="0">
            <a:spAutoFit/>
          </a:bodyPr>
          <a:lstStyle/>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Clauses that can go inside a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FROM</a:t>
            </a:r>
          </a:p>
          <a:p>
            <a:pPr marL="342900" indent="-342900">
              <a:lnSpc>
                <a:spcPct val="150000"/>
              </a:lnSpc>
              <a:buFontTx/>
              <a:buChar char="-"/>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A table name</a:t>
            </a:r>
          </a:p>
          <a:p>
            <a:pPr marL="342900" indent="-342900">
              <a:lnSpc>
                <a:spcPct val="150000"/>
              </a:lnSpc>
              <a:buFontTx/>
              <a:buChar char="-"/>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A Subquery that returns a table</a:t>
            </a:r>
          </a:p>
        </p:txBody>
      </p:sp>
    </p:spTree>
    <p:extLst>
      <p:ext uri="{BB962C8B-B14F-4D97-AF65-F5344CB8AC3E}">
        <p14:creationId xmlns:p14="http://schemas.microsoft.com/office/powerpoint/2010/main" val="49610872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DATEADD</a:t>
            </a:r>
            <a:endParaRPr lang="en-US" sz="5400">
              <a:latin typeface="SF Movie Poster" panose="00000400000000000000" pitchFamily="2" charset="0"/>
            </a:endParaRPr>
          </a:p>
        </p:txBody>
      </p:sp>
      <p:sp>
        <p:nvSpPr>
          <p:cNvPr id="5" name="TextBox 4"/>
          <p:cNvSpPr txBox="1"/>
          <p:nvPr/>
        </p:nvSpPr>
        <p:spPr>
          <a:xfrm>
            <a:off x="1004607" y="1785512"/>
            <a:ext cx="10182785" cy="4524315"/>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DATEADD (or DATE_ADD) </a:t>
            </a:r>
            <a:r>
              <a:rPr lang="en-US" sz="2400" smtClean="0">
                <a:latin typeface="Adobe Devanagari" panose="02040503050201020203" pitchFamily="18" charset="0"/>
                <a:cs typeface="Adobe Devanagari" panose="02040503050201020203" pitchFamily="18" charset="0"/>
              </a:rPr>
              <a:t>adds or subtracts datetime values (returns a date)</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DATE_ADD</a:t>
            </a:r>
            <a:r>
              <a:rPr lang="en-US" sz="2400" smtClean="0">
                <a:latin typeface="Adobe Devanagari" panose="02040503050201020203" pitchFamily="18" charset="0"/>
                <a:cs typeface="Adobe Devanagari" panose="02040503050201020203" pitchFamily="18" charset="0"/>
              </a:rPr>
              <a:t>(date_value, INTERVAL 10 DAY)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MySQL</a:t>
            </a:r>
            <a:endParaRPr lang="en-US" sz="2400" smtClean="0">
              <a:latin typeface="Adobe Devanagari" panose="02040503050201020203" pitchFamily="18" charset="0"/>
              <a:cs typeface="Adobe Devanagari" panose="02040503050201020203" pitchFamily="18" charset="0"/>
            </a:endParaRP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DATEADD</a:t>
            </a:r>
            <a:r>
              <a:rPr lang="en-US" sz="2400" smtClean="0">
                <a:latin typeface="Adobe Devanagari" panose="02040503050201020203" pitchFamily="18" charset="0"/>
                <a:cs typeface="Adobe Devanagari" panose="02040503050201020203" pitchFamily="18" charset="0"/>
              </a:rPr>
              <a:t>(day, 10, date_value) </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SQL Server</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	* check on internet for valid parameter values (for example, in SQL Server, to 	add days you can use: day, d or dd)</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33376015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DATEDIFF</a:t>
            </a:r>
            <a:endParaRPr lang="en-US" sz="5400">
              <a:latin typeface="SF Movie Poster" panose="00000400000000000000" pitchFamily="2" charset="0"/>
            </a:endParaRPr>
          </a:p>
        </p:txBody>
      </p:sp>
      <p:sp>
        <p:nvSpPr>
          <p:cNvPr id="5" name="TextBox 4"/>
          <p:cNvSpPr txBox="1"/>
          <p:nvPr/>
        </p:nvSpPr>
        <p:spPr>
          <a:xfrm>
            <a:off x="1004607" y="1785512"/>
            <a:ext cx="10182785"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DATEDIFF </a:t>
            </a:r>
            <a:r>
              <a:rPr lang="en-US" sz="2400" smtClean="0">
                <a:latin typeface="Adobe Devanagari" panose="02040503050201020203" pitchFamily="18" charset="0"/>
                <a:cs typeface="Adobe Devanagari" panose="02040503050201020203" pitchFamily="18" charset="0"/>
              </a:rPr>
              <a:t>calculates the difference between two datetime values (returns a number)</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DATEDIFF</a:t>
            </a:r>
            <a:r>
              <a:rPr lang="en-US" sz="2400" smtClean="0">
                <a:latin typeface="Adobe Devanagari" panose="02040503050201020203" pitchFamily="18" charset="0"/>
                <a:cs typeface="Adobe Devanagari" panose="02040503050201020203" pitchFamily="18" charset="0"/>
              </a:rPr>
              <a:t>(date_value_1, date_value_2) </a:t>
            </a:r>
            <a:r>
              <a:rPr lang="en-US" sz="2400">
                <a:latin typeface="Adobe Devanagari" panose="02040503050201020203" pitchFamily="18" charset="0"/>
                <a:cs typeface="Adobe Devanagari" panose="02040503050201020203" pitchFamily="18" charset="0"/>
              </a:rPr>
              <a:t>		</a:t>
            </a:r>
            <a:r>
              <a:rPr lang="en-US" sz="2400">
                <a:latin typeface="Adobe Devanagari" panose="02040503050201020203" pitchFamily="18" charset="0"/>
                <a:cs typeface="Adobe Devanagari" panose="02040503050201020203" pitchFamily="18" charset="0"/>
                <a:sym typeface="Wingdings" panose="05000000000000000000" pitchFamily="2" charset="2"/>
              </a:rPr>
              <a:t> MySQL</a:t>
            </a:r>
            <a:endParaRPr lang="en-US" sz="2400">
              <a:latin typeface="Adobe Devanagari" panose="02040503050201020203" pitchFamily="18" charset="0"/>
              <a:cs typeface="Adobe Devanagari" panose="02040503050201020203" pitchFamily="18" charset="0"/>
            </a:endParaRP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DATEDIFF</a:t>
            </a:r>
            <a:r>
              <a:rPr lang="en-US" sz="2400" smtClean="0">
                <a:latin typeface="Adobe Devanagari" panose="02040503050201020203" pitchFamily="18" charset="0"/>
                <a:cs typeface="Adobe Devanagari" panose="02040503050201020203" pitchFamily="18" charset="0"/>
              </a:rPr>
              <a:t>(day, date_value_1, date_value_2)</a:t>
            </a:r>
            <a:r>
              <a:rPr lang="en-US" sz="2400">
                <a:latin typeface="Adobe Devanagari" panose="02040503050201020203" pitchFamily="18" charset="0"/>
                <a:cs typeface="Adobe Devanagari" panose="02040503050201020203" pitchFamily="18" charset="0"/>
              </a:rPr>
              <a:t>		</a:t>
            </a:r>
            <a:r>
              <a:rPr lang="en-US" sz="2400">
                <a:latin typeface="Adobe Devanagari" panose="02040503050201020203" pitchFamily="18" charset="0"/>
                <a:cs typeface="Adobe Devanagari" panose="02040503050201020203" pitchFamily="18" charset="0"/>
                <a:sym typeface="Wingdings" panose="05000000000000000000" pitchFamily="2" charset="2"/>
              </a:rPr>
              <a:t> SQL Server</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a:latin typeface="Adobe Devanagari" panose="02040503050201020203" pitchFamily="18" charset="0"/>
                <a:cs typeface="Adobe Devanagari" panose="02040503050201020203" pitchFamily="18" charset="0"/>
                <a:sym typeface="Wingdings" panose="05000000000000000000" pitchFamily="2" charset="2"/>
              </a:rPr>
              <a:t>	*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MySQL returns always differences in days</a:t>
            </a: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In SQL Server the first parameter indicates the units (here it’s day but it could 	be month, year, hour…)</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87849905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EXTRACT</a:t>
            </a:r>
            <a:endParaRPr lang="en-US" sz="5400">
              <a:latin typeface="SF Movie Poster" panose="00000400000000000000" pitchFamily="2" charset="0"/>
            </a:endParaRPr>
          </a:p>
        </p:txBody>
      </p:sp>
      <p:sp>
        <p:nvSpPr>
          <p:cNvPr id="5" name="TextBox 4"/>
          <p:cNvSpPr txBox="1"/>
          <p:nvPr/>
        </p:nvSpPr>
        <p:spPr>
          <a:xfrm>
            <a:off x="1004607" y="1785512"/>
            <a:ext cx="10182785" cy="3970318"/>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EXTRACT </a:t>
            </a:r>
            <a:r>
              <a:rPr lang="en-US" sz="2400" smtClean="0">
                <a:latin typeface="Adobe Devanagari" panose="02040503050201020203" pitchFamily="18" charset="0"/>
                <a:cs typeface="Adobe Devanagari" panose="02040503050201020203" pitchFamily="18" charset="0"/>
              </a:rPr>
              <a:t>extracts a part from a date</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EXTRACT</a:t>
            </a:r>
            <a:r>
              <a:rPr lang="en-US" sz="2400" smtClean="0">
                <a:latin typeface="Adobe Devanagari" panose="02040503050201020203" pitchFamily="18" charset="0"/>
                <a:cs typeface="Adobe Devanagari" panose="02040503050201020203" pitchFamily="18" charset="0"/>
              </a:rPr>
              <a:t>(MONTH FROM date_column_or_value)</a:t>
            </a:r>
            <a:r>
              <a:rPr lang="en-US" sz="2400">
                <a:latin typeface="Adobe Devanagari" panose="02040503050201020203" pitchFamily="18" charset="0"/>
                <a:cs typeface="Adobe Devanagari" panose="02040503050201020203" pitchFamily="18" charset="0"/>
              </a:rPr>
              <a:t>	</a:t>
            </a:r>
            <a:r>
              <a:rPr lang="en-US" sz="240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MySQL</a:t>
            </a:r>
            <a:endParaRPr lang="en-US" sz="2400">
              <a:latin typeface="Adobe Devanagari" panose="02040503050201020203" pitchFamily="18" charset="0"/>
              <a:cs typeface="Adobe Devanagari" panose="02040503050201020203" pitchFamily="18" charset="0"/>
            </a:endParaRP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DATEPART</a:t>
            </a:r>
            <a:r>
              <a:rPr lang="en-US" sz="2400" smtClean="0">
                <a:latin typeface="Adobe Devanagari" panose="02040503050201020203" pitchFamily="18" charset="0"/>
                <a:cs typeface="Adobe Devanagari" panose="02040503050201020203" pitchFamily="18" charset="0"/>
              </a:rPr>
              <a:t>(month, </a:t>
            </a:r>
            <a:r>
              <a:rPr lang="en-US" sz="2400">
                <a:latin typeface="Adobe Devanagari" panose="02040503050201020203" pitchFamily="18" charset="0"/>
                <a:cs typeface="Adobe Devanagari" panose="02040503050201020203" pitchFamily="18" charset="0"/>
              </a:rPr>
              <a:t>date_column_or_value) 		</a:t>
            </a:r>
            <a:r>
              <a:rPr lang="en-US" sz="2400">
                <a:latin typeface="Adobe Devanagari" panose="02040503050201020203" pitchFamily="18" charset="0"/>
                <a:cs typeface="Adobe Devanagari" panose="02040503050201020203" pitchFamily="18" charset="0"/>
                <a:sym typeface="Wingdings" panose="05000000000000000000" pitchFamily="2" charset="2"/>
              </a:rPr>
              <a:t> SQL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Server</a:t>
            </a:r>
          </a:p>
          <a:p>
            <a:pPr>
              <a:lnSpc>
                <a:spcPct val="150000"/>
              </a:lnSpc>
            </a:pP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	* Obviously, where it says month it could say day, year, etc…</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384858885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617196"/>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VIEWS</a:t>
            </a: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168736096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VIEW</a:t>
            </a:r>
            <a:endParaRPr lang="en-US" sz="5400">
              <a:latin typeface="SF Movie Poster" panose="00000400000000000000" pitchFamily="2" charset="0"/>
            </a:endParaRPr>
          </a:p>
        </p:txBody>
      </p:sp>
      <p:sp>
        <p:nvSpPr>
          <p:cNvPr id="5" name="TextBox 4"/>
          <p:cNvSpPr txBox="1"/>
          <p:nvPr/>
        </p:nvSpPr>
        <p:spPr>
          <a:xfrm>
            <a:off x="1004607" y="1785512"/>
            <a:ext cx="10182785" cy="4524315"/>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VIEW </a:t>
            </a:r>
            <a:r>
              <a:rPr lang="en-US" sz="2400" smtClean="0">
                <a:latin typeface="Adobe Devanagari" panose="02040503050201020203" pitchFamily="18" charset="0"/>
                <a:cs typeface="Adobe Devanagari" panose="02040503050201020203" pitchFamily="18" charset="0"/>
              </a:rPr>
              <a:t>creates a virtual table (in a way, it’s a “code shortcut” to a queried table)</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CREATE VIEW </a:t>
            </a:r>
            <a:r>
              <a:rPr lang="en-US" sz="2400" smtClean="0">
                <a:latin typeface="Adobe Devanagari" panose="02040503050201020203" pitchFamily="18" charset="0"/>
                <a:cs typeface="Adobe Devanagari" panose="02040503050201020203" pitchFamily="18" charset="0"/>
              </a:rPr>
              <a:t>view_name</a:t>
            </a:r>
            <a:r>
              <a:rPr lang="en-US" sz="2400" smtClean="0">
                <a:solidFill>
                  <a:schemeClr val="accent1"/>
                </a:solidFill>
                <a:latin typeface="Adobe Devanagari" panose="02040503050201020203" pitchFamily="18" charset="0"/>
                <a:cs typeface="Adobe Devanagari" panose="02040503050201020203" pitchFamily="18" charset="0"/>
              </a:rPr>
              <a:t> AS	</a:t>
            </a:r>
            <a:endParaRPr lang="en-US" sz="2400">
              <a:latin typeface="Adobe Devanagari" panose="02040503050201020203" pitchFamily="18" charset="0"/>
              <a:cs typeface="Adobe Devanagari" panose="02040503050201020203" pitchFamily="18" charset="0"/>
            </a:endParaRPr>
          </a:p>
          <a:p>
            <a:pPr>
              <a:lnSpc>
                <a:spcPct val="150000"/>
              </a:lnSpc>
            </a:pPr>
            <a:r>
              <a:rPr lang="es-ES" sz="2400">
                <a:latin typeface="Adobe Devanagari" panose="02040503050201020203" pitchFamily="18" charset="0"/>
                <a:cs typeface="Adobe Devanagari" panose="02040503050201020203" pitchFamily="18" charset="0"/>
                <a:sym typeface="Wingdings" panose="05000000000000000000" pitchFamily="2" charset="2"/>
              </a:rPr>
              <a:t>s</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ql_query</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endParaRPr lang="es-E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	* this creates </a:t>
            </a:r>
            <a:r>
              <a:rPr lang="en-US" sz="2400">
                <a:latin typeface="Adobe Devanagari" panose="02040503050201020203" pitchFamily="18" charset="0"/>
                <a:cs typeface="Adobe Devanagari" panose="02040503050201020203" pitchFamily="18" charset="0"/>
                <a:sym typeface="Wingdings" panose="05000000000000000000" pitchFamily="2" charset="2"/>
              </a:rPr>
              <a:t>a non memory physical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table. That is, a table that doesn’t exist in the database, but that can be used because the query to create it will run when calling the table (</a:t>
            </a:r>
            <a:r>
              <a:rPr lang="en-US" sz="2400" u="sng" smtClean="0">
                <a:latin typeface="Adobe Devanagari" panose="02040503050201020203" pitchFamily="18" charset="0"/>
                <a:cs typeface="Adobe Devanagari" panose="02040503050201020203" pitchFamily="18" charset="0"/>
                <a:sym typeface="Wingdings" panose="05000000000000000000" pitchFamily="2" charset="2"/>
              </a:rPr>
              <a:t>example in the next page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a:t>
            </a:r>
            <a:endParaRPr lang="en-US" sz="240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63291354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VIEW</a:t>
            </a:r>
            <a:endParaRPr lang="en-US" sz="5400">
              <a:latin typeface="SF Movie Poster" panose="00000400000000000000" pitchFamily="2" charset="0"/>
            </a:endParaRPr>
          </a:p>
        </p:txBody>
      </p:sp>
      <p:sp>
        <p:nvSpPr>
          <p:cNvPr id="5" name="TextBox 4"/>
          <p:cNvSpPr txBox="1"/>
          <p:nvPr/>
        </p:nvSpPr>
        <p:spPr>
          <a:xfrm>
            <a:off x="1004607" y="1785512"/>
            <a:ext cx="11187393"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CREATE VIEW </a:t>
            </a:r>
            <a:r>
              <a:rPr lang="en-US" sz="2400" smtClean="0">
                <a:latin typeface="Adobe Devanagari" panose="02040503050201020203" pitchFamily="18" charset="0"/>
                <a:cs typeface="Adobe Devanagari" panose="02040503050201020203" pitchFamily="18" charset="0"/>
              </a:rPr>
              <a:t>over_10</a:t>
            </a:r>
            <a:r>
              <a:rPr lang="en-US" sz="2400" smtClean="0">
                <a:solidFill>
                  <a:schemeClr val="accent1"/>
                </a:solidFill>
                <a:latin typeface="Adobe Devanagari" panose="02040503050201020203" pitchFamily="18" charset="0"/>
                <a:cs typeface="Adobe Devanagari" panose="02040503050201020203" pitchFamily="18" charset="0"/>
              </a:rPr>
              <a:t> AS	</a:t>
            </a: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 </a:t>
            </a:r>
            <a:r>
              <a:rPr lang="en-US" sz="2400" smtClean="0">
                <a:latin typeface="Adobe Devanagari" panose="02040503050201020203" pitchFamily="18" charset="0"/>
                <a:cs typeface="Adobe Devanagari" panose="02040503050201020203" pitchFamily="18" charset="0"/>
              </a:rPr>
              <a:t>*</a:t>
            </a:r>
            <a:r>
              <a:rPr lang="en-US" sz="2400" smtClean="0">
                <a:solidFill>
                  <a:schemeClr val="accent1"/>
                </a:solidFill>
                <a:latin typeface="Adobe Devanagari" panose="02040503050201020203" pitchFamily="18" charset="0"/>
                <a:cs typeface="Adobe Devanagari" panose="02040503050201020203" pitchFamily="18" charset="0"/>
              </a:rPr>
              <a:t> FROM </a:t>
            </a:r>
            <a:r>
              <a:rPr lang="en-US" sz="2400" smtClean="0">
                <a:latin typeface="Adobe Devanagari" panose="02040503050201020203" pitchFamily="18" charset="0"/>
                <a:cs typeface="Adobe Devanagari" panose="02040503050201020203" pitchFamily="18" charset="0"/>
              </a:rPr>
              <a:t>table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WHERE </a:t>
            </a:r>
            <a:r>
              <a:rPr lang="en-US" sz="2400" smtClean="0">
                <a:latin typeface="Adobe Devanagari" panose="02040503050201020203" pitchFamily="18" charset="0"/>
                <a:cs typeface="Adobe Devanagari" panose="02040503050201020203" pitchFamily="18" charset="0"/>
              </a:rPr>
              <a:t>column &gt; 10</a:t>
            </a:r>
          </a:p>
          <a:p>
            <a:pPr>
              <a:lnSpc>
                <a:spcPct val="150000"/>
              </a:lnSpc>
            </a:pPr>
            <a:endParaRPr lang="es-E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Now, this query:     “      </a:t>
            </a:r>
            <a:r>
              <a:rPr lang="es-E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SELECT </a:t>
            </a:r>
            <a:r>
              <a:rPr lang="es-ES" sz="2400">
                <a:latin typeface="Adobe Devanagari" panose="02040503050201020203" pitchFamily="18" charset="0"/>
                <a:cs typeface="Adobe Devanagari" panose="02040503050201020203" pitchFamily="18" charset="0"/>
                <a:sym typeface="Wingdings" panose="05000000000000000000" pitchFamily="2" charset="2"/>
              </a:rPr>
              <a:t>*</a:t>
            </a:r>
            <a:r>
              <a:rPr lang="es-E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 FROM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over_10     “     will be the same as the following query:</a:t>
            </a:r>
          </a:p>
          <a:p>
            <a:pPr>
              <a:lnSpc>
                <a:spcPct val="150000"/>
              </a:lnSpc>
            </a:pPr>
            <a:endParaRPr lang="es-E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SELECT </a:t>
            </a:r>
            <a:r>
              <a:rPr lang="en-US" sz="2400">
                <a:latin typeface="Adobe Devanagari" panose="02040503050201020203" pitchFamily="18" charset="0"/>
                <a:cs typeface="Adobe Devanagari" panose="02040503050201020203" pitchFamily="18" charset="0"/>
              </a:rPr>
              <a:t>*</a:t>
            </a:r>
            <a:r>
              <a:rPr lang="en-US" sz="2400">
                <a:solidFill>
                  <a:schemeClr val="accent1"/>
                </a:solidFill>
                <a:latin typeface="Adobe Devanagari" panose="02040503050201020203" pitchFamily="18" charset="0"/>
                <a:cs typeface="Adobe Devanagari" panose="02040503050201020203" pitchFamily="18" charset="0"/>
              </a:rPr>
              <a:t> FROM </a:t>
            </a:r>
            <a:endParaRPr lang="en-US" sz="2400" smtClean="0">
              <a:solidFill>
                <a:schemeClr val="accent1"/>
              </a:solidFill>
              <a:latin typeface="Adobe Devanagari" panose="02040503050201020203" pitchFamily="18" charset="0"/>
              <a:cs typeface="Adobe Devanagari" panose="02040503050201020203" pitchFamily="18" charset="0"/>
            </a:endParaRPr>
          </a:p>
          <a:p>
            <a:pPr>
              <a:lnSpc>
                <a:spcPct val="150000"/>
              </a:lnSpc>
            </a:pPr>
            <a:r>
              <a:rPr lang="en-US" sz="2400" smtClean="0">
                <a:latin typeface="Adobe Devanagari" panose="02040503050201020203" pitchFamily="18" charset="0"/>
                <a:cs typeface="Adobe Devanagari" panose="02040503050201020203" pitchFamily="18" charset="0"/>
              </a:rPr>
              <a:t>(</a:t>
            </a:r>
            <a:r>
              <a:rPr lang="en-US" sz="2400" smtClean="0">
                <a:solidFill>
                  <a:schemeClr val="accent1"/>
                </a:solidFill>
                <a:latin typeface="Adobe Devanagari" panose="02040503050201020203" pitchFamily="18" charset="0"/>
                <a:cs typeface="Adobe Devanagari" panose="02040503050201020203" pitchFamily="18" charset="0"/>
              </a:rPr>
              <a:t>SELECT </a:t>
            </a:r>
            <a:r>
              <a:rPr lang="en-US" sz="2400" smtClean="0">
                <a:latin typeface="Adobe Devanagari" panose="02040503050201020203" pitchFamily="18" charset="0"/>
                <a:cs typeface="Adobe Devanagari" panose="02040503050201020203" pitchFamily="18" charset="0"/>
              </a:rPr>
              <a:t>*</a:t>
            </a:r>
            <a:r>
              <a:rPr lang="en-US" sz="2400" smtClean="0">
                <a:solidFill>
                  <a:schemeClr val="accent1"/>
                </a:solidFill>
                <a:latin typeface="Adobe Devanagari" panose="02040503050201020203" pitchFamily="18" charset="0"/>
                <a:cs typeface="Adobe Devanagari" panose="02040503050201020203" pitchFamily="18" charset="0"/>
              </a:rPr>
              <a:t> FROM </a:t>
            </a:r>
            <a:r>
              <a:rPr lang="en-US" sz="2400" smtClean="0">
                <a:latin typeface="Adobe Devanagari" panose="02040503050201020203" pitchFamily="18" charset="0"/>
                <a:cs typeface="Adobe Devanagari" panose="02040503050201020203" pitchFamily="18" charset="0"/>
              </a:rPr>
              <a:t>table</a:t>
            </a: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WHERE </a:t>
            </a:r>
            <a:r>
              <a:rPr lang="en-US" sz="2400">
                <a:latin typeface="Adobe Devanagari" panose="02040503050201020203" pitchFamily="18" charset="0"/>
                <a:cs typeface="Adobe Devanagari" panose="02040503050201020203" pitchFamily="18" charset="0"/>
              </a:rPr>
              <a:t>column &gt; </a:t>
            </a:r>
            <a:r>
              <a:rPr lang="en-US" sz="2400" smtClean="0">
                <a:latin typeface="Adobe Devanagari" panose="02040503050201020203" pitchFamily="18" charset="0"/>
                <a:cs typeface="Adobe Devanagari" panose="02040503050201020203" pitchFamily="18" charset="0"/>
              </a:rPr>
              <a:t>10)</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308839650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VIEW</a:t>
            </a:r>
            <a:endParaRPr lang="en-US" sz="5400">
              <a:latin typeface="SF Movie Poster" panose="00000400000000000000" pitchFamily="2" charset="0"/>
            </a:endParaRPr>
          </a:p>
        </p:txBody>
      </p:sp>
      <p:sp>
        <p:nvSpPr>
          <p:cNvPr id="5" name="TextBox 4"/>
          <p:cNvSpPr txBox="1"/>
          <p:nvPr/>
        </p:nvSpPr>
        <p:spPr>
          <a:xfrm>
            <a:off x="1004607" y="1785512"/>
            <a:ext cx="11187393" cy="4524315"/>
          </a:xfrm>
          <a:prstGeom prst="rect">
            <a:avLst/>
          </a:prstGeom>
          <a:noFill/>
        </p:spPr>
        <p:txBody>
          <a:bodyPr wrap="square" rtlCol="0">
            <a:spAutoFit/>
          </a:bodyPr>
          <a:lstStyle/>
          <a:p>
            <a:pPr>
              <a:lnSpc>
                <a:spcPct val="150000"/>
              </a:lnSpc>
            </a:pPr>
            <a:r>
              <a:rPr lang="es-ES" sz="2400" smtClean="0">
                <a:latin typeface="Adobe Devanagari" panose="02040503050201020203" pitchFamily="18" charset="0"/>
                <a:cs typeface="Adobe Devanagari" panose="02040503050201020203" pitchFamily="18" charset="0"/>
              </a:rPr>
              <a:t>To access all existing views:</a:t>
            </a:r>
          </a:p>
          <a:p>
            <a:pPr>
              <a:lnSpc>
                <a:spcPct val="150000"/>
              </a:lnSpc>
            </a:pPr>
            <a:endParaRPr lang="es-ES" sz="2400">
              <a:latin typeface="Adobe Devanagari" panose="02040503050201020203" pitchFamily="18" charset="0"/>
              <a:cs typeface="Adobe Devanagari" panose="02040503050201020203" pitchFamily="18" charset="0"/>
            </a:endParaRPr>
          </a:p>
          <a:p>
            <a:pPr>
              <a:lnSpc>
                <a:spcPct val="150000"/>
              </a:lnSpc>
            </a:pPr>
            <a:r>
              <a:rPr lang="es-ES" sz="2400" smtClean="0">
                <a:solidFill>
                  <a:schemeClr val="accent1"/>
                </a:solidFill>
                <a:latin typeface="Adobe Devanagari" panose="02040503050201020203" pitchFamily="18" charset="0"/>
                <a:cs typeface="Adobe Devanagari" panose="02040503050201020203" pitchFamily="18" charset="0"/>
              </a:rPr>
              <a:t>SELECT </a:t>
            </a:r>
            <a:r>
              <a:rPr lang="es-ES" sz="2400" smtClean="0">
                <a:latin typeface="Adobe Devanagari" panose="02040503050201020203" pitchFamily="18" charset="0"/>
                <a:cs typeface="Adobe Devanagari" panose="02040503050201020203" pitchFamily="18" charset="0"/>
              </a:rPr>
              <a:t>*</a:t>
            </a:r>
            <a:r>
              <a:rPr lang="es-ES" sz="2400" smtClean="0">
                <a:solidFill>
                  <a:schemeClr val="accent1"/>
                </a:solidFill>
                <a:latin typeface="Adobe Devanagari" panose="02040503050201020203" pitchFamily="18" charset="0"/>
                <a:cs typeface="Adobe Devanagari" panose="02040503050201020203" pitchFamily="18" charset="0"/>
              </a:rPr>
              <a:t> FROM </a:t>
            </a:r>
            <a:r>
              <a:rPr lang="es-ES" sz="2400" smtClean="0">
                <a:latin typeface="Adobe Devanagari" panose="02040503050201020203" pitchFamily="18" charset="0"/>
                <a:cs typeface="Adobe Devanagari" panose="02040503050201020203" pitchFamily="18" charset="0"/>
              </a:rPr>
              <a:t>information_schema.views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 PostgreSQL</a:t>
            </a:r>
            <a:endParaRPr lang="es-ES" sz="2400" smtClean="0">
              <a:latin typeface="Adobe Devanagari" panose="02040503050201020203" pitchFamily="18" charset="0"/>
              <a:cs typeface="Adobe Devanagari" panose="02040503050201020203" pitchFamily="18" charset="0"/>
            </a:endParaRPr>
          </a:p>
          <a:p>
            <a:pPr>
              <a:lnSpc>
                <a:spcPct val="150000"/>
              </a:lnSpc>
            </a:pPr>
            <a:endParaRPr lang="es-ES" sz="2400">
              <a:latin typeface="Adobe Devanagari" panose="02040503050201020203" pitchFamily="18" charset="0"/>
              <a:cs typeface="Adobe Devanagari" panose="02040503050201020203" pitchFamily="18" charset="0"/>
            </a:endParaRPr>
          </a:p>
          <a:p>
            <a:pPr>
              <a:lnSpc>
                <a:spcPct val="150000"/>
              </a:lnSpc>
            </a:pPr>
            <a:r>
              <a:rPr lang="es-ES" sz="2400" smtClean="0">
                <a:latin typeface="Adobe Devanagari" panose="02040503050201020203" pitchFamily="18" charset="0"/>
                <a:cs typeface="Adobe Devanagari" panose="02040503050201020203" pitchFamily="18" charset="0"/>
              </a:rPr>
              <a:t>To exclude non user-created views:</a:t>
            </a:r>
          </a:p>
          <a:p>
            <a:pPr>
              <a:lnSpc>
                <a:spcPct val="150000"/>
              </a:lnSpc>
            </a:pPr>
            <a:endParaRPr lang="es-ES" sz="2400">
              <a:latin typeface="Adobe Devanagari" panose="02040503050201020203" pitchFamily="18" charset="0"/>
              <a:cs typeface="Adobe Devanagari" panose="02040503050201020203" pitchFamily="18" charset="0"/>
            </a:endParaRPr>
          </a:p>
          <a:p>
            <a:pPr>
              <a:lnSpc>
                <a:spcPct val="150000"/>
              </a:lnSpc>
            </a:pPr>
            <a:r>
              <a:rPr lang="es-ES" sz="2400" smtClean="0">
                <a:solidFill>
                  <a:schemeClr val="accent1"/>
                </a:solidFill>
                <a:latin typeface="Adobe Devanagari" panose="02040503050201020203" pitchFamily="18" charset="0"/>
                <a:cs typeface="Adobe Devanagari" panose="02040503050201020203" pitchFamily="18" charset="0"/>
              </a:rPr>
              <a:t>SELECT </a:t>
            </a:r>
            <a:r>
              <a:rPr lang="es-ES" sz="2400" smtClean="0">
                <a:latin typeface="Adobe Devanagari" panose="02040503050201020203" pitchFamily="18" charset="0"/>
                <a:cs typeface="Adobe Devanagari" panose="02040503050201020203" pitchFamily="18" charset="0"/>
              </a:rPr>
              <a:t>*</a:t>
            </a:r>
            <a:r>
              <a:rPr lang="es-ES" sz="2400" smtClean="0">
                <a:solidFill>
                  <a:schemeClr val="accent1"/>
                </a:solidFill>
                <a:latin typeface="Adobe Devanagari" panose="02040503050201020203" pitchFamily="18" charset="0"/>
                <a:cs typeface="Adobe Devanagari" panose="02040503050201020203" pitchFamily="18" charset="0"/>
              </a:rPr>
              <a:t> FROM </a:t>
            </a:r>
            <a:r>
              <a:rPr lang="es-ES" sz="2400" smtClean="0">
                <a:latin typeface="Adobe Devanagari" panose="02040503050201020203" pitchFamily="18" charset="0"/>
                <a:cs typeface="Adobe Devanagari" panose="02040503050201020203" pitchFamily="18" charset="0"/>
              </a:rPr>
              <a:t>information_schema.views			</a:t>
            </a:r>
            <a:r>
              <a:rPr lang="es-ES" sz="2400" smtClean="0">
                <a:latin typeface="Adobe Devanagari" panose="02040503050201020203" pitchFamily="18" charset="0"/>
                <a:cs typeface="Adobe Devanagari" panose="02040503050201020203" pitchFamily="18" charset="0"/>
                <a:sym typeface="Wingdings" panose="05000000000000000000" pitchFamily="2" charset="2"/>
              </a:rPr>
              <a:t> </a:t>
            </a:r>
            <a:r>
              <a:rPr lang="es-ES" sz="2400">
                <a:latin typeface="Adobe Devanagari" panose="02040503050201020203" pitchFamily="18" charset="0"/>
                <a:cs typeface="Adobe Devanagari" panose="02040503050201020203" pitchFamily="18" charset="0"/>
                <a:sym typeface="Wingdings" panose="05000000000000000000" pitchFamily="2" charset="2"/>
              </a:rPr>
              <a:t> PostgreSQL</a:t>
            </a:r>
            <a:endParaRPr lang="es-ES" sz="2400" smtClean="0">
              <a:latin typeface="Adobe Devanagari" panose="02040503050201020203" pitchFamily="18" charset="0"/>
              <a:cs typeface="Adobe Devanagari" panose="02040503050201020203" pitchFamily="18" charset="0"/>
            </a:endParaRPr>
          </a:p>
          <a:p>
            <a:pPr>
              <a:lnSpc>
                <a:spcPct val="150000"/>
              </a:lnSpc>
            </a:pPr>
            <a:r>
              <a:rPr lang="es-ES" sz="2400" smtClean="0">
                <a:solidFill>
                  <a:schemeClr val="accent1"/>
                </a:solidFill>
                <a:latin typeface="Adobe Devanagari" panose="02040503050201020203" pitchFamily="18" charset="0"/>
                <a:cs typeface="Adobe Devanagari" panose="02040503050201020203" pitchFamily="18" charset="0"/>
              </a:rPr>
              <a:t>WHERE </a:t>
            </a:r>
            <a:r>
              <a:rPr lang="es-ES" sz="2400" smtClean="0">
                <a:latin typeface="Adobe Devanagari" panose="02040503050201020203" pitchFamily="18" charset="0"/>
                <a:cs typeface="Adobe Devanagari" panose="02040503050201020203" pitchFamily="18" charset="0"/>
              </a:rPr>
              <a:t>table_schema</a:t>
            </a:r>
            <a:r>
              <a:rPr lang="es-ES" sz="2400" smtClean="0">
                <a:solidFill>
                  <a:schemeClr val="accent1"/>
                </a:solidFill>
                <a:latin typeface="Adobe Devanagari" panose="02040503050201020203" pitchFamily="18" charset="0"/>
                <a:cs typeface="Adobe Devanagari" panose="02040503050201020203" pitchFamily="18" charset="0"/>
              </a:rPr>
              <a:t> NOT IN </a:t>
            </a:r>
            <a:r>
              <a:rPr lang="es-ES" sz="2400" smtClean="0">
                <a:latin typeface="Adobe Devanagari" panose="02040503050201020203" pitchFamily="18" charset="0"/>
                <a:cs typeface="Adobe Devanagari" panose="02040503050201020203" pitchFamily="18" charset="0"/>
              </a:rPr>
              <a:t>(‘pg_catalog’, ‘information_schema’)</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77167777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VIEW</a:t>
            </a:r>
            <a:endParaRPr lang="en-US" sz="5400">
              <a:latin typeface="SF Movie Poster" panose="00000400000000000000" pitchFamily="2" charset="0"/>
            </a:endParaRPr>
          </a:p>
        </p:txBody>
      </p:sp>
      <p:sp>
        <p:nvSpPr>
          <p:cNvPr id="5" name="TextBox 4"/>
          <p:cNvSpPr txBox="1"/>
          <p:nvPr/>
        </p:nvSpPr>
        <p:spPr>
          <a:xfrm>
            <a:off x="1004607" y="1785512"/>
            <a:ext cx="11187393" cy="3970318"/>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DROP VIEW </a:t>
            </a:r>
            <a:r>
              <a:rPr lang="en-US" sz="2400" smtClean="0">
                <a:latin typeface="Adobe Devanagari" panose="02040503050201020203" pitchFamily="18" charset="0"/>
                <a:cs typeface="Adobe Devanagari" panose="02040503050201020203" pitchFamily="18" charset="0"/>
              </a:rPr>
              <a:t>deletes a view</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DROP VIEW </a:t>
            </a:r>
            <a:r>
              <a:rPr lang="en-US" sz="2400" smtClean="0">
                <a:latin typeface="Adobe Devanagari" panose="02040503050201020203" pitchFamily="18" charset="0"/>
                <a:cs typeface="Adobe Devanagari" panose="02040503050201020203" pitchFamily="18" charset="0"/>
              </a:rPr>
              <a:t>view_name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Deletes the view</a:t>
            </a:r>
          </a:p>
          <a:p>
            <a:pPr>
              <a:lnSpc>
                <a:spcPct val="150000"/>
              </a:lnSpc>
            </a:pPr>
            <a:endParaRPr lang="es-E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DROP VIEW </a:t>
            </a:r>
            <a:r>
              <a:rPr lang="en-US" sz="2400" smtClean="0">
                <a:latin typeface="Adobe Devanagari" panose="02040503050201020203" pitchFamily="18" charset="0"/>
                <a:cs typeface="Adobe Devanagari" panose="02040503050201020203" pitchFamily="18" charset="0"/>
              </a:rPr>
              <a:t>view_name </a:t>
            </a:r>
            <a:r>
              <a:rPr lang="en-US" sz="2400">
                <a:solidFill>
                  <a:schemeClr val="accent1"/>
                </a:solidFill>
                <a:latin typeface="Adobe Devanagari" panose="02040503050201020203" pitchFamily="18" charset="0"/>
                <a:cs typeface="Adobe Devanagari" panose="02040503050201020203" pitchFamily="18" charset="0"/>
              </a:rPr>
              <a:t>CASCADE</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a:latin typeface="Adobe Devanagari" panose="02040503050201020203" pitchFamily="18" charset="0"/>
                <a:cs typeface="Adobe Devanagari" panose="02040503050201020203" pitchFamily="18" charset="0"/>
                <a:sym typeface="Wingdings" panose="05000000000000000000" pitchFamily="2" charset="2"/>
              </a:rPr>
              <a:t>Deletes the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view and all other views depending on it</a:t>
            </a: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endParaRPr lang="es-E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DROP VIEW </a:t>
            </a:r>
            <a:r>
              <a:rPr lang="en-US" sz="2400" smtClean="0">
                <a:latin typeface="Adobe Devanagari" panose="02040503050201020203" pitchFamily="18" charset="0"/>
                <a:cs typeface="Adobe Devanagari" panose="02040503050201020203" pitchFamily="18" charset="0"/>
              </a:rPr>
              <a:t>view_name </a:t>
            </a:r>
            <a:r>
              <a:rPr lang="en-US" sz="2400">
                <a:solidFill>
                  <a:schemeClr val="accent1"/>
                </a:solidFill>
                <a:latin typeface="Adobe Devanagari" panose="02040503050201020203" pitchFamily="18" charset="0"/>
                <a:cs typeface="Adobe Devanagari" panose="02040503050201020203" pitchFamily="18" charset="0"/>
              </a:rPr>
              <a:t>RESTRICT</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a:latin typeface="Adobe Devanagari" panose="02040503050201020203" pitchFamily="18" charset="0"/>
                <a:cs typeface="Adobe Devanagari" panose="02040503050201020203" pitchFamily="18" charset="0"/>
                <a:sym typeface="Wingdings" panose="05000000000000000000" pitchFamily="2" charset="2"/>
              </a:rPr>
              <a:t>Deletes the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view unless other views depend on it</a:t>
            </a:r>
            <a:endParaRPr lang="en-US" sz="240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12721293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VIEW</a:t>
            </a:r>
            <a:endParaRPr lang="en-US" sz="5400">
              <a:latin typeface="SF Movie Poster" panose="00000400000000000000" pitchFamily="2" charset="0"/>
            </a:endParaRPr>
          </a:p>
        </p:txBody>
      </p:sp>
      <p:sp>
        <p:nvSpPr>
          <p:cNvPr id="5" name="TextBox 4"/>
          <p:cNvSpPr txBox="1"/>
          <p:nvPr/>
        </p:nvSpPr>
        <p:spPr>
          <a:xfrm>
            <a:off x="1004607" y="1785512"/>
            <a:ext cx="11187393"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MATERIALIZED VIEW </a:t>
            </a:r>
            <a:r>
              <a:rPr lang="en-US" sz="2400" smtClean="0">
                <a:latin typeface="Adobe Devanagari" panose="02040503050201020203" pitchFamily="18" charset="0"/>
                <a:cs typeface="Adobe Devanagari" panose="02040503050201020203" pitchFamily="18" charset="0"/>
              </a:rPr>
              <a:t>is a view that is physical instead of </a:t>
            </a:r>
            <a:r>
              <a:rPr lang="en-US" sz="2400" smtClean="0">
                <a:latin typeface="Adobe Devanagari" panose="02040503050201020203" pitchFamily="18" charset="0"/>
                <a:cs typeface="Adobe Devanagari" panose="02040503050201020203" pitchFamily="18" charset="0"/>
              </a:rPr>
              <a:t>virtual (it is stored on disk)</a:t>
            </a:r>
            <a:endParaRPr lang="en-US" sz="2400" smtClean="0">
              <a:latin typeface="Adobe Devanagari" panose="02040503050201020203" pitchFamily="18" charset="0"/>
              <a:cs typeface="Adobe Devanagari" panose="02040503050201020203" pitchFamily="18" charset="0"/>
            </a:endParaRPr>
          </a:p>
          <a:p>
            <a:pPr>
              <a:lnSpc>
                <a:spcPct val="150000"/>
              </a:lnSpc>
            </a:pPr>
            <a:r>
              <a:rPr lang="es-ES" sz="2400" smtClean="0">
                <a:latin typeface="Adobe Devanagari" panose="02040503050201020203" pitchFamily="18" charset="0"/>
                <a:cs typeface="Adobe Devanagari" panose="02040503050201020203" pitchFamily="18" charset="0"/>
              </a:rPr>
              <a:t>When creating a materialized view it will contain the data present at the moment of creation. This is useful for queries that take really long. Also the view can be refreshed at any time (or on a schedule) to include up-to-date data.</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CREATE MATERIALIZED VIEW </a:t>
            </a:r>
            <a:r>
              <a:rPr lang="en-US" sz="2400" smtClean="0">
                <a:latin typeface="Adobe Devanagari" panose="02040503050201020203" pitchFamily="18" charset="0"/>
                <a:cs typeface="Adobe Devanagari" panose="02040503050201020203" pitchFamily="18" charset="0"/>
              </a:rPr>
              <a:t>view_name </a:t>
            </a:r>
            <a:r>
              <a:rPr lang="en-US" sz="2400" smtClean="0">
                <a:solidFill>
                  <a:schemeClr val="accent1"/>
                </a:solidFill>
                <a:latin typeface="Adobe Devanagari" panose="02040503050201020203" pitchFamily="18" charset="0"/>
                <a:cs typeface="Adobe Devanagari" panose="02040503050201020203" pitchFamily="18" charset="0"/>
              </a:rPr>
              <a:t>AS</a:t>
            </a:r>
            <a:r>
              <a:rPr lang="en-US" sz="2400" smtClean="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Create a materialized view</a:t>
            </a:r>
            <a:endParaRPr lang="en-US" sz="2400">
              <a:latin typeface="Adobe Devanagari" panose="02040503050201020203" pitchFamily="18" charset="0"/>
              <a:cs typeface="Adobe Devanagari" panose="02040503050201020203" pitchFamily="18" charset="0"/>
            </a:endParaRPr>
          </a:p>
          <a:p>
            <a:pPr>
              <a:lnSpc>
                <a:spcPct val="150000"/>
              </a:lnSpc>
            </a:pPr>
            <a:r>
              <a:rPr lang="es-ES" sz="2400" smtClean="0">
                <a:latin typeface="Adobe Devanagari" panose="02040503050201020203" pitchFamily="18" charset="0"/>
                <a:cs typeface="Adobe Devanagari" panose="02040503050201020203" pitchFamily="18" charset="0"/>
                <a:sym typeface="Wingdings" panose="05000000000000000000" pitchFamily="2" charset="2"/>
              </a:rPr>
              <a:t>sql_query</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endParaRPr lang="es-E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REFRESH </a:t>
            </a:r>
            <a:r>
              <a:rPr lang="en-US" sz="2400">
                <a:solidFill>
                  <a:schemeClr val="accent1"/>
                </a:solidFill>
                <a:latin typeface="Adobe Devanagari" panose="02040503050201020203" pitchFamily="18" charset="0"/>
                <a:cs typeface="Adobe Devanagari" panose="02040503050201020203" pitchFamily="18" charset="0"/>
              </a:rPr>
              <a:t>MATERIALIZED VIEW </a:t>
            </a:r>
            <a:r>
              <a:rPr lang="en-US" sz="2400" smtClean="0">
                <a:latin typeface="Adobe Devanagari" panose="02040503050201020203" pitchFamily="18" charset="0"/>
                <a:cs typeface="Adobe Devanagari" panose="02040503050201020203" pitchFamily="18" charset="0"/>
              </a:rPr>
              <a:t>view_name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Refresh materialized view</a:t>
            </a:r>
            <a:endParaRPr lang="es-E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4213454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LIMIT</a:t>
            </a:r>
            <a:endParaRPr lang="en-US" sz="5400">
              <a:latin typeface="SF Movie Poster" panose="00000400000000000000" pitchFamily="2" charset="0"/>
            </a:endParaRPr>
          </a:p>
        </p:txBody>
      </p:sp>
      <p:sp>
        <p:nvSpPr>
          <p:cNvPr id="5" name="TextBox 4"/>
          <p:cNvSpPr txBox="1"/>
          <p:nvPr/>
        </p:nvSpPr>
        <p:spPr>
          <a:xfrm>
            <a:off x="1004607" y="1785512"/>
            <a:ext cx="10182785" cy="4524315"/>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LIMIT </a:t>
            </a:r>
            <a:r>
              <a:rPr lang="en-US" sz="2400" smtClean="0">
                <a:latin typeface="Adobe Devanagari" panose="02040503050201020203" pitchFamily="18" charset="0"/>
                <a:cs typeface="Adobe Devanagari" panose="02040503050201020203" pitchFamily="18" charset="0"/>
              </a:rPr>
              <a:t>indicates how many rows will be retrieved</a:t>
            </a:r>
          </a:p>
          <a:p>
            <a:pP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LIMIT</a:t>
            </a:r>
            <a:r>
              <a:rPr lang="en-US" sz="2400" smtClean="0">
                <a:latin typeface="Adobe Devanagari" panose="02040503050201020203" pitchFamily="18" charset="0"/>
                <a:cs typeface="Adobe Devanagari" panose="02040503050201020203" pitchFamily="18" charset="0"/>
              </a:rPr>
              <a:t> 3</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MySQL (limit goes at the end of the query)</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SELECT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TOP</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(8) columns   SQL Server</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SELECT</a:t>
            </a:r>
            <a:r>
              <a:rPr lang="en-US" sz="240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TOP</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(5)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PERCENT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a:latin typeface="Adobe Devanagari" panose="02040503050201020203" pitchFamily="18" charset="0"/>
                <a:cs typeface="Adobe Devanagari" panose="02040503050201020203" pitchFamily="18" charset="0"/>
                <a:sym typeface="Wingdings" panose="05000000000000000000" pitchFamily="2" charset="2"/>
              </a:rPr>
              <a:t>columns   SQL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Server (returns the top 5 percent rows)</a:t>
            </a:r>
            <a:endParaRPr lang="en-US" sz="240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227824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JOINING TABLES</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12253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JOIN</a:t>
            </a:r>
            <a:endParaRPr lang="en-US" sz="5400">
              <a:latin typeface="SF Movie Poster" panose="00000400000000000000" pitchFamily="2" charset="0"/>
            </a:endParaRPr>
          </a:p>
        </p:txBody>
      </p:sp>
      <p:sp>
        <p:nvSpPr>
          <p:cNvPr id="5" name="TextBox 4"/>
          <p:cNvSpPr txBox="1"/>
          <p:nvPr/>
        </p:nvSpPr>
        <p:spPr>
          <a:xfrm>
            <a:off x="181535" y="1784972"/>
            <a:ext cx="11828929"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JOIN</a:t>
            </a:r>
            <a:r>
              <a:rPr lang="en-US" sz="240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is used to merge tables together on a column that relates them (also see: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ON</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a:t>
            </a:r>
          </a:p>
          <a:p>
            <a:pPr>
              <a:lnSpc>
                <a:spcPct val="150000"/>
              </a:lnSpc>
            </a:pPr>
            <a:endParaRPr lang="en-US" sz="2400">
              <a:solidFill>
                <a:schemeClr val="accent1"/>
              </a:solidFill>
              <a:latin typeface="Adobe Devanagari" panose="02040503050201020203" pitchFamily="18" charset="0"/>
              <a:cs typeface="Adobe Devanagari" panose="02040503050201020203" pitchFamily="18" charset="0"/>
            </a:endParaRPr>
          </a:p>
          <a:p>
            <a:pPr algn="ctr">
              <a:lnSpc>
                <a:spcPct val="150000"/>
              </a:lnSpc>
            </a:pP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(INNER) JOIN </a:t>
            </a:r>
            <a:r>
              <a:rPr lang="en-US" sz="2400" smtClean="0">
                <a:latin typeface="Adobe Devanagari" panose="02040503050201020203" pitchFamily="18" charset="0"/>
                <a:cs typeface="Adobe Devanagari" panose="02040503050201020203" pitchFamily="18" charset="0"/>
              </a:rPr>
              <a:t>table_name			- </a:t>
            </a:r>
            <a:r>
              <a:rPr lang="en-US" sz="2400" smtClean="0">
                <a:solidFill>
                  <a:schemeClr val="accent1"/>
                </a:solidFill>
                <a:latin typeface="Adobe Devanagari" panose="02040503050201020203" pitchFamily="18" charset="0"/>
                <a:cs typeface="Adobe Devanagari" panose="02040503050201020203" pitchFamily="18" charset="0"/>
              </a:rPr>
              <a:t>LEFT (OUTER) JOIN </a:t>
            </a:r>
            <a:r>
              <a:rPr lang="en-US" sz="2400" smtClean="0">
                <a:latin typeface="Adobe Devanagari" panose="02040503050201020203" pitchFamily="18" charset="0"/>
                <a:cs typeface="Adobe Devanagari" panose="02040503050201020203" pitchFamily="18" charset="0"/>
              </a:rPr>
              <a:t>table_name</a:t>
            </a: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gn="ctr">
              <a:lnSpc>
                <a:spcPct val="150000"/>
              </a:lnSpc>
            </a:pP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RIGHT (OUTER) JOIN </a:t>
            </a:r>
            <a:r>
              <a:rPr lang="en-US" sz="2400" smtClean="0">
                <a:latin typeface="Adobe Devanagari" panose="02040503050201020203" pitchFamily="18" charset="0"/>
                <a:cs typeface="Adobe Devanagari" panose="02040503050201020203" pitchFamily="18" charset="0"/>
              </a:rPr>
              <a:t>table_name		- </a:t>
            </a:r>
            <a:r>
              <a:rPr lang="en-US" sz="2400" smtClean="0">
                <a:solidFill>
                  <a:schemeClr val="accent1"/>
                </a:solidFill>
                <a:latin typeface="Adobe Devanagari" panose="02040503050201020203" pitchFamily="18" charset="0"/>
                <a:cs typeface="Adobe Devanagari" panose="02040503050201020203" pitchFamily="18" charset="0"/>
              </a:rPr>
              <a:t>FULL (OUTER) JOIN </a:t>
            </a:r>
            <a:r>
              <a:rPr lang="en-US" sz="2400" smtClean="0">
                <a:latin typeface="Adobe Devanagari" panose="02040503050201020203" pitchFamily="18" charset="0"/>
                <a:cs typeface="Adobe Devanagari" panose="02040503050201020203" pitchFamily="18" charset="0"/>
              </a:rPr>
              <a:t>table_name</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	* there can be multiple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JOIN</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statements within a query (joining multiple tables into one)</a:t>
            </a:r>
          </a:p>
          <a:p>
            <a:pPr>
              <a:lnSpc>
                <a:spcPct val="150000"/>
              </a:lnSpc>
            </a:pPr>
            <a:r>
              <a:rPr lang="en-US" sz="240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it is possible to </a:t>
            </a:r>
            <a:r>
              <a:rPr lang="en-US" sz="2400" smtClean="0">
                <a:solidFill>
                  <a:schemeClr val="accent5"/>
                </a:solidFill>
                <a:latin typeface="Adobe Devanagari" panose="02040503050201020203" pitchFamily="18" charset="0"/>
                <a:cs typeface="Adobe Devanagari" panose="02040503050201020203" pitchFamily="18" charset="0"/>
                <a:sym typeface="Wingdings" panose="05000000000000000000" pitchFamily="2" charset="2"/>
              </a:rPr>
              <a:t>JOIN</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 table with itself but then the tables MUST have alias (2 different ones)</a:t>
            </a:r>
          </a:p>
        </p:txBody>
      </p:sp>
      <p:sp>
        <p:nvSpPr>
          <p:cNvPr id="6" name="TextBox 5"/>
          <p:cNvSpPr txBox="1"/>
          <p:nvPr/>
        </p:nvSpPr>
        <p:spPr>
          <a:xfrm rot="20564890">
            <a:off x="4509245" y="4464425"/>
            <a:ext cx="2366682" cy="658906"/>
          </a:xfrm>
          <a:prstGeom prst="rect">
            <a:avLst/>
          </a:prstGeom>
          <a:noFill/>
        </p:spPr>
        <p:txBody>
          <a:bodyPr wrap="square" rtlCol="0">
            <a:spAutoFit/>
          </a:bodyPr>
          <a:lstStyle/>
          <a:p>
            <a:r>
              <a:rPr lang="en-US" smtClean="0"/>
              <a:t>The </a:t>
            </a:r>
            <a:r>
              <a:rPr lang="en-US" smtClean="0">
                <a:solidFill>
                  <a:schemeClr val="accent1"/>
                </a:solidFill>
              </a:rPr>
              <a:t>INNER</a:t>
            </a:r>
            <a:r>
              <a:rPr lang="en-US" smtClean="0"/>
              <a:t> and </a:t>
            </a:r>
            <a:r>
              <a:rPr lang="en-US" smtClean="0">
                <a:solidFill>
                  <a:schemeClr val="accent1"/>
                </a:solidFill>
              </a:rPr>
              <a:t>OUTER</a:t>
            </a:r>
            <a:r>
              <a:rPr lang="en-US" smtClean="0"/>
              <a:t> keywords are optional</a:t>
            </a:r>
            <a:endParaRPr lang="en-US"/>
          </a:p>
        </p:txBody>
      </p:sp>
    </p:spTree>
    <p:extLst>
      <p:ext uri="{BB962C8B-B14F-4D97-AF65-F5344CB8AC3E}">
        <p14:creationId xmlns:p14="http://schemas.microsoft.com/office/powerpoint/2010/main" val="155398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29818" y="-1"/>
            <a:ext cx="9329666" cy="6858001"/>
          </a:xfrm>
          <a:prstGeom prst="rect">
            <a:avLst/>
          </a:prstGeom>
        </p:spPr>
      </p:pic>
      <p:sp>
        <p:nvSpPr>
          <p:cNvPr id="3" name="Rectangle 2"/>
          <p:cNvSpPr/>
          <p:nvPr/>
        </p:nvSpPr>
        <p:spPr>
          <a:xfrm>
            <a:off x="4787153" y="0"/>
            <a:ext cx="1882588" cy="185569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729134" y="623047"/>
            <a:ext cx="3697942" cy="429857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23682" y="623047"/>
            <a:ext cx="3492898" cy="429857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69010" y="5082987"/>
            <a:ext cx="7384271" cy="17346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583579" y="2107168"/>
            <a:ext cx="1268296" cy="369332"/>
          </a:xfrm>
          <a:prstGeom prst="rect">
            <a:avLst/>
          </a:prstGeom>
        </p:spPr>
        <p:txBody>
          <a:bodyPr wrap="none">
            <a:spAutoFit/>
          </a:bodyPr>
          <a:lstStyle/>
          <a:p>
            <a:r>
              <a:rPr lang="en-US" smtClean="0">
                <a:solidFill>
                  <a:schemeClr val="accent1"/>
                </a:solidFill>
                <a:latin typeface="Adobe Devanagari" panose="02040503050201020203" pitchFamily="18" charset="0"/>
                <a:cs typeface="Adobe Devanagari" panose="02040503050201020203" pitchFamily="18" charset="0"/>
              </a:rPr>
              <a:t>LEFT </a:t>
            </a:r>
            <a:r>
              <a:rPr lang="en-US">
                <a:solidFill>
                  <a:schemeClr val="accent1"/>
                </a:solidFill>
                <a:latin typeface="Adobe Devanagari" panose="02040503050201020203" pitchFamily="18" charset="0"/>
                <a:cs typeface="Adobe Devanagari" panose="02040503050201020203" pitchFamily="18" charset="0"/>
              </a:rPr>
              <a:t>JOIN </a:t>
            </a:r>
            <a:endParaRPr lang="en-US"/>
          </a:p>
        </p:txBody>
      </p:sp>
      <p:sp>
        <p:nvSpPr>
          <p:cNvPr id="9" name="Rectangle 8"/>
          <p:cNvSpPr/>
          <p:nvPr/>
        </p:nvSpPr>
        <p:spPr>
          <a:xfrm>
            <a:off x="-40341" y="2107168"/>
            <a:ext cx="1391728" cy="369332"/>
          </a:xfrm>
          <a:prstGeom prst="rect">
            <a:avLst/>
          </a:prstGeom>
        </p:spPr>
        <p:txBody>
          <a:bodyPr wrap="none">
            <a:spAutoFit/>
          </a:bodyPr>
          <a:lstStyle/>
          <a:p>
            <a:r>
              <a:rPr lang="en-US" smtClean="0">
                <a:solidFill>
                  <a:schemeClr val="accent1"/>
                </a:solidFill>
                <a:latin typeface="Adobe Devanagari" panose="02040503050201020203" pitchFamily="18" charset="0"/>
                <a:cs typeface="Adobe Devanagari" panose="02040503050201020203" pitchFamily="18" charset="0"/>
              </a:rPr>
              <a:t>RIGHT JOIN </a:t>
            </a:r>
            <a:endParaRPr lang="en-US"/>
          </a:p>
        </p:txBody>
      </p:sp>
      <p:sp>
        <p:nvSpPr>
          <p:cNvPr id="10" name="Rectangle 9"/>
          <p:cNvSpPr/>
          <p:nvPr/>
        </p:nvSpPr>
        <p:spPr>
          <a:xfrm>
            <a:off x="6612168" y="26894"/>
            <a:ext cx="692818" cy="369332"/>
          </a:xfrm>
          <a:prstGeom prst="rect">
            <a:avLst/>
          </a:prstGeom>
        </p:spPr>
        <p:txBody>
          <a:bodyPr wrap="none">
            <a:spAutoFit/>
          </a:bodyPr>
          <a:lstStyle/>
          <a:p>
            <a:r>
              <a:rPr lang="en-US" smtClean="0">
                <a:solidFill>
                  <a:schemeClr val="accent1"/>
                </a:solidFill>
                <a:latin typeface="Adobe Devanagari" panose="02040503050201020203" pitchFamily="18" charset="0"/>
                <a:cs typeface="Adobe Devanagari" panose="02040503050201020203" pitchFamily="18" charset="0"/>
              </a:rPr>
              <a:t>JOIN </a:t>
            </a:r>
            <a:endParaRPr lang="en-US"/>
          </a:p>
        </p:txBody>
      </p:sp>
      <p:sp>
        <p:nvSpPr>
          <p:cNvPr id="11" name="Rectangle 10"/>
          <p:cNvSpPr/>
          <p:nvPr/>
        </p:nvSpPr>
        <p:spPr>
          <a:xfrm>
            <a:off x="9500070" y="5765657"/>
            <a:ext cx="1242648" cy="369332"/>
          </a:xfrm>
          <a:prstGeom prst="rect">
            <a:avLst/>
          </a:prstGeom>
        </p:spPr>
        <p:txBody>
          <a:bodyPr wrap="none">
            <a:spAutoFit/>
          </a:bodyPr>
          <a:lstStyle/>
          <a:p>
            <a:r>
              <a:rPr lang="en-US" smtClean="0">
                <a:solidFill>
                  <a:schemeClr val="accent1"/>
                </a:solidFill>
                <a:latin typeface="Adobe Devanagari" panose="02040503050201020203" pitchFamily="18" charset="0"/>
                <a:cs typeface="Adobe Devanagari" panose="02040503050201020203" pitchFamily="18" charset="0"/>
              </a:rPr>
              <a:t>FULL JOIN </a:t>
            </a:r>
            <a:endParaRPr lang="en-US"/>
          </a:p>
        </p:txBody>
      </p:sp>
    </p:spTree>
    <p:extLst>
      <p:ext uri="{BB962C8B-B14F-4D97-AF65-F5344CB8AC3E}">
        <p14:creationId xmlns:p14="http://schemas.microsoft.com/office/powerpoint/2010/main" val="2118520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CROSS JOIN</a:t>
            </a:r>
            <a:endParaRPr lang="en-US" sz="5400">
              <a:latin typeface="SF Movie Poster" panose="00000400000000000000" pitchFamily="2" charset="0"/>
            </a:endParaRPr>
          </a:p>
        </p:txBody>
      </p:sp>
      <p:sp>
        <p:nvSpPr>
          <p:cNvPr id="5" name="TextBox 4"/>
          <p:cNvSpPr txBox="1"/>
          <p:nvPr/>
        </p:nvSpPr>
        <p:spPr>
          <a:xfrm>
            <a:off x="502303" y="1879641"/>
            <a:ext cx="11187393" cy="600164"/>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CROSS JOIN</a:t>
            </a:r>
            <a:r>
              <a:rPr lang="en-US" sz="2400" smtClean="0">
                <a:latin typeface="Adobe Devanagari" panose="02040503050201020203" pitchFamily="18" charset="0"/>
                <a:cs typeface="Adobe Devanagari" panose="02040503050201020203" pitchFamily="18" charset="0"/>
              </a:rPr>
              <a:t> is used to join each row from the 1</a:t>
            </a:r>
            <a:r>
              <a:rPr lang="en-US" sz="2400" baseline="30000" smtClean="0">
                <a:latin typeface="Adobe Devanagari" panose="02040503050201020203" pitchFamily="18" charset="0"/>
                <a:cs typeface="Adobe Devanagari" panose="02040503050201020203" pitchFamily="18" charset="0"/>
              </a:rPr>
              <a:t>st</a:t>
            </a:r>
            <a:r>
              <a:rPr lang="en-US" sz="2400" smtClean="0">
                <a:latin typeface="Adobe Devanagari" panose="02040503050201020203" pitchFamily="18" charset="0"/>
                <a:cs typeface="Adobe Devanagari" panose="02040503050201020203" pitchFamily="18" charset="0"/>
              </a:rPr>
              <a:t> table with ALL the rows from the 2</a:t>
            </a:r>
            <a:r>
              <a:rPr lang="en-US" sz="2400" baseline="30000" smtClean="0">
                <a:latin typeface="Adobe Devanagari" panose="02040503050201020203" pitchFamily="18" charset="0"/>
                <a:cs typeface="Adobe Devanagari" panose="02040503050201020203" pitchFamily="18" charset="0"/>
              </a:rPr>
              <a:t>nd</a:t>
            </a:r>
            <a:r>
              <a:rPr lang="en-US" sz="2400" smtClean="0">
                <a:latin typeface="Adobe Devanagari" panose="02040503050201020203" pitchFamily="18" charset="0"/>
                <a:cs typeface="Adobe Devanagari" panose="02040503050201020203" pitchFamily="18" charset="0"/>
              </a:rPr>
              <a:t> table</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p:txBody>
      </p:sp>
      <p:pic>
        <p:nvPicPr>
          <p:cNvPr id="6" name="Picture 5"/>
          <p:cNvPicPr>
            <a:picLocks noChangeAspect="1"/>
          </p:cNvPicPr>
          <p:nvPr/>
        </p:nvPicPr>
        <p:blipFill>
          <a:blip r:embed="rId2"/>
          <a:stretch>
            <a:fillRect/>
          </a:stretch>
        </p:blipFill>
        <p:spPr>
          <a:xfrm>
            <a:off x="3251667" y="2791385"/>
            <a:ext cx="5283630" cy="3448050"/>
          </a:xfrm>
          <a:prstGeom prst="rect">
            <a:avLst/>
          </a:prstGeom>
        </p:spPr>
      </p:pic>
    </p:spTree>
    <p:extLst>
      <p:ext uri="{BB962C8B-B14F-4D97-AF65-F5344CB8AC3E}">
        <p14:creationId xmlns:p14="http://schemas.microsoft.com/office/powerpoint/2010/main" val="4031887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ON</a:t>
            </a:r>
            <a:endParaRPr lang="en-US" sz="5400">
              <a:latin typeface="SF Movie Poster" panose="00000400000000000000" pitchFamily="2" charset="0"/>
            </a:endParaRPr>
          </a:p>
        </p:txBody>
      </p:sp>
      <p:sp>
        <p:nvSpPr>
          <p:cNvPr id="5" name="TextBox 4"/>
          <p:cNvSpPr txBox="1"/>
          <p:nvPr/>
        </p:nvSpPr>
        <p:spPr>
          <a:xfrm>
            <a:off x="1004607" y="1785512"/>
            <a:ext cx="10182785"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ON </a:t>
            </a:r>
            <a:r>
              <a:rPr lang="en-US" sz="2400" smtClean="0">
                <a:latin typeface="Adobe Devanagari" panose="02040503050201020203" pitchFamily="18" charset="0"/>
                <a:cs typeface="Adobe Devanagari" panose="02040503050201020203" pitchFamily="18" charset="0"/>
              </a:rPr>
              <a:t>indicates two columns from two tables where the data should be joined</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SELECT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column</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FROM</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table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JOIN</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other_table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ON</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table.country_name = other_table.name_of_country</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ON</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can take multiple conditions and with multiple joined tables. For example: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ON</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table3.id = table1.id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AND</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table2.year = table3.year</a:t>
            </a:r>
          </a:p>
        </p:txBody>
      </p:sp>
    </p:spTree>
    <p:extLst>
      <p:ext uri="{BB962C8B-B14F-4D97-AF65-F5344CB8AC3E}">
        <p14:creationId xmlns:p14="http://schemas.microsoft.com/office/powerpoint/2010/main" val="3568224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USING</a:t>
            </a:r>
            <a:endParaRPr lang="en-US" sz="5400">
              <a:latin typeface="SF Movie Poster" panose="00000400000000000000" pitchFamily="2" charset="0"/>
            </a:endParaRPr>
          </a:p>
        </p:txBody>
      </p:sp>
      <p:sp>
        <p:nvSpPr>
          <p:cNvPr id="5" name="TextBox 4"/>
          <p:cNvSpPr txBox="1"/>
          <p:nvPr/>
        </p:nvSpPr>
        <p:spPr>
          <a:xfrm>
            <a:off x="580604" y="1779687"/>
            <a:ext cx="11030791"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USING </a:t>
            </a:r>
            <a:r>
              <a:rPr lang="en-US" sz="2400" smtClean="0">
                <a:latin typeface="Adobe Devanagari" panose="02040503050201020203" pitchFamily="18" charset="0"/>
                <a:cs typeface="Adobe Devanagari" panose="02040503050201020203" pitchFamily="18" charset="0"/>
              </a:rPr>
              <a:t>indicates the same column name from two tables where the data should be joined</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SELECT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column</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FROM</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table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JOIN</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other_table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USING</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(name_of_column_to_join)</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	* Note: this only works if  name_of_column_to_join has the same name in both tables.</a:t>
            </a: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	* Second note: The parenthesis around the column name after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USING</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is mandatory</a:t>
            </a:r>
          </a:p>
        </p:txBody>
      </p:sp>
    </p:spTree>
    <p:extLst>
      <p:ext uri="{BB962C8B-B14F-4D97-AF65-F5344CB8AC3E}">
        <p14:creationId xmlns:p14="http://schemas.microsoft.com/office/powerpoint/2010/main" val="500791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725192"/>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FILTERING TABLES AND PLAYING WITH CONTENT</a:t>
            </a:r>
          </a:p>
          <a:p>
            <a:pPr algn="ctr"/>
            <a:endParaRPr lang="en-US" sz="72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2036786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INDEX</a:t>
            </a:r>
            <a:endParaRPr lang="en-US" sz="5400">
              <a:latin typeface="SF Movie Poster" panose="00000400000000000000" pitchFamily="2" charset="0"/>
            </a:endParaRPr>
          </a:p>
        </p:txBody>
      </p:sp>
      <p:sp>
        <p:nvSpPr>
          <p:cNvPr id="12" name="Rectangle 11"/>
          <p:cNvSpPr/>
          <p:nvPr/>
        </p:nvSpPr>
        <p:spPr>
          <a:xfrm>
            <a:off x="514350" y="1833677"/>
            <a:ext cx="11677650" cy="5024323"/>
          </a:xfrm>
          <a:prstGeom prst="rect">
            <a:avLst/>
          </a:prstGeom>
        </p:spPr>
        <p:txBody>
          <a:bodyPr wrap="square" numCol="3">
            <a:spAutoFit/>
          </a:bodyPr>
          <a:lstStyle/>
          <a:p>
            <a:pPr>
              <a:spcAft>
                <a:spcPts val="1800"/>
              </a:spcAft>
            </a:pPr>
            <a:r>
              <a:rPr lang="en-US" b="1" smtClean="0"/>
              <a:t>THE BASICS</a:t>
            </a:r>
            <a:endParaRPr lang="en-US" smtClean="0">
              <a:hlinkClick r:id="rId2" action="ppaction://hlinksldjump"/>
            </a:endParaRPr>
          </a:p>
          <a:p>
            <a:pPr>
              <a:spcAft>
                <a:spcPts val="1800"/>
              </a:spcAft>
            </a:pPr>
            <a:r>
              <a:rPr lang="en-US" smtClean="0">
                <a:hlinkClick r:id="rId2" action="ppaction://hlinksldjump"/>
              </a:rPr>
              <a:t>1. QUERY ORDER</a:t>
            </a:r>
            <a:endParaRPr lang="en-US" smtClean="0"/>
          </a:p>
          <a:p>
            <a:pPr>
              <a:spcAft>
                <a:spcPts val="1800"/>
              </a:spcAft>
            </a:pPr>
            <a:r>
              <a:rPr lang="en-US" smtClean="0">
                <a:hlinkClick r:id="rId3" action="ppaction://hlinksldjump"/>
              </a:rPr>
              <a:t>2. SELECT</a:t>
            </a:r>
            <a:endParaRPr lang="en-US" smtClean="0"/>
          </a:p>
          <a:p>
            <a:pPr>
              <a:spcAft>
                <a:spcPts val="1800"/>
              </a:spcAft>
            </a:pPr>
            <a:r>
              <a:rPr lang="en-US" smtClean="0">
                <a:hlinkClick r:id="rId4" action="ppaction://hlinksldjump"/>
              </a:rPr>
              <a:t>3. FROM</a:t>
            </a:r>
            <a:endParaRPr lang="en-US" smtClean="0"/>
          </a:p>
          <a:p>
            <a:pPr>
              <a:spcAft>
                <a:spcPts val="1800"/>
              </a:spcAft>
            </a:pPr>
            <a:r>
              <a:rPr lang="en-US" smtClean="0">
                <a:hlinkClick r:id="rId5" action="ppaction://hlinksldjump"/>
              </a:rPr>
              <a:t>4. LIMIT</a:t>
            </a:r>
            <a:endParaRPr lang="en-US" smtClean="0"/>
          </a:p>
          <a:p>
            <a:pPr>
              <a:spcAft>
                <a:spcPts val="1800"/>
              </a:spcAft>
            </a:pPr>
            <a:endParaRPr lang="en-US"/>
          </a:p>
          <a:p>
            <a:pPr>
              <a:spcAft>
                <a:spcPts val="1800"/>
              </a:spcAft>
            </a:pPr>
            <a:r>
              <a:rPr lang="en-US" b="1" smtClean="0"/>
              <a:t>JOINING TABLES</a:t>
            </a:r>
          </a:p>
          <a:p>
            <a:pPr>
              <a:spcAft>
                <a:spcPts val="1800"/>
              </a:spcAft>
            </a:pPr>
            <a:r>
              <a:rPr lang="en-US" smtClean="0">
                <a:hlinkClick r:id="rId6" action="ppaction://hlinksldjump"/>
              </a:rPr>
              <a:t>1. JOIN</a:t>
            </a:r>
            <a:endParaRPr lang="en-US" smtClean="0"/>
          </a:p>
          <a:p>
            <a:pPr>
              <a:spcAft>
                <a:spcPts val="1800"/>
              </a:spcAft>
            </a:pPr>
            <a:endParaRPr lang="en-US"/>
          </a:p>
          <a:p>
            <a:pPr>
              <a:spcAft>
                <a:spcPts val="1800"/>
              </a:spcAft>
            </a:pPr>
            <a:endParaRPr lang="en-US" b="1"/>
          </a:p>
          <a:p>
            <a:pPr>
              <a:spcAft>
                <a:spcPts val="1800"/>
              </a:spcAft>
            </a:pPr>
            <a:r>
              <a:rPr lang="en-US" b="1" smtClean="0"/>
              <a:t>FILTERING TABLES</a:t>
            </a:r>
            <a:endParaRPr lang="en-US" smtClean="0"/>
          </a:p>
          <a:p>
            <a:pPr>
              <a:spcAft>
                <a:spcPts val="1800"/>
              </a:spcAft>
            </a:pPr>
            <a:r>
              <a:rPr lang="en-US" smtClean="0">
                <a:hlinkClick r:id="rId7" action="ppaction://hlinksldjump"/>
              </a:rPr>
              <a:t>1. WHERE</a:t>
            </a:r>
            <a:endParaRPr lang="en-US" smtClean="0"/>
          </a:p>
          <a:p>
            <a:pPr>
              <a:spcAft>
                <a:spcPts val="1800"/>
              </a:spcAft>
            </a:pPr>
            <a:r>
              <a:rPr lang="en-US" smtClean="0">
                <a:hlinkClick r:id="rId8" action="ppaction://hlinksldjump"/>
              </a:rPr>
              <a:t>2. CASE</a:t>
            </a:r>
            <a:endParaRPr lang="en-US" smtClean="0"/>
          </a:p>
          <a:p>
            <a:pPr>
              <a:spcAft>
                <a:spcPts val="1800"/>
              </a:spcAft>
            </a:pPr>
            <a:r>
              <a:rPr lang="en-US" smtClean="0">
                <a:hlinkClick r:id="rId9" action="ppaction://hlinksldjump"/>
              </a:rPr>
              <a:t>3. IN</a:t>
            </a:r>
            <a:endParaRPr lang="en-US" smtClean="0"/>
          </a:p>
          <a:p>
            <a:pPr>
              <a:spcAft>
                <a:spcPts val="1800"/>
              </a:spcAft>
            </a:pPr>
            <a:r>
              <a:rPr lang="en-US" smtClean="0">
                <a:hlinkClick r:id="rId10" action="ppaction://hlinksldjump"/>
              </a:rPr>
              <a:t>4. BETWEEN</a:t>
            </a:r>
            <a:endParaRPr lang="en-US" smtClean="0"/>
          </a:p>
          <a:p>
            <a:pPr>
              <a:spcAft>
                <a:spcPts val="1800"/>
              </a:spcAft>
            </a:pPr>
            <a:r>
              <a:rPr lang="en-US" smtClean="0">
                <a:hlinkClick r:id="rId11" action="ppaction://hlinksldjump"/>
              </a:rPr>
              <a:t>5. LIKE</a:t>
            </a:r>
            <a:endParaRPr lang="en-US" smtClean="0"/>
          </a:p>
          <a:p>
            <a:pPr>
              <a:spcAft>
                <a:spcPts val="1800"/>
              </a:spcAft>
            </a:pPr>
            <a:r>
              <a:rPr lang="en-US" smtClean="0">
                <a:hlinkClick r:id="rId12" action="ppaction://hlinksldjump"/>
              </a:rPr>
              <a:t>6. DISTINCT</a:t>
            </a:r>
            <a:endParaRPr lang="en-US" smtClean="0"/>
          </a:p>
          <a:p>
            <a:pPr>
              <a:spcAft>
                <a:spcPts val="1800"/>
              </a:spcAft>
            </a:pPr>
            <a:r>
              <a:rPr lang="en-US" smtClean="0">
                <a:hlinkClick r:id="rId13" action="ppaction://hlinksldjump"/>
              </a:rPr>
              <a:t>7. GROUP BY</a:t>
            </a:r>
            <a:endParaRPr lang="en-US" smtClean="0"/>
          </a:p>
          <a:p>
            <a:pPr>
              <a:spcAft>
                <a:spcPts val="1800"/>
              </a:spcAft>
            </a:pPr>
            <a:r>
              <a:rPr lang="en-US" smtClean="0">
                <a:hlinkClick r:id="rId14" action="ppaction://hlinksldjump"/>
              </a:rPr>
              <a:t>8. AGGREGATION FUNCTIONS</a:t>
            </a:r>
            <a:endParaRPr lang="en-US" smtClean="0"/>
          </a:p>
          <a:p>
            <a:pPr>
              <a:spcAft>
                <a:spcPts val="1800"/>
              </a:spcAft>
            </a:pPr>
            <a:r>
              <a:rPr lang="en-US" smtClean="0">
                <a:hlinkClick r:id="rId15" action="ppaction://hlinksldjump"/>
              </a:rPr>
              <a:t>9. ORDER BY</a:t>
            </a:r>
            <a:endParaRPr lang="en-US" smtClean="0"/>
          </a:p>
          <a:p>
            <a:pPr>
              <a:spcAft>
                <a:spcPts val="1800"/>
              </a:spcAft>
            </a:pPr>
            <a:r>
              <a:rPr lang="en-US" b="1" smtClean="0"/>
              <a:t>WINDOW FUNCTIONS</a:t>
            </a:r>
          </a:p>
          <a:p>
            <a:pPr>
              <a:spcAft>
                <a:spcPts val="1800"/>
              </a:spcAft>
            </a:pPr>
            <a:r>
              <a:rPr lang="en-US" smtClean="0">
                <a:hlinkClick r:id="rId16" action="ppaction://hlinksldjump"/>
              </a:rPr>
              <a:t>1. OVER AND PARTITION BY</a:t>
            </a:r>
            <a:endParaRPr lang="en-US" smtClean="0"/>
          </a:p>
          <a:p>
            <a:pPr>
              <a:spcAft>
                <a:spcPts val="1800"/>
              </a:spcAft>
            </a:pPr>
            <a:r>
              <a:rPr lang="en-US" smtClean="0">
                <a:hlinkClick r:id="rId17" action="ppaction://hlinksldjump"/>
              </a:rPr>
              <a:t>2. COMMON WINDOW FUNCTIONS</a:t>
            </a:r>
            <a:endParaRPr lang="en-US" smtClean="0"/>
          </a:p>
          <a:p>
            <a:pPr>
              <a:spcAft>
                <a:spcPts val="1800"/>
              </a:spcAft>
            </a:pPr>
            <a:r>
              <a:rPr lang="en-US" smtClean="0">
                <a:hlinkClick r:id="rId18" action="ppaction://hlinksldjump"/>
              </a:rPr>
              <a:t>3. FIRST_VALUE AND LAST_VALUE</a:t>
            </a:r>
            <a:endParaRPr lang="en-US" smtClean="0"/>
          </a:p>
          <a:p>
            <a:pPr>
              <a:spcAft>
                <a:spcPts val="1800"/>
              </a:spcAft>
            </a:pPr>
            <a:r>
              <a:rPr lang="en-US" smtClean="0">
                <a:hlinkClick r:id="rId19" action="ppaction://hlinksldjump"/>
              </a:rPr>
              <a:t>4. LEAD</a:t>
            </a:r>
            <a:endParaRPr lang="en-US" smtClean="0"/>
          </a:p>
          <a:p>
            <a:pPr>
              <a:spcAft>
                <a:spcPts val="1800"/>
              </a:spcAft>
            </a:pPr>
            <a:r>
              <a:rPr lang="en-US" smtClean="0">
                <a:hlinkClick r:id="rId20" action="ppaction://hlinksldjump"/>
              </a:rPr>
              <a:t>5. LAG</a:t>
            </a:r>
            <a:endParaRPr lang="en-US" smtClean="0"/>
          </a:p>
          <a:p>
            <a:pPr>
              <a:spcAft>
                <a:spcPts val="1800"/>
              </a:spcAft>
            </a:pPr>
            <a:r>
              <a:rPr lang="en-US" smtClean="0">
                <a:hlinkClick r:id="rId21" action="ppaction://hlinksldjump"/>
              </a:rPr>
              <a:t>6. TIME SERIES WITH WINDOW FUNCTIONS</a:t>
            </a:r>
            <a:endParaRPr lang="en-US" smtClean="0"/>
          </a:p>
        </p:txBody>
      </p:sp>
    </p:spTree>
    <p:extLst>
      <p:ext uri="{BB962C8B-B14F-4D97-AF65-F5344CB8AC3E}">
        <p14:creationId xmlns:p14="http://schemas.microsoft.com/office/powerpoint/2010/main" val="1464319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WHERE</a:t>
            </a:r>
            <a:endParaRPr lang="en-US" sz="5400">
              <a:latin typeface="SF Movie Poster" panose="00000400000000000000" pitchFamily="2" charset="0"/>
            </a:endParaRPr>
          </a:p>
        </p:txBody>
      </p:sp>
      <p:sp>
        <p:nvSpPr>
          <p:cNvPr id="5" name="TextBox 4"/>
          <p:cNvSpPr txBox="1"/>
          <p:nvPr/>
        </p:nvSpPr>
        <p:spPr>
          <a:xfrm>
            <a:off x="1004607" y="1785512"/>
            <a:ext cx="10182785" cy="4524315"/>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WHERE</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is used to filter data based on a condition for a row</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WHERE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numbered_column &gt; given_number</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WHERE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a:latin typeface="Adobe Devanagari" panose="02040503050201020203" pitchFamily="18" charset="0"/>
                <a:cs typeface="Adobe Devanagari" panose="02040503050201020203" pitchFamily="18" charset="0"/>
                <a:sym typeface="Wingdings" panose="05000000000000000000" pitchFamily="2" charset="2"/>
              </a:rPr>
              <a:t>column =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value</a:t>
            </a:r>
          </a:p>
          <a:p>
            <a:pPr>
              <a:lnSpc>
                <a:spcPct val="150000"/>
              </a:lnSpc>
            </a:pPr>
            <a:r>
              <a:rPr lang="en-US" sz="240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where </a:t>
            </a:r>
            <a:r>
              <a:rPr lang="en-US" sz="2400">
                <a:latin typeface="Adobe Devanagari" panose="02040503050201020203" pitchFamily="18" charset="0"/>
                <a:cs typeface="Adobe Devanagari" panose="02040503050201020203" pitchFamily="18" charset="0"/>
                <a:sym typeface="Wingdings" panose="05000000000000000000" pitchFamily="2" charset="2"/>
              </a:rPr>
              <a:t>operators:   &gt;,   &lt;,   &gt;=,   &lt;=,   =,   &lt;&gt;</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WHERE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column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IN</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(value1, value2, value3, …)</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WHERE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column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LIKE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‘value’</a:t>
            </a:r>
          </a:p>
        </p:txBody>
      </p:sp>
    </p:spTree>
    <p:extLst>
      <p:ext uri="{BB962C8B-B14F-4D97-AF65-F5344CB8AC3E}">
        <p14:creationId xmlns:p14="http://schemas.microsoft.com/office/powerpoint/2010/main" val="3018286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WHERE CLAUSES</a:t>
            </a:r>
            <a:endParaRPr lang="en-US" sz="5400">
              <a:latin typeface="SF Movie Poster" panose="00000400000000000000" pitchFamily="2" charset="0"/>
            </a:endParaRPr>
          </a:p>
        </p:txBody>
      </p:sp>
      <p:sp>
        <p:nvSpPr>
          <p:cNvPr id="5" name="TextBox 4"/>
          <p:cNvSpPr txBox="1"/>
          <p:nvPr/>
        </p:nvSpPr>
        <p:spPr>
          <a:xfrm>
            <a:off x="1004607" y="1785512"/>
            <a:ext cx="10182785" cy="3416320"/>
          </a:xfrm>
          <a:prstGeom prst="rect">
            <a:avLst/>
          </a:prstGeom>
          <a:noFill/>
        </p:spPr>
        <p:txBody>
          <a:bodyPr wrap="square" rtlCol="0">
            <a:spAutoFit/>
          </a:bodyPr>
          <a:lstStyle/>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Clauses that can go inside a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WHERE</a:t>
            </a:r>
          </a:p>
          <a:p>
            <a:pPr marL="342900" indent="-342900">
              <a:lnSpc>
                <a:spcPct val="150000"/>
              </a:lnSpc>
              <a:buFontTx/>
              <a:buChar char="-"/>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A simple condition on a column</a:t>
            </a:r>
          </a:p>
          <a:p>
            <a:pPr marL="342900" indent="-342900">
              <a:lnSpc>
                <a:spcPct val="150000"/>
              </a:lnSpc>
              <a:buFontTx/>
              <a:buChar char="-"/>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A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LIKE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clause</a:t>
            </a:r>
          </a:p>
          <a:p>
            <a:pPr marL="342900" indent="-342900">
              <a:lnSpc>
                <a:spcPct val="150000"/>
              </a:lnSpc>
              <a:buFontTx/>
              <a:buChar char="-"/>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An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IN</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clause</a:t>
            </a:r>
          </a:p>
          <a:p>
            <a:pPr marL="342900" indent="-342900">
              <a:lnSpc>
                <a:spcPct val="150000"/>
              </a:lnSpc>
              <a:buFontTx/>
              <a:buChar char="-"/>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Multiple conditions based on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AND</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OR</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NOT</a:t>
            </a:r>
            <a:endParaRPr lang="en-U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endParaRPr>
          </a:p>
          <a:p>
            <a:pPr marL="342900" indent="-342900">
              <a:lnSpc>
                <a:spcPct val="150000"/>
              </a:lnSpc>
              <a:buFontTx/>
              <a:buChar char="-"/>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A subquery</a:t>
            </a:r>
          </a:p>
        </p:txBody>
      </p:sp>
    </p:spTree>
    <p:extLst>
      <p:ext uri="{BB962C8B-B14F-4D97-AF65-F5344CB8AC3E}">
        <p14:creationId xmlns:p14="http://schemas.microsoft.com/office/powerpoint/2010/main" val="418326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CASE</a:t>
            </a:r>
            <a:endParaRPr lang="en-US" sz="5400">
              <a:latin typeface="SF Movie Poster" panose="00000400000000000000" pitchFamily="2" charset="0"/>
            </a:endParaRPr>
          </a:p>
        </p:txBody>
      </p:sp>
      <p:sp>
        <p:nvSpPr>
          <p:cNvPr id="5" name="TextBox 4"/>
          <p:cNvSpPr txBox="1"/>
          <p:nvPr/>
        </p:nvSpPr>
        <p:spPr>
          <a:xfrm>
            <a:off x="4762" y="1785512"/>
            <a:ext cx="12187238"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CASE</a:t>
            </a:r>
            <a:r>
              <a:rPr lang="en-US" sz="2400" smtClean="0">
                <a:latin typeface="Adobe Devanagari" panose="02040503050201020203" pitchFamily="18" charset="0"/>
                <a:cs typeface="Adobe Devanagari" panose="02040503050201020203" pitchFamily="18" charset="0"/>
              </a:rPr>
              <a:t> defines column values based on conditions</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CASE</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WHEN</a:t>
            </a:r>
            <a:r>
              <a:rPr lang="en-US" sz="2400" smtClean="0">
                <a:latin typeface="Adobe Devanagari" panose="02040503050201020203" pitchFamily="18" charset="0"/>
                <a:cs typeface="Adobe Devanagari" panose="02040503050201020203" pitchFamily="18" charset="0"/>
              </a:rPr>
              <a:t> numbered_column &gt; 50 </a:t>
            </a:r>
            <a:r>
              <a:rPr lang="en-US" sz="2400" smtClean="0">
                <a:solidFill>
                  <a:schemeClr val="accent1"/>
                </a:solidFill>
                <a:latin typeface="Adobe Devanagari" panose="02040503050201020203" pitchFamily="18" charset="0"/>
                <a:cs typeface="Adobe Devanagari" panose="02040503050201020203" pitchFamily="18" charset="0"/>
              </a:rPr>
              <a:t>THEN</a:t>
            </a:r>
            <a:r>
              <a:rPr lang="en-US" sz="2400" smtClean="0">
                <a:latin typeface="Adobe Devanagari" panose="02040503050201020203" pitchFamily="18" charset="0"/>
                <a:cs typeface="Adobe Devanagari" panose="02040503050201020203" pitchFamily="18" charset="0"/>
              </a:rPr>
              <a:t> ‘big’</a:t>
            </a:r>
          </a:p>
          <a:p>
            <a:pPr>
              <a:lnSpc>
                <a:spcPct val="150000"/>
              </a:lnSpc>
            </a:pPr>
            <a:r>
              <a:rPr lang="en-US" sz="240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WHEN</a:t>
            </a:r>
            <a:r>
              <a:rPr lang="en-US" sz="2400" smtClean="0">
                <a:latin typeface="Adobe Devanagari" panose="02040503050201020203" pitchFamily="18" charset="0"/>
                <a:cs typeface="Adobe Devanagari" panose="02040503050201020203" pitchFamily="18" charset="0"/>
              </a:rPr>
              <a:t> numbered_column &lt; 50 </a:t>
            </a:r>
            <a:r>
              <a:rPr lang="en-US" sz="2400" smtClean="0">
                <a:solidFill>
                  <a:schemeClr val="accent1"/>
                </a:solidFill>
                <a:latin typeface="Adobe Devanagari" panose="02040503050201020203" pitchFamily="18" charset="0"/>
                <a:cs typeface="Adobe Devanagari" panose="02040503050201020203" pitchFamily="18" charset="0"/>
              </a:rPr>
              <a:t>AND</a:t>
            </a:r>
            <a:r>
              <a:rPr lang="en-US" sz="2400" smtClean="0">
                <a:latin typeface="Adobe Devanagari" panose="02040503050201020203" pitchFamily="18" charset="0"/>
                <a:cs typeface="Adobe Devanagari" panose="02040503050201020203" pitchFamily="18" charset="0"/>
              </a:rPr>
              <a:t> numbered_column &gt; 25 </a:t>
            </a:r>
            <a:r>
              <a:rPr lang="en-US" sz="2400" smtClean="0">
                <a:solidFill>
                  <a:schemeClr val="accent1"/>
                </a:solidFill>
                <a:latin typeface="Adobe Devanagari" panose="02040503050201020203" pitchFamily="18" charset="0"/>
                <a:cs typeface="Adobe Devanagari" panose="02040503050201020203" pitchFamily="18" charset="0"/>
              </a:rPr>
              <a:t>THEN</a:t>
            </a:r>
            <a:r>
              <a:rPr lang="en-US" sz="2400" smtClean="0">
                <a:latin typeface="Adobe Devanagari" panose="02040503050201020203" pitchFamily="18" charset="0"/>
                <a:cs typeface="Adobe Devanagari" panose="02040503050201020203" pitchFamily="18" charset="0"/>
              </a:rPr>
              <a:t> ‘medium’</a:t>
            </a:r>
          </a:p>
          <a:p>
            <a:pPr>
              <a:lnSpc>
                <a:spcPct val="150000"/>
              </a:lnSpc>
            </a:pPr>
            <a:r>
              <a:rPr lang="en-US" sz="240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ELSE</a:t>
            </a:r>
            <a:r>
              <a:rPr lang="en-US" sz="2400" smtClean="0">
                <a:latin typeface="Adobe Devanagari" panose="02040503050201020203" pitchFamily="18" charset="0"/>
                <a:cs typeface="Adobe Devanagari" panose="02040503050201020203" pitchFamily="18" charset="0"/>
              </a:rPr>
              <a:t> ‘small’ </a:t>
            </a:r>
            <a:r>
              <a:rPr lang="en-US" sz="2400" smtClean="0">
                <a:solidFill>
                  <a:schemeClr val="accent1"/>
                </a:solidFill>
                <a:latin typeface="Adobe Devanagari" panose="02040503050201020203" pitchFamily="18" charset="0"/>
                <a:cs typeface="Adobe Devanagari" panose="02040503050201020203" pitchFamily="18" charset="0"/>
              </a:rPr>
              <a:t>END</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AS</a:t>
            </a:r>
            <a:r>
              <a:rPr lang="en-US" sz="2400" smtClean="0">
                <a:latin typeface="Adobe Devanagari" panose="02040503050201020203" pitchFamily="18" charset="0"/>
                <a:cs typeface="Adobe Devanagari" panose="02040503050201020203" pitchFamily="18" charset="0"/>
              </a:rPr>
              <a:t> case_column_alias</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CASE</a:t>
            </a:r>
            <a:r>
              <a:rPr lang="en-US" sz="2400" smtClean="0">
                <a:latin typeface="Adobe Devanagari" panose="02040503050201020203" pitchFamily="18" charset="0"/>
                <a:cs typeface="Adobe Devanagari" panose="02040503050201020203" pitchFamily="18" charset="0"/>
              </a:rPr>
              <a:t> must always be aliased at the end in </a:t>
            </a:r>
            <a:r>
              <a:rPr lang="en-US" sz="2400" smtClean="0">
                <a:solidFill>
                  <a:schemeClr val="accent1"/>
                </a:solidFill>
                <a:latin typeface="Adobe Devanagari" panose="02040503050201020203" pitchFamily="18" charset="0"/>
                <a:cs typeface="Adobe Devanagari" panose="02040503050201020203" pitchFamily="18" charset="0"/>
              </a:rPr>
              <a:t>SELECT</a:t>
            </a:r>
            <a:r>
              <a:rPr lang="en-US" sz="2400" smtClean="0">
                <a:latin typeface="Adobe Devanagari" panose="02040503050201020203" pitchFamily="18" charset="0"/>
                <a:cs typeface="Adobe Devanagari" panose="02040503050201020203" pitchFamily="18" charset="0"/>
              </a:rPr>
              <a:t> clauses (but not in </a:t>
            </a:r>
            <a:r>
              <a:rPr lang="en-US" sz="2400" smtClean="0">
                <a:solidFill>
                  <a:schemeClr val="accent1"/>
                </a:solidFill>
                <a:latin typeface="Adobe Devanagari" panose="02040503050201020203" pitchFamily="18" charset="0"/>
                <a:cs typeface="Adobe Devanagari" panose="02040503050201020203" pitchFamily="18" charset="0"/>
              </a:rPr>
              <a:t>WHERE</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ORDER</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BY</a:t>
            </a:r>
            <a:r>
              <a:rPr lang="en-US" sz="2400" smtClean="0">
                <a:latin typeface="Adobe Devanagari" panose="02040503050201020203" pitchFamily="18" charset="0"/>
                <a:cs typeface="Adobe Devanagari" panose="02040503050201020203" pitchFamily="18" charset="0"/>
              </a:rPr>
              <a:t>…)</a:t>
            </a:r>
          </a:p>
          <a:p>
            <a:pPr>
              <a:lnSpc>
                <a:spcPct val="150000"/>
              </a:lnSpc>
            </a:pPr>
            <a:r>
              <a:rPr lang="en-US" sz="240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inside each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WHEN</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THEN</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there can be multiple conditions, even based on multiple columns. Example: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CASE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WHEN</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amount &gt; 50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AND</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country = ‘France’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THEN</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‘fa’</a:t>
            </a:r>
          </a:p>
        </p:txBody>
      </p:sp>
    </p:spTree>
    <p:extLst>
      <p:ext uri="{BB962C8B-B14F-4D97-AF65-F5344CB8AC3E}">
        <p14:creationId xmlns:p14="http://schemas.microsoft.com/office/powerpoint/2010/main" val="1905329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CASE</a:t>
            </a:r>
            <a:endParaRPr lang="en-US" sz="5400">
              <a:latin typeface="SF Movie Poster" panose="00000400000000000000" pitchFamily="2" charset="0"/>
            </a:endParaRPr>
          </a:p>
        </p:txBody>
      </p:sp>
      <p:sp>
        <p:nvSpPr>
          <p:cNvPr id="5" name="TextBox 4"/>
          <p:cNvSpPr txBox="1"/>
          <p:nvPr/>
        </p:nvSpPr>
        <p:spPr>
          <a:xfrm>
            <a:off x="836098" y="1785512"/>
            <a:ext cx="10519803" cy="5078313"/>
          </a:xfrm>
          <a:prstGeom prst="rect">
            <a:avLst/>
          </a:prstGeom>
          <a:noFill/>
        </p:spPr>
        <p:txBody>
          <a:bodyPr wrap="square" rtlCol="0">
            <a:spAutoFit/>
          </a:bodyPr>
          <a:lstStyle/>
          <a:p>
            <a:pPr>
              <a:lnSpc>
                <a:spcPct val="150000"/>
              </a:lnSpc>
            </a:pPr>
            <a:r>
              <a:rPr lang="en-US" sz="2400" smtClean="0">
                <a:latin typeface="Adobe Devanagari" panose="02040503050201020203" pitchFamily="18" charset="0"/>
                <a:cs typeface="Adobe Devanagari" panose="02040503050201020203" pitchFamily="18" charset="0"/>
              </a:rPr>
              <a:t>Useful trick with </a:t>
            </a:r>
            <a:r>
              <a:rPr lang="en-US" sz="2400" smtClean="0">
                <a:solidFill>
                  <a:schemeClr val="accent1"/>
                </a:solidFill>
                <a:latin typeface="Adobe Devanagari" panose="02040503050201020203" pitchFamily="18" charset="0"/>
                <a:cs typeface="Adobe Devanagari" panose="02040503050201020203" pitchFamily="18" charset="0"/>
              </a:rPr>
              <a:t>CASE</a:t>
            </a:r>
            <a:r>
              <a:rPr lang="en-US" sz="2400" smtClean="0">
                <a:latin typeface="Adobe Devanagari" panose="02040503050201020203" pitchFamily="18" charset="0"/>
                <a:cs typeface="Adobe Devanagari" panose="02040503050201020203" pitchFamily="18" charset="0"/>
              </a:rPr>
              <a:t>: Calculate totals or percentages of conditions with SUM and AVG:</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latin typeface="Adobe Devanagari" panose="02040503050201020203" pitchFamily="18" charset="0"/>
                <a:cs typeface="Adobe Devanagari" panose="02040503050201020203" pitchFamily="18" charset="0"/>
              </a:rPr>
              <a:t>Calculate totals of conditions:</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SUM</a:t>
            </a:r>
            <a:r>
              <a:rPr lang="en-US" sz="2400" smtClean="0">
                <a:latin typeface="Adobe Devanagari" panose="02040503050201020203" pitchFamily="18" charset="0"/>
                <a:cs typeface="Adobe Devanagari" panose="02040503050201020203" pitchFamily="18" charset="0"/>
              </a:rPr>
              <a:t>(</a:t>
            </a:r>
            <a:r>
              <a:rPr lang="en-US" sz="2400" smtClean="0">
                <a:solidFill>
                  <a:schemeClr val="accent1"/>
                </a:solidFill>
                <a:latin typeface="Adobe Devanagari" panose="02040503050201020203" pitchFamily="18" charset="0"/>
                <a:cs typeface="Adobe Devanagari" panose="02040503050201020203" pitchFamily="18" charset="0"/>
              </a:rPr>
              <a:t>CASE</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WHEN</a:t>
            </a:r>
            <a:r>
              <a:rPr lang="en-US" sz="2400" smtClean="0">
                <a:latin typeface="Adobe Devanagari" panose="02040503050201020203" pitchFamily="18" charset="0"/>
                <a:cs typeface="Adobe Devanagari" panose="02040503050201020203" pitchFamily="18" charset="0"/>
              </a:rPr>
              <a:t> condition </a:t>
            </a:r>
            <a:r>
              <a:rPr lang="en-US" sz="2400" smtClean="0">
                <a:solidFill>
                  <a:schemeClr val="accent1"/>
                </a:solidFill>
                <a:latin typeface="Adobe Devanagari" panose="02040503050201020203" pitchFamily="18" charset="0"/>
                <a:cs typeface="Adobe Devanagari" panose="02040503050201020203" pitchFamily="18" charset="0"/>
              </a:rPr>
              <a:t>THEN</a:t>
            </a:r>
            <a:r>
              <a:rPr lang="en-US" sz="2400" smtClean="0">
                <a:latin typeface="Adobe Devanagari" panose="02040503050201020203" pitchFamily="18" charset="0"/>
                <a:cs typeface="Adobe Devanagari" panose="02040503050201020203" pitchFamily="18" charset="0"/>
              </a:rPr>
              <a:t> 1 </a:t>
            </a:r>
            <a:r>
              <a:rPr lang="en-US" sz="2400" smtClean="0">
                <a:solidFill>
                  <a:schemeClr val="accent1"/>
                </a:solidFill>
                <a:latin typeface="Adobe Devanagari" panose="02040503050201020203" pitchFamily="18" charset="0"/>
                <a:cs typeface="Adobe Devanagari" panose="02040503050201020203" pitchFamily="18" charset="0"/>
              </a:rPr>
              <a:t>ELSE</a:t>
            </a:r>
            <a:r>
              <a:rPr lang="en-US" sz="2400" smtClean="0">
                <a:latin typeface="Adobe Devanagari" panose="02040503050201020203" pitchFamily="18" charset="0"/>
                <a:cs typeface="Adobe Devanagari" panose="02040503050201020203" pitchFamily="18" charset="0"/>
              </a:rPr>
              <a:t> 0 </a:t>
            </a:r>
            <a:r>
              <a:rPr lang="en-US" sz="2400" smtClean="0">
                <a:solidFill>
                  <a:schemeClr val="accent1"/>
                </a:solidFill>
                <a:latin typeface="Adobe Devanagari" panose="02040503050201020203" pitchFamily="18" charset="0"/>
                <a:cs typeface="Adobe Devanagari" panose="02040503050201020203" pitchFamily="18" charset="0"/>
              </a:rPr>
              <a:t>END</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AS</a:t>
            </a:r>
            <a:r>
              <a:rPr lang="en-US" sz="2400" smtClean="0">
                <a:latin typeface="Adobe Devanagari" panose="02040503050201020203" pitchFamily="18" charset="0"/>
                <a:cs typeface="Adobe Devanagari" panose="02040503050201020203" pitchFamily="18" charset="0"/>
              </a:rPr>
              <a:t> total</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FROM</a:t>
            </a:r>
            <a:r>
              <a:rPr lang="en-US" sz="2400" smtClean="0">
                <a:latin typeface="Adobe Devanagari" panose="02040503050201020203" pitchFamily="18" charset="0"/>
                <a:cs typeface="Adobe Devanagari" panose="02040503050201020203" pitchFamily="18" charset="0"/>
              </a:rPr>
              <a:t> table_name</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latin typeface="Adobe Devanagari" panose="02040503050201020203" pitchFamily="18" charset="0"/>
                <a:cs typeface="Adobe Devanagari" panose="02040503050201020203" pitchFamily="18" charset="0"/>
              </a:rPr>
              <a:t>Calculate percentages of conditions (multiply by 100 to make it a percentage, though):</a:t>
            </a: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SELECT</a:t>
            </a:r>
            <a:r>
              <a:rPr lang="en-US" sz="240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AVG</a:t>
            </a:r>
            <a:r>
              <a:rPr lang="en-US" sz="2400" smtClean="0">
                <a:latin typeface="Adobe Devanagari" panose="02040503050201020203" pitchFamily="18" charset="0"/>
                <a:cs typeface="Adobe Devanagari" panose="02040503050201020203" pitchFamily="18" charset="0"/>
              </a:rPr>
              <a:t>(</a:t>
            </a:r>
            <a:r>
              <a:rPr lang="en-US" sz="2400" smtClean="0">
                <a:solidFill>
                  <a:schemeClr val="accent1"/>
                </a:solidFill>
                <a:latin typeface="Adobe Devanagari" panose="02040503050201020203" pitchFamily="18" charset="0"/>
                <a:cs typeface="Adobe Devanagari" panose="02040503050201020203" pitchFamily="18" charset="0"/>
              </a:rPr>
              <a:t>CASE</a:t>
            </a:r>
            <a:r>
              <a:rPr lang="en-US" sz="2400" smtClean="0">
                <a:latin typeface="Adobe Devanagari" panose="02040503050201020203" pitchFamily="18" charset="0"/>
                <a:cs typeface="Adobe Devanagari" panose="02040503050201020203" pitchFamily="18" charset="0"/>
              </a:rPr>
              <a:t> </a:t>
            </a:r>
            <a:r>
              <a:rPr lang="en-US" sz="2400">
                <a:solidFill>
                  <a:schemeClr val="accent1"/>
                </a:solidFill>
                <a:latin typeface="Adobe Devanagari" panose="02040503050201020203" pitchFamily="18" charset="0"/>
                <a:cs typeface="Adobe Devanagari" panose="02040503050201020203" pitchFamily="18" charset="0"/>
              </a:rPr>
              <a:t>WHEN</a:t>
            </a:r>
            <a:r>
              <a:rPr lang="en-US" sz="2400">
                <a:latin typeface="Adobe Devanagari" panose="02040503050201020203" pitchFamily="18" charset="0"/>
                <a:cs typeface="Adobe Devanagari" panose="02040503050201020203" pitchFamily="18" charset="0"/>
              </a:rPr>
              <a:t> condition </a:t>
            </a:r>
            <a:r>
              <a:rPr lang="en-US" sz="2400">
                <a:solidFill>
                  <a:schemeClr val="accent1"/>
                </a:solidFill>
                <a:latin typeface="Adobe Devanagari" panose="02040503050201020203" pitchFamily="18" charset="0"/>
                <a:cs typeface="Adobe Devanagari" panose="02040503050201020203" pitchFamily="18" charset="0"/>
              </a:rPr>
              <a:t>THEN</a:t>
            </a:r>
            <a:r>
              <a:rPr lang="en-US" sz="2400">
                <a:latin typeface="Adobe Devanagari" panose="02040503050201020203" pitchFamily="18" charset="0"/>
                <a:cs typeface="Adobe Devanagari" panose="02040503050201020203" pitchFamily="18" charset="0"/>
              </a:rPr>
              <a:t> 1 </a:t>
            </a:r>
            <a:r>
              <a:rPr lang="en-US" sz="2400">
                <a:solidFill>
                  <a:schemeClr val="accent1"/>
                </a:solidFill>
                <a:latin typeface="Adobe Devanagari" panose="02040503050201020203" pitchFamily="18" charset="0"/>
                <a:cs typeface="Adobe Devanagari" panose="02040503050201020203" pitchFamily="18" charset="0"/>
              </a:rPr>
              <a:t>ELSE</a:t>
            </a:r>
            <a:r>
              <a:rPr lang="en-US" sz="2400">
                <a:latin typeface="Adobe Devanagari" panose="02040503050201020203" pitchFamily="18" charset="0"/>
                <a:cs typeface="Adobe Devanagari" panose="02040503050201020203" pitchFamily="18" charset="0"/>
              </a:rPr>
              <a:t> 0 </a:t>
            </a:r>
            <a:r>
              <a:rPr lang="en-US" sz="2400">
                <a:solidFill>
                  <a:schemeClr val="accent1"/>
                </a:solidFill>
                <a:latin typeface="Adobe Devanagari" panose="02040503050201020203" pitchFamily="18" charset="0"/>
                <a:cs typeface="Adobe Devanagari" panose="02040503050201020203" pitchFamily="18" charset="0"/>
              </a:rPr>
              <a:t>END</a:t>
            </a:r>
            <a:r>
              <a:rPr lang="en-US" sz="2400">
                <a:latin typeface="Adobe Devanagari" panose="02040503050201020203" pitchFamily="18" charset="0"/>
                <a:cs typeface="Adobe Devanagari" panose="02040503050201020203" pitchFamily="18" charset="0"/>
              </a:rPr>
              <a:t>) </a:t>
            </a:r>
            <a:r>
              <a:rPr lang="en-US" sz="2400">
                <a:solidFill>
                  <a:schemeClr val="accent1"/>
                </a:solidFill>
                <a:latin typeface="Adobe Devanagari" panose="02040503050201020203" pitchFamily="18" charset="0"/>
                <a:cs typeface="Adobe Devanagari" panose="02040503050201020203" pitchFamily="18" charset="0"/>
              </a:rPr>
              <a:t>AS</a:t>
            </a:r>
            <a:r>
              <a:rPr lang="en-US" sz="2400">
                <a:latin typeface="Adobe Devanagari" panose="02040503050201020203" pitchFamily="18" charset="0"/>
                <a:cs typeface="Adobe Devanagari" panose="02040503050201020203" pitchFamily="18" charset="0"/>
              </a:rPr>
              <a:t> total</a:t>
            </a: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FROM</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table_name</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058457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IN</a:t>
            </a:r>
            <a:endParaRPr lang="en-US" sz="5400">
              <a:latin typeface="SF Movie Poster" panose="00000400000000000000" pitchFamily="2" charset="0"/>
            </a:endParaRPr>
          </a:p>
        </p:txBody>
      </p:sp>
      <p:sp>
        <p:nvSpPr>
          <p:cNvPr id="5" name="TextBox 4"/>
          <p:cNvSpPr txBox="1"/>
          <p:nvPr/>
        </p:nvSpPr>
        <p:spPr>
          <a:xfrm>
            <a:off x="896750" y="1785512"/>
            <a:ext cx="10398499" cy="3416320"/>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IN </a:t>
            </a:r>
            <a:r>
              <a:rPr lang="en-US" sz="2400" smtClean="0">
                <a:latin typeface="Adobe Devanagari" panose="02040503050201020203" pitchFamily="18" charset="0"/>
                <a:cs typeface="Adobe Devanagari" panose="02040503050201020203" pitchFamily="18" charset="0"/>
              </a:rPr>
              <a:t>let’s us specity a list of values to check if our value is in the list</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WHERE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country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(NOT) IN</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(‘France’, ‘Spain’, ‘Germany)</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notice </a:t>
            </a:r>
            <a:r>
              <a:rPr lang="en-US" sz="2400">
                <a:latin typeface="Adobe Devanagari" panose="02040503050201020203" pitchFamily="18" charset="0"/>
                <a:cs typeface="Adobe Devanagari" panose="02040503050201020203" pitchFamily="18" charset="0"/>
                <a:sym typeface="Wingdings" panose="05000000000000000000" pitchFamily="2" charset="2"/>
              </a:rPr>
              <a:t>that </a:t>
            </a:r>
            <a:r>
              <a:rPr lang="en-U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NOT</a:t>
            </a:r>
            <a:r>
              <a:rPr lang="en-US" sz="2400">
                <a:latin typeface="Adobe Devanagari" panose="02040503050201020203" pitchFamily="18" charset="0"/>
                <a:cs typeface="Adobe Devanagari" panose="02040503050201020203" pitchFamily="18" charset="0"/>
                <a:sym typeface="Wingdings" panose="05000000000000000000" pitchFamily="2" charset="2"/>
              </a:rPr>
              <a:t> can be used before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IN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to </a:t>
            </a:r>
            <a:r>
              <a:rPr lang="en-US" sz="2400">
                <a:latin typeface="Adobe Devanagari" panose="02040503050201020203" pitchFamily="18" charset="0"/>
                <a:cs typeface="Adobe Devanagari" panose="02040503050201020203" pitchFamily="18" charset="0"/>
                <a:sym typeface="Wingdings" panose="05000000000000000000" pitchFamily="2" charset="2"/>
              </a:rPr>
              <a:t>get the opposite of what we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specify</a:t>
            </a: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	* also notice that the contents of the list are between parenthesis</a:t>
            </a:r>
          </a:p>
        </p:txBody>
      </p:sp>
    </p:spTree>
    <p:extLst>
      <p:ext uri="{BB962C8B-B14F-4D97-AF65-F5344CB8AC3E}">
        <p14:creationId xmlns:p14="http://schemas.microsoft.com/office/powerpoint/2010/main" val="2309564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BETWEEN</a:t>
            </a:r>
            <a:endParaRPr lang="en-US" sz="5400">
              <a:latin typeface="SF Movie Poster" panose="00000400000000000000" pitchFamily="2" charset="0"/>
            </a:endParaRPr>
          </a:p>
        </p:txBody>
      </p:sp>
      <p:sp>
        <p:nvSpPr>
          <p:cNvPr id="5" name="TextBox 4"/>
          <p:cNvSpPr txBox="1"/>
          <p:nvPr/>
        </p:nvSpPr>
        <p:spPr>
          <a:xfrm>
            <a:off x="1004607" y="1785512"/>
            <a:ext cx="10182785" cy="3970318"/>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BETWEEN </a:t>
            </a:r>
            <a:r>
              <a:rPr lang="en-US" sz="2400" smtClean="0">
                <a:latin typeface="Adobe Devanagari" panose="02040503050201020203" pitchFamily="18" charset="0"/>
                <a:cs typeface="Adobe Devanagari" panose="02040503050201020203" pitchFamily="18" charset="0"/>
              </a:rPr>
              <a:t>let’s us specity start and end of values</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WHERE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spending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BETWEEN</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30 </a:t>
            </a:r>
            <a:r>
              <a:rPr lang="en-US" sz="2400" smtClean="0">
                <a:solidFill>
                  <a:schemeClr val="accent5"/>
                </a:solidFill>
                <a:latin typeface="Adobe Devanagari" panose="02040503050201020203" pitchFamily="18" charset="0"/>
                <a:cs typeface="Adobe Devanagari" panose="02040503050201020203" pitchFamily="18" charset="0"/>
                <a:sym typeface="Wingdings" panose="05000000000000000000" pitchFamily="2" charset="2"/>
              </a:rPr>
              <a:t>AND</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150</a:t>
            </a: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WHERE</a:t>
            </a:r>
            <a:r>
              <a:rPr lang="en-US" sz="2400">
                <a:latin typeface="Adobe Devanagari" panose="02040503050201020203" pitchFamily="18" charset="0"/>
                <a:cs typeface="Adobe Devanagari" panose="02040503050201020203" pitchFamily="18" charset="0"/>
                <a:sym typeface="Wingdings" panose="05000000000000000000" pitchFamily="2" charset="2"/>
              </a:rPr>
              <a:t> country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BETWEEN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‘F’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AND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‘L’  returns all countries that start with F, G, H, I, J, K and L</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	* the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BETWEEEN</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operator is inclusive on both sides</a:t>
            </a:r>
          </a:p>
        </p:txBody>
      </p:sp>
    </p:spTree>
    <p:extLst>
      <p:ext uri="{BB962C8B-B14F-4D97-AF65-F5344CB8AC3E}">
        <p14:creationId xmlns:p14="http://schemas.microsoft.com/office/powerpoint/2010/main" val="2984332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LIKE</a:t>
            </a:r>
            <a:endParaRPr lang="en-US" sz="5400">
              <a:latin typeface="SF Movie Poster" panose="00000400000000000000" pitchFamily="2" charset="0"/>
            </a:endParaRPr>
          </a:p>
        </p:txBody>
      </p:sp>
      <p:sp>
        <p:nvSpPr>
          <p:cNvPr id="5" name="TextBox 4"/>
          <p:cNvSpPr txBox="1"/>
          <p:nvPr/>
        </p:nvSpPr>
        <p:spPr>
          <a:xfrm>
            <a:off x="903474" y="1798959"/>
            <a:ext cx="10385052" cy="4524315"/>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LIKE </a:t>
            </a:r>
            <a:r>
              <a:rPr lang="en-US" sz="2400" smtClean="0">
                <a:latin typeface="Adobe Devanagari" panose="02040503050201020203" pitchFamily="18" charset="0"/>
                <a:cs typeface="Adobe Devanagari" panose="02040503050201020203" pitchFamily="18" charset="0"/>
              </a:rPr>
              <a:t>is used with </a:t>
            </a:r>
            <a:r>
              <a:rPr lang="en-US" sz="2400" smtClean="0">
                <a:solidFill>
                  <a:schemeClr val="accent1"/>
                </a:solidFill>
                <a:latin typeface="Adobe Devanagari" panose="02040503050201020203" pitchFamily="18" charset="0"/>
                <a:cs typeface="Adobe Devanagari" panose="02040503050201020203" pitchFamily="18" charset="0"/>
              </a:rPr>
              <a:t>WHERE </a:t>
            </a:r>
            <a:r>
              <a:rPr lang="en-US" sz="2400" smtClean="0">
                <a:latin typeface="Adobe Devanagari" panose="02040503050201020203" pitchFamily="18" charset="0"/>
                <a:cs typeface="Adobe Devanagari" panose="02040503050201020203" pitchFamily="18" charset="0"/>
              </a:rPr>
              <a:t>and regular expressions to find strings with conditions</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SELECT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country</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FROM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country_gdp</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WHERE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country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(NOT) LIKE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‘F%’</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	* the next slide explains how the regular expressions in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LIKE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work</a:t>
            </a: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	* notice that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NOT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can be used before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LIKE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to get the opposite of what we specify</a:t>
            </a:r>
          </a:p>
        </p:txBody>
      </p:sp>
    </p:spTree>
    <p:extLst>
      <p:ext uri="{BB962C8B-B14F-4D97-AF65-F5344CB8AC3E}">
        <p14:creationId xmlns:p14="http://schemas.microsoft.com/office/powerpoint/2010/main" val="188442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LIKE + REGULAR EXPRESSIONS</a:t>
            </a:r>
            <a:endParaRPr lang="en-US" sz="5400">
              <a:latin typeface="SF Movie Poster" panose="00000400000000000000" pitchFamily="2" charset="0"/>
            </a:endParaRPr>
          </a:p>
        </p:txBody>
      </p:sp>
      <p:sp>
        <p:nvSpPr>
          <p:cNvPr id="5" name="TextBox 4"/>
          <p:cNvSpPr txBox="1"/>
          <p:nvPr/>
        </p:nvSpPr>
        <p:spPr>
          <a:xfrm>
            <a:off x="560574" y="1779687"/>
            <a:ext cx="11070852"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zero, one, or many alphanumeric characters</a:t>
            </a:r>
          </a:p>
          <a:p>
            <a:pP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_</a:t>
            </a:r>
            <a:r>
              <a:rPr lang="en-US" sz="240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 one </a:t>
            </a:r>
            <a:r>
              <a:rPr lang="en-US" sz="2400">
                <a:latin typeface="Adobe Devanagari" panose="02040503050201020203" pitchFamily="18" charset="0"/>
                <a:cs typeface="Adobe Devanagari" panose="02040503050201020203" pitchFamily="18" charset="0"/>
                <a:sym typeface="Wingdings" panose="05000000000000000000" pitchFamily="2" charset="2"/>
              </a:rPr>
              <a:t>alphanumeric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character</a:t>
            </a:r>
          </a:p>
          <a:p>
            <a:pP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[characters]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any character inside the brackets</a:t>
            </a:r>
          </a:p>
          <a:p>
            <a:pP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[^characters]</a:t>
            </a:r>
            <a:r>
              <a:rPr lang="en-US" sz="240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 </a:t>
            </a:r>
            <a:r>
              <a:rPr lang="en-US" sz="2400">
                <a:latin typeface="Adobe Devanagari" panose="02040503050201020203" pitchFamily="18" charset="0"/>
                <a:cs typeface="Adobe Devanagari" panose="02040503050201020203" pitchFamily="18" charset="0"/>
                <a:sym typeface="Wingdings" panose="05000000000000000000" pitchFamily="2" charset="2"/>
              </a:rPr>
              <a:t>any character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NOT inside </a:t>
            </a:r>
            <a:r>
              <a:rPr lang="en-US" sz="2400">
                <a:latin typeface="Adobe Devanagari" panose="02040503050201020203" pitchFamily="18" charset="0"/>
                <a:cs typeface="Adobe Devanagari" panose="02040503050201020203" pitchFamily="18" charset="0"/>
                <a:sym typeface="Wingdings" panose="05000000000000000000" pitchFamily="2" charset="2"/>
              </a:rPr>
              <a:t>the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brackets</a:t>
            </a:r>
          </a:p>
          <a:p>
            <a:pPr>
              <a:lnSpc>
                <a:spcPct val="150000"/>
              </a:lnSpc>
            </a:pP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character1-character2]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 range of character between character1 and character2</a:t>
            </a:r>
          </a:p>
        </p:txBody>
      </p:sp>
      <p:sp>
        <p:nvSpPr>
          <p:cNvPr id="6" name="TextBox 5"/>
          <p:cNvSpPr txBox="1"/>
          <p:nvPr/>
        </p:nvSpPr>
        <p:spPr>
          <a:xfrm rot="20445121">
            <a:off x="8727140" y="2810435"/>
            <a:ext cx="2245659" cy="923330"/>
          </a:xfrm>
          <a:prstGeom prst="rect">
            <a:avLst/>
          </a:prstGeom>
          <a:noFill/>
        </p:spPr>
        <p:txBody>
          <a:bodyPr wrap="square" rtlCol="0">
            <a:spAutoFit/>
          </a:bodyPr>
          <a:lstStyle/>
          <a:p>
            <a:pPr algn="ctr"/>
            <a:r>
              <a:rPr lang="en-US" smtClean="0"/>
              <a:t>A few examples to better understand this on the next page</a:t>
            </a:r>
            <a:endParaRPr lang="en-US"/>
          </a:p>
        </p:txBody>
      </p:sp>
    </p:spTree>
    <p:extLst>
      <p:ext uri="{BB962C8B-B14F-4D97-AF65-F5344CB8AC3E}">
        <p14:creationId xmlns:p14="http://schemas.microsoft.com/office/powerpoint/2010/main" val="3427167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LIKE + REGULAR EXPRESSIONS EXAMPLES</a:t>
            </a:r>
            <a:endParaRPr lang="en-US" sz="5400">
              <a:latin typeface="SF Movie Poster" panose="00000400000000000000" pitchFamily="2" charset="0"/>
            </a:endParaRPr>
          </a:p>
        </p:txBody>
      </p:sp>
      <p:pic>
        <p:nvPicPr>
          <p:cNvPr id="5" name="Picture 4"/>
          <p:cNvPicPr>
            <a:picLocks noChangeAspect="1"/>
          </p:cNvPicPr>
          <p:nvPr/>
        </p:nvPicPr>
        <p:blipFill>
          <a:blip r:embed="rId2"/>
          <a:stretch>
            <a:fillRect/>
          </a:stretch>
        </p:blipFill>
        <p:spPr>
          <a:xfrm>
            <a:off x="2234171" y="1858948"/>
            <a:ext cx="7571535" cy="2139232"/>
          </a:xfrm>
          <a:prstGeom prst="rect">
            <a:avLst/>
          </a:prstGeom>
        </p:spPr>
      </p:pic>
      <p:pic>
        <p:nvPicPr>
          <p:cNvPr id="6" name="Picture 5"/>
          <p:cNvPicPr>
            <a:picLocks noChangeAspect="1"/>
          </p:cNvPicPr>
          <p:nvPr/>
        </p:nvPicPr>
        <p:blipFill>
          <a:blip r:embed="rId3"/>
          <a:stretch>
            <a:fillRect/>
          </a:stretch>
        </p:blipFill>
        <p:spPr>
          <a:xfrm>
            <a:off x="1968032" y="4001436"/>
            <a:ext cx="8130709" cy="2816223"/>
          </a:xfrm>
          <a:prstGeom prst="rect">
            <a:avLst/>
          </a:prstGeom>
        </p:spPr>
      </p:pic>
      <p:sp>
        <p:nvSpPr>
          <p:cNvPr id="8" name="TextBox 7"/>
          <p:cNvSpPr txBox="1"/>
          <p:nvPr/>
        </p:nvSpPr>
        <p:spPr>
          <a:xfrm rot="20445121">
            <a:off x="322728" y="2845387"/>
            <a:ext cx="2245659" cy="369332"/>
          </a:xfrm>
          <a:prstGeom prst="rect">
            <a:avLst/>
          </a:prstGeom>
          <a:noFill/>
        </p:spPr>
        <p:txBody>
          <a:bodyPr wrap="square" rtlCol="0">
            <a:spAutoFit/>
          </a:bodyPr>
          <a:lstStyle/>
          <a:p>
            <a:pPr algn="ctr"/>
            <a:r>
              <a:rPr lang="en-US" smtClean="0"/>
              <a:t>Examples 1</a:t>
            </a:r>
            <a:endParaRPr lang="en-US"/>
          </a:p>
        </p:txBody>
      </p:sp>
      <p:sp>
        <p:nvSpPr>
          <p:cNvPr id="9" name="TextBox 8"/>
          <p:cNvSpPr txBox="1"/>
          <p:nvPr/>
        </p:nvSpPr>
        <p:spPr>
          <a:xfrm rot="20445121">
            <a:off x="-1888" y="5095449"/>
            <a:ext cx="2245659" cy="369332"/>
          </a:xfrm>
          <a:prstGeom prst="rect">
            <a:avLst/>
          </a:prstGeom>
          <a:noFill/>
        </p:spPr>
        <p:txBody>
          <a:bodyPr wrap="square" rtlCol="0">
            <a:spAutoFit/>
          </a:bodyPr>
          <a:lstStyle/>
          <a:p>
            <a:pPr algn="ctr"/>
            <a:r>
              <a:rPr lang="en-US" smtClean="0"/>
              <a:t>Examples 2</a:t>
            </a:r>
            <a:endParaRPr lang="en-US"/>
          </a:p>
        </p:txBody>
      </p:sp>
    </p:spTree>
    <p:extLst>
      <p:ext uri="{BB962C8B-B14F-4D97-AF65-F5344CB8AC3E}">
        <p14:creationId xmlns:p14="http://schemas.microsoft.com/office/powerpoint/2010/main" val="757277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LIKE + REGULAR EXPRESSIONS: ESCAPE</a:t>
            </a:r>
            <a:endParaRPr lang="en-US" sz="5400">
              <a:latin typeface="SF Movie Poster" panose="00000400000000000000" pitchFamily="2" charset="0"/>
            </a:endParaRPr>
          </a:p>
        </p:txBody>
      </p:sp>
      <p:sp>
        <p:nvSpPr>
          <p:cNvPr id="5" name="TextBox 4"/>
          <p:cNvSpPr txBox="1"/>
          <p:nvPr/>
        </p:nvSpPr>
        <p:spPr>
          <a:xfrm>
            <a:off x="1004607" y="1785512"/>
            <a:ext cx="10182785" cy="3416320"/>
          </a:xfrm>
          <a:prstGeom prst="rect">
            <a:avLst/>
          </a:prstGeom>
          <a:noFill/>
        </p:spPr>
        <p:txBody>
          <a:bodyPr wrap="square" rtlCol="0">
            <a:spAutoFit/>
          </a:bodyPr>
          <a:lstStyle/>
          <a:p>
            <a:pPr>
              <a:lnSpc>
                <a:spcPct val="150000"/>
              </a:lnSpc>
            </a:pPr>
            <a:r>
              <a:rPr lang="en-US" sz="2400" smtClean="0">
                <a:latin typeface="Adobe Devanagari" panose="02040503050201020203" pitchFamily="18" charset="0"/>
                <a:cs typeface="Adobe Devanagari" panose="02040503050201020203" pitchFamily="18" charset="0"/>
              </a:rPr>
              <a:t>If an escape character is needed inside the regular expression (for example, we need to find all names that start with an underscore), it can be done with </a:t>
            </a:r>
            <a:r>
              <a:rPr lang="en-US" sz="2400" smtClean="0">
                <a:solidFill>
                  <a:schemeClr val="accent1"/>
                </a:solidFill>
                <a:latin typeface="Adobe Devanagari" panose="02040503050201020203" pitchFamily="18" charset="0"/>
                <a:cs typeface="Adobe Devanagari" panose="02040503050201020203" pitchFamily="18" charset="0"/>
              </a:rPr>
              <a:t>ESCAPE</a:t>
            </a:r>
            <a:r>
              <a:rPr lang="en-US" sz="2400" smtClean="0">
                <a:latin typeface="Adobe Devanagari" panose="02040503050201020203" pitchFamily="18" charset="0"/>
                <a:cs typeface="Adobe Devanagari" panose="02040503050201020203" pitchFamily="18" charset="0"/>
              </a:rPr>
              <a:t> like this:</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SELECT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name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FROM</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table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WHERE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name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LIKE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‘/_%’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ESCAPE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p>
        </p:txBody>
      </p:sp>
    </p:spTree>
    <p:extLst>
      <p:ext uri="{BB962C8B-B14F-4D97-AF65-F5344CB8AC3E}">
        <p14:creationId xmlns:p14="http://schemas.microsoft.com/office/powerpoint/2010/main" val="2744004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INDEX</a:t>
            </a:r>
            <a:endParaRPr lang="en-US" sz="5400">
              <a:latin typeface="SF Movie Poster" panose="00000400000000000000" pitchFamily="2" charset="0"/>
            </a:endParaRPr>
          </a:p>
        </p:txBody>
      </p:sp>
      <p:sp>
        <p:nvSpPr>
          <p:cNvPr id="12" name="Rectangle 11"/>
          <p:cNvSpPr/>
          <p:nvPr/>
        </p:nvSpPr>
        <p:spPr>
          <a:xfrm>
            <a:off x="1295400" y="1930400"/>
            <a:ext cx="10172700" cy="4927600"/>
          </a:xfrm>
          <a:prstGeom prst="rect">
            <a:avLst/>
          </a:prstGeom>
        </p:spPr>
        <p:txBody>
          <a:bodyPr wrap="square" numCol="2">
            <a:spAutoFit/>
          </a:bodyPr>
          <a:lstStyle/>
          <a:p>
            <a:pPr>
              <a:spcAft>
                <a:spcPts val="1800"/>
              </a:spcAft>
            </a:pPr>
            <a:r>
              <a:rPr lang="en-US" b="1" smtClean="0"/>
              <a:t>STRING FUNCTIONS</a:t>
            </a:r>
            <a:endParaRPr lang="en-US" smtClean="0">
              <a:hlinkClick r:id="rId2" action="ppaction://hlinksldjump"/>
            </a:endParaRPr>
          </a:p>
          <a:p>
            <a:pPr>
              <a:spcAft>
                <a:spcPts val="1800"/>
              </a:spcAft>
            </a:pPr>
            <a:r>
              <a:rPr lang="en-US" smtClean="0">
                <a:hlinkClick r:id="rId2" action="ppaction://hlinksldjump"/>
              </a:rPr>
              <a:t>1. STRING FUNCTIONS</a:t>
            </a:r>
            <a:endParaRPr lang="en-US" smtClean="0"/>
          </a:p>
          <a:p>
            <a:pPr>
              <a:spcAft>
                <a:spcPts val="1800"/>
              </a:spcAft>
            </a:pPr>
            <a:endParaRPr lang="en-US" b="1" smtClean="0"/>
          </a:p>
          <a:p>
            <a:pPr>
              <a:spcAft>
                <a:spcPts val="1800"/>
              </a:spcAft>
            </a:pPr>
            <a:r>
              <a:rPr lang="en-US" b="1" smtClean="0"/>
              <a:t>MATH FUNCTIONS</a:t>
            </a:r>
            <a:endParaRPr lang="en-US" smtClean="0"/>
          </a:p>
          <a:p>
            <a:pPr>
              <a:spcAft>
                <a:spcPts val="1800"/>
              </a:spcAft>
            </a:pPr>
            <a:r>
              <a:rPr lang="en-US" smtClean="0">
                <a:hlinkClick r:id="rId3" action="ppaction://hlinksldjump"/>
              </a:rPr>
              <a:t>1. MATH FUNCTIONS</a:t>
            </a:r>
            <a:endParaRPr lang="en-US" smtClean="0"/>
          </a:p>
          <a:p>
            <a:pPr>
              <a:spcAft>
                <a:spcPts val="1800"/>
              </a:spcAft>
            </a:pPr>
            <a:endParaRPr lang="en-US" b="1" smtClean="0"/>
          </a:p>
          <a:p>
            <a:pPr>
              <a:spcAft>
                <a:spcPts val="1800"/>
              </a:spcAft>
            </a:pPr>
            <a:r>
              <a:rPr lang="en-US" b="1" smtClean="0"/>
              <a:t>TRIVIA</a:t>
            </a:r>
            <a:endParaRPr lang="en-US" smtClean="0"/>
          </a:p>
          <a:p>
            <a:pPr>
              <a:spcAft>
                <a:spcPts val="1800"/>
              </a:spcAft>
            </a:pPr>
            <a:r>
              <a:rPr lang="en-US" smtClean="0">
                <a:hlinkClick r:id="rId4" action="ppaction://hlinksldjump"/>
              </a:rPr>
              <a:t>1. NULL</a:t>
            </a:r>
            <a:endParaRPr lang="en-US" smtClean="0"/>
          </a:p>
          <a:p>
            <a:pPr>
              <a:spcAft>
                <a:spcPts val="1800"/>
              </a:spcAft>
            </a:pPr>
            <a:r>
              <a:rPr lang="en-US" smtClean="0">
                <a:hlinkClick r:id="rId5" action="ppaction://hlinksldjump"/>
              </a:rPr>
              <a:t>2. COALESCE</a:t>
            </a:r>
            <a:endParaRPr lang="en-US" smtClean="0"/>
          </a:p>
          <a:p>
            <a:pPr>
              <a:spcAft>
                <a:spcPts val="1800"/>
              </a:spcAft>
            </a:pPr>
            <a:r>
              <a:rPr lang="en-US" smtClean="0">
                <a:hlinkClick r:id="rId6" action="ppaction://hlinksldjump"/>
              </a:rPr>
              <a:t>3. INTO</a:t>
            </a:r>
            <a:endParaRPr lang="en-US" smtClean="0"/>
          </a:p>
          <a:p>
            <a:pPr>
              <a:spcAft>
                <a:spcPts val="1800"/>
              </a:spcAft>
            </a:pPr>
            <a:r>
              <a:rPr lang="en-US" smtClean="0">
                <a:hlinkClick r:id="rId7" action="ppaction://hlinksldjump"/>
              </a:rPr>
              <a:t>4. CAST</a:t>
            </a:r>
            <a:endParaRPr lang="en-US" smtClean="0"/>
          </a:p>
          <a:p>
            <a:pPr>
              <a:spcAft>
                <a:spcPts val="1800"/>
              </a:spcAft>
            </a:pPr>
            <a:r>
              <a:rPr lang="en-US" smtClean="0">
                <a:hlinkClick r:id="rId8" action="ppaction://hlinksldjump"/>
              </a:rPr>
              <a:t>5. COMMENTS</a:t>
            </a:r>
            <a:endParaRPr lang="en-US" smtClean="0"/>
          </a:p>
          <a:p>
            <a:pPr>
              <a:spcAft>
                <a:spcPts val="1800"/>
              </a:spcAft>
            </a:pPr>
            <a:r>
              <a:rPr lang="en-US" smtClean="0">
                <a:hlinkClick r:id="rId9" action="ppaction://hlinksldjump"/>
              </a:rPr>
              <a:t>6. DESCRIBE</a:t>
            </a:r>
            <a:endParaRPr lang="en-US" smtClean="0"/>
          </a:p>
          <a:p>
            <a:pPr>
              <a:spcAft>
                <a:spcPts val="1800"/>
              </a:spcAft>
            </a:pPr>
            <a:endParaRPr lang="en-US" smtClean="0">
              <a:hlinkClick r:id="rId10" action="ppaction://hlinksldjump"/>
            </a:endParaRPr>
          </a:p>
          <a:p>
            <a:pPr>
              <a:spcAft>
                <a:spcPts val="1800"/>
              </a:spcAft>
            </a:pPr>
            <a:r>
              <a:rPr lang="en-US" b="1" smtClean="0"/>
              <a:t>UNIONS</a:t>
            </a:r>
            <a:endParaRPr lang="en-US" smtClean="0">
              <a:hlinkClick r:id="rId10" action="ppaction://hlinksldjump"/>
            </a:endParaRPr>
          </a:p>
          <a:p>
            <a:pPr>
              <a:spcAft>
                <a:spcPts val="1800"/>
              </a:spcAft>
            </a:pPr>
            <a:r>
              <a:rPr lang="en-US">
                <a:hlinkClick r:id="rId10" action="ppaction://hlinksldjump"/>
              </a:rPr>
              <a:t>1</a:t>
            </a:r>
            <a:r>
              <a:rPr lang="en-US" smtClean="0">
                <a:hlinkClick r:id="rId10" action="ppaction://hlinksldjump"/>
              </a:rPr>
              <a:t>. UNION, UNION ALL, INTERSECT, EXCEPT</a:t>
            </a:r>
            <a:endParaRPr lang="en-US" smtClean="0"/>
          </a:p>
          <a:p>
            <a:pPr>
              <a:spcAft>
                <a:spcPts val="1800"/>
              </a:spcAft>
            </a:pPr>
            <a:endParaRPr lang="en-US"/>
          </a:p>
          <a:p>
            <a:pPr>
              <a:spcAft>
                <a:spcPts val="1800"/>
              </a:spcAft>
            </a:pPr>
            <a:r>
              <a:rPr lang="en-US" b="1" smtClean="0"/>
              <a:t>SUBQUERIES</a:t>
            </a:r>
            <a:endParaRPr lang="en-US" smtClean="0"/>
          </a:p>
          <a:p>
            <a:pPr>
              <a:spcAft>
                <a:spcPts val="1800"/>
              </a:spcAft>
            </a:pPr>
            <a:r>
              <a:rPr lang="en-US" smtClean="0">
                <a:hlinkClick r:id="rId11" action="ppaction://hlinksldjump"/>
              </a:rPr>
              <a:t>1. SUBQUERIES</a:t>
            </a:r>
            <a:endParaRPr lang="en-US" smtClean="0"/>
          </a:p>
          <a:p>
            <a:pPr>
              <a:spcAft>
                <a:spcPts val="1800"/>
              </a:spcAft>
            </a:pPr>
            <a:endParaRPr lang="en-US"/>
          </a:p>
        </p:txBody>
      </p:sp>
    </p:spTree>
    <p:extLst>
      <p:ext uri="{BB962C8B-B14F-4D97-AF65-F5344CB8AC3E}">
        <p14:creationId xmlns:p14="http://schemas.microsoft.com/office/powerpoint/2010/main" val="31530354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LIKE + REGULAR EXPRESSIONS: ESCAPE</a:t>
            </a:r>
            <a:endParaRPr lang="en-US" sz="5400">
              <a:latin typeface="SF Movie Poster" panose="00000400000000000000" pitchFamily="2" charset="0"/>
            </a:endParaRPr>
          </a:p>
        </p:txBody>
      </p:sp>
      <p:sp>
        <p:nvSpPr>
          <p:cNvPr id="5" name="TextBox 4"/>
          <p:cNvSpPr txBox="1"/>
          <p:nvPr/>
        </p:nvSpPr>
        <p:spPr>
          <a:xfrm>
            <a:off x="930368" y="1785512"/>
            <a:ext cx="10331264" cy="3416320"/>
          </a:xfrm>
          <a:prstGeom prst="rect">
            <a:avLst/>
          </a:prstGeom>
          <a:noFill/>
        </p:spPr>
        <p:txBody>
          <a:bodyPr wrap="square" rtlCol="0">
            <a:spAutoFit/>
          </a:bodyPr>
          <a:lstStyle/>
          <a:p>
            <a:pPr>
              <a:lnSpc>
                <a:spcPct val="150000"/>
              </a:lnSpc>
            </a:pPr>
            <a:r>
              <a:rPr lang="en-US" sz="2400" smtClean="0">
                <a:latin typeface="Adobe Devanagari" panose="02040503050201020203" pitchFamily="18" charset="0"/>
                <a:cs typeface="Adobe Devanagari" panose="02040503050201020203" pitchFamily="18" charset="0"/>
              </a:rPr>
              <a:t>Another example of </a:t>
            </a:r>
            <a:r>
              <a:rPr lang="en-US" sz="2400" smtClean="0">
                <a:solidFill>
                  <a:schemeClr val="accent1"/>
                </a:solidFill>
                <a:latin typeface="Adobe Devanagari" panose="02040503050201020203" pitchFamily="18" charset="0"/>
                <a:cs typeface="Adobe Devanagari" panose="02040503050201020203" pitchFamily="18" charset="0"/>
              </a:rPr>
              <a:t>ESCAPE</a:t>
            </a:r>
            <a:r>
              <a:rPr lang="en-US" sz="2400" smtClean="0">
                <a:latin typeface="Adobe Devanagari" panose="02040503050201020203" pitchFamily="18" charset="0"/>
                <a:cs typeface="Adobe Devanagari" panose="02040503050201020203" pitchFamily="18" charset="0"/>
              </a:rPr>
              <a:t>: Finding a name that starts with %, has two characters, then an underscore and then any number of characters finishing with any lowercase letter:</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SELECT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name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FROM</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table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WHERE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name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LIKE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‘/%__/_%[a-z]’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ESCAPE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p>
        </p:txBody>
      </p:sp>
    </p:spTree>
    <p:extLst>
      <p:ext uri="{BB962C8B-B14F-4D97-AF65-F5344CB8AC3E}">
        <p14:creationId xmlns:p14="http://schemas.microsoft.com/office/powerpoint/2010/main" val="1668134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DISTINCT</a:t>
            </a:r>
            <a:endParaRPr lang="en-US" sz="5400">
              <a:latin typeface="SF Movie Poster" panose="00000400000000000000" pitchFamily="2" charset="0"/>
            </a:endParaRPr>
          </a:p>
        </p:txBody>
      </p:sp>
      <p:sp>
        <p:nvSpPr>
          <p:cNvPr id="5" name="TextBox 4"/>
          <p:cNvSpPr txBox="1"/>
          <p:nvPr/>
        </p:nvSpPr>
        <p:spPr>
          <a:xfrm>
            <a:off x="479751" y="1779687"/>
            <a:ext cx="11232497"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DISTINCT </a:t>
            </a:r>
            <a:r>
              <a:rPr lang="en-US" sz="2400" smtClean="0">
                <a:latin typeface="Adobe Devanagari" panose="02040503050201020203" pitchFamily="18" charset="0"/>
                <a:cs typeface="Adobe Devanagari" panose="02040503050201020203" pitchFamily="18" charset="0"/>
              </a:rPr>
              <a:t>selects distinct values, similar to sets in python or the .unique() method in pandas</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SELECT DISTINCT</a:t>
            </a:r>
            <a:r>
              <a:rPr lang="en-US" sz="2400">
                <a:latin typeface="Adobe Devanagari" panose="02040503050201020203" pitchFamily="18" charset="0"/>
                <a:cs typeface="Adobe Devanagari" panose="02040503050201020203" pitchFamily="18" charset="0"/>
                <a:sym typeface="Wingdings" panose="05000000000000000000" pitchFamily="2" charset="2"/>
              </a:rPr>
              <a:t> tree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returns </a:t>
            </a:r>
            <a:r>
              <a:rPr lang="en-US" sz="2400">
                <a:latin typeface="Adobe Devanagari" panose="02040503050201020203" pitchFamily="18" charset="0"/>
                <a:cs typeface="Adobe Devanagari" panose="02040503050201020203" pitchFamily="18" charset="0"/>
                <a:sym typeface="Wingdings" panose="05000000000000000000" pitchFamily="2" charset="2"/>
              </a:rPr>
              <a:t>each type of </a:t>
            </a:r>
            <a:r>
              <a:rPr lang="en-US" sz="2400" i="1">
                <a:latin typeface="Adobe Devanagari" panose="02040503050201020203" pitchFamily="18" charset="0"/>
                <a:cs typeface="Adobe Devanagari" panose="02040503050201020203" pitchFamily="18" charset="0"/>
                <a:sym typeface="Wingdings" panose="05000000000000000000" pitchFamily="2" charset="2"/>
              </a:rPr>
              <a:t>tree</a:t>
            </a:r>
            <a:r>
              <a:rPr lang="en-US" sz="2400">
                <a:latin typeface="Adobe Devanagari" panose="02040503050201020203" pitchFamily="18" charset="0"/>
                <a:cs typeface="Adobe Devanagari" panose="02040503050201020203" pitchFamily="18" charset="0"/>
                <a:sym typeface="Wingdings" panose="05000000000000000000" pitchFamily="2" charset="2"/>
              </a:rPr>
              <a:t> in the </a:t>
            </a:r>
            <a:r>
              <a:rPr lang="en-US" sz="2400" i="1">
                <a:latin typeface="Adobe Devanagari" panose="02040503050201020203" pitchFamily="18" charset="0"/>
                <a:cs typeface="Adobe Devanagari" panose="02040503050201020203" pitchFamily="18" charset="0"/>
                <a:sym typeface="Wingdings" panose="05000000000000000000" pitchFamily="2" charset="2"/>
              </a:rPr>
              <a:t>forests</a:t>
            </a:r>
            <a:r>
              <a:rPr lang="en-US" sz="2400">
                <a:latin typeface="Adobe Devanagari" panose="02040503050201020203" pitchFamily="18" charset="0"/>
                <a:cs typeface="Adobe Devanagari" panose="02040503050201020203" pitchFamily="18" charset="0"/>
                <a:sym typeface="Wingdings" panose="05000000000000000000" pitchFamily="2" charset="2"/>
              </a:rPr>
              <a:t> table once</a:t>
            </a: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FROM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forests</a:t>
            </a:r>
          </a:p>
          <a:p>
            <a:pPr>
              <a:lnSpc>
                <a:spcPct val="150000"/>
              </a:lnSpc>
            </a:pP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SELECT COUNT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DISTINCT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tree</a:t>
            </a:r>
            <a:r>
              <a:rPr lang="en-US" sz="2400">
                <a:latin typeface="Adobe Devanagari" panose="02040503050201020203" pitchFamily="18" charset="0"/>
                <a:cs typeface="Adobe Devanagari" panose="02040503050201020203" pitchFamily="18" charset="0"/>
                <a:sym typeface="Wingdings" panose="05000000000000000000" pitchFamily="2" charset="2"/>
              </a:rPr>
              <a:t>) 	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returns </a:t>
            </a:r>
            <a:r>
              <a:rPr lang="en-US" sz="2400">
                <a:latin typeface="Adobe Devanagari" panose="02040503050201020203" pitchFamily="18" charset="0"/>
                <a:cs typeface="Adobe Devanagari" panose="02040503050201020203" pitchFamily="18" charset="0"/>
                <a:sym typeface="Wingdings" panose="05000000000000000000" pitchFamily="2" charset="2"/>
              </a:rPr>
              <a:t>the number of types of </a:t>
            </a:r>
            <a:r>
              <a:rPr lang="en-US" sz="2400" i="1">
                <a:latin typeface="Adobe Devanagari" panose="02040503050201020203" pitchFamily="18" charset="0"/>
                <a:cs typeface="Adobe Devanagari" panose="02040503050201020203" pitchFamily="18" charset="0"/>
                <a:sym typeface="Wingdings" panose="05000000000000000000" pitchFamily="2" charset="2"/>
              </a:rPr>
              <a:t>tree</a:t>
            </a:r>
            <a:r>
              <a:rPr lang="en-US" sz="2400">
                <a:latin typeface="Adobe Devanagari" panose="02040503050201020203" pitchFamily="18" charset="0"/>
                <a:cs typeface="Adobe Devanagari" panose="02040503050201020203" pitchFamily="18" charset="0"/>
                <a:sym typeface="Wingdings" panose="05000000000000000000" pitchFamily="2" charset="2"/>
              </a:rPr>
              <a:t> in the </a:t>
            </a:r>
            <a:r>
              <a:rPr lang="en-US" sz="2400" i="1">
                <a:latin typeface="Adobe Devanagari" panose="02040503050201020203" pitchFamily="18" charset="0"/>
                <a:cs typeface="Adobe Devanagari" panose="02040503050201020203" pitchFamily="18" charset="0"/>
                <a:sym typeface="Wingdings" panose="05000000000000000000" pitchFamily="2" charset="2"/>
              </a:rPr>
              <a:t>forests</a:t>
            </a:r>
            <a:r>
              <a:rPr lang="en-US" sz="2400">
                <a:latin typeface="Adobe Devanagari" panose="02040503050201020203" pitchFamily="18" charset="0"/>
                <a:cs typeface="Adobe Devanagari" panose="02040503050201020203" pitchFamily="18" charset="0"/>
                <a:sym typeface="Wingdings" panose="05000000000000000000" pitchFamily="2" charset="2"/>
              </a:rPr>
              <a:t> table</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SELECT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DISTINCT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(tree, bird)	 </a:t>
            </a:r>
            <a:r>
              <a:rPr lang="en-US" sz="2400">
                <a:latin typeface="Adobe Devanagari" panose="02040503050201020203" pitchFamily="18" charset="0"/>
                <a:cs typeface="Adobe Devanagari" panose="02040503050201020203" pitchFamily="18" charset="0"/>
                <a:sym typeface="Wingdings" panose="05000000000000000000" pitchFamily="2" charset="2"/>
              </a:rPr>
              <a:t>	 returns the number of </a:t>
            </a:r>
            <a:r>
              <a:rPr lang="en-US" sz="2400" u="sng" smtClean="0">
                <a:latin typeface="Adobe Devanagari" panose="02040503050201020203" pitchFamily="18" charset="0"/>
                <a:cs typeface="Adobe Devanagari" panose="02040503050201020203" pitchFamily="18" charset="0"/>
                <a:sym typeface="Wingdings" panose="05000000000000000000" pitchFamily="2" charset="2"/>
              </a:rPr>
              <a:t>distinct combinations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of </a:t>
            </a:r>
            <a:r>
              <a:rPr lang="en-US" sz="2400" i="1" smtClean="0">
                <a:latin typeface="Adobe Devanagari" panose="02040503050201020203" pitchFamily="18" charset="0"/>
                <a:cs typeface="Adobe Devanagari" panose="02040503050201020203" pitchFamily="18" charset="0"/>
                <a:sym typeface="Wingdings" panose="05000000000000000000" pitchFamily="2" charset="2"/>
              </a:rPr>
              <a:t>tree</a:t>
            </a:r>
          </a:p>
          <a:p>
            <a:pPr>
              <a:lnSpc>
                <a:spcPct val="150000"/>
              </a:lnSpc>
            </a:pPr>
            <a:r>
              <a:rPr lang="en-US" sz="240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and </a:t>
            </a:r>
            <a:r>
              <a:rPr lang="en-US" sz="2400" i="1" smtClean="0">
                <a:latin typeface="Adobe Devanagari" panose="02040503050201020203" pitchFamily="18" charset="0"/>
                <a:cs typeface="Adobe Devanagari" panose="02040503050201020203" pitchFamily="18" charset="0"/>
                <a:sym typeface="Wingdings" panose="05000000000000000000" pitchFamily="2" charset="2"/>
              </a:rPr>
              <a:t>bird</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in the </a:t>
            </a:r>
            <a:r>
              <a:rPr lang="en-US" sz="2400" i="1" smtClean="0">
                <a:latin typeface="Adobe Devanagari" panose="02040503050201020203" pitchFamily="18" charset="0"/>
                <a:cs typeface="Adobe Devanagari" panose="02040503050201020203" pitchFamily="18" charset="0"/>
                <a:sym typeface="Wingdings" panose="05000000000000000000" pitchFamily="2" charset="2"/>
              </a:rPr>
              <a:t>forests</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table</a:t>
            </a:r>
            <a:endParaRPr lang="en-US" sz="240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633602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GROUP BY</a:t>
            </a:r>
            <a:endParaRPr lang="en-US" sz="5400">
              <a:latin typeface="SF Movie Poster" panose="00000400000000000000" pitchFamily="2" charset="0"/>
            </a:endParaRPr>
          </a:p>
        </p:txBody>
      </p:sp>
      <p:sp>
        <p:nvSpPr>
          <p:cNvPr id="5" name="TextBox 4"/>
          <p:cNvSpPr txBox="1"/>
          <p:nvPr/>
        </p:nvSpPr>
        <p:spPr>
          <a:xfrm>
            <a:off x="621086" y="1785512"/>
            <a:ext cx="10949828" cy="2862322"/>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GROUP BY </a:t>
            </a:r>
            <a:r>
              <a:rPr lang="en-US" sz="2400" smtClean="0">
                <a:latin typeface="Adobe Devanagari" panose="02040503050201020203" pitchFamily="18" charset="0"/>
                <a:cs typeface="Adobe Devanagari" panose="02040503050201020203" pitchFamily="18" charset="0"/>
              </a:rPr>
              <a:t>groups according to columns to perform aggregation functions on other columns</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SELECT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country,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AVG</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(spending)</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FROM</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city_spending</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GROUP</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BY</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country</a:t>
            </a:r>
          </a:p>
        </p:txBody>
      </p:sp>
      <p:sp>
        <p:nvSpPr>
          <p:cNvPr id="6" name="TextBox 5"/>
          <p:cNvSpPr txBox="1"/>
          <p:nvPr/>
        </p:nvSpPr>
        <p:spPr>
          <a:xfrm rot="20326602">
            <a:off x="4679576" y="5029200"/>
            <a:ext cx="5805435" cy="369332"/>
          </a:xfrm>
          <a:prstGeom prst="rect">
            <a:avLst/>
          </a:prstGeom>
          <a:noFill/>
        </p:spPr>
        <p:txBody>
          <a:bodyPr wrap="none" rtlCol="0">
            <a:spAutoFit/>
          </a:bodyPr>
          <a:lstStyle/>
          <a:p>
            <a:r>
              <a:rPr lang="en-US" smtClean="0"/>
              <a:t>Remember: Group by must group ALL non-aggregated fields</a:t>
            </a:r>
            <a:endParaRPr lang="en-US"/>
          </a:p>
        </p:txBody>
      </p:sp>
    </p:spTree>
    <p:extLst>
      <p:ext uri="{BB962C8B-B14F-4D97-AF65-F5344CB8AC3E}">
        <p14:creationId xmlns:p14="http://schemas.microsoft.com/office/powerpoint/2010/main" val="1413491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AGGREGATION FUNCTIONS</a:t>
            </a:r>
            <a:endParaRPr lang="en-US" sz="5400">
              <a:latin typeface="SF Movie Poster" panose="00000400000000000000" pitchFamily="2" charset="0"/>
            </a:endParaRPr>
          </a:p>
        </p:txBody>
      </p:sp>
      <p:sp>
        <p:nvSpPr>
          <p:cNvPr id="5" name="TextBox 4"/>
          <p:cNvSpPr txBox="1"/>
          <p:nvPr/>
        </p:nvSpPr>
        <p:spPr>
          <a:xfrm>
            <a:off x="574021" y="1779687"/>
            <a:ext cx="11043958" cy="5078313"/>
          </a:xfrm>
          <a:prstGeom prst="rect">
            <a:avLst/>
          </a:prstGeom>
          <a:noFill/>
        </p:spPr>
        <p:txBody>
          <a:bodyPr wrap="square" rtlCol="0">
            <a:spAutoFit/>
          </a:bodyPr>
          <a:lstStyle/>
          <a:p>
            <a:pPr>
              <a:lnSpc>
                <a:spcPct val="150000"/>
              </a:lnSpc>
            </a:pPr>
            <a:r>
              <a:rPr lang="en-US" sz="2400" smtClean="0">
                <a:latin typeface="Adobe Devanagari" panose="02040503050201020203" pitchFamily="18" charset="0"/>
                <a:cs typeface="Adobe Devanagari" panose="02040503050201020203" pitchFamily="18" charset="0"/>
              </a:rPr>
              <a:t>Aggregation functions do an aggregation on groups created by </a:t>
            </a:r>
            <a:r>
              <a:rPr lang="en-US" sz="2400" smtClean="0">
                <a:solidFill>
                  <a:schemeClr val="accent1"/>
                </a:solidFill>
                <a:latin typeface="Adobe Devanagari" panose="02040503050201020203" pitchFamily="18" charset="0"/>
                <a:cs typeface="Adobe Devanagari" panose="02040503050201020203" pitchFamily="18" charset="0"/>
              </a:rPr>
              <a:t>GROUP BY</a:t>
            </a:r>
          </a:p>
          <a:p>
            <a:pP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COUNT</a:t>
            </a:r>
            <a:r>
              <a:rPr lang="en-US" sz="2400">
                <a:latin typeface="Adobe Devanagari" panose="02040503050201020203" pitchFamily="18" charset="0"/>
                <a:cs typeface="Adobe Devanagari" panose="02040503050201020203" pitchFamily="18" charset="0"/>
                <a:sym typeface="Wingdings" panose="05000000000000000000" pitchFamily="2" charset="2"/>
              </a:rPr>
              <a:t>(*) 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Counts </a:t>
            </a:r>
            <a:r>
              <a:rPr lang="en-US" sz="2400">
                <a:latin typeface="Adobe Devanagari" panose="02040503050201020203" pitchFamily="18" charset="0"/>
                <a:cs typeface="Adobe Devanagari" panose="02040503050201020203" pitchFamily="18" charset="0"/>
                <a:sym typeface="Wingdings" panose="05000000000000000000" pitchFamily="2" charset="2"/>
              </a:rPr>
              <a:t>the number of rows of the table</a:t>
            </a: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COUNT</a:t>
            </a:r>
            <a:r>
              <a:rPr lang="en-US" sz="2400" smtClean="0">
                <a:latin typeface="Adobe Devanagari" panose="02040503050201020203" pitchFamily="18" charset="0"/>
                <a:cs typeface="Adobe Devanagari" panose="02040503050201020203" pitchFamily="18" charset="0"/>
              </a:rPr>
              <a:t>(column_name)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a:t>
            </a:r>
            <a:r>
              <a:rPr lang="en-US" sz="2400" smtClean="0">
                <a:latin typeface="Adobe Devanagari" panose="02040503050201020203" pitchFamily="18" charset="0"/>
                <a:cs typeface="Adobe Devanagari" panose="02040503050201020203" pitchFamily="18" charset="0"/>
              </a:rPr>
              <a:t>ounts </a:t>
            </a:r>
            <a:r>
              <a:rPr lang="en-US" sz="2400" u="sng" smtClean="0">
                <a:latin typeface="Adobe Devanagari" panose="02040503050201020203" pitchFamily="18" charset="0"/>
                <a:cs typeface="Adobe Devanagari" panose="02040503050201020203" pitchFamily="18" charset="0"/>
              </a:rPr>
              <a:t>non null </a:t>
            </a:r>
            <a:r>
              <a:rPr lang="en-US" sz="2400" smtClean="0">
                <a:latin typeface="Adobe Devanagari" panose="02040503050201020203" pitchFamily="18" charset="0"/>
                <a:cs typeface="Adobe Devanagari" panose="02040503050201020203" pitchFamily="18" charset="0"/>
              </a:rPr>
              <a:t>number of rows of column_name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COUNT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DISTINCT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column_name)  Counts the number distinct elements of column_name</a:t>
            </a: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SUM</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(column_name)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AVG</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(column_name)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MIN</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(column_name)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MAX</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(column_name)</a:t>
            </a:r>
          </a:p>
        </p:txBody>
      </p:sp>
    </p:spTree>
    <p:extLst>
      <p:ext uri="{BB962C8B-B14F-4D97-AF65-F5344CB8AC3E}">
        <p14:creationId xmlns:p14="http://schemas.microsoft.com/office/powerpoint/2010/main" val="2098022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AGGREGATION FUNCTIONS WITH CASE</a:t>
            </a:r>
            <a:endParaRPr lang="en-US" sz="5400">
              <a:latin typeface="SF Movie Poster" panose="00000400000000000000" pitchFamily="2" charset="0"/>
            </a:endParaRPr>
          </a:p>
        </p:txBody>
      </p:sp>
      <p:sp>
        <p:nvSpPr>
          <p:cNvPr id="5" name="TextBox 4"/>
          <p:cNvSpPr txBox="1"/>
          <p:nvPr/>
        </p:nvSpPr>
        <p:spPr>
          <a:xfrm>
            <a:off x="1004607" y="1785512"/>
            <a:ext cx="10182785" cy="5078313"/>
          </a:xfrm>
          <a:prstGeom prst="rect">
            <a:avLst/>
          </a:prstGeom>
          <a:noFill/>
        </p:spPr>
        <p:txBody>
          <a:bodyPr wrap="square" rtlCol="0">
            <a:spAutoFit/>
          </a:bodyPr>
          <a:lstStyle/>
          <a:p>
            <a:pPr>
              <a:lnSpc>
                <a:spcPct val="150000"/>
              </a:lnSpc>
            </a:pPr>
            <a:r>
              <a:rPr lang="en-US" sz="2400" smtClean="0">
                <a:latin typeface="Adobe Devanagari" panose="02040503050201020203" pitchFamily="18" charset="0"/>
                <a:cs typeface="Adobe Devanagari" panose="02040503050201020203" pitchFamily="18" charset="0"/>
              </a:rPr>
              <a:t>Aggregation functions can be used with case to, for example, count the number of rows in a column that match a condition. Like this:</a:t>
            </a:r>
            <a:endParaRPr lang="en-US" sz="2400" smtClean="0">
              <a:solidFill>
                <a:schemeClr val="accent1"/>
              </a:solidFill>
              <a:latin typeface="Adobe Devanagari" panose="02040503050201020203" pitchFamily="18" charset="0"/>
              <a:cs typeface="Adobe Devanagari" panose="02040503050201020203" pitchFamily="18" charset="0"/>
            </a:endParaRPr>
          </a:p>
          <a:p>
            <a:pP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 COUNT</a:t>
            </a:r>
            <a:r>
              <a:rPr lang="en-US" sz="2400" smtClean="0">
                <a:latin typeface="Adobe Devanagari" panose="02040503050201020203" pitchFamily="18" charset="0"/>
                <a:cs typeface="Adobe Devanagari" panose="02040503050201020203" pitchFamily="18" charset="0"/>
              </a:rPr>
              <a:t>(Id</a:t>
            </a:r>
            <a:r>
              <a:rPr lang="en-US" sz="2400">
                <a:latin typeface="Adobe Devanagari" panose="02040503050201020203" pitchFamily="18" charset="0"/>
                <a:cs typeface="Adobe Devanagari" panose="02040503050201020203" pitchFamily="18" charset="0"/>
              </a:rPr>
              <a:t>) AS ItemsCount,</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	SUM</a:t>
            </a:r>
            <a:r>
              <a:rPr lang="en-US" sz="2400" smtClean="0">
                <a:latin typeface="Adobe Devanagari" panose="02040503050201020203" pitchFamily="18" charset="0"/>
                <a:cs typeface="Adobe Devanagari" panose="02040503050201020203" pitchFamily="18" charset="0"/>
              </a:rPr>
              <a:t> </a:t>
            </a:r>
            <a:r>
              <a:rPr lang="en-US" sz="2400">
                <a:latin typeface="Adobe Devanagari" panose="02040503050201020203" pitchFamily="18" charset="0"/>
                <a:cs typeface="Adobe Devanagari" panose="02040503050201020203" pitchFamily="18" charset="0"/>
              </a:rPr>
              <a:t>( </a:t>
            </a:r>
            <a:r>
              <a:rPr lang="en-US" sz="2400">
                <a:solidFill>
                  <a:schemeClr val="accent1"/>
                </a:solidFill>
                <a:latin typeface="Adobe Devanagari" panose="02040503050201020203" pitchFamily="18" charset="0"/>
                <a:cs typeface="Adobe Devanagari" panose="02040503050201020203" pitchFamily="18" charset="0"/>
              </a:rPr>
              <a:t>CASE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		WHEN </a:t>
            </a:r>
            <a:r>
              <a:rPr lang="en-US" sz="2400">
                <a:latin typeface="Adobe Devanagari" panose="02040503050201020203" pitchFamily="18" charset="0"/>
                <a:cs typeface="Adobe Devanagari" panose="02040503050201020203" pitchFamily="18" charset="0"/>
              </a:rPr>
              <a:t>PriceRating = 'Expensive' </a:t>
            </a:r>
            <a:r>
              <a:rPr lang="en-US" sz="2400">
                <a:solidFill>
                  <a:schemeClr val="accent1"/>
                </a:solidFill>
                <a:latin typeface="Adobe Devanagari" panose="02040503050201020203" pitchFamily="18" charset="0"/>
                <a:cs typeface="Adobe Devanagari" panose="02040503050201020203" pitchFamily="18" charset="0"/>
              </a:rPr>
              <a:t>THEN </a:t>
            </a:r>
            <a:r>
              <a:rPr lang="en-US" sz="2400">
                <a:latin typeface="Adobe Devanagari" panose="02040503050201020203" pitchFamily="18" charset="0"/>
                <a:cs typeface="Adobe Devanagari" panose="02040503050201020203" pitchFamily="18" charset="0"/>
              </a:rPr>
              <a:t>1</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		ELSE </a:t>
            </a:r>
            <a:r>
              <a:rPr lang="en-US" sz="2400">
                <a:latin typeface="Adobe Devanagari" panose="02040503050201020203" pitchFamily="18" charset="0"/>
                <a:cs typeface="Adobe Devanagari" panose="02040503050201020203" pitchFamily="18" charset="0"/>
              </a:rPr>
              <a:t>0</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		END</a:t>
            </a:r>
            <a:r>
              <a:rPr lang="en-US" sz="2400" smtClean="0">
                <a:latin typeface="Adobe Devanagari" panose="02040503050201020203" pitchFamily="18" charset="0"/>
                <a:cs typeface="Adobe Devanagari" panose="02040503050201020203" pitchFamily="18" charset="0"/>
              </a:rPr>
              <a:t>)</a:t>
            </a:r>
            <a:r>
              <a:rPr lang="en-US" sz="2400" smtClean="0">
                <a:solidFill>
                  <a:schemeClr val="accent1"/>
                </a:solidFill>
                <a:latin typeface="Adobe Devanagari" panose="02040503050201020203" pitchFamily="18" charset="0"/>
                <a:cs typeface="Adobe Devanagari" panose="02040503050201020203" pitchFamily="18" charset="0"/>
              </a:rPr>
              <a:t> </a:t>
            </a:r>
            <a:r>
              <a:rPr lang="en-US" sz="2400">
                <a:solidFill>
                  <a:schemeClr val="accent1"/>
                </a:solidFill>
                <a:latin typeface="Adobe Devanagari" panose="02040503050201020203" pitchFamily="18" charset="0"/>
                <a:cs typeface="Adobe Devanagari" panose="02040503050201020203" pitchFamily="18" charset="0"/>
              </a:rPr>
              <a:t>AS </a:t>
            </a:r>
            <a:r>
              <a:rPr lang="en-US" sz="2400">
                <a:latin typeface="Adobe Devanagari" panose="02040503050201020203" pitchFamily="18" charset="0"/>
                <a:cs typeface="Adobe Devanagari" panose="02040503050201020203" pitchFamily="18" charset="0"/>
              </a:rPr>
              <a:t>ExpensiveItemsCount</a:t>
            </a: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FROM </a:t>
            </a:r>
            <a:r>
              <a:rPr lang="en-US" sz="2400">
                <a:latin typeface="Adobe Devanagari" panose="02040503050201020203" pitchFamily="18" charset="0"/>
                <a:cs typeface="Adobe Devanagari" panose="02040503050201020203" pitchFamily="18" charset="0"/>
              </a:rPr>
              <a:t>ItemSales</a:t>
            </a:r>
            <a:endParaRPr lang="en-US" sz="2400" smtClean="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273671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HAVING</a:t>
            </a:r>
            <a:endParaRPr lang="en-US" sz="5400">
              <a:latin typeface="SF Movie Poster" panose="00000400000000000000" pitchFamily="2" charset="0"/>
            </a:endParaRPr>
          </a:p>
        </p:txBody>
      </p:sp>
      <p:sp>
        <p:nvSpPr>
          <p:cNvPr id="5" name="TextBox 4"/>
          <p:cNvSpPr txBox="1"/>
          <p:nvPr/>
        </p:nvSpPr>
        <p:spPr>
          <a:xfrm>
            <a:off x="930368" y="1779687"/>
            <a:ext cx="10331264"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HAVING </a:t>
            </a:r>
            <a:r>
              <a:rPr lang="en-US" sz="2400" smtClean="0">
                <a:latin typeface="Adobe Devanagari" panose="02040503050201020203" pitchFamily="18" charset="0"/>
                <a:cs typeface="Adobe Devanagari" panose="02040503050201020203" pitchFamily="18" charset="0"/>
              </a:rPr>
              <a:t>is basically a </a:t>
            </a:r>
            <a:r>
              <a:rPr lang="en-US" sz="2400" smtClean="0">
                <a:solidFill>
                  <a:schemeClr val="accent1"/>
                </a:solidFill>
                <a:latin typeface="Adobe Devanagari" panose="02040503050201020203" pitchFamily="18" charset="0"/>
                <a:cs typeface="Adobe Devanagari" panose="02040503050201020203" pitchFamily="18" charset="0"/>
              </a:rPr>
              <a:t>WHERE </a:t>
            </a:r>
            <a:r>
              <a:rPr lang="en-US" sz="2400" smtClean="0">
                <a:latin typeface="Adobe Devanagari" panose="02040503050201020203" pitchFamily="18" charset="0"/>
                <a:cs typeface="Adobe Devanagari" panose="02040503050201020203" pitchFamily="18" charset="0"/>
              </a:rPr>
              <a:t>for aggregated fields. </a:t>
            </a:r>
          </a:p>
          <a:p>
            <a:pPr>
              <a:lnSpc>
                <a:spcPct val="150000"/>
              </a:lnSpc>
            </a:pPr>
            <a:r>
              <a:rPr lang="en-US" sz="2400" smtClean="0">
                <a:latin typeface="Adobe Devanagari" panose="02040503050201020203" pitchFamily="18" charset="0"/>
                <a:cs typeface="Adobe Devanagari" panose="02040503050201020203" pitchFamily="18" charset="0"/>
              </a:rPr>
              <a:t>	*This means that fields that have been aggregated with </a:t>
            </a:r>
            <a:r>
              <a:rPr lang="en-US" sz="2400" smtClean="0">
                <a:solidFill>
                  <a:schemeClr val="accent1"/>
                </a:solidFill>
                <a:latin typeface="Adobe Devanagari" panose="02040503050201020203" pitchFamily="18" charset="0"/>
                <a:cs typeface="Adobe Devanagari" panose="02040503050201020203" pitchFamily="18" charset="0"/>
              </a:rPr>
              <a:t>COUNT</a:t>
            </a:r>
            <a:r>
              <a:rPr lang="en-US" sz="2400" smtClean="0">
                <a:solidFill>
                  <a:schemeClr val="accent5"/>
                </a:solidFill>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SUM</a:t>
            </a:r>
            <a:r>
              <a:rPr lang="en-US" sz="2400" smtClean="0">
                <a:solidFill>
                  <a:schemeClr val="accent5"/>
                </a:solidFill>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AVG</a:t>
            </a:r>
            <a:r>
              <a:rPr lang="en-US" sz="2400" smtClean="0">
                <a:solidFill>
                  <a:schemeClr val="accent5"/>
                </a:solidFill>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MIN</a:t>
            </a:r>
            <a:r>
              <a:rPr lang="en-US" sz="2400" smtClean="0">
                <a:solidFill>
                  <a:schemeClr val="accent5"/>
                </a:solidFill>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MAX</a:t>
            </a:r>
            <a:r>
              <a:rPr lang="en-US" sz="2400" smtClean="0">
                <a:latin typeface="Adobe Devanagari" panose="02040503050201020203" pitchFamily="18" charset="0"/>
                <a:cs typeface="Adobe Devanagari" panose="02040503050201020203" pitchFamily="18" charset="0"/>
              </a:rPr>
              <a:t>, don’t work on </a:t>
            </a:r>
            <a:r>
              <a:rPr lang="en-US" sz="2400" smtClean="0">
                <a:solidFill>
                  <a:schemeClr val="accent1"/>
                </a:solidFill>
                <a:latin typeface="Adobe Devanagari" panose="02040503050201020203" pitchFamily="18" charset="0"/>
                <a:cs typeface="Adobe Devanagari" panose="02040503050201020203" pitchFamily="18" charset="0"/>
              </a:rPr>
              <a:t>WHERE </a:t>
            </a:r>
            <a:r>
              <a:rPr lang="en-US" sz="2400" smtClean="0">
                <a:latin typeface="Adobe Devanagari" panose="02040503050201020203" pitchFamily="18" charset="0"/>
                <a:cs typeface="Adobe Devanagari" panose="02040503050201020203" pitchFamily="18" charset="0"/>
              </a:rPr>
              <a:t>clauses so they have to go in </a:t>
            </a:r>
            <a:r>
              <a:rPr lang="en-US" sz="2400" smtClean="0">
                <a:solidFill>
                  <a:schemeClr val="accent1"/>
                </a:solidFill>
                <a:latin typeface="Adobe Devanagari" panose="02040503050201020203" pitchFamily="18" charset="0"/>
                <a:cs typeface="Adobe Devanagari" panose="02040503050201020203" pitchFamily="18" charset="0"/>
              </a:rPr>
              <a:t>HAVING </a:t>
            </a:r>
            <a:r>
              <a:rPr lang="en-US" sz="2400" smtClean="0">
                <a:latin typeface="Adobe Devanagari" panose="02040503050201020203" pitchFamily="18" charset="0"/>
                <a:cs typeface="Adobe Devanagari" panose="02040503050201020203" pitchFamily="18" charset="0"/>
              </a:rPr>
              <a:t>clauses</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SELECT</a:t>
            </a:r>
            <a:r>
              <a:rPr lang="en-US" sz="240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country</a:t>
            </a: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FROM</a:t>
            </a:r>
            <a:r>
              <a:rPr lang="en-US" sz="240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city_spending</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WHERE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country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IN</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(‘France’, ‘Spain’, ‘Germany’)</a:t>
            </a: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GROUP</a:t>
            </a:r>
            <a:r>
              <a:rPr lang="en-US" sz="2400">
                <a:latin typeface="Adobe Devanagari" panose="02040503050201020203" pitchFamily="18" charset="0"/>
                <a:cs typeface="Adobe Devanagari" panose="02040503050201020203" pitchFamily="18" charset="0"/>
                <a:sym typeface="Wingdings" panose="05000000000000000000" pitchFamily="2" charset="2"/>
              </a:rPr>
              <a:t> </a:t>
            </a:r>
            <a:r>
              <a:rPr lang="en-U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BY</a:t>
            </a:r>
            <a:r>
              <a:rPr lang="en-US" sz="2400">
                <a:latin typeface="Adobe Devanagari" panose="02040503050201020203" pitchFamily="18" charset="0"/>
                <a:cs typeface="Adobe Devanagari" panose="02040503050201020203" pitchFamily="18" charset="0"/>
                <a:sym typeface="Wingdings" panose="05000000000000000000" pitchFamily="2" charset="2"/>
              </a:rPr>
              <a:t> country</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HAVING</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AVG</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(spending) &gt; 50</a:t>
            </a:r>
          </a:p>
        </p:txBody>
      </p:sp>
      <p:sp>
        <p:nvSpPr>
          <p:cNvPr id="6" name="TextBox 5"/>
          <p:cNvSpPr txBox="1"/>
          <p:nvPr/>
        </p:nvSpPr>
        <p:spPr>
          <a:xfrm rot="20302324">
            <a:off x="6901989" y="5106087"/>
            <a:ext cx="4395251" cy="646331"/>
          </a:xfrm>
          <a:prstGeom prst="rect">
            <a:avLst/>
          </a:prstGeom>
          <a:noFill/>
        </p:spPr>
        <p:txBody>
          <a:bodyPr wrap="square" rtlCol="0">
            <a:spAutoFit/>
          </a:bodyPr>
          <a:lstStyle/>
          <a:p>
            <a:r>
              <a:rPr lang="en-US" smtClean="0">
                <a:solidFill>
                  <a:schemeClr val="accent1"/>
                </a:solidFill>
              </a:rPr>
              <a:t>HAVING</a:t>
            </a:r>
            <a:r>
              <a:rPr lang="en-US" smtClean="0"/>
              <a:t> works with the same operators as </a:t>
            </a:r>
            <a:r>
              <a:rPr lang="en-US" smtClean="0">
                <a:solidFill>
                  <a:schemeClr val="accent1"/>
                </a:solidFill>
              </a:rPr>
              <a:t>WHERE</a:t>
            </a:r>
            <a:r>
              <a:rPr lang="en-US" smtClean="0"/>
              <a:t> (</a:t>
            </a:r>
            <a:r>
              <a:rPr lang="en-US" smtClean="0">
                <a:solidFill>
                  <a:schemeClr val="accent1"/>
                </a:solidFill>
              </a:rPr>
              <a:t>AND</a:t>
            </a:r>
            <a:r>
              <a:rPr lang="en-US" smtClean="0"/>
              <a:t>, </a:t>
            </a:r>
            <a:r>
              <a:rPr lang="en-US" smtClean="0">
                <a:solidFill>
                  <a:schemeClr val="accent1"/>
                </a:solidFill>
              </a:rPr>
              <a:t>OR</a:t>
            </a:r>
            <a:r>
              <a:rPr lang="en-US" smtClean="0"/>
              <a:t>, </a:t>
            </a:r>
            <a:r>
              <a:rPr lang="en-US" smtClean="0">
                <a:solidFill>
                  <a:schemeClr val="accent1"/>
                </a:solidFill>
              </a:rPr>
              <a:t>NOT</a:t>
            </a:r>
            <a:r>
              <a:rPr lang="en-US" smtClean="0"/>
              <a:t>, </a:t>
            </a:r>
            <a:r>
              <a:rPr lang="en-US" smtClean="0">
                <a:solidFill>
                  <a:schemeClr val="accent1"/>
                </a:solidFill>
              </a:rPr>
              <a:t>IN</a:t>
            </a:r>
            <a:r>
              <a:rPr lang="en-US" smtClean="0"/>
              <a:t>, </a:t>
            </a:r>
            <a:r>
              <a:rPr lang="en-US" smtClean="0">
                <a:solidFill>
                  <a:schemeClr val="accent1"/>
                </a:solidFill>
              </a:rPr>
              <a:t>LIKE</a:t>
            </a:r>
            <a:r>
              <a:rPr lang="en-US" smtClean="0"/>
              <a:t>, </a:t>
            </a:r>
            <a:r>
              <a:rPr lang="en-US" smtClean="0">
                <a:solidFill>
                  <a:schemeClr val="accent1"/>
                </a:solidFill>
              </a:rPr>
              <a:t>BETWEEN</a:t>
            </a:r>
            <a:r>
              <a:rPr lang="en-US" smtClean="0"/>
              <a:t>…)</a:t>
            </a:r>
            <a:endParaRPr lang="en-US"/>
          </a:p>
        </p:txBody>
      </p:sp>
    </p:spTree>
    <p:extLst>
      <p:ext uri="{BB962C8B-B14F-4D97-AF65-F5344CB8AC3E}">
        <p14:creationId xmlns:p14="http://schemas.microsoft.com/office/powerpoint/2010/main" val="2761838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ORDER BY</a:t>
            </a:r>
            <a:endParaRPr lang="en-US" sz="5400">
              <a:latin typeface="SF Movie Poster" panose="00000400000000000000" pitchFamily="2" charset="0"/>
            </a:endParaRPr>
          </a:p>
        </p:txBody>
      </p:sp>
      <p:sp>
        <p:nvSpPr>
          <p:cNvPr id="5" name="TextBox 4"/>
          <p:cNvSpPr txBox="1"/>
          <p:nvPr/>
        </p:nvSpPr>
        <p:spPr>
          <a:xfrm>
            <a:off x="1004607" y="1785512"/>
            <a:ext cx="10182785"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ORDER BY </a:t>
            </a:r>
            <a:r>
              <a:rPr lang="en-US" sz="2400" smtClean="0">
                <a:latin typeface="Adobe Devanagari" panose="02040503050201020203" pitchFamily="18" charset="0"/>
                <a:cs typeface="Adobe Devanagari" panose="02040503050201020203" pitchFamily="18" charset="0"/>
              </a:rPr>
              <a:t>orders the rows according to one or multiple columns</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SELECT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country, gdp</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FROM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country_gdp</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ORDER BY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gdp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DESC</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country</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	* this query selects </a:t>
            </a:r>
            <a:r>
              <a:rPr lang="en-US" sz="2400" i="1" smtClean="0">
                <a:latin typeface="Adobe Devanagari" panose="02040503050201020203" pitchFamily="18" charset="0"/>
                <a:cs typeface="Adobe Devanagari" panose="02040503050201020203" pitchFamily="18" charset="0"/>
                <a:sym typeface="Wingdings" panose="05000000000000000000" pitchFamily="2" charset="2"/>
              </a:rPr>
              <a:t>country</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and </a:t>
            </a:r>
            <a:r>
              <a:rPr lang="en-US" sz="2400" i="1" smtClean="0">
                <a:latin typeface="Adobe Devanagari" panose="02040503050201020203" pitchFamily="18" charset="0"/>
                <a:cs typeface="Adobe Devanagari" panose="02040503050201020203" pitchFamily="18" charset="0"/>
                <a:sym typeface="Wingdings" panose="05000000000000000000" pitchFamily="2" charset="2"/>
              </a:rPr>
              <a:t>gdp</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from </a:t>
            </a:r>
            <a:r>
              <a:rPr lang="en-US" sz="2400" i="1" smtClean="0">
                <a:latin typeface="Adobe Devanagari" panose="02040503050201020203" pitchFamily="18" charset="0"/>
                <a:cs typeface="Adobe Devanagari" panose="02040503050201020203" pitchFamily="18" charset="0"/>
                <a:sym typeface="Wingdings" panose="05000000000000000000" pitchFamily="2" charset="2"/>
              </a:rPr>
              <a:t>country_gdp</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table and orders the row from </a:t>
            </a:r>
            <a:r>
              <a:rPr lang="en-US" sz="2400" u="sng" smtClean="0">
                <a:latin typeface="Adobe Devanagari" panose="02040503050201020203" pitchFamily="18" charset="0"/>
                <a:cs typeface="Adobe Devanagari" panose="02040503050201020203" pitchFamily="18" charset="0"/>
                <a:sym typeface="Wingdings" panose="05000000000000000000" pitchFamily="2" charset="2"/>
              </a:rPr>
              <a:t>highest to lowest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(DESC) </a:t>
            </a:r>
            <a:r>
              <a:rPr lang="en-US" sz="2400" i="1" smtClean="0">
                <a:latin typeface="Adobe Devanagari" panose="02040503050201020203" pitchFamily="18" charset="0"/>
                <a:cs typeface="Adobe Devanagari" panose="02040503050201020203" pitchFamily="18" charset="0"/>
                <a:sym typeface="Wingdings" panose="05000000000000000000" pitchFamily="2" charset="2"/>
              </a:rPr>
              <a:t>gdp</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and if two </a:t>
            </a:r>
            <a:r>
              <a:rPr lang="en-US" sz="2400" i="1" smtClean="0">
                <a:latin typeface="Adobe Devanagari" panose="02040503050201020203" pitchFamily="18" charset="0"/>
                <a:cs typeface="Adobe Devanagari" panose="02040503050201020203" pitchFamily="18" charset="0"/>
                <a:sym typeface="Wingdings" panose="05000000000000000000" pitchFamily="2" charset="2"/>
              </a:rPr>
              <a:t>gdp</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values are the same, orders the row from </a:t>
            </a:r>
            <a:r>
              <a:rPr lang="en-US" sz="2400" u="sng" smtClean="0">
                <a:latin typeface="Adobe Devanagari" panose="02040503050201020203" pitchFamily="18" charset="0"/>
                <a:cs typeface="Adobe Devanagari" panose="02040503050201020203" pitchFamily="18" charset="0"/>
                <a:sym typeface="Wingdings" panose="05000000000000000000" pitchFamily="2" charset="2"/>
              </a:rPr>
              <a:t>lowest to highest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(it doesn’t say DESC) </a:t>
            </a:r>
            <a:r>
              <a:rPr lang="en-US" sz="2400" i="1" smtClean="0">
                <a:latin typeface="Adobe Devanagari" panose="02040503050201020203" pitchFamily="18" charset="0"/>
                <a:cs typeface="Adobe Devanagari" panose="02040503050201020203" pitchFamily="18" charset="0"/>
                <a:sym typeface="Wingdings" panose="05000000000000000000" pitchFamily="2" charset="2"/>
              </a:rPr>
              <a:t>country</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a:t>
            </a:r>
          </a:p>
        </p:txBody>
      </p:sp>
    </p:spTree>
    <p:extLst>
      <p:ext uri="{BB962C8B-B14F-4D97-AF65-F5344CB8AC3E}">
        <p14:creationId xmlns:p14="http://schemas.microsoft.com/office/powerpoint/2010/main" val="4026223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ORDER BY WITH CASE</a:t>
            </a:r>
            <a:endParaRPr lang="en-US" sz="5400">
              <a:latin typeface="SF Movie Poster" panose="00000400000000000000" pitchFamily="2" charset="0"/>
            </a:endParaRPr>
          </a:p>
        </p:txBody>
      </p:sp>
      <p:sp>
        <p:nvSpPr>
          <p:cNvPr id="5" name="TextBox 4"/>
          <p:cNvSpPr txBox="1"/>
          <p:nvPr/>
        </p:nvSpPr>
        <p:spPr>
          <a:xfrm>
            <a:off x="762280" y="1779687"/>
            <a:ext cx="10667440"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ORDER BY </a:t>
            </a:r>
            <a:r>
              <a:rPr lang="en-US" sz="2400" smtClean="0">
                <a:latin typeface="Adobe Devanagari" panose="02040503050201020203" pitchFamily="18" charset="0"/>
                <a:cs typeface="Adobe Devanagari" panose="02040503050201020203" pitchFamily="18" charset="0"/>
              </a:rPr>
              <a:t>can be used with case to group as we wish</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SELECT </a:t>
            </a:r>
            <a:r>
              <a:rPr lang="en-US" sz="2400">
                <a:latin typeface="Adobe Devanagari" panose="02040503050201020203" pitchFamily="18" charset="0"/>
                <a:cs typeface="Adobe Devanagari" panose="02040503050201020203" pitchFamily="18" charset="0"/>
                <a:sym typeface="Wingdings" panose="05000000000000000000" pitchFamily="2" charset="2"/>
              </a:rPr>
              <a:t>country, gdp</a:t>
            </a: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FROM </a:t>
            </a:r>
            <a:r>
              <a:rPr lang="en-US" sz="2400">
                <a:latin typeface="Adobe Devanagari" panose="02040503050201020203" pitchFamily="18" charset="0"/>
                <a:cs typeface="Adobe Devanagari" panose="02040503050201020203" pitchFamily="18" charset="0"/>
                <a:sym typeface="Wingdings" panose="05000000000000000000" pitchFamily="2" charset="2"/>
              </a:rPr>
              <a:t>country_gdp</a:t>
            </a: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ORDER BY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CASE WHEN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country = ‘France’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OR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country = ‘Spain’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THEN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0</a:t>
            </a: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WHEN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country = ‘Germany’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THEN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1</a:t>
            </a:r>
          </a:p>
          <a:p>
            <a:pPr>
              <a:lnSpc>
                <a:spcPct val="150000"/>
              </a:lnSpc>
            </a:pPr>
            <a:r>
              <a:rPr lang="en-US" sz="240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ELSE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2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END</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	* this query orders placing France and Spain at the top, then Germany, then the rest</a:t>
            </a:r>
          </a:p>
        </p:txBody>
      </p:sp>
    </p:spTree>
    <p:extLst>
      <p:ext uri="{BB962C8B-B14F-4D97-AF65-F5344CB8AC3E}">
        <p14:creationId xmlns:p14="http://schemas.microsoft.com/office/powerpoint/2010/main" val="4184600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WINDOW FUNCTIONS (OVER)</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17400188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OVER AND PARTITION BY</a:t>
            </a:r>
            <a:endParaRPr lang="en-US" sz="5400">
              <a:latin typeface="SF Movie Poster" panose="00000400000000000000" pitchFamily="2" charset="0"/>
            </a:endParaRPr>
          </a:p>
        </p:txBody>
      </p:sp>
      <p:sp>
        <p:nvSpPr>
          <p:cNvPr id="5" name="TextBox 4"/>
          <p:cNvSpPr txBox="1"/>
          <p:nvPr/>
        </p:nvSpPr>
        <p:spPr>
          <a:xfrm>
            <a:off x="506646" y="1691383"/>
            <a:ext cx="2224609" cy="646331"/>
          </a:xfrm>
          <a:prstGeom prst="rect">
            <a:avLst/>
          </a:prstGeom>
          <a:noFill/>
        </p:spPr>
        <p:txBody>
          <a:bodyPr wrap="square" rtlCol="0">
            <a:spAutoFit/>
          </a:bodyPr>
          <a:lstStyle/>
          <a:p>
            <a:pPr algn="ctr">
              <a:lnSpc>
                <a:spcPct val="150000"/>
              </a:lnSpc>
            </a:pPr>
            <a:r>
              <a:rPr lang="en-US" sz="2400" smtClean="0">
                <a:latin typeface="Adobe Devanagari" panose="02040503050201020203" pitchFamily="18" charset="0"/>
                <a:cs typeface="Adobe Devanagari" panose="02040503050201020203" pitchFamily="18" charset="0"/>
              </a:rPr>
              <a:t>Without </a:t>
            </a:r>
            <a:r>
              <a:rPr lang="en-US" sz="2400" smtClean="0">
                <a:solidFill>
                  <a:schemeClr val="accent1"/>
                </a:solidFill>
                <a:latin typeface="Adobe Devanagari" panose="02040503050201020203" pitchFamily="18" charset="0"/>
                <a:cs typeface="Adobe Devanagari" panose="02040503050201020203" pitchFamily="18" charset="0"/>
              </a:rPr>
              <a:t>OVER</a:t>
            </a:r>
          </a:p>
        </p:txBody>
      </p:sp>
      <p:pic>
        <p:nvPicPr>
          <p:cNvPr id="6" name="Picture 5"/>
          <p:cNvPicPr>
            <a:picLocks noChangeAspect="1"/>
          </p:cNvPicPr>
          <p:nvPr/>
        </p:nvPicPr>
        <p:blipFill>
          <a:blip r:embed="rId2"/>
          <a:stretch>
            <a:fillRect/>
          </a:stretch>
        </p:blipFill>
        <p:spPr>
          <a:xfrm>
            <a:off x="63903" y="2614275"/>
            <a:ext cx="2927978" cy="1949045"/>
          </a:xfrm>
          <a:prstGeom prst="rect">
            <a:avLst/>
          </a:prstGeom>
        </p:spPr>
      </p:pic>
      <p:pic>
        <p:nvPicPr>
          <p:cNvPr id="8" name="Picture 7"/>
          <p:cNvPicPr>
            <a:picLocks noChangeAspect="1"/>
          </p:cNvPicPr>
          <p:nvPr/>
        </p:nvPicPr>
        <p:blipFill>
          <a:blip r:embed="rId3"/>
          <a:stretch>
            <a:fillRect/>
          </a:stretch>
        </p:blipFill>
        <p:spPr>
          <a:xfrm>
            <a:off x="2991881" y="2426017"/>
            <a:ext cx="3810000" cy="4238625"/>
          </a:xfrm>
          <a:prstGeom prst="rect">
            <a:avLst/>
          </a:prstGeom>
        </p:spPr>
      </p:pic>
      <p:pic>
        <p:nvPicPr>
          <p:cNvPr id="9" name="Picture 8"/>
          <p:cNvPicPr>
            <a:picLocks noChangeAspect="1"/>
          </p:cNvPicPr>
          <p:nvPr/>
        </p:nvPicPr>
        <p:blipFill>
          <a:blip r:embed="rId4"/>
          <a:stretch>
            <a:fillRect/>
          </a:stretch>
        </p:blipFill>
        <p:spPr>
          <a:xfrm>
            <a:off x="6981825" y="2347685"/>
            <a:ext cx="5210175" cy="4248150"/>
          </a:xfrm>
          <a:prstGeom prst="rect">
            <a:avLst/>
          </a:prstGeom>
        </p:spPr>
      </p:pic>
      <p:sp>
        <p:nvSpPr>
          <p:cNvPr id="10" name="TextBox 9"/>
          <p:cNvSpPr txBox="1"/>
          <p:nvPr/>
        </p:nvSpPr>
        <p:spPr>
          <a:xfrm>
            <a:off x="3812972" y="1691383"/>
            <a:ext cx="2224609" cy="600164"/>
          </a:xfrm>
          <a:prstGeom prst="rect">
            <a:avLst/>
          </a:prstGeom>
          <a:noFill/>
        </p:spPr>
        <p:txBody>
          <a:bodyPr wrap="square" rtlCol="0">
            <a:spAutoFit/>
          </a:bodyPr>
          <a:lstStyle/>
          <a:p>
            <a:pPr algn="ctr">
              <a:lnSpc>
                <a:spcPct val="150000"/>
              </a:lnSpc>
            </a:pPr>
            <a:r>
              <a:rPr lang="en-US" sz="2400" smtClean="0">
                <a:latin typeface="Adobe Devanagari" panose="02040503050201020203" pitchFamily="18" charset="0"/>
                <a:cs typeface="Adobe Devanagari" panose="02040503050201020203" pitchFamily="18" charset="0"/>
              </a:rPr>
              <a:t>With </a:t>
            </a:r>
            <a:r>
              <a:rPr lang="en-US" sz="2400" smtClean="0">
                <a:solidFill>
                  <a:schemeClr val="accent1"/>
                </a:solidFill>
                <a:latin typeface="Adobe Devanagari" panose="02040503050201020203" pitchFamily="18" charset="0"/>
                <a:cs typeface="Adobe Devanagari" panose="02040503050201020203" pitchFamily="18" charset="0"/>
              </a:rPr>
              <a:t>OVER</a:t>
            </a:r>
          </a:p>
        </p:txBody>
      </p:sp>
      <p:sp>
        <p:nvSpPr>
          <p:cNvPr id="11" name="TextBox 10"/>
          <p:cNvSpPr txBox="1"/>
          <p:nvPr/>
        </p:nvSpPr>
        <p:spPr>
          <a:xfrm>
            <a:off x="7294110" y="1689943"/>
            <a:ext cx="4897889" cy="830997"/>
          </a:xfrm>
          <a:prstGeom prst="rect">
            <a:avLst/>
          </a:prstGeom>
          <a:noFill/>
        </p:spPr>
        <p:txBody>
          <a:bodyPr wrap="square" rtlCol="0">
            <a:spAutoFit/>
          </a:bodyPr>
          <a:lstStyle/>
          <a:p>
            <a:pPr algn="ctr"/>
            <a:r>
              <a:rPr lang="en-US" sz="2400" smtClean="0">
                <a:latin typeface="Adobe Devanagari" panose="02040503050201020203" pitchFamily="18" charset="0"/>
                <a:cs typeface="Adobe Devanagari" panose="02040503050201020203" pitchFamily="18" charset="0"/>
              </a:rPr>
              <a:t>With </a:t>
            </a:r>
            <a:r>
              <a:rPr lang="en-US" sz="2400" smtClean="0">
                <a:solidFill>
                  <a:schemeClr val="accent1"/>
                </a:solidFill>
                <a:latin typeface="Adobe Devanagari" panose="02040503050201020203" pitchFamily="18" charset="0"/>
                <a:cs typeface="Adobe Devanagari" panose="02040503050201020203" pitchFamily="18" charset="0"/>
              </a:rPr>
              <a:t>OVER</a:t>
            </a:r>
            <a:r>
              <a:rPr lang="en-US" sz="2400" smtClean="0">
                <a:latin typeface="Adobe Devanagari" panose="02040503050201020203" pitchFamily="18" charset="0"/>
                <a:cs typeface="Adobe Devanagari" panose="02040503050201020203" pitchFamily="18" charset="0"/>
              </a:rPr>
              <a:t> and </a:t>
            </a:r>
            <a:r>
              <a:rPr lang="en-US" sz="2400" smtClean="0">
                <a:solidFill>
                  <a:schemeClr val="accent1"/>
                </a:solidFill>
                <a:latin typeface="Adobe Devanagari" panose="02040503050201020203" pitchFamily="18" charset="0"/>
                <a:cs typeface="Adobe Devanagari" panose="02040503050201020203" pitchFamily="18" charset="0"/>
              </a:rPr>
              <a:t>PARTITION</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BY</a:t>
            </a:r>
            <a:r>
              <a:rPr lang="en-US" sz="2400" smtClean="0">
                <a:latin typeface="Adobe Devanagari" panose="02040503050201020203" pitchFamily="18" charset="0"/>
                <a:cs typeface="Adobe Devanagari" panose="02040503050201020203" pitchFamily="18" charset="0"/>
              </a:rPr>
              <a:t> (partition by can be multiple columns)</a:t>
            </a:r>
          </a:p>
        </p:txBody>
      </p:sp>
      <p:sp>
        <p:nvSpPr>
          <p:cNvPr id="12" name="Oval 11"/>
          <p:cNvSpPr/>
          <p:nvPr/>
        </p:nvSpPr>
        <p:spPr>
          <a:xfrm>
            <a:off x="174812" y="3953435"/>
            <a:ext cx="2097741" cy="7981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804815" y="3647118"/>
            <a:ext cx="769491" cy="31265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946512" y="3824957"/>
            <a:ext cx="973347" cy="31265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640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INDEX</a:t>
            </a:r>
            <a:endParaRPr lang="en-US" sz="5400">
              <a:latin typeface="SF Movie Poster" panose="00000400000000000000" pitchFamily="2" charset="0"/>
            </a:endParaRPr>
          </a:p>
        </p:txBody>
      </p:sp>
      <p:sp>
        <p:nvSpPr>
          <p:cNvPr id="12" name="Rectangle 11"/>
          <p:cNvSpPr/>
          <p:nvPr/>
        </p:nvSpPr>
        <p:spPr>
          <a:xfrm>
            <a:off x="514350" y="1882279"/>
            <a:ext cx="11677650" cy="5024324"/>
          </a:xfrm>
          <a:prstGeom prst="rect">
            <a:avLst/>
          </a:prstGeom>
        </p:spPr>
        <p:txBody>
          <a:bodyPr wrap="square" numCol="3">
            <a:spAutoFit/>
          </a:bodyPr>
          <a:lstStyle/>
          <a:p>
            <a:pPr>
              <a:spcAft>
                <a:spcPts val="1800"/>
              </a:spcAft>
            </a:pPr>
            <a:r>
              <a:rPr lang="en-US" b="1" smtClean="0"/>
              <a:t>COMMON TABLE EXPRESSIONS</a:t>
            </a:r>
            <a:endParaRPr lang="en-US" smtClean="0"/>
          </a:p>
          <a:p>
            <a:pPr>
              <a:spcAft>
                <a:spcPts val="1800"/>
              </a:spcAft>
            </a:pPr>
            <a:r>
              <a:rPr lang="en-US" smtClean="0">
                <a:hlinkClick r:id="rId2" action="ppaction://hlinksldjump"/>
              </a:rPr>
              <a:t>1. COMMON TABLE EXPRESSIONS</a:t>
            </a:r>
            <a:endParaRPr lang="en-US" smtClean="0"/>
          </a:p>
          <a:p>
            <a:pPr>
              <a:spcAft>
                <a:spcPts val="1800"/>
              </a:spcAft>
            </a:pPr>
            <a:endParaRPr lang="en-US" b="1" smtClean="0"/>
          </a:p>
          <a:p>
            <a:pPr>
              <a:spcAft>
                <a:spcPts val="1800"/>
              </a:spcAft>
            </a:pPr>
            <a:r>
              <a:rPr lang="en-US" b="1" smtClean="0"/>
              <a:t>DATABASE MANAGEMENT</a:t>
            </a:r>
            <a:endParaRPr lang="en-US">
              <a:hlinkClick r:id="rId3" action="ppaction://hlinksldjump"/>
            </a:endParaRPr>
          </a:p>
          <a:p>
            <a:pPr>
              <a:spcAft>
                <a:spcPts val="1800"/>
              </a:spcAft>
            </a:pPr>
            <a:r>
              <a:rPr lang="en-US" smtClean="0">
                <a:hlinkClick r:id="rId3" action="ppaction://hlinksldjump"/>
              </a:rPr>
              <a:t>1. CREATE AND DELETE DATABASES</a:t>
            </a:r>
            <a:endParaRPr lang="en-US" smtClean="0"/>
          </a:p>
          <a:p>
            <a:pPr>
              <a:spcAft>
                <a:spcPts val="1800"/>
              </a:spcAft>
            </a:pPr>
            <a:r>
              <a:rPr lang="en-US" smtClean="0">
                <a:hlinkClick r:id="rId4" action="ppaction://hlinksldjump"/>
              </a:rPr>
              <a:t>2. INFORMATION SCHEMA</a:t>
            </a:r>
            <a:endParaRPr lang="en-US" smtClean="0"/>
          </a:p>
          <a:p>
            <a:pPr>
              <a:spcAft>
                <a:spcPts val="1800"/>
              </a:spcAft>
            </a:pPr>
            <a:r>
              <a:rPr lang="en-US" smtClean="0">
                <a:hlinkClick r:id="rId5" action="ppaction://hlinksldjump"/>
              </a:rPr>
              <a:t>3. CREATE TABLE</a:t>
            </a:r>
            <a:endParaRPr lang="en-US" smtClean="0"/>
          </a:p>
          <a:p>
            <a:pPr>
              <a:spcAft>
                <a:spcPts val="1800"/>
              </a:spcAft>
            </a:pPr>
            <a:r>
              <a:rPr lang="en-US" smtClean="0">
                <a:hlinkClick r:id="rId6" action="ppaction://hlinksldjump"/>
              </a:rPr>
              <a:t>4. SQL DATA TYPES</a:t>
            </a:r>
            <a:endParaRPr lang="en-US" smtClean="0"/>
          </a:p>
          <a:p>
            <a:pPr>
              <a:spcAft>
                <a:spcPts val="1800"/>
              </a:spcAft>
            </a:pPr>
            <a:r>
              <a:rPr lang="en-US" smtClean="0">
                <a:hlinkClick r:id="rId7" action="ppaction://hlinksldjump"/>
              </a:rPr>
              <a:t>5. DROP DATABASE</a:t>
            </a:r>
            <a:endParaRPr lang="en-US" smtClean="0"/>
          </a:p>
          <a:p>
            <a:pPr>
              <a:spcAft>
                <a:spcPts val="1800"/>
              </a:spcAft>
            </a:pPr>
            <a:r>
              <a:rPr lang="en-US" smtClean="0">
                <a:hlinkClick r:id="rId8" action="ppaction://hlinksldjump"/>
              </a:rPr>
              <a:t>6. DROP TABLE</a:t>
            </a:r>
            <a:endParaRPr lang="en-US" smtClean="0"/>
          </a:p>
          <a:p>
            <a:pPr>
              <a:spcAft>
                <a:spcPts val="1800"/>
              </a:spcAft>
            </a:pPr>
            <a:r>
              <a:rPr lang="en-US" smtClean="0">
                <a:hlinkClick r:id="rId9" action="ppaction://hlinksldjump"/>
              </a:rPr>
              <a:t>7. ADD, DROP AND REANME COLUMNS</a:t>
            </a:r>
            <a:endParaRPr lang="en-US" smtClean="0"/>
          </a:p>
          <a:p>
            <a:pPr>
              <a:spcAft>
                <a:spcPts val="1800"/>
              </a:spcAft>
            </a:pPr>
            <a:r>
              <a:rPr lang="en-US" smtClean="0">
                <a:hlinkClick r:id="rId10" action="ppaction://hlinksldjump"/>
              </a:rPr>
              <a:t>8. CHANGE DATA TYPES OF COLUMNS</a:t>
            </a:r>
            <a:endParaRPr lang="en-US" smtClean="0"/>
          </a:p>
          <a:p>
            <a:pPr>
              <a:spcAft>
                <a:spcPts val="1800"/>
              </a:spcAft>
            </a:pPr>
            <a:endParaRPr lang="en-US"/>
          </a:p>
          <a:p>
            <a:pPr>
              <a:spcAft>
                <a:spcPts val="1800"/>
              </a:spcAft>
            </a:pPr>
            <a:r>
              <a:rPr lang="en-US" b="1" smtClean="0"/>
              <a:t>MANAGING DATABASE VALUES</a:t>
            </a:r>
          </a:p>
          <a:p>
            <a:pPr>
              <a:spcAft>
                <a:spcPts val="1800"/>
              </a:spcAft>
            </a:pPr>
            <a:r>
              <a:rPr lang="en-US" smtClean="0">
                <a:hlinkClick r:id="rId11" action="ppaction://hlinksldjump"/>
              </a:rPr>
              <a:t>1. INSERT INTO</a:t>
            </a:r>
            <a:endParaRPr lang="en-US" smtClean="0"/>
          </a:p>
          <a:p>
            <a:pPr>
              <a:spcAft>
                <a:spcPts val="1800"/>
              </a:spcAft>
            </a:pPr>
            <a:r>
              <a:rPr lang="en-US" smtClean="0">
                <a:hlinkClick r:id="rId12" action="ppaction://hlinksldjump"/>
              </a:rPr>
              <a:t>2. UPDATE</a:t>
            </a:r>
            <a:endParaRPr lang="en-US" smtClean="0"/>
          </a:p>
          <a:p>
            <a:pPr>
              <a:spcAft>
                <a:spcPts val="1800"/>
              </a:spcAft>
            </a:pPr>
            <a:r>
              <a:rPr lang="en-US" smtClean="0">
                <a:hlinkClick r:id="rId13" action="ppaction://hlinksldjump"/>
              </a:rPr>
              <a:t>3. DELETE</a:t>
            </a:r>
            <a:endParaRPr lang="en-US" smtClean="0"/>
          </a:p>
          <a:p>
            <a:pPr>
              <a:spcAft>
                <a:spcPts val="1800"/>
              </a:spcAft>
            </a:pPr>
            <a:r>
              <a:rPr lang="en-US" smtClean="0">
                <a:hlinkClick r:id="rId14" action="ppaction://hlinksldjump"/>
              </a:rPr>
              <a:t>4. TRUNCATE</a:t>
            </a:r>
            <a:endParaRPr lang="en-US" smtClean="0"/>
          </a:p>
          <a:p>
            <a:pPr>
              <a:spcAft>
                <a:spcPts val="1800"/>
              </a:spcAft>
            </a:pPr>
            <a:endParaRPr lang="en-US"/>
          </a:p>
          <a:p>
            <a:pPr>
              <a:spcAft>
                <a:spcPts val="1800"/>
              </a:spcAft>
            </a:pPr>
            <a:endParaRPr lang="en-US" b="1" smtClean="0"/>
          </a:p>
          <a:p>
            <a:pPr>
              <a:spcAft>
                <a:spcPts val="1800"/>
              </a:spcAft>
            </a:pPr>
            <a:r>
              <a:rPr lang="en-US" b="1" smtClean="0"/>
              <a:t>VARIABLES</a:t>
            </a:r>
          </a:p>
          <a:p>
            <a:pPr>
              <a:spcAft>
                <a:spcPts val="1800"/>
              </a:spcAft>
            </a:pPr>
            <a:r>
              <a:rPr lang="en-US" smtClean="0">
                <a:hlinkClick r:id="rId15" action="ppaction://hlinksldjump"/>
              </a:rPr>
              <a:t>1. VARIABLES</a:t>
            </a:r>
            <a:endParaRPr lang="en-US" smtClean="0"/>
          </a:p>
          <a:p>
            <a:pPr>
              <a:spcAft>
                <a:spcPts val="1800"/>
              </a:spcAft>
            </a:pPr>
            <a:endParaRPr lang="en-US"/>
          </a:p>
          <a:p>
            <a:pPr>
              <a:spcAft>
                <a:spcPts val="1800"/>
              </a:spcAft>
            </a:pPr>
            <a:r>
              <a:rPr lang="en-US" b="1" smtClean="0"/>
              <a:t>DATES</a:t>
            </a:r>
          </a:p>
          <a:p>
            <a:pPr>
              <a:spcAft>
                <a:spcPts val="1800"/>
              </a:spcAft>
            </a:pPr>
            <a:r>
              <a:rPr lang="en-US" smtClean="0">
                <a:hlinkClick r:id="rId16" action="ppaction://hlinksldjump"/>
              </a:rPr>
              <a:t>1. DATEADD</a:t>
            </a:r>
            <a:endParaRPr lang="en-US" smtClean="0"/>
          </a:p>
          <a:p>
            <a:pPr>
              <a:spcAft>
                <a:spcPts val="1800"/>
              </a:spcAft>
            </a:pPr>
            <a:r>
              <a:rPr lang="en-US" smtClean="0">
                <a:hlinkClick r:id="rId17" action="ppaction://hlinksldjump"/>
              </a:rPr>
              <a:t>2. DATEDIFF</a:t>
            </a:r>
            <a:endParaRPr lang="en-US" smtClean="0"/>
          </a:p>
          <a:p>
            <a:pPr>
              <a:spcAft>
                <a:spcPts val="1800"/>
              </a:spcAft>
            </a:pPr>
            <a:r>
              <a:rPr lang="en-US" smtClean="0">
                <a:hlinkClick r:id="rId18" action="ppaction://hlinksldjump"/>
              </a:rPr>
              <a:t>3. EXTRACT</a:t>
            </a:r>
            <a:endParaRPr lang="en-US" smtClean="0"/>
          </a:p>
          <a:p>
            <a:pPr>
              <a:spcAft>
                <a:spcPts val="1800"/>
              </a:spcAft>
            </a:pPr>
            <a:endParaRPr lang="es-ES"/>
          </a:p>
          <a:p>
            <a:pPr>
              <a:spcAft>
                <a:spcPts val="1800"/>
              </a:spcAft>
            </a:pPr>
            <a:r>
              <a:rPr lang="es-ES" b="1" smtClean="0"/>
              <a:t>VIEWS</a:t>
            </a:r>
            <a:endParaRPr lang="es-ES" b="1"/>
          </a:p>
          <a:p>
            <a:pPr>
              <a:spcAft>
                <a:spcPts val="1800"/>
              </a:spcAft>
            </a:pPr>
            <a:r>
              <a:rPr lang="es-ES" smtClean="0">
                <a:hlinkClick r:id="rId19" action="ppaction://hlinksldjump"/>
              </a:rPr>
              <a:t>1. VIEW</a:t>
            </a:r>
            <a:endParaRPr lang="en-US"/>
          </a:p>
        </p:txBody>
      </p:sp>
    </p:spTree>
    <p:extLst>
      <p:ext uri="{BB962C8B-B14F-4D97-AF65-F5344CB8AC3E}">
        <p14:creationId xmlns:p14="http://schemas.microsoft.com/office/powerpoint/2010/main" val="8203929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OVER AND ORDER BY (AND PARTITION BY)</a:t>
            </a:r>
            <a:endParaRPr lang="en-US" sz="5400">
              <a:latin typeface="SF Movie Poster" panose="00000400000000000000" pitchFamily="2" charset="0"/>
            </a:endParaRPr>
          </a:p>
        </p:txBody>
      </p:sp>
      <p:pic>
        <p:nvPicPr>
          <p:cNvPr id="5" name="Picture 4"/>
          <p:cNvPicPr>
            <a:picLocks noChangeAspect="1"/>
          </p:cNvPicPr>
          <p:nvPr/>
        </p:nvPicPr>
        <p:blipFill>
          <a:blip r:embed="rId2"/>
          <a:stretch>
            <a:fillRect/>
          </a:stretch>
        </p:blipFill>
        <p:spPr>
          <a:xfrm>
            <a:off x="201706" y="2702857"/>
            <a:ext cx="4938806" cy="4183019"/>
          </a:xfrm>
          <a:prstGeom prst="rect">
            <a:avLst/>
          </a:prstGeom>
        </p:spPr>
      </p:pic>
      <p:pic>
        <p:nvPicPr>
          <p:cNvPr id="6" name="Picture 5"/>
          <p:cNvPicPr>
            <a:picLocks noChangeAspect="1"/>
          </p:cNvPicPr>
          <p:nvPr/>
        </p:nvPicPr>
        <p:blipFill>
          <a:blip r:embed="rId3"/>
          <a:stretch>
            <a:fillRect/>
          </a:stretch>
        </p:blipFill>
        <p:spPr>
          <a:xfrm>
            <a:off x="6140118" y="2702857"/>
            <a:ext cx="5901842" cy="4155143"/>
          </a:xfrm>
          <a:prstGeom prst="rect">
            <a:avLst/>
          </a:prstGeom>
        </p:spPr>
      </p:pic>
      <p:sp>
        <p:nvSpPr>
          <p:cNvPr id="8" name="TextBox 7"/>
          <p:cNvSpPr txBox="1"/>
          <p:nvPr/>
        </p:nvSpPr>
        <p:spPr>
          <a:xfrm>
            <a:off x="1152105" y="1680882"/>
            <a:ext cx="2639966" cy="646331"/>
          </a:xfrm>
          <a:prstGeom prst="rect">
            <a:avLst/>
          </a:prstGeom>
          <a:noFill/>
        </p:spPr>
        <p:txBody>
          <a:bodyPr wrap="square" rtlCol="0">
            <a:spAutoFit/>
          </a:bodyPr>
          <a:lstStyle/>
          <a:p>
            <a:pPr algn="ctr">
              <a:lnSpc>
                <a:spcPct val="150000"/>
              </a:lnSpc>
            </a:pPr>
            <a:r>
              <a:rPr lang="en-US" sz="2400" smtClean="0">
                <a:latin typeface="Adobe Devanagari" panose="02040503050201020203" pitchFamily="18" charset="0"/>
                <a:cs typeface="Adobe Devanagari" panose="02040503050201020203" pitchFamily="18" charset="0"/>
              </a:rPr>
              <a:t>Without </a:t>
            </a:r>
            <a:r>
              <a:rPr lang="en-US" sz="2400" smtClean="0">
                <a:solidFill>
                  <a:schemeClr val="accent1"/>
                </a:solidFill>
                <a:latin typeface="Adobe Devanagari" panose="02040503050201020203" pitchFamily="18" charset="0"/>
                <a:cs typeface="Adobe Devanagari" panose="02040503050201020203" pitchFamily="18" charset="0"/>
              </a:rPr>
              <a:t>ORDER BY</a:t>
            </a:r>
          </a:p>
        </p:txBody>
      </p:sp>
      <p:sp>
        <p:nvSpPr>
          <p:cNvPr id="9" name="TextBox 8"/>
          <p:cNvSpPr txBox="1"/>
          <p:nvPr/>
        </p:nvSpPr>
        <p:spPr>
          <a:xfrm>
            <a:off x="6855476" y="1680882"/>
            <a:ext cx="4471126" cy="1200329"/>
          </a:xfrm>
          <a:prstGeom prst="rect">
            <a:avLst/>
          </a:prstGeom>
          <a:noFill/>
        </p:spPr>
        <p:txBody>
          <a:bodyPr wrap="square" rtlCol="0">
            <a:spAutoFit/>
          </a:bodyPr>
          <a:lstStyle/>
          <a:p>
            <a:pPr algn="ctr">
              <a:lnSpc>
                <a:spcPct val="150000"/>
              </a:lnSpc>
            </a:pPr>
            <a:r>
              <a:rPr lang="en-US" sz="2400" smtClean="0">
                <a:latin typeface="Adobe Devanagari" panose="02040503050201020203" pitchFamily="18" charset="0"/>
                <a:cs typeface="Adobe Devanagari" panose="02040503050201020203" pitchFamily="18" charset="0"/>
              </a:rPr>
              <a:t>With </a:t>
            </a:r>
            <a:r>
              <a:rPr lang="en-US" sz="2400" smtClean="0">
                <a:solidFill>
                  <a:schemeClr val="accent1"/>
                </a:solidFill>
                <a:latin typeface="Adobe Devanagari" panose="02040503050201020203" pitchFamily="18" charset="0"/>
                <a:cs typeface="Adobe Devanagari" panose="02040503050201020203" pitchFamily="18" charset="0"/>
              </a:rPr>
              <a:t>ORDER BY </a:t>
            </a:r>
            <a:r>
              <a:rPr lang="en-US" sz="2400" smtClean="0">
                <a:latin typeface="Adobe Devanagari" panose="02040503050201020203" pitchFamily="18" charset="0"/>
                <a:cs typeface="Adobe Devanagari" panose="02040503050201020203" pitchFamily="18" charset="0"/>
              </a:rPr>
              <a:t>(the </a:t>
            </a:r>
            <a:r>
              <a:rPr lang="en-US" sz="2400" smtClean="0">
                <a:solidFill>
                  <a:schemeClr val="accent1"/>
                </a:solidFill>
                <a:latin typeface="Adobe Devanagari" panose="02040503050201020203" pitchFamily="18" charset="0"/>
                <a:cs typeface="Adobe Devanagari" panose="02040503050201020203" pitchFamily="18" charset="0"/>
              </a:rPr>
              <a:t>SUM</a:t>
            </a:r>
            <a:r>
              <a:rPr lang="en-US" sz="2400" smtClean="0">
                <a:latin typeface="Adobe Devanagari" panose="02040503050201020203" pitchFamily="18" charset="0"/>
                <a:cs typeface="Adobe Devanagari" panose="02040503050201020203" pitchFamily="18" charset="0"/>
              </a:rPr>
              <a:t> changes for every element of the </a:t>
            </a:r>
            <a:r>
              <a:rPr lang="en-US" sz="2400" smtClean="0">
                <a:solidFill>
                  <a:schemeClr val="accent1"/>
                </a:solidFill>
                <a:latin typeface="Adobe Devanagari" panose="02040503050201020203" pitchFamily="18" charset="0"/>
                <a:cs typeface="Adobe Devanagari" panose="02040503050201020203" pitchFamily="18" charset="0"/>
              </a:rPr>
              <a:t>ORDER</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BY</a:t>
            </a:r>
            <a:r>
              <a:rPr lang="en-US" sz="2400" smtClean="0">
                <a:latin typeface="Adobe Devanagari" panose="02040503050201020203" pitchFamily="18" charset="0"/>
                <a:cs typeface="Adobe Devanagari" panose="02040503050201020203" pitchFamily="18" charset="0"/>
              </a:rPr>
              <a:t>)</a:t>
            </a:r>
            <a:endParaRPr lang="en-US" sz="2400" smtClean="0">
              <a:solidFill>
                <a:schemeClr val="accent1"/>
              </a:solidFill>
              <a:latin typeface="Adobe Devanagari" panose="02040503050201020203" pitchFamily="18" charset="0"/>
              <a:cs typeface="Adobe Devanagari" panose="02040503050201020203" pitchFamily="18" charset="0"/>
            </a:endParaRPr>
          </a:p>
        </p:txBody>
      </p:sp>
      <p:sp>
        <p:nvSpPr>
          <p:cNvPr id="10" name="Oval 9"/>
          <p:cNvSpPr/>
          <p:nvPr/>
        </p:nvSpPr>
        <p:spPr>
          <a:xfrm>
            <a:off x="3074519" y="4276165"/>
            <a:ext cx="1040281" cy="25424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091039" y="4276165"/>
            <a:ext cx="1040281" cy="25165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8406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OVER AND ORDER BY (AND PARTITION BY)</a:t>
            </a:r>
            <a:endParaRPr lang="en-US" sz="5400">
              <a:latin typeface="SF Movie Poster" panose="00000400000000000000" pitchFamily="2" charset="0"/>
            </a:endParaRPr>
          </a:p>
        </p:txBody>
      </p:sp>
      <p:pic>
        <p:nvPicPr>
          <p:cNvPr id="5" name="Picture 4"/>
          <p:cNvPicPr>
            <a:picLocks noChangeAspect="1"/>
          </p:cNvPicPr>
          <p:nvPr/>
        </p:nvPicPr>
        <p:blipFill>
          <a:blip r:embed="rId2"/>
          <a:stretch>
            <a:fillRect/>
          </a:stretch>
        </p:blipFill>
        <p:spPr>
          <a:xfrm>
            <a:off x="201706" y="2702857"/>
            <a:ext cx="4938806" cy="4183019"/>
          </a:xfrm>
          <a:prstGeom prst="rect">
            <a:avLst/>
          </a:prstGeom>
        </p:spPr>
      </p:pic>
      <p:sp>
        <p:nvSpPr>
          <p:cNvPr id="6" name="TextBox 5"/>
          <p:cNvSpPr txBox="1"/>
          <p:nvPr/>
        </p:nvSpPr>
        <p:spPr>
          <a:xfrm>
            <a:off x="1152105" y="1680882"/>
            <a:ext cx="2639966" cy="646331"/>
          </a:xfrm>
          <a:prstGeom prst="rect">
            <a:avLst/>
          </a:prstGeom>
          <a:noFill/>
        </p:spPr>
        <p:txBody>
          <a:bodyPr wrap="square" rtlCol="0">
            <a:spAutoFit/>
          </a:bodyPr>
          <a:lstStyle/>
          <a:p>
            <a:pPr algn="ctr">
              <a:lnSpc>
                <a:spcPct val="150000"/>
              </a:lnSpc>
            </a:pPr>
            <a:r>
              <a:rPr lang="en-US" sz="2400" smtClean="0">
                <a:latin typeface="Adobe Devanagari" panose="02040503050201020203" pitchFamily="18" charset="0"/>
                <a:cs typeface="Adobe Devanagari" panose="02040503050201020203" pitchFamily="18" charset="0"/>
              </a:rPr>
              <a:t>Without </a:t>
            </a:r>
            <a:r>
              <a:rPr lang="en-US" sz="2400" smtClean="0">
                <a:solidFill>
                  <a:schemeClr val="accent1"/>
                </a:solidFill>
                <a:latin typeface="Adobe Devanagari" panose="02040503050201020203" pitchFamily="18" charset="0"/>
                <a:cs typeface="Adobe Devanagari" panose="02040503050201020203" pitchFamily="18" charset="0"/>
              </a:rPr>
              <a:t>ORDER BY</a:t>
            </a:r>
          </a:p>
        </p:txBody>
      </p:sp>
      <p:sp>
        <p:nvSpPr>
          <p:cNvPr id="8" name="TextBox 7"/>
          <p:cNvSpPr txBox="1"/>
          <p:nvPr/>
        </p:nvSpPr>
        <p:spPr>
          <a:xfrm>
            <a:off x="5858000" y="1680882"/>
            <a:ext cx="6334000" cy="1200329"/>
          </a:xfrm>
          <a:prstGeom prst="rect">
            <a:avLst/>
          </a:prstGeom>
          <a:noFill/>
        </p:spPr>
        <p:txBody>
          <a:bodyPr wrap="square" rtlCol="0">
            <a:spAutoFit/>
          </a:bodyPr>
          <a:lstStyle/>
          <a:p>
            <a:pPr algn="ctr">
              <a:lnSpc>
                <a:spcPct val="150000"/>
              </a:lnSpc>
            </a:pPr>
            <a:r>
              <a:rPr lang="en-US" sz="2400" smtClean="0">
                <a:latin typeface="Adobe Devanagari" panose="02040503050201020203" pitchFamily="18" charset="0"/>
                <a:cs typeface="Adobe Devanagari" panose="02040503050201020203" pitchFamily="18" charset="0"/>
              </a:rPr>
              <a:t>With </a:t>
            </a:r>
            <a:r>
              <a:rPr lang="en-US" sz="2400" smtClean="0">
                <a:solidFill>
                  <a:schemeClr val="accent1"/>
                </a:solidFill>
                <a:latin typeface="Adobe Devanagari" panose="02040503050201020203" pitchFamily="18" charset="0"/>
                <a:cs typeface="Adobe Devanagari" panose="02040503050201020203" pitchFamily="18" charset="0"/>
              </a:rPr>
              <a:t>ORDER BY </a:t>
            </a:r>
            <a:r>
              <a:rPr lang="en-US" sz="2400" smtClean="0">
                <a:latin typeface="Adobe Devanagari" panose="02040503050201020203" pitchFamily="18" charset="0"/>
                <a:cs typeface="Adobe Devanagari" panose="02040503050201020203" pitchFamily="18" charset="0"/>
              </a:rPr>
              <a:t>(if in the </a:t>
            </a:r>
            <a:r>
              <a:rPr lang="en-US" sz="2400" smtClean="0">
                <a:solidFill>
                  <a:schemeClr val="accent1"/>
                </a:solidFill>
                <a:latin typeface="Adobe Devanagari" panose="02040503050201020203" pitchFamily="18" charset="0"/>
                <a:cs typeface="Adobe Devanagari" panose="02040503050201020203" pitchFamily="18" charset="0"/>
              </a:rPr>
              <a:t>ORDER</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BY</a:t>
            </a:r>
            <a:r>
              <a:rPr lang="en-US" sz="2400" smtClean="0">
                <a:latin typeface="Adobe Devanagari" panose="02040503050201020203" pitchFamily="18" charset="0"/>
                <a:cs typeface="Adobe Devanagari" panose="02040503050201020203" pitchFamily="18" charset="0"/>
              </a:rPr>
              <a:t> column all rows are unique, we create a running total with </a:t>
            </a:r>
            <a:r>
              <a:rPr lang="en-US" sz="2400" smtClean="0">
                <a:solidFill>
                  <a:schemeClr val="accent1"/>
                </a:solidFill>
                <a:latin typeface="Adobe Devanagari" panose="02040503050201020203" pitchFamily="18" charset="0"/>
                <a:cs typeface="Adobe Devanagari" panose="02040503050201020203" pitchFamily="18" charset="0"/>
              </a:rPr>
              <a:t>SUM</a:t>
            </a:r>
            <a:r>
              <a:rPr lang="en-US" sz="2400" smtClean="0">
                <a:latin typeface="Adobe Devanagari" panose="02040503050201020203" pitchFamily="18" charset="0"/>
                <a:cs typeface="Adobe Devanagari" panose="02040503050201020203" pitchFamily="18" charset="0"/>
              </a:rPr>
              <a:t>)</a:t>
            </a:r>
            <a:endParaRPr lang="en-US" sz="2400" smtClean="0">
              <a:solidFill>
                <a:schemeClr val="accent1"/>
              </a:solidFill>
              <a:latin typeface="Adobe Devanagari" panose="02040503050201020203" pitchFamily="18" charset="0"/>
              <a:cs typeface="Adobe Devanagari" panose="02040503050201020203" pitchFamily="18" charset="0"/>
            </a:endParaRPr>
          </a:p>
        </p:txBody>
      </p:sp>
      <p:pic>
        <p:nvPicPr>
          <p:cNvPr id="9" name="Picture 8"/>
          <p:cNvPicPr>
            <a:picLocks noChangeAspect="1"/>
          </p:cNvPicPr>
          <p:nvPr/>
        </p:nvPicPr>
        <p:blipFill>
          <a:blip r:embed="rId3"/>
          <a:stretch>
            <a:fillRect/>
          </a:stretch>
        </p:blipFill>
        <p:spPr>
          <a:xfrm>
            <a:off x="6188017" y="2750691"/>
            <a:ext cx="5862637" cy="4135185"/>
          </a:xfrm>
          <a:prstGeom prst="rect">
            <a:avLst/>
          </a:prstGeom>
        </p:spPr>
      </p:pic>
      <p:sp>
        <p:nvSpPr>
          <p:cNvPr id="10" name="Oval 9"/>
          <p:cNvSpPr/>
          <p:nvPr/>
        </p:nvSpPr>
        <p:spPr>
          <a:xfrm>
            <a:off x="3074519" y="4276165"/>
            <a:ext cx="1040281" cy="25424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119335" y="4343400"/>
            <a:ext cx="1040281" cy="25424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8487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MODE</a:t>
            </a:r>
            <a:endParaRPr lang="en-US" sz="5400">
              <a:latin typeface="SF Movie Poster" panose="00000400000000000000" pitchFamily="2" charset="0"/>
            </a:endParaRPr>
          </a:p>
        </p:txBody>
      </p:sp>
      <p:sp>
        <p:nvSpPr>
          <p:cNvPr id="5" name="TextBox 4"/>
          <p:cNvSpPr txBox="1"/>
          <p:nvPr/>
        </p:nvSpPr>
        <p:spPr>
          <a:xfrm>
            <a:off x="1004607" y="1785512"/>
            <a:ext cx="10182785" cy="646331"/>
          </a:xfrm>
          <a:prstGeom prst="rect">
            <a:avLst/>
          </a:prstGeom>
          <a:noFill/>
        </p:spPr>
        <p:txBody>
          <a:bodyPr wrap="square" rtlCol="0">
            <a:spAutoFit/>
          </a:bodyPr>
          <a:lstStyle/>
          <a:p>
            <a:pPr>
              <a:lnSpc>
                <a:spcPct val="150000"/>
              </a:lnSpc>
            </a:pPr>
            <a:r>
              <a:rPr lang="en-US" sz="2400" smtClean="0">
                <a:latin typeface="Adobe Devanagari" panose="02040503050201020203" pitchFamily="18" charset="0"/>
                <a:cs typeface="Adobe Devanagari" panose="02040503050201020203" pitchFamily="18" charset="0"/>
              </a:rPr>
              <a:t>How to calculate the mode of a column in SQL (using Window Functions and CTE):</a:t>
            </a:r>
            <a:endParaRPr lang="en-US" sz="2400">
              <a:latin typeface="Adobe Devanagari" panose="02040503050201020203" pitchFamily="18" charset="0"/>
              <a:cs typeface="Adobe Devanagari" panose="02040503050201020203" pitchFamily="18" charset="0"/>
            </a:endParaRPr>
          </a:p>
        </p:txBody>
      </p:sp>
      <p:pic>
        <p:nvPicPr>
          <p:cNvPr id="6" name="Picture 5"/>
          <p:cNvPicPr>
            <a:picLocks noChangeAspect="1"/>
          </p:cNvPicPr>
          <p:nvPr/>
        </p:nvPicPr>
        <p:blipFill>
          <a:blip r:embed="rId2"/>
          <a:stretch>
            <a:fillRect/>
          </a:stretch>
        </p:blipFill>
        <p:spPr>
          <a:xfrm>
            <a:off x="2412345" y="2407264"/>
            <a:ext cx="6866126" cy="4450736"/>
          </a:xfrm>
          <a:prstGeom prst="rect">
            <a:avLst/>
          </a:prstGeom>
        </p:spPr>
      </p:pic>
    </p:spTree>
    <p:extLst>
      <p:ext uri="{BB962C8B-B14F-4D97-AF65-F5344CB8AC3E}">
        <p14:creationId xmlns:p14="http://schemas.microsoft.com/office/powerpoint/2010/main" val="707366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COMMON WINDOW FUNCTIONS</a:t>
            </a:r>
            <a:endParaRPr lang="en-US" sz="5400">
              <a:latin typeface="SF Movie Poster" panose="00000400000000000000" pitchFamily="2" charset="0"/>
            </a:endParaRPr>
          </a:p>
        </p:txBody>
      </p:sp>
      <p:sp>
        <p:nvSpPr>
          <p:cNvPr id="5" name="TextBox 4"/>
          <p:cNvSpPr txBox="1"/>
          <p:nvPr/>
        </p:nvSpPr>
        <p:spPr>
          <a:xfrm>
            <a:off x="1004607" y="1785512"/>
            <a:ext cx="10182785" cy="3970318"/>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FIRST_VALUE </a:t>
            </a:r>
            <a:r>
              <a:rPr lang="en-US" sz="2400" smtClean="0">
                <a:latin typeface="Adobe Devanagari" panose="02040503050201020203" pitchFamily="18" charset="0"/>
                <a:cs typeface="Adobe Devanagari" panose="02040503050201020203" pitchFamily="18" charset="0"/>
              </a:rPr>
              <a:t>returns the first value of the window for all rows of the window</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LAST_VALUE </a:t>
            </a:r>
            <a:r>
              <a:rPr lang="en-US" sz="2400">
                <a:latin typeface="Adobe Devanagari" panose="02040503050201020203" pitchFamily="18" charset="0"/>
                <a:cs typeface="Adobe Devanagari" panose="02040503050201020203" pitchFamily="18" charset="0"/>
              </a:rPr>
              <a:t>returns the </a:t>
            </a:r>
            <a:r>
              <a:rPr lang="en-US" sz="2400" smtClean="0">
                <a:latin typeface="Adobe Devanagari" panose="02040503050201020203" pitchFamily="18" charset="0"/>
                <a:cs typeface="Adobe Devanagari" panose="02040503050201020203" pitchFamily="18" charset="0"/>
              </a:rPr>
              <a:t>last value </a:t>
            </a:r>
            <a:r>
              <a:rPr lang="en-US" sz="2400">
                <a:latin typeface="Adobe Devanagari" panose="02040503050201020203" pitchFamily="18" charset="0"/>
                <a:cs typeface="Adobe Devanagari" panose="02040503050201020203" pitchFamily="18" charset="0"/>
              </a:rPr>
              <a:t>of the window for all rows of the </a:t>
            </a:r>
            <a:r>
              <a:rPr lang="en-US" sz="2400" smtClean="0">
                <a:latin typeface="Adobe Devanagari" panose="02040503050201020203" pitchFamily="18" charset="0"/>
                <a:cs typeface="Adobe Devanagari" panose="02040503050201020203" pitchFamily="18" charset="0"/>
              </a:rPr>
              <a:t>window</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LEAD</a:t>
            </a:r>
            <a:r>
              <a:rPr lang="en-US" sz="2400" smtClean="0">
                <a:latin typeface="Adobe Devanagari" panose="02040503050201020203" pitchFamily="18" charset="0"/>
                <a:cs typeface="Adobe Devanagari" panose="02040503050201020203" pitchFamily="18" charset="0"/>
              </a:rPr>
              <a:t> returns the specified column, one value ahead</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LAG</a:t>
            </a:r>
            <a:r>
              <a:rPr lang="en-US" sz="2400" smtClean="0">
                <a:latin typeface="Adobe Devanagari" panose="02040503050201020203" pitchFamily="18" charset="0"/>
                <a:cs typeface="Adobe Devanagari" panose="02040503050201020203" pitchFamily="18" charset="0"/>
              </a:rPr>
              <a:t> returns the specified column, one value behind</a:t>
            </a:r>
            <a:endParaRPr lang="en-US" sz="2400">
              <a:latin typeface="Adobe Devanagari" panose="02040503050201020203" pitchFamily="18" charset="0"/>
              <a:cs typeface="Adobe Devanagari" panose="02040503050201020203" pitchFamily="18" charset="0"/>
            </a:endParaRPr>
          </a:p>
        </p:txBody>
      </p:sp>
      <p:sp>
        <p:nvSpPr>
          <p:cNvPr id="6" name="TextBox 5"/>
          <p:cNvSpPr txBox="1"/>
          <p:nvPr/>
        </p:nvSpPr>
        <p:spPr>
          <a:xfrm rot="20049268">
            <a:off x="8767483" y="5284694"/>
            <a:ext cx="2722990" cy="369332"/>
          </a:xfrm>
          <a:prstGeom prst="rect">
            <a:avLst/>
          </a:prstGeom>
          <a:noFill/>
        </p:spPr>
        <p:txBody>
          <a:bodyPr wrap="none" rtlCol="0">
            <a:spAutoFit/>
          </a:bodyPr>
          <a:lstStyle/>
          <a:p>
            <a:r>
              <a:rPr lang="en-US" smtClean="0"/>
              <a:t>Examples in the next pages</a:t>
            </a:r>
            <a:endParaRPr lang="en-US"/>
          </a:p>
        </p:txBody>
      </p:sp>
    </p:spTree>
    <p:extLst>
      <p:ext uri="{BB962C8B-B14F-4D97-AF65-F5344CB8AC3E}">
        <p14:creationId xmlns:p14="http://schemas.microsoft.com/office/powerpoint/2010/main" val="2493439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FIRST_VALUE AND LAST_VALUE</a:t>
            </a:r>
            <a:endParaRPr lang="en-US" sz="5400">
              <a:latin typeface="SF Movie Poster" panose="00000400000000000000" pitchFamily="2" charset="0"/>
            </a:endParaRPr>
          </a:p>
        </p:txBody>
      </p:sp>
      <p:pic>
        <p:nvPicPr>
          <p:cNvPr id="5" name="Picture 4"/>
          <p:cNvPicPr>
            <a:picLocks noChangeAspect="1"/>
          </p:cNvPicPr>
          <p:nvPr/>
        </p:nvPicPr>
        <p:blipFill>
          <a:blip r:embed="rId2"/>
          <a:stretch>
            <a:fillRect/>
          </a:stretch>
        </p:blipFill>
        <p:spPr>
          <a:xfrm>
            <a:off x="0" y="2501152"/>
            <a:ext cx="7469682" cy="3039035"/>
          </a:xfrm>
          <a:prstGeom prst="rect">
            <a:avLst/>
          </a:prstGeom>
        </p:spPr>
      </p:pic>
      <p:pic>
        <p:nvPicPr>
          <p:cNvPr id="6" name="Picture 5"/>
          <p:cNvPicPr>
            <a:picLocks noChangeAspect="1"/>
          </p:cNvPicPr>
          <p:nvPr/>
        </p:nvPicPr>
        <p:blipFill>
          <a:blip r:embed="rId3"/>
          <a:stretch>
            <a:fillRect/>
          </a:stretch>
        </p:blipFill>
        <p:spPr>
          <a:xfrm>
            <a:off x="6652872" y="2501153"/>
            <a:ext cx="5539128" cy="3039035"/>
          </a:xfrm>
          <a:prstGeom prst="rect">
            <a:avLst/>
          </a:prstGeom>
        </p:spPr>
      </p:pic>
    </p:spTree>
    <p:extLst>
      <p:ext uri="{BB962C8B-B14F-4D97-AF65-F5344CB8AC3E}">
        <p14:creationId xmlns:p14="http://schemas.microsoft.com/office/powerpoint/2010/main" val="4230315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LEAD</a:t>
            </a:r>
            <a:endParaRPr lang="en-US" sz="5400">
              <a:latin typeface="SF Movie Poster" panose="00000400000000000000" pitchFamily="2" charset="0"/>
            </a:endParaRPr>
          </a:p>
        </p:txBody>
      </p:sp>
      <p:pic>
        <p:nvPicPr>
          <p:cNvPr id="5" name="Picture 4"/>
          <p:cNvPicPr>
            <a:picLocks noChangeAspect="1"/>
          </p:cNvPicPr>
          <p:nvPr/>
        </p:nvPicPr>
        <p:blipFill>
          <a:blip r:embed="rId2"/>
          <a:stretch>
            <a:fillRect/>
          </a:stretch>
        </p:blipFill>
        <p:spPr>
          <a:xfrm>
            <a:off x="2514600" y="1680882"/>
            <a:ext cx="7162800" cy="2105025"/>
          </a:xfrm>
          <a:prstGeom prst="rect">
            <a:avLst/>
          </a:prstGeom>
        </p:spPr>
      </p:pic>
      <p:pic>
        <p:nvPicPr>
          <p:cNvPr id="6" name="Picture 5"/>
          <p:cNvPicPr>
            <a:picLocks noChangeAspect="1"/>
          </p:cNvPicPr>
          <p:nvPr/>
        </p:nvPicPr>
        <p:blipFill>
          <a:blip r:embed="rId3"/>
          <a:stretch>
            <a:fillRect/>
          </a:stretch>
        </p:blipFill>
        <p:spPr>
          <a:xfrm>
            <a:off x="2185427" y="4013947"/>
            <a:ext cx="8143875" cy="2857500"/>
          </a:xfrm>
          <a:prstGeom prst="rect">
            <a:avLst/>
          </a:prstGeom>
        </p:spPr>
      </p:pic>
    </p:spTree>
    <p:extLst>
      <p:ext uri="{BB962C8B-B14F-4D97-AF65-F5344CB8AC3E}">
        <p14:creationId xmlns:p14="http://schemas.microsoft.com/office/powerpoint/2010/main" val="1627010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LAG</a:t>
            </a:r>
            <a:endParaRPr lang="en-US" sz="5400">
              <a:latin typeface="SF Movie Poster" panose="00000400000000000000" pitchFamily="2" charset="0"/>
            </a:endParaRPr>
          </a:p>
        </p:txBody>
      </p:sp>
      <p:sp>
        <p:nvSpPr>
          <p:cNvPr id="5" name="AutoShape 2"/>
          <p:cNvSpPr/>
          <p:nvPr/>
        </p:nvSpPr>
        <p:spPr>
          <a:xfrm>
            <a:off x="0" y="0"/>
            <a:ext cx="12192000" cy="1680882"/>
          </a:xfrm>
          <a:prstGeom prst="rect">
            <a:avLst/>
          </a:prstGeom>
          <a:solidFill>
            <a:schemeClr val="bg1">
              <a:lumMod val="50000"/>
              <a:alpha val="19607"/>
            </a:schemeClr>
          </a:solidFill>
        </p:spPr>
        <p:txBody>
          <a:bodyPr anchor="ctr"/>
          <a:lstStyle/>
          <a:p>
            <a:pPr algn="ctr"/>
            <a:r>
              <a:rPr lang="en-US" sz="5400" b="1" smtClean="0">
                <a:solidFill>
                  <a:schemeClr val="accent5">
                    <a:lumMod val="60000"/>
                    <a:lumOff val="40000"/>
                  </a:schemeClr>
                </a:solidFill>
                <a:latin typeface="SF Movie Poster" panose="00000400000000000000" pitchFamily="2" charset="0"/>
              </a:rPr>
              <a:t>LAG</a:t>
            </a:r>
            <a:endParaRPr lang="en-US" sz="5400" b="1">
              <a:solidFill>
                <a:schemeClr val="accent5">
                  <a:lumMod val="60000"/>
                  <a:lumOff val="40000"/>
                </a:schemeClr>
              </a:solidFill>
              <a:latin typeface="SF Movie Poster" panose="00000400000000000000" pitchFamily="2" charset="0"/>
            </a:endParaRPr>
          </a:p>
        </p:txBody>
      </p:sp>
      <p:pic>
        <p:nvPicPr>
          <p:cNvPr id="6" name="Picture 5"/>
          <p:cNvPicPr>
            <a:picLocks noChangeAspect="1"/>
          </p:cNvPicPr>
          <p:nvPr/>
        </p:nvPicPr>
        <p:blipFill>
          <a:blip r:embed="rId2"/>
          <a:stretch>
            <a:fillRect/>
          </a:stretch>
        </p:blipFill>
        <p:spPr>
          <a:xfrm>
            <a:off x="2214562" y="1680882"/>
            <a:ext cx="7762875" cy="2009775"/>
          </a:xfrm>
          <a:prstGeom prst="rect">
            <a:avLst/>
          </a:prstGeom>
        </p:spPr>
      </p:pic>
      <p:pic>
        <p:nvPicPr>
          <p:cNvPr id="8" name="Picture 7"/>
          <p:cNvPicPr>
            <a:picLocks noChangeAspect="1"/>
          </p:cNvPicPr>
          <p:nvPr/>
        </p:nvPicPr>
        <p:blipFill>
          <a:blip r:embed="rId3"/>
          <a:stretch>
            <a:fillRect/>
          </a:stretch>
        </p:blipFill>
        <p:spPr>
          <a:xfrm>
            <a:off x="2038349" y="3819525"/>
            <a:ext cx="8115300" cy="3038475"/>
          </a:xfrm>
          <a:prstGeom prst="rect">
            <a:avLst/>
          </a:prstGeom>
        </p:spPr>
      </p:pic>
    </p:spTree>
    <p:extLst>
      <p:ext uri="{BB962C8B-B14F-4D97-AF65-F5344CB8AC3E}">
        <p14:creationId xmlns:p14="http://schemas.microsoft.com/office/powerpoint/2010/main" val="37644881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TIME SERIES WITH WINDOW FUNCTIONS</a:t>
            </a:r>
            <a:endParaRPr lang="en-US" sz="5400">
              <a:latin typeface="SF Movie Poster" panose="00000400000000000000" pitchFamily="2" charset="0"/>
            </a:endParaRPr>
          </a:p>
        </p:txBody>
      </p:sp>
      <p:pic>
        <p:nvPicPr>
          <p:cNvPr id="5" name="Picture 4"/>
          <p:cNvPicPr>
            <a:picLocks noChangeAspect="1"/>
          </p:cNvPicPr>
          <p:nvPr/>
        </p:nvPicPr>
        <p:blipFill>
          <a:blip r:embed="rId2"/>
          <a:stretch>
            <a:fillRect/>
          </a:stretch>
        </p:blipFill>
        <p:spPr>
          <a:xfrm>
            <a:off x="6096000" y="1680882"/>
            <a:ext cx="5524500" cy="5276850"/>
          </a:xfrm>
          <a:prstGeom prst="rect">
            <a:avLst/>
          </a:prstGeom>
        </p:spPr>
      </p:pic>
      <p:sp>
        <p:nvSpPr>
          <p:cNvPr id="6" name="TextBox 5"/>
          <p:cNvSpPr txBox="1"/>
          <p:nvPr/>
        </p:nvSpPr>
        <p:spPr>
          <a:xfrm>
            <a:off x="510989" y="2780594"/>
            <a:ext cx="4838700" cy="1777959"/>
          </a:xfrm>
          <a:prstGeom prst="rect">
            <a:avLst/>
          </a:prstGeom>
          <a:noFill/>
        </p:spPr>
        <p:txBody>
          <a:bodyPr wrap="square" rtlCol="0">
            <a:spAutoFit/>
          </a:bodyPr>
          <a:lstStyle/>
          <a:p>
            <a:pPr>
              <a:lnSpc>
                <a:spcPct val="150000"/>
              </a:lnSpc>
            </a:pPr>
            <a:r>
              <a:rPr lang="en-US" sz="2400" smtClean="0">
                <a:latin typeface="Adobe Devanagari" panose="02040503050201020203" pitchFamily="18" charset="0"/>
                <a:cs typeface="Adobe Devanagari" panose="02040503050201020203" pitchFamily="18" charset="0"/>
              </a:rPr>
              <a:t>Using </a:t>
            </a:r>
            <a:r>
              <a:rPr lang="en-US" sz="2400" smtClean="0">
                <a:solidFill>
                  <a:schemeClr val="accent1"/>
                </a:solidFill>
                <a:latin typeface="Adobe Devanagari" panose="02040503050201020203" pitchFamily="18" charset="0"/>
                <a:cs typeface="Adobe Devanagari" panose="02040503050201020203" pitchFamily="18" charset="0"/>
              </a:rPr>
              <a:t>LAG</a:t>
            </a:r>
            <a:r>
              <a:rPr lang="en-US" sz="2400" smtClean="0">
                <a:latin typeface="Adobe Devanagari" panose="02040503050201020203" pitchFamily="18" charset="0"/>
                <a:cs typeface="Adobe Devanagari" panose="02040503050201020203" pitchFamily="18" charset="0"/>
              </a:rPr>
              <a:t> and </a:t>
            </a:r>
            <a:r>
              <a:rPr lang="en-US" sz="2400" smtClean="0">
                <a:solidFill>
                  <a:schemeClr val="accent1"/>
                </a:solidFill>
                <a:latin typeface="Adobe Devanagari" panose="02040503050201020203" pitchFamily="18" charset="0"/>
                <a:cs typeface="Adobe Devanagari" panose="02040503050201020203" pitchFamily="18" charset="0"/>
              </a:rPr>
              <a:t>OVER</a:t>
            </a:r>
            <a:r>
              <a:rPr lang="en-US" sz="2400" smtClean="0">
                <a:latin typeface="Adobe Devanagari" panose="02040503050201020203" pitchFamily="18" charset="0"/>
                <a:cs typeface="Adobe Devanagari" panose="02040503050201020203" pitchFamily="18" charset="0"/>
              </a:rPr>
              <a:t> with </a:t>
            </a:r>
            <a:r>
              <a:rPr lang="en-US" sz="2400" smtClean="0">
                <a:solidFill>
                  <a:schemeClr val="accent1"/>
                </a:solidFill>
                <a:latin typeface="Adobe Devanagari" panose="02040503050201020203" pitchFamily="18" charset="0"/>
                <a:cs typeface="Adobe Devanagari" panose="02040503050201020203" pitchFamily="18" charset="0"/>
              </a:rPr>
              <a:t>ORDER</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BY</a:t>
            </a:r>
          </a:p>
          <a:p>
            <a:pPr>
              <a:lnSpc>
                <a:spcPct val="150000"/>
              </a:lnSpc>
            </a:pPr>
            <a:r>
              <a:rPr lang="en-US" sz="2400" smtClean="0">
                <a:latin typeface="Adobe Devanagari" panose="02040503050201020203" pitchFamily="18" charset="0"/>
                <a:cs typeface="Adobe Devanagari" panose="02040503050201020203" pitchFamily="18" charset="0"/>
              </a:rPr>
              <a:t>we can calculate </a:t>
            </a:r>
            <a:r>
              <a:rPr lang="en-US" sz="2400" u="sng" smtClean="0">
                <a:latin typeface="Adobe Devanagari" panose="02040503050201020203" pitchFamily="18" charset="0"/>
                <a:cs typeface="Adobe Devanagari" panose="02040503050201020203" pitchFamily="18" charset="0"/>
              </a:rPr>
              <a:t>differences in time </a:t>
            </a:r>
            <a:r>
              <a:rPr lang="en-US" sz="2400" smtClean="0">
                <a:latin typeface="Adobe Devanagari" panose="02040503050201020203" pitchFamily="18" charset="0"/>
                <a:cs typeface="Adobe Devanagari" panose="02040503050201020203" pitchFamily="18" charset="0"/>
              </a:rPr>
              <a:t>between datetime rows</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548622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TIME SERIES WITH WINDOW FUNCTIONS</a:t>
            </a:r>
            <a:endParaRPr lang="en-US" sz="5400">
              <a:latin typeface="SF Movie Poster" panose="00000400000000000000" pitchFamily="2" charset="0"/>
            </a:endParaRPr>
          </a:p>
        </p:txBody>
      </p:sp>
      <p:pic>
        <p:nvPicPr>
          <p:cNvPr id="5" name="Picture 4"/>
          <p:cNvPicPr>
            <a:picLocks noChangeAspect="1"/>
          </p:cNvPicPr>
          <p:nvPr/>
        </p:nvPicPr>
        <p:blipFill>
          <a:blip r:embed="rId2"/>
          <a:stretch>
            <a:fillRect/>
          </a:stretch>
        </p:blipFill>
        <p:spPr>
          <a:xfrm>
            <a:off x="2843352" y="3622490"/>
            <a:ext cx="6505295" cy="3235510"/>
          </a:xfrm>
          <a:prstGeom prst="rect">
            <a:avLst/>
          </a:prstGeom>
        </p:spPr>
      </p:pic>
      <p:sp>
        <p:nvSpPr>
          <p:cNvPr id="6" name="TextBox 5"/>
          <p:cNvSpPr txBox="1"/>
          <p:nvPr/>
        </p:nvSpPr>
        <p:spPr>
          <a:xfrm>
            <a:off x="883302" y="1785512"/>
            <a:ext cx="10425393" cy="1154162"/>
          </a:xfrm>
          <a:prstGeom prst="rect">
            <a:avLst/>
          </a:prstGeom>
          <a:noFill/>
        </p:spPr>
        <p:txBody>
          <a:bodyPr wrap="square" rtlCol="0">
            <a:spAutoFit/>
          </a:bodyPr>
          <a:lstStyle/>
          <a:p>
            <a:pPr>
              <a:lnSpc>
                <a:spcPct val="150000"/>
              </a:lnSpc>
            </a:pPr>
            <a:r>
              <a:rPr lang="en-US" sz="2400" smtClean="0">
                <a:latin typeface="Adobe Devanagari" panose="02040503050201020203" pitchFamily="18" charset="0"/>
                <a:cs typeface="Adobe Devanagari" panose="02040503050201020203" pitchFamily="18" charset="0"/>
              </a:rPr>
              <a:t>If we want the average of the differences in time between rows, we have to use a subquery, because </a:t>
            </a:r>
            <a:r>
              <a:rPr lang="en-US" sz="2400" u="sng" smtClean="0">
                <a:latin typeface="Adobe Devanagari" panose="02040503050201020203" pitchFamily="18" charset="0"/>
                <a:cs typeface="Adobe Devanagari" panose="02040503050201020203" pitchFamily="18" charset="0"/>
              </a:rPr>
              <a:t>window functions can’t be used within aggregation functions </a:t>
            </a:r>
            <a:endParaRPr lang="en-US" sz="2400" u="sng">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6915981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TIME SERIES WITH WINDOW FUNCTIONS</a:t>
            </a:r>
            <a:endParaRPr lang="en-US" sz="5400">
              <a:latin typeface="SF Movie Poster" panose="00000400000000000000" pitchFamily="2" charset="0"/>
            </a:endParaRPr>
          </a:p>
        </p:txBody>
      </p:sp>
      <p:sp>
        <p:nvSpPr>
          <p:cNvPr id="5" name="TextBox 4"/>
          <p:cNvSpPr txBox="1"/>
          <p:nvPr/>
        </p:nvSpPr>
        <p:spPr>
          <a:xfrm>
            <a:off x="510989" y="2780594"/>
            <a:ext cx="4838700" cy="1754326"/>
          </a:xfrm>
          <a:prstGeom prst="rect">
            <a:avLst/>
          </a:prstGeom>
          <a:noFill/>
        </p:spPr>
        <p:txBody>
          <a:bodyPr wrap="square" rtlCol="0">
            <a:spAutoFit/>
          </a:bodyPr>
          <a:lstStyle/>
          <a:p>
            <a:pPr>
              <a:lnSpc>
                <a:spcPct val="150000"/>
              </a:lnSpc>
            </a:pPr>
            <a:r>
              <a:rPr lang="en-US" sz="2400" smtClean="0">
                <a:latin typeface="Adobe Devanagari" panose="02040503050201020203" pitchFamily="18" charset="0"/>
                <a:cs typeface="Adobe Devanagari" panose="02040503050201020203" pitchFamily="18" charset="0"/>
              </a:rPr>
              <a:t>We can also calculate </a:t>
            </a:r>
            <a:r>
              <a:rPr lang="en-US" sz="2400" u="sng" smtClean="0">
                <a:latin typeface="Adobe Devanagari" panose="02040503050201020203" pitchFamily="18" charset="0"/>
                <a:cs typeface="Adobe Devanagari" panose="02040503050201020203" pitchFamily="18" charset="0"/>
              </a:rPr>
              <a:t>differences in time </a:t>
            </a:r>
            <a:r>
              <a:rPr lang="en-US" sz="2400" smtClean="0">
                <a:latin typeface="Adobe Devanagari" panose="02040503050201020203" pitchFamily="18" charset="0"/>
                <a:cs typeface="Adobe Devanagari" panose="02040503050201020203" pitchFamily="18" charset="0"/>
              </a:rPr>
              <a:t>in non-date rows, but always using a date row in the </a:t>
            </a:r>
            <a:r>
              <a:rPr lang="en-US" sz="2400" smtClean="0">
                <a:solidFill>
                  <a:schemeClr val="accent1"/>
                </a:solidFill>
                <a:latin typeface="Adobe Devanagari" panose="02040503050201020203" pitchFamily="18" charset="0"/>
                <a:cs typeface="Adobe Devanagari" panose="02040503050201020203" pitchFamily="18" charset="0"/>
              </a:rPr>
              <a:t>ORDER</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BY</a:t>
            </a:r>
            <a:r>
              <a:rPr lang="en-US" sz="2400" smtClean="0">
                <a:latin typeface="Adobe Devanagari" panose="02040503050201020203" pitchFamily="18" charset="0"/>
                <a:cs typeface="Adobe Devanagari" panose="02040503050201020203" pitchFamily="18" charset="0"/>
              </a:rPr>
              <a:t> of the </a:t>
            </a:r>
            <a:r>
              <a:rPr lang="en-US" sz="2400" smtClean="0">
                <a:solidFill>
                  <a:schemeClr val="accent1"/>
                </a:solidFill>
                <a:latin typeface="Adobe Devanagari" panose="02040503050201020203" pitchFamily="18" charset="0"/>
                <a:cs typeface="Adobe Devanagari" panose="02040503050201020203" pitchFamily="18" charset="0"/>
              </a:rPr>
              <a:t>OVER</a:t>
            </a:r>
            <a:endParaRPr lang="en-US" sz="2400">
              <a:solidFill>
                <a:schemeClr val="accent1"/>
              </a:solidFill>
              <a:latin typeface="Adobe Devanagari" panose="02040503050201020203" pitchFamily="18" charset="0"/>
              <a:cs typeface="Adobe Devanagari" panose="02040503050201020203" pitchFamily="18" charset="0"/>
            </a:endParaRPr>
          </a:p>
        </p:txBody>
      </p:sp>
      <p:pic>
        <p:nvPicPr>
          <p:cNvPr id="6" name="Picture 5"/>
          <p:cNvPicPr>
            <a:picLocks noChangeAspect="1"/>
          </p:cNvPicPr>
          <p:nvPr/>
        </p:nvPicPr>
        <p:blipFill>
          <a:blip r:embed="rId2"/>
          <a:stretch>
            <a:fillRect/>
          </a:stretch>
        </p:blipFill>
        <p:spPr>
          <a:xfrm>
            <a:off x="6530723" y="1680882"/>
            <a:ext cx="5441642" cy="5177118"/>
          </a:xfrm>
          <a:prstGeom prst="rect">
            <a:avLst/>
          </a:prstGeom>
        </p:spPr>
      </p:pic>
    </p:spTree>
    <p:extLst>
      <p:ext uri="{BB962C8B-B14F-4D97-AF65-F5344CB8AC3E}">
        <p14:creationId xmlns:p14="http://schemas.microsoft.com/office/powerpoint/2010/main" val="3429908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QUERY ORDER</a:t>
            </a:r>
            <a:endParaRPr lang="en-US" sz="5400">
              <a:latin typeface="SF Movie Poster" panose="00000400000000000000" pitchFamily="2" charset="0"/>
            </a:endParaRPr>
          </a:p>
        </p:txBody>
      </p:sp>
      <p:sp>
        <p:nvSpPr>
          <p:cNvPr id="5" name="TextBox 4"/>
          <p:cNvSpPr txBox="1"/>
          <p:nvPr/>
        </p:nvSpPr>
        <p:spPr>
          <a:xfrm>
            <a:off x="879941" y="1798959"/>
            <a:ext cx="10432117" cy="4670509"/>
          </a:xfrm>
          <a:prstGeom prst="rect">
            <a:avLst/>
          </a:prstGeom>
          <a:noFill/>
        </p:spPr>
        <p:txBody>
          <a:bodyPr wrap="square" rtlCol="0">
            <a:spAutoFit/>
          </a:bodyPr>
          <a:lstStyle/>
          <a:p>
            <a:pPr>
              <a:lnSpc>
                <a:spcPct val="150000"/>
              </a:lnSpc>
            </a:pPr>
            <a:r>
              <a:rPr lang="en-US" sz="2000" smtClean="0">
                <a:solidFill>
                  <a:schemeClr val="accent1"/>
                </a:solidFill>
                <a:latin typeface="Adobe Devanagari" panose="02040503050201020203" pitchFamily="18" charset="0"/>
                <a:cs typeface="Adobe Devanagari" panose="02040503050201020203" pitchFamily="18" charset="0"/>
              </a:rPr>
              <a:t>SELECT</a:t>
            </a:r>
            <a:r>
              <a:rPr lang="en-US" sz="2000" smtClean="0">
                <a:latin typeface="Adobe Devanagari" panose="02040503050201020203" pitchFamily="18" charset="0"/>
                <a:cs typeface="Adobe Devanagari" panose="02040503050201020203" pitchFamily="18" charset="0"/>
              </a:rPr>
              <a:t> </a:t>
            </a:r>
            <a:r>
              <a:rPr lang="en-US" sz="2000" err="1" smtClean="0">
                <a:latin typeface="Adobe Devanagari" panose="02040503050201020203" pitchFamily="18" charset="0"/>
                <a:cs typeface="Adobe Devanagari" panose="02040503050201020203" pitchFamily="18" charset="0"/>
              </a:rPr>
              <a:t>table.column</a:t>
            </a:r>
            <a:r>
              <a:rPr lang="en-US" sz="2000" smtClean="0">
                <a:latin typeface="Adobe Devanagari" panose="02040503050201020203" pitchFamily="18" charset="0"/>
                <a:cs typeface="Adobe Devanagari" panose="02040503050201020203" pitchFamily="18" charset="0"/>
              </a:rPr>
              <a:t>, </a:t>
            </a:r>
            <a:r>
              <a:rPr lang="en-US" sz="2000" err="1" smtClean="0">
                <a:latin typeface="Adobe Devanagari" panose="02040503050201020203" pitchFamily="18" charset="0"/>
                <a:cs typeface="Adobe Devanagari" panose="02040503050201020203" pitchFamily="18" charset="0"/>
              </a:rPr>
              <a:t>other_table.other_column</a:t>
            </a:r>
            <a:endParaRPr lang="en-US" sz="2000" smtClean="0">
              <a:latin typeface="Adobe Devanagari" panose="02040503050201020203" pitchFamily="18" charset="0"/>
              <a:cs typeface="Adobe Devanagari" panose="02040503050201020203" pitchFamily="18" charset="0"/>
            </a:endParaRPr>
          </a:p>
          <a:p>
            <a:pPr>
              <a:lnSpc>
                <a:spcPct val="150000"/>
              </a:lnSpc>
            </a:pPr>
            <a:r>
              <a:rPr lang="en-US" sz="2000" smtClean="0">
                <a:solidFill>
                  <a:schemeClr val="accent1"/>
                </a:solidFill>
                <a:latin typeface="Adobe Devanagari" panose="02040503050201020203" pitchFamily="18" charset="0"/>
                <a:cs typeface="Adobe Devanagari" panose="02040503050201020203" pitchFamily="18" charset="0"/>
              </a:rPr>
              <a:t>FROM</a:t>
            </a:r>
            <a:r>
              <a:rPr lang="en-US" sz="2000" smtClean="0">
                <a:latin typeface="Adobe Devanagari" panose="02040503050201020203" pitchFamily="18" charset="0"/>
                <a:cs typeface="Adobe Devanagari" panose="02040503050201020203" pitchFamily="18" charset="0"/>
              </a:rPr>
              <a:t> table</a:t>
            </a:r>
          </a:p>
          <a:p>
            <a:pPr>
              <a:lnSpc>
                <a:spcPct val="150000"/>
              </a:lnSpc>
            </a:pPr>
            <a:r>
              <a:rPr lang="en-US" sz="2000" smtClean="0">
                <a:solidFill>
                  <a:schemeClr val="accent1"/>
                </a:solidFill>
                <a:latin typeface="Adobe Devanagari" panose="02040503050201020203" pitchFamily="18" charset="0"/>
                <a:cs typeface="Adobe Devanagari" panose="02040503050201020203" pitchFamily="18" charset="0"/>
              </a:rPr>
              <a:t>JOIN</a:t>
            </a:r>
            <a:r>
              <a:rPr lang="en-US" sz="2000" smtClean="0">
                <a:latin typeface="Adobe Devanagari" panose="02040503050201020203" pitchFamily="18" charset="0"/>
                <a:cs typeface="Adobe Devanagari" panose="02040503050201020203" pitchFamily="18" charset="0"/>
              </a:rPr>
              <a:t> </a:t>
            </a:r>
            <a:r>
              <a:rPr lang="en-US" sz="2000" err="1" smtClean="0">
                <a:latin typeface="Adobe Devanagari" panose="02040503050201020203" pitchFamily="18" charset="0"/>
                <a:cs typeface="Adobe Devanagari" panose="02040503050201020203" pitchFamily="18" charset="0"/>
              </a:rPr>
              <a:t>other_table</a:t>
            </a:r>
            <a:endParaRPr lang="en-US" sz="2000" smtClean="0">
              <a:latin typeface="Adobe Devanagari" panose="02040503050201020203" pitchFamily="18" charset="0"/>
              <a:cs typeface="Adobe Devanagari" panose="02040503050201020203" pitchFamily="18" charset="0"/>
            </a:endParaRPr>
          </a:p>
          <a:p>
            <a:pPr>
              <a:lnSpc>
                <a:spcPct val="150000"/>
              </a:lnSpc>
            </a:pPr>
            <a:r>
              <a:rPr lang="en-US" sz="2000" smtClean="0">
                <a:solidFill>
                  <a:schemeClr val="accent1"/>
                </a:solidFill>
                <a:latin typeface="Adobe Devanagari" panose="02040503050201020203" pitchFamily="18" charset="0"/>
                <a:cs typeface="Adobe Devanagari" panose="02040503050201020203" pitchFamily="18" charset="0"/>
              </a:rPr>
              <a:t>ON</a:t>
            </a:r>
            <a:r>
              <a:rPr lang="en-US" sz="2000" smtClean="0">
                <a:latin typeface="Adobe Devanagari" panose="02040503050201020203" pitchFamily="18" charset="0"/>
                <a:cs typeface="Adobe Devanagari" panose="02040503050201020203" pitchFamily="18" charset="0"/>
              </a:rPr>
              <a:t> </a:t>
            </a:r>
            <a:r>
              <a:rPr lang="en-US" sz="2000" err="1" smtClean="0">
                <a:latin typeface="Adobe Devanagari" panose="02040503050201020203" pitchFamily="18" charset="0"/>
                <a:cs typeface="Adobe Devanagari" panose="02040503050201020203" pitchFamily="18" charset="0"/>
              </a:rPr>
              <a:t>table.column</a:t>
            </a:r>
            <a:r>
              <a:rPr lang="en-US" sz="2000" smtClean="0">
                <a:latin typeface="Adobe Devanagari" panose="02040503050201020203" pitchFamily="18" charset="0"/>
                <a:cs typeface="Adobe Devanagari" panose="02040503050201020203" pitchFamily="18" charset="0"/>
              </a:rPr>
              <a:t> = </a:t>
            </a:r>
            <a:r>
              <a:rPr lang="en-US" sz="2000" err="1" smtClean="0">
                <a:latin typeface="Adobe Devanagari" panose="02040503050201020203" pitchFamily="18" charset="0"/>
                <a:cs typeface="Adobe Devanagari" panose="02040503050201020203" pitchFamily="18" charset="0"/>
              </a:rPr>
              <a:t>other_table.column</a:t>
            </a:r>
            <a:endParaRPr lang="en-US" sz="2000" smtClean="0">
              <a:latin typeface="Adobe Devanagari" panose="02040503050201020203" pitchFamily="18" charset="0"/>
              <a:cs typeface="Adobe Devanagari" panose="02040503050201020203" pitchFamily="18" charset="0"/>
            </a:endParaRPr>
          </a:p>
          <a:p>
            <a:pPr>
              <a:lnSpc>
                <a:spcPct val="150000"/>
              </a:lnSpc>
            </a:pPr>
            <a:r>
              <a:rPr lang="en-US" sz="2000" smtClean="0">
                <a:solidFill>
                  <a:schemeClr val="accent1"/>
                </a:solidFill>
                <a:latin typeface="Adobe Devanagari" panose="02040503050201020203" pitchFamily="18" charset="0"/>
                <a:cs typeface="Adobe Devanagari" panose="02040503050201020203" pitchFamily="18" charset="0"/>
              </a:rPr>
              <a:t>WHERE</a:t>
            </a:r>
            <a:r>
              <a:rPr lang="en-US" sz="2000" smtClean="0">
                <a:latin typeface="Adobe Devanagari" panose="02040503050201020203" pitchFamily="18" charset="0"/>
                <a:cs typeface="Adobe Devanagari" panose="02040503050201020203" pitchFamily="18" charset="0"/>
              </a:rPr>
              <a:t> condition</a:t>
            </a:r>
          </a:p>
          <a:p>
            <a:pPr>
              <a:lnSpc>
                <a:spcPct val="150000"/>
              </a:lnSpc>
            </a:pPr>
            <a:r>
              <a:rPr lang="en-US" sz="2000" smtClean="0">
                <a:solidFill>
                  <a:schemeClr val="accent1"/>
                </a:solidFill>
                <a:latin typeface="Adobe Devanagari" panose="02040503050201020203" pitchFamily="18" charset="0"/>
                <a:cs typeface="Adobe Devanagari" panose="02040503050201020203" pitchFamily="18" charset="0"/>
              </a:rPr>
              <a:t>GROUP</a:t>
            </a:r>
            <a:r>
              <a:rPr lang="en-US" sz="2000" smtClean="0">
                <a:latin typeface="Adobe Devanagari" panose="02040503050201020203" pitchFamily="18" charset="0"/>
                <a:cs typeface="Adobe Devanagari" panose="02040503050201020203" pitchFamily="18" charset="0"/>
              </a:rPr>
              <a:t> </a:t>
            </a:r>
            <a:r>
              <a:rPr lang="en-US" sz="2000" smtClean="0">
                <a:solidFill>
                  <a:schemeClr val="accent1"/>
                </a:solidFill>
                <a:latin typeface="Adobe Devanagari" panose="02040503050201020203" pitchFamily="18" charset="0"/>
                <a:cs typeface="Adobe Devanagari" panose="02040503050201020203" pitchFamily="18" charset="0"/>
              </a:rPr>
              <a:t>BY</a:t>
            </a:r>
            <a:r>
              <a:rPr lang="en-US" sz="2000" smtClean="0">
                <a:latin typeface="Adobe Devanagari" panose="02040503050201020203" pitchFamily="18" charset="0"/>
                <a:cs typeface="Adobe Devanagari" panose="02040503050201020203" pitchFamily="18" charset="0"/>
              </a:rPr>
              <a:t> column</a:t>
            </a:r>
          </a:p>
          <a:p>
            <a:pPr>
              <a:lnSpc>
                <a:spcPct val="150000"/>
              </a:lnSpc>
            </a:pPr>
            <a:r>
              <a:rPr lang="en-US" sz="2000" smtClean="0">
                <a:solidFill>
                  <a:schemeClr val="accent1"/>
                </a:solidFill>
                <a:latin typeface="Adobe Devanagari" panose="02040503050201020203" pitchFamily="18" charset="0"/>
                <a:cs typeface="Adobe Devanagari" panose="02040503050201020203" pitchFamily="18" charset="0"/>
              </a:rPr>
              <a:t>HAVING</a:t>
            </a:r>
            <a:r>
              <a:rPr lang="en-US" sz="2000" smtClean="0">
                <a:latin typeface="Adobe Devanagari" panose="02040503050201020203" pitchFamily="18" charset="0"/>
                <a:cs typeface="Adobe Devanagari" panose="02040503050201020203" pitchFamily="18" charset="0"/>
              </a:rPr>
              <a:t> condition (on an aggregation such as AVG, SUM, etc)</a:t>
            </a:r>
          </a:p>
          <a:p>
            <a:pPr>
              <a:lnSpc>
                <a:spcPct val="150000"/>
              </a:lnSpc>
            </a:pPr>
            <a:r>
              <a:rPr lang="en-US" sz="2000" smtClean="0">
                <a:solidFill>
                  <a:schemeClr val="accent1"/>
                </a:solidFill>
                <a:latin typeface="Adobe Devanagari" panose="02040503050201020203" pitchFamily="18" charset="0"/>
                <a:cs typeface="Adobe Devanagari" panose="02040503050201020203" pitchFamily="18" charset="0"/>
              </a:rPr>
              <a:t>ORDER</a:t>
            </a:r>
            <a:r>
              <a:rPr lang="en-US" sz="2000" smtClean="0">
                <a:latin typeface="Adobe Devanagari" panose="02040503050201020203" pitchFamily="18" charset="0"/>
                <a:cs typeface="Adobe Devanagari" panose="02040503050201020203" pitchFamily="18" charset="0"/>
              </a:rPr>
              <a:t> </a:t>
            </a:r>
            <a:r>
              <a:rPr lang="en-US" sz="2000" smtClean="0">
                <a:solidFill>
                  <a:schemeClr val="accent1"/>
                </a:solidFill>
                <a:latin typeface="Adobe Devanagari" panose="02040503050201020203" pitchFamily="18" charset="0"/>
                <a:cs typeface="Adobe Devanagari" panose="02040503050201020203" pitchFamily="18" charset="0"/>
              </a:rPr>
              <a:t>BY</a:t>
            </a:r>
            <a:r>
              <a:rPr lang="en-US" sz="2000" smtClean="0">
                <a:latin typeface="Adobe Devanagari" panose="02040503050201020203" pitchFamily="18" charset="0"/>
                <a:cs typeface="Adobe Devanagari" panose="02040503050201020203" pitchFamily="18" charset="0"/>
              </a:rPr>
              <a:t> column</a:t>
            </a:r>
          </a:p>
          <a:p>
            <a:pPr>
              <a:lnSpc>
                <a:spcPct val="150000"/>
              </a:lnSpc>
            </a:pPr>
            <a:r>
              <a:rPr lang="en-US" sz="2000" smtClean="0">
                <a:solidFill>
                  <a:schemeClr val="accent1"/>
                </a:solidFill>
                <a:latin typeface="Adobe Devanagari" panose="02040503050201020203" pitchFamily="18" charset="0"/>
                <a:cs typeface="Adobe Devanagari" panose="02040503050201020203" pitchFamily="18" charset="0"/>
              </a:rPr>
              <a:t>LIMIT</a:t>
            </a:r>
            <a:r>
              <a:rPr lang="en-US" sz="2000" smtClean="0">
                <a:latin typeface="Adobe Devanagari" panose="02040503050201020203" pitchFamily="18" charset="0"/>
                <a:cs typeface="Adobe Devanagari" panose="02040503050201020203" pitchFamily="18" charset="0"/>
              </a:rPr>
              <a:t> number </a:t>
            </a:r>
            <a:r>
              <a:rPr lang="en-US" sz="2000" smtClean="0">
                <a:solidFill>
                  <a:schemeClr val="accent1"/>
                </a:solidFill>
                <a:latin typeface="Adobe Devanagari" panose="02040503050201020203" pitchFamily="18" charset="0"/>
                <a:cs typeface="Adobe Devanagari" panose="02040503050201020203" pitchFamily="18" charset="0"/>
              </a:rPr>
              <a:t>OFFSET</a:t>
            </a:r>
            <a:r>
              <a:rPr lang="en-US" sz="2000" smtClean="0">
                <a:latin typeface="Adobe Devanagari" panose="02040503050201020203" pitchFamily="18" charset="0"/>
                <a:cs typeface="Adobe Devanagari" panose="02040503050201020203" pitchFamily="18" charset="0"/>
              </a:rPr>
              <a:t> number</a:t>
            </a:r>
          </a:p>
          <a:p>
            <a:pPr>
              <a:lnSpc>
                <a:spcPct val="150000"/>
              </a:lnSpc>
            </a:pPr>
            <a:r>
              <a:rPr lang="en-US" sz="2000" smtClean="0">
                <a:latin typeface="Adobe Devanagari" panose="02040503050201020203" pitchFamily="18" charset="0"/>
                <a:cs typeface="Adobe Devanagari" panose="02040503050201020203" pitchFamily="18" charset="0"/>
              </a:rPr>
              <a:t>	*LIMIT and OFFSET have different names and behavior in different SQLs</a:t>
            </a:r>
          </a:p>
        </p:txBody>
      </p:sp>
    </p:spTree>
    <p:extLst>
      <p:ext uri="{BB962C8B-B14F-4D97-AF65-F5344CB8AC3E}">
        <p14:creationId xmlns:p14="http://schemas.microsoft.com/office/powerpoint/2010/main" val="5955726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STRING FUNCTIONS</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4493950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STRING FUNCTIONS</a:t>
            </a:r>
            <a:endParaRPr lang="en-US" sz="5400">
              <a:latin typeface="SF Movie Poster" panose="00000400000000000000" pitchFamily="2" charset="0"/>
            </a:endParaRPr>
          </a:p>
        </p:txBody>
      </p:sp>
      <p:sp>
        <p:nvSpPr>
          <p:cNvPr id="5" name="TextBox 4"/>
          <p:cNvSpPr txBox="1"/>
          <p:nvPr/>
        </p:nvSpPr>
        <p:spPr>
          <a:xfrm>
            <a:off x="33687" y="1779687"/>
            <a:ext cx="12124625"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LEN</a:t>
            </a:r>
            <a:r>
              <a:rPr lang="en-US" sz="2400" smtClean="0">
                <a:latin typeface="Adobe Devanagari" panose="02040503050201020203" pitchFamily="18" charset="0"/>
                <a:cs typeface="Adobe Devanagari" panose="02040503050201020203" pitchFamily="18" charset="0"/>
              </a:rPr>
              <a:t>(string_column)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Returns the length of each row of the string column</a:t>
            </a:r>
            <a:endParaRPr lang="en-US" sz="2400" smtClean="0">
              <a:latin typeface="Adobe Devanagari" panose="02040503050201020203" pitchFamily="18" charset="0"/>
              <a:cs typeface="Adobe Devanagari" panose="02040503050201020203" pitchFamily="18" charset="0"/>
            </a:endParaRP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LEFT</a:t>
            </a:r>
            <a:r>
              <a:rPr lang="en-US" sz="2400" smtClean="0">
                <a:latin typeface="Adobe Devanagari" panose="02040503050201020203" pitchFamily="18" charset="0"/>
                <a:cs typeface="Adobe Devanagari" panose="02040503050201020203" pitchFamily="18" charset="0"/>
              </a:rPr>
              <a:t>(string_column, number) </a:t>
            </a:r>
            <a:r>
              <a:rPr lang="en-US" sz="2400">
                <a:latin typeface="Adobe Devanagari" panose="02040503050201020203" pitchFamily="18" charset="0"/>
                <a:cs typeface="Adobe Devanagari" panose="02040503050201020203" pitchFamily="18" charset="0"/>
                <a:sym typeface="Wingdings" panose="05000000000000000000" pitchFamily="2" charset="2"/>
              </a:rPr>
              <a:t> Returns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number of characters starting from the left</a:t>
            </a:r>
            <a:endParaRPr lang="en-US" sz="2400">
              <a:latin typeface="Adobe Devanagari" panose="02040503050201020203" pitchFamily="18" charset="0"/>
              <a:cs typeface="Adobe Devanagari" panose="02040503050201020203" pitchFamily="18" charset="0"/>
            </a:endParaRP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SUBSTRING</a:t>
            </a:r>
            <a:r>
              <a:rPr lang="en-US" sz="2400" smtClean="0">
                <a:latin typeface="Adobe Devanagari" panose="02040503050201020203" pitchFamily="18" charset="0"/>
                <a:cs typeface="Adobe Devanagari" panose="02040503050201020203" pitchFamily="18" charset="0"/>
              </a:rPr>
              <a:t>(string_column, start_char, end_char) </a:t>
            </a:r>
            <a:r>
              <a:rPr lang="en-US" sz="2400">
                <a:latin typeface="Adobe Devanagari" panose="02040503050201020203" pitchFamily="18" charset="0"/>
                <a:cs typeface="Adobe Devanagari" panose="02040503050201020203" pitchFamily="18" charset="0"/>
                <a:sym typeface="Wingdings" panose="05000000000000000000" pitchFamily="2" charset="2"/>
              </a:rPr>
              <a:t> Returns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the specified substring of the string</a:t>
            </a:r>
            <a:endParaRPr lang="en-US" sz="2400">
              <a:latin typeface="Adobe Devanagari" panose="02040503050201020203" pitchFamily="18" charset="0"/>
              <a:cs typeface="Adobe Devanagari" panose="02040503050201020203" pitchFamily="18" charset="0"/>
            </a:endParaRP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CHARINDEX</a:t>
            </a:r>
            <a:r>
              <a:rPr lang="en-US" sz="2400" smtClean="0">
                <a:latin typeface="Adobe Devanagari" panose="02040503050201020203" pitchFamily="18" charset="0"/>
                <a:cs typeface="Adobe Devanagari" panose="02040503050201020203" pitchFamily="18" charset="0"/>
              </a:rPr>
              <a:t>(string, string_column</a:t>
            </a:r>
            <a:r>
              <a:rPr lang="en-US" sz="2400">
                <a:latin typeface="Adobe Devanagari" panose="02040503050201020203" pitchFamily="18" charset="0"/>
                <a:cs typeface="Adobe Devanagari" panose="02040503050201020203" pitchFamily="18" charset="0"/>
              </a:rPr>
              <a:t>) </a:t>
            </a:r>
            <a:r>
              <a:rPr lang="en-US" sz="2400">
                <a:latin typeface="Adobe Devanagari" panose="02040503050201020203" pitchFamily="18" charset="0"/>
                <a:cs typeface="Adobe Devanagari" panose="02040503050201020203" pitchFamily="18" charset="0"/>
                <a:sym typeface="Wingdings" panose="05000000000000000000" pitchFamily="2" charset="2"/>
              </a:rPr>
              <a:t> Returns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the start index of string in the string column</a:t>
            </a:r>
            <a:endParaRPr lang="en-US" sz="2400">
              <a:latin typeface="Adobe Devanagari" panose="02040503050201020203" pitchFamily="18" charset="0"/>
              <a:cs typeface="Adobe Devanagari" panose="02040503050201020203" pitchFamily="18" charset="0"/>
            </a:endParaRP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REPLACE</a:t>
            </a:r>
            <a:r>
              <a:rPr lang="en-US" sz="2400" smtClean="0">
                <a:latin typeface="Adobe Devanagari" panose="02040503050201020203" pitchFamily="18" charset="0"/>
                <a:cs typeface="Adobe Devanagari" panose="02040503050201020203" pitchFamily="18" charset="0"/>
              </a:rPr>
              <a:t>(string_column, old_string, new_string) </a:t>
            </a:r>
            <a:r>
              <a:rPr lang="en-US" sz="2400">
                <a:latin typeface="Adobe Devanagari" panose="02040503050201020203" pitchFamily="18" charset="0"/>
                <a:cs typeface="Adobe Devanagari" panose="02040503050201020203" pitchFamily="18" charset="0"/>
                <a:sym typeface="Wingdings" panose="05000000000000000000" pitchFamily="2" charset="2"/>
              </a:rPr>
              <a:t> Returns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all ocurrences of old_string to new_string</a:t>
            </a:r>
            <a:endParaRPr lang="en-US" sz="2400">
              <a:latin typeface="Adobe Devanagari" panose="02040503050201020203" pitchFamily="18" charset="0"/>
              <a:cs typeface="Adobe Devanagari" panose="02040503050201020203" pitchFamily="18" charset="0"/>
            </a:endParaRPr>
          </a:p>
        </p:txBody>
      </p:sp>
      <p:sp>
        <p:nvSpPr>
          <p:cNvPr id="6" name="TextBox 5"/>
          <p:cNvSpPr txBox="1"/>
          <p:nvPr/>
        </p:nvSpPr>
        <p:spPr>
          <a:xfrm rot="20235051">
            <a:off x="9870872" y="3052482"/>
            <a:ext cx="1975413" cy="369332"/>
          </a:xfrm>
          <a:prstGeom prst="rect">
            <a:avLst/>
          </a:prstGeom>
          <a:noFill/>
        </p:spPr>
        <p:txBody>
          <a:bodyPr wrap="none" rtlCol="0">
            <a:spAutoFit/>
          </a:bodyPr>
          <a:lstStyle/>
          <a:p>
            <a:r>
              <a:rPr lang="en-US" smtClean="0"/>
              <a:t>Also there is </a:t>
            </a:r>
            <a:r>
              <a:rPr lang="en-US" smtClean="0">
                <a:solidFill>
                  <a:schemeClr val="accent1"/>
                </a:solidFill>
              </a:rPr>
              <a:t>RIGHT</a:t>
            </a:r>
            <a:endParaRPr lang="en-US">
              <a:solidFill>
                <a:schemeClr val="accent1"/>
              </a:solidFill>
            </a:endParaRPr>
          </a:p>
        </p:txBody>
      </p:sp>
      <p:sp>
        <p:nvSpPr>
          <p:cNvPr id="8" name="TextBox 7"/>
          <p:cNvSpPr txBox="1"/>
          <p:nvPr/>
        </p:nvSpPr>
        <p:spPr>
          <a:xfrm rot="20595375">
            <a:off x="8364069" y="1877789"/>
            <a:ext cx="3283271" cy="646331"/>
          </a:xfrm>
          <a:prstGeom prst="rect">
            <a:avLst/>
          </a:prstGeom>
          <a:noFill/>
        </p:spPr>
        <p:txBody>
          <a:bodyPr wrap="none" rtlCol="0">
            <a:spAutoFit/>
          </a:bodyPr>
          <a:lstStyle/>
          <a:p>
            <a:pPr algn="ctr"/>
            <a:r>
              <a:rPr lang="en-US" smtClean="0">
                <a:solidFill>
                  <a:schemeClr val="accent1"/>
                </a:solidFill>
              </a:rPr>
              <a:t>WHERE</a:t>
            </a:r>
            <a:r>
              <a:rPr lang="en-US" smtClean="0"/>
              <a:t> </a:t>
            </a:r>
            <a:r>
              <a:rPr lang="en-US" smtClean="0">
                <a:solidFill>
                  <a:schemeClr val="accent1"/>
                </a:solidFill>
              </a:rPr>
              <a:t>LEN</a:t>
            </a:r>
            <a:r>
              <a:rPr lang="en-US" smtClean="0"/>
              <a:t>(col) &gt; 0 returns rows</a:t>
            </a:r>
          </a:p>
          <a:p>
            <a:pPr algn="ctr"/>
            <a:r>
              <a:rPr lang="en-US" smtClean="0"/>
              <a:t>that don’t have blank values</a:t>
            </a:r>
            <a:endParaRPr lang="en-US"/>
          </a:p>
        </p:txBody>
      </p:sp>
    </p:spTree>
    <p:extLst>
      <p:ext uri="{BB962C8B-B14F-4D97-AF65-F5344CB8AC3E}">
        <p14:creationId xmlns:p14="http://schemas.microsoft.com/office/powerpoint/2010/main" val="35344519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MORE STRING FUNCTIONS</a:t>
            </a:r>
            <a:endParaRPr lang="en-US" sz="5400">
              <a:latin typeface="SF Movie Poster" panose="00000400000000000000" pitchFamily="2" charset="0"/>
            </a:endParaRPr>
          </a:p>
        </p:txBody>
      </p:sp>
      <p:sp>
        <p:nvSpPr>
          <p:cNvPr id="5" name="TextBox 4"/>
          <p:cNvSpPr txBox="1"/>
          <p:nvPr/>
        </p:nvSpPr>
        <p:spPr>
          <a:xfrm>
            <a:off x="33687" y="1779687"/>
            <a:ext cx="12124625"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LOWER</a:t>
            </a:r>
            <a:r>
              <a:rPr lang="en-US" sz="2400" smtClean="0">
                <a:latin typeface="Adobe Devanagari" panose="02040503050201020203" pitchFamily="18" charset="0"/>
                <a:cs typeface="Adobe Devanagari" panose="02040503050201020203" pitchFamily="18" charset="0"/>
              </a:rPr>
              <a:t>(string_column)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Returns the all lowercase version of the string column</a:t>
            </a:r>
            <a:endParaRPr lang="en-US" sz="2400" smtClean="0">
              <a:latin typeface="Adobe Devanagari" panose="02040503050201020203" pitchFamily="18" charset="0"/>
              <a:cs typeface="Adobe Devanagari" panose="02040503050201020203" pitchFamily="18" charset="0"/>
            </a:endParaRP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UPPER</a:t>
            </a:r>
            <a:r>
              <a:rPr lang="en-US" sz="2400" smtClean="0">
                <a:latin typeface="Adobe Devanagari" panose="02040503050201020203" pitchFamily="18" charset="0"/>
                <a:cs typeface="Adobe Devanagari" panose="02040503050201020203" pitchFamily="18" charset="0"/>
              </a:rPr>
              <a:t>(string_column)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a:latin typeface="Adobe Devanagari" panose="02040503050201020203" pitchFamily="18" charset="0"/>
                <a:cs typeface="Adobe Devanagari" panose="02040503050201020203" pitchFamily="18" charset="0"/>
                <a:sym typeface="Wingdings" panose="05000000000000000000" pitchFamily="2" charset="2"/>
              </a:rPr>
              <a:t>Returns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the all uppercase version of the string column</a:t>
            </a:r>
            <a:endParaRPr lang="en-US" sz="2400">
              <a:latin typeface="Adobe Devanagari" panose="02040503050201020203" pitchFamily="18" charset="0"/>
              <a:cs typeface="Adobe Devanagari" panose="02040503050201020203" pitchFamily="18" charset="0"/>
            </a:endParaRP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TRIM</a:t>
            </a:r>
            <a:r>
              <a:rPr lang="en-US" sz="2400" smtClean="0">
                <a:latin typeface="Adobe Devanagari" panose="02040503050201020203" pitchFamily="18" charset="0"/>
                <a:cs typeface="Adobe Devanagari" panose="02040503050201020203" pitchFamily="18" charset="0"/>
              </a:rPr>
              <a:t>(string_column)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a:latin typeface="Adobe Devanagari" panose="02040503050201020203" pitchFamily="18" charset="0"/>
                <a:cs typeface="Adobe Devanagari" panose="02040503050201020203" pitchFamily="18" charset="0"/>
                <a:sym typeface="Wingdings" panose="05000000000000000000" pitchFamily="2" charset="2"/>
              </a:rPr>
              <a:t>Returns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the string columns with withespaces trimmed</a:t>
            </a:r>
            <a:endParaRPr lang="en-US" sz="2400">
              <a:latin typeface="Adobe Devanagari" panose="02040503050201020203" pitchFamily="18" charset="0"/>
              <a:cs typeface="Adobe Devanagari" panose="02040503050201020203" pitchFamily="18" charset="0"/>
            </a:endParaRP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TRIM</a:t>
            </a:r>
            <a:r>
              <a:rPr lang="en-US" sz="2400" smtClean="0">
                <a:latin typeface="Adobe Devanagari" panose="02040503050201020203" pitchFamily="18" charset="0"/>
                <a:cs typeface="Adobe Devanagari" panose="02040503050201020203" pitchFamily="18" charset="0"/>
              </a:rPr>
              <a:t>(string_column, characters)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a:latin typeface="Adobe Devanagari" panose="02040503050201020203" pitchFamily="18" charset="0"/>
                <a:cs typeface="Adobe Devanagari" panose="02040503050201020203" pitchFamily="18" charset="0"/>
                <a:sym typeface="Wingdings" panose="05000000000000000000" pitchFamily="2" charset="2"/>
              </a:rPr>
              <a:t>Returns the string columns with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the specified ‘characters’ trimmed</a:t>
            </a:r>
            <a:endParaRPr lang="en-US" sz="2400">
              <a:latin typeface="Adobe Devanagari" panose="02040503050201020203" pitchFamily="18" charset="0"/>
              <a:cs typeface="Adobe Devanagari" panose="02040503050201020203" pitchFamily="18" charset="0"/>
            </a:endParaRP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CONCAT</a:t>
            </a:r>
            <a:r>
              <a:rPr lang="en-US" sz="2400" smtClean="0">
                <a:latin typeface="Adobe Devanagari" panose="02040503050201020203" pitchFamily="18" charset="0"/>
                <a:cs typeface="Adobe Devanagari" panose="02040503050201020203" pitchFamily="18" charset="0"/>
              </a:rPr>
              <a:t>(string_1, string_2, string_3) </a:t>
            </a:r>
            <a:r>
              <a:rPr lang="en-US" sz="2400">
                <a:latin typeface="Adobe Devanagari" panose="02040503050201020203" pitchFamily="18" charset="0"/>
                <a:cs typeface="Adobe Devanagari" panose="02040503050201020203" pitchFamily="18" charset="0"/>
                <a:sym typeface="Wingdings" panose="05000000000000000000" pitchFamily="2" charset="2"/>
              </a:rPr>
              <a:t> Returns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the concatenation of the specified strings</a:t>
            </a:r>
            <a:endParaRPr lang="en-US" sz="2400">
              <a:latin typeface="Adobe Devanagari" panose="02040503050201020203" pitchFamily="18" charset="0"/>
              <a:cs typeface="Adobe Devanagari" panose="02040503050201020203" pitchFamily="18" charset="0"/>
            </a:endParaRPr>
          </a:p>
        </p:txBody>
      </p:sp>
      <p:sp>
        <p:nvSpPr>
          <p:cNvPr id="6" name="TextBox 5"/>
          <p:cNvSpPr txBox="1"/>
          <p:nvPr/>
        </p:nvSpPr>
        <p:spPr>
          <a:xfrm rot="19959779">
            <a:off x="9789458" y="4397190"/>
            <a:ext cx="2283061" cy="369332"/>
          </a:xfrm>
          <a:prstGeom prst="rect">
            <a:avLst/>
          </a:prstGeom>
          <a:noFill/>
        </p:spPr>
        <p:txBody>
          <a:bodyPr wrap="none" rtlCol="0">
            <a:spAutoFit/>
          </a:bodyPr>
          <a:lstStyle/>
          <a:p>
            <a:r>
              <a:rPr lang="en-US" smtClean="0"/>
              <a:t>Also </a:t>
            </a:r>
            <a:r>
              <a:rPr lang="en-US" smtClean="0">
                <a:solidFill>
                  <a:schemeClr val="accent1"/>
                </a:solidFill>
              </a:rPr>
              <a:t>LTRIM</a:t>
            </a:r>
            <a:r>
              <a:rPr lang="en-US" smtClean="0"/>
              <a:t> and </a:t>
            </a:r>
            <a:r>
              <a:rPr lang="en-US" smtClean="0">
                <a:solidFill>
                  <a:schemeClr val="accent1"/>
                </a:solidFill>
              </a:rPr>
              <a:t>RTRIM</a:t>
            </a:r>
            <a:endParaRPr lang="en-US">
              <a:solidFill>
                <a:schemeClr val="accent1"/>
              </a:solidFill>
            </a:endParaRPr>
          </a:p>
        </p:txBody>
      </p:sp>
    </p:spTree>
    <p:extLst>
      <p:ext uri="{BB962C8B-B14F-4D97-AF65-F5344CB8AC3E}">
        <p14:creationId xmlns:p14="http://schemas.microsoft.com/office/powerpoint/2010/main" val="22705000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STRING FUNCTIONS PRO TIP</a:t>
            </a:r>
            <a:endParaRPr lang="en-US" sz="5400">
              <a:latin typeface="SF Movie Poster" panose="00000400000000000000" pitchFamily="2" charset="0"/>
            </a:endParaRPr>
          </a:p>
        </p:txBody>
      </p:sp>
      <p:sp>
        <p:nvSpPr>
          <p:cNvPr id="5" name="TextBox 4"/>
          <p:cNvSpPr txBox="1"/>
          <p:nvPr/>
        </p:nvSpPr>
        <p:spPr>
          <a:xfrm>
            <a:off x="930368" y="1785512"/>
            <a:ext cx="10331264" cy="3970318"/>
          </a:xfrm>
          <a:prstGeom prst="rect">
            <a:avLst/>
          </a:prstGeom>
          <a:noFill/>
        </p:spPr>
        <p:txBody>
          <a:bodyPr wrap="square" rtlCol="0">
            <a:spAutoFit/>
          </a:bodyPr>
          <a:lstStyle/>
          <a:p>
            <a:pPr>
              <a:lnSpc>
                <a:spcPct val="150000"/>
              </a:lnSpc>
            </a:pPr>
            <a:r>
              <a:rPr lang="en-US" sz="2400" smtClean="0">
                <a:latin typeface="Adobe Devanagari" panose="02040503050201020203" pitchFamily="18" charset="0"/>
                <a:cs typeface="Adobe Devanagari" panose="02040503050201020203" pitchFamily="18" charset="0"/>
              </a:rPr>
              <a:t>Pro tip for text functions: if we don’t know whether the word we search for is in capital letters or small letters or maybe has only the first capital or some weird combination or it has extra spaces somewhere, turn the column to a trimmed lowercase and then search:</a:t>
            </a:r>
          </a:p>
          <a:p>
            <a:pPr>
              <a:lnSpc>
                <a:spcPct val="150000"/>
              </a:lnSpc>
            </a:pPr>
            <a:endParaRPr lang="en-U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SELECT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name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FROM</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table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WHERE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LOWER</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TRIM</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(name))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‘whatever_but_all_in_lowercase’</a:t>
            </a:r>
          </a:p>
        </p:txBody>
      </p:sp>
      <p:sp>
        <p:nvSpPr>
          <p:cNvPr id="6" name="Oval 5"/>
          <p:cNvSpPr/>
          <p:nvPr/>
        </p:nvSpPr>
        <p:spPr>
          <a:xfrm>
            <a:off x="2057400" y="4999847"/>
            <a:ext cx="2743200" cy="7131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20447325">
            <a:off x="7893423" y="5366105"/>
            <a:ext cx="3932102" cy="646331"/>
          </a:xfrm>
          <a:prstGeom prst="rect">
            <a:avLst/>
          </a:prstGeom>
          <a:noFill/>
        </p:spPr>
        <p:txBody>
          <a:bodyPr wrap="none" rtlCol="0">
            <a:spAutoFit/>
          </a:bodyPr>
          <a:lstStyle/>
          <a:p>
            <a:pPr algn="ctr"/>
            <a:r>
              <a:rPr lang="en-US" smtClean="0"/>
              <a:t>Also works for other </a:t>
            </a:r>
            <a:r>
              <a:rPr lang="en-US" smtClean="0">
                <a:solidFill>
                  <a:schemeClr val="accent1"/>
                </a:solidFill>
              </a:rPr>
              <a:t>WHERE</a:t>
            </a:r>
            <a:r>
              <a:rPr lang="en-US" smtClean="0"/>
              <a:t> statements</a:t>
            </a:r>
          </a:p>
          <a:p>
            <a:pPr algn="ctr"/>
            <a:r>
              <a:rPr lang="en-US"/>
              <a:t>s</a:t>
            </a:r>
            <a:r>
              <a:rPr lang="en-US" smtClean="0"/>
              <a:t>uch as </a:t>
            </a:r>
            <a:r>
              <a:rPr lang="en-US" smtClean="0">
                <a:solidFill>
                  <a:schemeClr val="accent1"/>
                </a:solidFill>
              </a:rPr>
              <a:t>LIKE</a:t>
            </a:r>
            <a:r>
              <a:rPr lang="en-US" smtClean="0"/>
              <a:t> or </a:t>
            </a:r>
            <a:r>
              <a:rPr lang="en-US" smtClean="0">
                <a:solidFill>
                  <a:schemeClr val="accent1"/>
                </a:solidFill>
              </a:rPr>
              <a:t>IN</a:t>
            </a:r>
            <a:endParaRPr lang="en-US">
              <a:solidFill>
                <a:schemeClr val="accent1"/>
              </a:solidFill>
            </a:endParaRPr>
          </a:p>
        </p:txBody>
      </p:sp>
    </p:spTree>
    <p:extLst>
      <p:ext uri="{BB962C8B-B14F-4D97-AF65-F5344CB8AC3E}">
        <p14:creationId xmlns:p14="http://schemas.microsoft.com/office/powerpoint/2010/main" val="31162684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CONCAT</a:t>
            </a:r>
            <a:endParaRPr lang="en-US" sz="5400">
              <a:latin typeface="SF Movie Poster" panose="00000400000000000000" pitchFamily="2" charset="0"/>
            </a:endParaRPr>
          </a:p>
        </p:txBody>
      </p:sp>
      <p:sp>
        <p:nvSpPr>
          <p:cNvPr id="5" name="TextBox 4"/>
          <p:cNvSpPr txBox="1"/>
          <p:nvPr/>
        </p:nvSpPr>
        <p:spPr>
          <a:xfrm>
            <a:off x="762139" y="1785512"/>
            <a:ext cx="10667721" cy="4524315"/>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CONCAT </a:t>
            </a:r>
            <a:r>
              <a:rPr lang="en-US" sz="2400" smtClean="0">
                <a:latin typeface="Adobe Devanagari" panose="02040503050201020203" pitchFamily="18" charset="0"/>
                <a:cs typeface="Adobe Devanagari" panose="02040503050201020203" pitchFamily="18" charset="0"/>
              </a:rPr>
              <a:t>concatenates strings and returns the concatenation.</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latin typeface="Adobe Devanagari" panose="02040503050201020203" pitchFamily="18" charset="0"/>
                <a:cs typeface="Adobe Devanagari" panose="02040503050201020203" pitchFamily="18" charset="0"/>
              </a:rPr>
              <a:t>Example of use: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 CONCAT</a:t>
            </a:r>
            <a:r>
              <a:rPr lang="en-US" sz="2400" smtClean="0">
                <a:latin typeface="Adobe Devanagari" panose="02040503050201020203" pitchFamily="18" charset="0"/>
                <a:cs typeface="Adobe Devanagari" panose="02040503050201020203" pitchFamily="18" charset="0"/>
              </a:rPr>
              <a:t>(‘Ti’, ’nti’, ’n’, ’!’)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Returns ‘Tintin!’</a:t>
            </a:r>
          </a:p>
          <a:p>
            <a:pPr>
              <a:lnSpc>
                <a:spcPct val="150000"/>
              </a:lnSpc>
            </a:pP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Another example of use:</a:t>
            </a: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SELECT CONCAT</a:t>
            </a:r>
            <a:r>
              <a:rPr lang="en-US" sz="2400">
                <a:latin typeface="Adobe Devanagari" panose="02040503050201020203" pitchFamily="18" charset="0"/>
                <a:cs typeface="Adobe Devanagari" panose="02040503050201020203" pitchFamily="18" charset="0"/>
              </a:rPr>
              <a:t>(‘Ti</a:t>
            </a:r>
            <a:r>
              <a:rPr lang="en-US" sz="2400" smtClean="0">
                <a:latin typeface="Adobe Devanagari" panose="02040503050201020203" pitchFamily="18" charset="0"/>
                <a:cs typeface="Adobe Devanagari" panose="02040503050201020203" pitchFamily="18" charset="0"/>
              </a:rPr>
              <a:t>’, CAST(42 AS VARCHAR(2)), ’in’, ’!’)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Returns ‘Ti42in!’</a:t>
            </a:r>
          </a:p>
        </p:txBody>
      </p:sp>
      <p:sp>
        <p:nvSpPr>
          <p:cNvPr id="6" name="TextBox 5"/>
          <p:cNvSpPr txBox="1"/>
          <p:nvPr/>
        </p:nvSpPr>
        <p:spPr>
          <a:xfrm rot="19964901">
            <a:off x="8229600" y="3724503"/>
            <a:ext cx="3805272" cy="646331"/>
          </a:xfrm>
          <a:prstGeom prst="rect">
            <a:avLst/>
          </a:prstGeom>
          <a:noFill/>
        </p:spPr>
        <p:txBody>
          <a:bodyPr wrap="none" rtlCol="0">
            <a:spAutoFit/>
          </a:bodyPr>
          <a:lstStyle/>
          <a:p>
            <a:pPr algn="ctr"/>
            <a:r>
              <a:rPr lang="en-US" smtClean="0"/>
              <a:t>There are MANY other string functions</a:t>
            </a:r>
          </a:p>
          <a:p>
            <a:pPr algn="ctr"/>
            <a:r>
              <a:rPr lang="en-US" smtClean="0"/>
              <a:t>that I’m too lazy to include here</a:t>
            </a:r>
          </a:p>
        </p:txBody>
      </p:sp>
    </p:spTree>
    <p:extLst>
      <p:ext uri="{BB962C8B-B14F-4D97-AF65-F5344CB8AC3E}">
        <p14:creationId xmlns:p14="http://schemas.microsoft.com/office/powerpoint/2010/main" val="20277812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MATH FUNCTIONS</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29827643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MATH FUNCTIONS</a:t>
            </a:r>
            <a:endParaRPr lang="en-US" sz="5400">
              <a:latin typeface="SF Movie Poster" panose="00000400000000000000" pitchFamily="2" charset="0"/>
            </a:endParaRPr>
          </a:p>
        </p:txBody>
      </p:sp>
      <p:sp>
        <p:nvSpPr>
          <p:cNvPr id="5" name="TextBox 4"/>
          <p:cNvSpPr txBox="1"/>
          <p:nvPr/>
        </p:nvSpPr>
        <p:spPr>
          <a:xfrm>
            <a:off x="599549" y="1779687"/>
            <a:ext cx="10992901"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ABS</a:t>
            </a:r>
            <a:r>
              <a:rPr lang="en-US" sz="2400" smtClean="0">
                <a:latin typeface="Adobe Devanagari" panose="02040503050201020203" pitchFamily="18" charset="0"/>
                <a:cs typeface="Adobe Devanagari" panose="02040503050201020203" pitchFamily="18" charset="0"/>
              </a:rPr>
              <a:t>(column)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Returns the absolute value of each element of the column</a:t>
            </a:r>
            <a:endParaRPr lang="en-US" sz="2400" smtClean="0">
              <a:latin typeface="Adobe Devanagari" panose="02040503050201020203" pitchFamily="18" charset="0"/>
              <a:cs typeface="Adobe Devanagari" panose="02040503050201020203" pitchFamily="18" charset="0"/>
            </a:endParaRP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SQRT</a:t>
            </a:r>
            <a:r>
              <a:rPr lang="en-US" sz="2400" smtClean="0">
                <a:latin typeface="Adobe Devanagari" panose="02040503050201020203" pitchFamily="18" charset="0"/>
                <a:cs typeface="Adobe Devanagari" panose="02040503050201020203" pitchFamily="18" charset="0"/>
              </a:rPr>
              <a:t>(column) </a:t>
            </a:r>
            <a:r>
              <a:rPr lang="en-US" sz="2400">
                <a:latin typeface="Adobe Devanagari" panose="02040503050201020203" pitchFamily="18" charset="0"/>
                <a:cs typeface="Adobe Devanagari" panose="02040503050201020203" pitchFamily="18" charset="0"/>
                <a:sym typeface="Wingdings" panose="05000000000000000000" pitchFamily="2" charset="2"/>
              </a:rPr>
              <a:t> Returns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the square root of each element of the column</a:t>
            </a:r>
            <a:endParaRPr lang="en-US" sz="2400">
              <a:latin typeface="Adobe Devanagari" panose="02040503050201020203" pitchFamily="18" charset="0"/>
              <a:cs typeface="Adobe Devanagari" panose="02040503050201020203" pitchFamily="18" charset="0"/>
            </a:endParaRP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POWER</a:t>
            </a:r>
            <a:r>
              <a:rPr lang="en-US" sz="2400" smtClean="0">
                <a:latin typeface="Adobe Devanagari" panose="02040503050201020203" pitchFamily="18" charset="0"/>
                <a:cs typeface="Adobe Devanagari" panose="02040503050201020203" pitchFamily="18" charset="0"/>
              </a:rPr>
              <a:t>(column, number) </a:t>
            </a:r>
            <a:r>
              <a:rPr lang="en-US" sz="2400">
                <a:latin typeface="Adobe Devanagari" panose="02040503050201020203" pitchFamily="18" charset="0"/>
                <a:cs typeface="Adobe Devanagari" panose="02040503050201020203" pitchFamily="18" charset="0"/>
                <a:sym typeface="Wingdings" panose="05000000000000000000" pitchFamily="2" charset="2"/>
              </a:rPr>
              <a:t> Returns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each element of the column to the power of the number</a:t>
            </a:r>
            <a:endParaRPr lang="en-US" sz="2400">
              <a:latin typeface="Adobe Devanagari" panose="02040503050201020203" pitchFamily="18" charset="0"/>
              <a:cs typeface="Adobe Devanagari" panose="02040503050201020203" pitchFamily="18" charset="0"/>
            </a:endParaRP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LOG</a:t>
            </a:r>
            <a:r>
              <a:rPr lang="en-US" sz="2400" smtClean="0">
                <a:latin typeface="Adobe Devanagari" panose="02040503050201020203" pitchFamily="18" charset="0"/>
                <a:cs typeface="Adobe Devanagari" panose="02040503050201020203" pitchFamily="18" charset="0"/>
              </a:rPr>
              <a:t>(column</a:t>
            </a:r>
            <a:r>
              <a:rPr lang="en-US" sz="2400">
                <a:latin typeface="Adobe Devanagari" panose="02040503050201020203" pitchFamily="18" charset="0"/>
                <a:cs typeface="Adobe Devanagari" panose="02040503050201020203" pitchFamily="18" charset="0"/>
              </a:rPr>
              <a:t>) </a:t>
            </a:r>
            <a:r>
              <a:rPr lang="en-US" sz="2400">
                <a:latin typeface="Adobe Devanagari" panose="02040503050201020203" pitchFamily="18" charset="0"/>
                <a:cs typeface="Adobe Devanagari" panose="02040503050201020203" pitchFamily="18" charset="0"/>
                <a:sym typeface="Wingdings" panose="05000000000000000000" pitchFamily="2" charset="2"/>
              </a:rPr>
              <a:t> Returns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the natural logarithm of each element of the column</a:t>
            </a:r>
            <a:endParaRPr lang="en-US" sz="2400">
              <a:latin typeface="Adobe Devanagari" panose="02040503050201020203" pitchFamily="18" charset="0"/>
              <a:cs typeface="Adobe Devanagari" panose="02040503050201020203" pitchFamily="18" charset="0"/>
            </a:endParaRP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LOG</a:t>
            </a:r>
            <a:r>
              <a:rPr lang="en-US" sz="2400" smtClean="0">
                <a:latin typeface="Adobe Devanagari" panose="02040503050201020203" pitchFamily="18" charset="0"/>
                <a:cs typeface="Adobe Devanagari" panose="02040503050201020203" pitchFamily="18" charset="0"/>
              </a:rPr>
              <a:t>(column, base) </a:t>
            </a:r>
            <a:r>
              <a:rPr lang="en-US" sz="2400">
                <a:latin typeface="Adobe Devanagari" panose="02040503050201020203" pitchFamily="18" charset="0"/>
                <a:cs typeface="Adobe Devanagari" panose="02040503050201020203" pitchFamily="18" charset="0"/>
                <a:sym typeface="Wingdings" panose="05000000000000000000" pitchFamily="2" charset="2"/>
              </a:rPr>
              <a:t> Returns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the base-logarithm of each element of the column</a:t>
            </a:r>
            <a:endParaRPr lang="en-US" sz="2400">
              <a:latin typeface="Adobe Devanagari" panose="02040503050201020203" pitchFamily="18" charset="0"/>
              <a:cs typeface="Adobe Devanagari" panose="02040503050201020203" pitchFamily="18" charset="0"/>
            </a:endParaRPr>
          </a:p>
        </p:txBody>
      </p:sp>
      <p:sp>
        <p:nvSpPr>
          <p:cNvPr id="6" name="TextBox 5"/>
          <p:cNvSpPr txBox="1"/>
          <p:nvPr/>
        </p:nvSpPr>
        <p:spPr>
          <a:xfrm rot="20754229">
            <a:off x="8750311" y="3427538"/>
            <a:ext cx="3448636" cy="369332"/>
          </a:xfrm>
          <a:prstGeom prst="rect">
            <a:avLst/>
          </a:prstGeom>
          <a:noFill/>
        </p:spPr>
        <p:txBody>
          <a:bodyPr wrap="none" rtlCol="0">
            <a:spAutoFit/>
          </a:bodyPr>
          <a:lstStyle/>
          <a:p>
            <a:r>
              <a:rPr lang="en-US" smtClean="0"/>
              <a:t>If number = 0.5 it’s like doing SQRT</a:t>
            </a:r>
            <a:endParaRPr lang="en-US"/>
          </a:p>
        </p:txBody>
      </p:sp>
    </p:spTree>
    <p:extLst>
      <p:ext uri="{BB962C8B-B14F-4D97-AF65-F5344CB8AC3E}">
        <p14:creationId xmlns:p14="http://schemas.microsoft.com/office/powerpoint/2010/main" val="10860815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ROUND</a:t>
            </a:r>
            <a:endParaRPr lang="en-US" sz="5400">
              <a:latin typeface="SF Movie Poster" panose="00000400000000000000" pitchFamily="2" charset="0"/>
            </a:endParaRPr>
          </a:p>
        </p:txBody>
      </p:sp>
      <p:sp>
        <p:nvSpPr>
          <p:cNvPr id="5" name="TextBox 4"/>
          <p:cNvSpPr txBox="1"/>
          <p:nvPr/>
        </p:nvSpPr>
        <p:spPr>
          <a:xfrm>
            <a:off x="896750" y="1785512"/>
            <a:ext cx="10398499" cy="4524315"/>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ROUND </a:t>
            </a:r>
            <a:r>
              <a:rPr lang="en-US" sz="2400" smtClean="0">
                <a:latin typeface="Adobe Devanagari" panose="02040503050201020203" pitchFamily="18" charset="0"/>
                <a:cs typeface="Adobe Devanagari" panose="02040503050201020203" pitchFamily="18" charset="0"/>
              </a:rPr>
              <a:t>rounds a float to the specified number of decimals.</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latin typeface="Adobe Devanagari" panose="02040503050201020203" pitchFamily="18" charset="0"/>
                <a:cs typeface="Adobe Devanagari" panose="02040503050201020203" pitchFamily="18" charset="0"/>
              </a:rPr>
              <a:t>How to use: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 ROUND</a:t>
            </a:r>
            <a:r>
              <a:rPr lang="en-US" sz="2400" smtClean="0">
                <a:latin typeface="Adobe Devanagari" panose="02040503050201020203" pitchFamily="18" charset="0"/>
                <a:cs typeface="Adobe Devanagari" panose="02040503050201020203" pitchFamily="18" charset="0"/>
              </a:rPr>
              <a:t>(float_or_statement_that_returns_a_float, 2)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Rounds to 2 decimals</a:t>
            </a:r>
          </a:p>
          <a:p>
            <a:pPr>
              <a:lnSpc>
                <a:spcPct val="150000"/>
              </a:lnSpc>
            </a:pP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Example of use: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 ROUND</a:t>
            </a:r>
            <a:r>
              <a:rPr lang="en-US" sz="2400" smtClean="0">
                <a:latin typeface="Adobe Devanagari" panose="02040503050201020203" pitchFamily="18" charset="0"/>
                <a:cs typeface="Adobe Devanagari" panose="02040503050201020203" pitchFamily="18" charset="0"/>
              </a:rPr>
              <a:t>(</a:t>
            </a:r>
            <a:r>
              <a:rPr lang="en-US" sz="2400" smtClean="0">
                <a:solidFill>
                  <a:schemeClr val="accent1"/>
                </a:solidFill>
                <a:latin typeface="Adobe Devanagari" panose="02040503050201020203" pitchFamily="18" charset="0"/>
                <a:cs typeface="Adobe Devanagari" panose="02040503050201020203" pitchFamily="18" charset="0"/>
              </a:rPr>
              <a:t>AVG</a:t>
            </a:r>
            <a:r>
              <a:rPr lang="en-US" sz="2400" smtClean="0">
                <a:latin typeface="Adobe Devanagari" panose="02040503050201020203" pitchFamily="18" charset="0"/>
                <a:cs typeface="Adobe Devanagari" panose="02040503050201020203" pitchFamily="18" charset="0"/>
              </a:rPr>
              <a:t>(population) / 100.0, </a:t>
            </a:r>
            <a:r>
              <a:rPr lang="en-US" sz="2400">
                <a:latin typeface="Adobe Devanagari" panose="02040503050201020203" pitchFamily="18" charset="0"/>
                <a:cs typeface="Adobe Devanagari" panose="02040503050201020203" pitchFamily="18" charset="0"/>
              </a:rPr>
              <a:t>2</a:t>
            </a:r>
            <a:r>
              <a:rPr lang="en-US" sz="2400" smtClean="0">
                <a:latin typeface="Adobe Devanagari" panose="02040503050201020203" pitchFamily="18" charset="0"/>
                <a:cs typeface="Adobe Devanagari" panose="02040503050201020203" pitchFamily="18" charset="0"/>
              </a:rPr>
              <a:t>)</a:t>
            </a:r>
          </a:p>
        </p:txBody>
      </p:sp>
      <p:sp>
        <p:nvSpPr>
          <p:cNvPr id="6" name="TextBox 5"/>
          <p:cNvSpPr txBox="1"/>
          <p:nvPr/>
        </p:nvSpPr>
        <p:spPr>
          <a:xfrm rot="20350618">
            <a:off x="8350623" y="4948518"/>
            <a:ext cx="3524170" cy="646331"/>
          </a:xfrm>
          <a:prstGeom prst="rect">
            <a:avLst/>
          </a:prstGeom>
          <a:noFill/>
        </p:spPr>
        <p:txBody>
          <a:bodyPr wrap="none" rtlCol="0">
            <a:spAutoFit/>
          </a:bodyPr>
          <a:lstStyle/>
          <a:p>
            <a:pPr algn="ctr"/>
            <a:r>
              <a:rPr lang="en-US" smtClean="0"/>
              <a:t>If the number is negative, it rounds </a:t>
            </a:r>
          </a:p>
          <a:p>
            <a:pPr algn="ctr"/>
            <a:r>
              <a:rPr lang="en-US" smtClean="0"/>
              <a:t>the whole part of the number</a:t>
            </a:r>
            <a:endParaRPr lang="en-US"/>
          </a:p>
        </p:txBody>
      </p:sp>
    </p:spTree>
    <p:extLst>
      <p:ext uri="{BB962C8B-B14F-4D97-AF65-F5344CB8AC3E}">
        <p14:creationId xmlns:p14="http://schemas.microsoft.com/office/powerpoint/2010/main" val="29215843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TRUNCATE (MYSQL AND POSTGRESSQL)</a:t>
            </a:r>
            <a:endParaRPr lang="en-US" sz="5400">
              <a:latin typeface="SF Movie Poster" panose="00000400000000000000" pitchFamily="2" charset="0"/>
            </a:endParaRPr>
          </a:p>
        </p:txBody>
      </p:sp>
      <p:sp>
        <p:nvSpPr>
          <p:cNvPr id="5" name="TextBox 4"/>
          <p:cNvSpPr txBox="1"/>
          <p:nvPr/>
        </p:nvSpPr>
        <p:spPr>
          <a:xfrm>
            <a:off x="600705" y="1785512"/>
            <a:ext cx="10990590" cy="4524315"/>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TRUNCATE </a:t>
            </a:r>
            <a:r>
              <a:rPr lang="en-US" sz="2400" smtClean="0">
                <a:latin typeface="Adobe Devanagari" panose="02040503050201020203" pitchFamily="18" charset="0"/>
                <a:cs typeface="Adobe Devanagari" panose="02040503050201020203" pitchFamily="18" charset="0"/>
              </a:rPr>
              <a:t>truncates a float to the specified number of decimals.</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latin typeface="Adobe Devanagari" panose="02040503050201020203" pitchFamily="18" charset="0"/>
                <a:cs typeface="Adobe Devanagari" panose="02040503050201020203" pitchFamily="18" charset="0"/>
              </a:rPr>
              <a:t>How to use (MySQL):</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 TRUNCATE</a:t>
            </a:r>
            <a:r>
              <a:rPr lang="en-US" sz="2400" smtClean="0">
                <a:latin typeface="Adobe Devanagari" panose="02040503050201020203" pitchFamily="18" charset="0"/>
                <a:cs typeface="Adobe Devanagari" panose="02040503050201020203" pitchFamily="18" charset="0"/>
              </a:rPr>
              <a:t>(float_or_statement_that_returns_a_float, 2)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Truncates to 2 decimals</a:t>
            </a:r>
          </a:p>
          <a:p>
            <a:pPr>
              <a:lnSpc>
                <a:spcPct val="150000"/>
              </a:lnSpc>
            </a:pP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a:latin typeface="Adobe Devanagari" panose="02040503050201020203" pitchFamily="18" charset="0"/>
                <a:cs typeface="Adobe Devanagari" panose="02040503050201020203" pitchFamily="18" charset="0"/>
              </a:rPr>
              <a:t>How to use </a:t>
            </a:r>
            <a:r>
              <a:rPr lang="en-US" sz="2400" smtClean="0">
                <a:latin typeface="Adobe Devanagari" panose="02040503050201020203" pitchFamily="18" charset="0"/>
                <a:cs typeface="Adobe Devanagari" panose="02040503050201020203" pitchFamily="18" charset="0"/>
              </a:rPr>
              <a:t>(PostgreSQL):</a:t>
            </a: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SELECT </a:t>
            </a:r>
            <a:r>
              <a:rPr lang="en-US" sz="2400" smtClean="0">
                <a:solidFill>
                  <a:schemeClr val="accent1"/>
                </a:solidFill>
                <a:latin typeface="Adobe Devanagari" panose="02040503050201020203" pitchFamily="18" charset="0"/>
                <a:cs typeface="Adobe Devanagari" panose="02040503050201020203" pitchFamily="18" charset="0"/>
              </a:rPr>
              <a:t>TRUNC</a:t>
            </a:r>
            <a:r>
              <a:rPr lang="en-US" sz="2400" smtClean="0">
                <a:latin typeface="Adobe Devanagari" panose="02040503050201020203" pitchFamily="18" charset="0"/>
                <a:cs typeface="Adobe Devanagari" panose="02040503050201020203" pitchFamily="18" charset="0"/>
              </a:rPr>
              <a:t>(float_or_statement_that_returns_a_float</a:t>
            </a:r>
            <a:r>
              <a:rPr lang="en-US" sz="2400">
                <a:latin typeface="Adobe Devanagari" panose="02040503050201020203" pitchFamily="18" charset="0"/>
                <a:cs typeface="Adobe Devanagari" panose="02040503050201020203" pitchFamily="18" charset="0"/>
              </a:rPr>
              <a:t>, 2) </a:t>
            </a:r>
            <a:r>
              <a:rPr lang="en-US" sz="2400">
                <a:latin typeface="Adobe Devanagari" panose="02040503050201020203" pitchFamily="18" charset="0"/>
                <a:cs typeface="Adobe Devanagari" panose="02040503050201020203" pitchFamily="18" charset="0"/>
                <a:sym typeface="Wingdings" panose="05000000000000000000" pitchFamily="2" charset="2"/>
              </a:rPr>
              <a:t> Truncates to 2 decimals</a:t>
            </a:r>
          </a:p>
        </p:txBody>
      </p:sp>
    </p:spTree>
    <p:extLst>
      <p:ext uri="{BB962C8B-B14F-4D97-AF65-F5344CB8AC3E}">
        <p14:creationId xmlns:p14="http://schemas.microsoft.com/office/powerpoint/2010/main" val="6585169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TRUNCATE (SQL SERVER)</a:t>
            </a:r>
            <a:endParaRPr lang="en-US" sz="5400">
              <a:latin typeface="SF Movie Poster" panose="00000400000000000000" pitchFamily="2" charset="0"/>
            </a:endParaRPr>
          </a:p>
        </p:txBody>
      </p:sp>
      <p:sp>
        <p:nvSpPr>
          <p:cNvPr id="5" name="TextBox 4"/>
          <p:cNvSpPr txBox="1"/>
          <p:nvPr/>
        </p:nvSpPr>
        <p:spPr>
          <a:xfrm>
            <a:off x="143470" y="1785512"/>
            <a:ext cx="11905060" cy="4524315"/>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ROUND </a:t>
            </a:r>
            <a:r>
              <a:rPr lang="en-US" sz="2400" smtClean="0">
                <a:latin typeface="Adobe Devanagari" panose="02040503050201020203" pitchFamily="18" charset="0"/>
                <a:cs typeface="Adobe Devanagari" panose="02040503050201020203" pitchFamily="18" charset="0"/>
              </a:rPr>
              <a:t>with a second third parameter equal to 1 truncates a float to the specified number of decimals.</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latin typeface="Adobe Devanagari" panose="02040503050201020203" pitchFamily="18" charset="0"/>
                <a:cs typeface="Adobe Devanagari" panose="02040503050201020203" pitchFamily="18" charset="0"/>
              </a:rPr>
              <a:t>How to use (SQL Server):</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 ROUND</a:t>
            </a:r>
            <a:r>
              <a:rPr lang="en-US" sz="2400" smtClean="0">
                <a:latin typeface="Adobe Devanagari" panose="02040503050201020203" pitchFamily="18" charset="0"/>
                <a:cs typeface="Adobe Devanagari" panose="02040503050201020203" pitchFamily="18" charset="0"/>
              </a:rPr>
              <a:t>(float_or_statement_that_returns_a_float, 2, 1)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Truncates to 2 decimals</a:t>
            </a:r>
          </a:p>
          <a:p>
            <a:pPr>
              <a:lnSpc>
                <a:spcPct val="150000"/>
              </a:lnSpc>
            </a:pP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Example of use: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 ROUND</a:t>
            </a:r>
            <a:r>
              <a:rPr lang="en-US" sz="2400" smtClean="0">
                <a:latin typeface="Adobe Devanagari" panose="02040503050201020203" pitchFamily="18" charset="0"/>
                <a:cs typeface="Adobe Devanagari" panose="02040503050201020203" pitchFamily="18" charset="0"/>
              </a:rPr>
              <a:t>(</a:t>
            </a:r>
            <a:r>
              <a:rPr lang="en-US" sz="2400" smtClean="0">
                <a:solidFill>
                  <a:schemeClr val="accent1"/>
                </a:solidFill>
                <a:latin typeface="Adobe Devanagari" panose="02040503050201020203" pitchFamily="18" charset="0"/>
                <a:cs typeface="Adobe Devanagari" panose="02040503050201020203" pitchFamily="18" charset="0"/>
              </a:rPr>
              <a:t>AVG</a:t>
            </a:r>
            <a:r>
              <a:rPr lang="en-US" sz="2400" smtClean="0">
                <a:latin typeface="Adobe Devanagari" panose="02040503050201020203" pitchFamily="18" charset="0"/>
                <a:cs typeface="Adobe Devanagari" panose="02040503050201020203" pitchFamily="18" charset="0"/>
              </a:rPr>
              <a:t>(population) / 100.0, 2, 1)</a:t>
            </a:r>
          </a:p>
        </p:txBody>
      </p:sp>
    </p:spTree>
    <p:extLst>
      <p:ext uri="{BB962C8B-B14F-4D97-AF65-F5344CB8AC3E}">
        <p14:creationId xmlns:p14="http://schemas.microsoft.com/office/powerpoint/2010/main" val="548743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QUERY ORDER</a:t>
            </a:r>
            <a:endParaRPr lang="en-US" sz="5400">
              <a:latin typeface="SF Movie Poster" panose="00000400000000000000" pitchFamily="2" charset="0"/>
            </a:endParaRPr>
          </a:p>
        </p:txBody>
      </p:sp>
      <p:sp>
        <p:nvSpPr>
          <p:cNvPr id="8" name="TextBox 7"/>
          <p:cNvSpPr txBox="1"/>
          <p:nvPr/>
        </p:nvSpPr>
        <p:spPr>
          <a:xfrm>
            <a:off x="879941" y="1798959"/>
            <a:ext cx="10432117" cy="515526"/>
          </a:xfrm>
          <a:prstGeom prst="rect">
            <a:avLst/>
          </a:prstGeom>
          <a:noFill/>
        </p:spPr>
        <p:txBody>
          <a:bodyPr wrap="square" rtlCol="0">
            <a:spAutoFit/>
          </a:bodyPr>
          <a:lstStyle/>
          <a:p>
            <a:pPr algn="ctr">
              <a:lnSpc>
                <a:spcPct val="150000"/>
              </a:lnSpc>
            </a:pPr>
            <a:r>
              <a:rPr lang="en-US" sz="2000" smtClean="0">
                <a:latin typeface="Adobe Devanagari" panose="02040503050201020203" pitchFamily="18" charset="0"/>
                <a:cs typeface="Adobe Devanagari" panose="02040503050201020203" pitchFamily="18" charset="0"/>
              </a:rPr>
              <a:t>LOGICAL ORDER OF QUERY PROCESSING IN SQL:</a:t>
            </a:r>
          </a:p>
        </p:txBody>
      </p:sp>
      <p:pic>
        <p:nvPicPr>
          <p:cNvPr id="9" name="Picture 8"/>
          <p:cNvPicPr>
            <a:picLocks noChangeAspect="1"/>
          </p:cNvPicPr>
          <p:nvPr/>
        </p:nvPicPr>
        <p:blipFill rotWithShape="1">
          <a:blip r:embed="rId2"/>
          <a:srcRect r="43493"/>
          <a:stretch/>
        </p:blipFill>
        <p:spPr>
          <a:xfrm>
            <a:off x="1406935" y="2479111"/>
            <a:ext cx="9378130" cy="3949824"/>
          </a:xfrm>
          <a:prstGeom prst="rect">
            <a:avLst/>
          </a:prstGeom>
        </p:spPr>
      </p:pic>
    </p:spTree>
    <p:extLst>
      <p:ext uri="{BB962C8B-B14F-4D97-AF65-F5344CB8AC3E}">
        <p14:creationId xmlns:p14="http://schemas.microsoft.com/office/powerpoint/2010/main" val="35596569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TIP WITH TRUNCATE</a:t>
            </a:r>
            <a:endParaRPr lang="en-US" sz="5400">
              <a:latin typeface="SF Movie Poster" panose="00000400000000000000" pitchFamily="2" charset="0"/>
            </a:endParaRPr>
          </a:p>
        </p:txBody>
      </p:sp>
      <p:sp>
        <p:nvSpPr>
          <p:cNvPr id="5" name="TextBox 4"/>
          <p:cNvSpPr txBox="1"/>
          <p:nvPr/>
        </p:nvSpPr>
        <p:spPr>
          <a:xfrm>
            <a:off x="600705" y="1785512"/>
            <a:ext cx="10990590" cy="646331"/>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TRUNCATE </a:t>
            </a:r>
            <a:r>
              <a:rPr lang="en-US" sz="2400" smtClean="0">
                <a:latin typeface="Adobe Devanagari" panose="02040503050201020203" pitchFamily="18" charset="0"/>
                <a:cs typeface="Adobe Devanagari" panose="02040503050201020203" pitchFamily="18" charset="0"/>
              </a:rPr>
              <a:t>can be used to group by decimal units, for example, such as in the following code:</a:t>
            </a:r>
          </a:p>
        </p:txBody>
      </p:sp>
      <p:pic>
        <p:nvPicPr>
          <p:cNvPr id="6" name="Picture 5"/>
          <p:cNvPicPr>
            <a:picLocks noChangeAspect="1"/>
          </p:cNvPicPr>
          <p:nvPr/>
        </p:nvPicPr>
        <p:blipFill>
          <a:blip r:embed="rId2"/>
          <a:stretch>
            <a:fillRect/>
          </a:stretch>
        </p:blipFill>
        <p:spPr>
          <a:xfrm>
            <a:off x="3332629" y="2490306"/>
            <a:ext cx="5715000" cy="4314825"/>
          </a:xfrm>
          <a:prstGeom prst="rect">
            <a:avLst/>
          </a:prstGeom>
        </p:spPr>
      </p:pic>
    </p:spTree>
    <p:extLst>
      <p:ext uri="{BB962C8B-B14F-4D97-AF65-F5344CB8AC3E}">
        <p14:creationId xmlns:p14="http://schemas.microsoft.com/office/powerpoint/2010/main" val="36566550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ARITHMETICS PITFALL</a:t>
            </a:r>
            <a:endParaRPr lang="en-US" sz="5400">
              <a:latin typeface="SF Movie Poster" panose="00000400000000000000" pitchFamily="2" charset="0"/>
            </a:endParaRPr>
          </a:p>
        </p:txBody>
      </p:sp>
      <p:sp>
        <p:nvSpPr>
          <p:cNvPr id="5" name="TextBox 4"/>
          <p:cNvSpPr txBox="1"/>
          <p:nvPr/>
        </p:nvSpPr>
        <p:spPr>
          <a:xfrm>
            <a:off x="1004607" y="1785512"/>
            <a:ext cx="10182785" cy="5078313"/>
          </a:xfrm>
          <a:prstGeom prst="rect">
            <a:avLst/>
          </a:prstGeom>
          <a:noFill/>
        </p:spPr>
        <p:txBody>
          <a:bodyPr wrap="square" rtlCol="0">
            <a:spAutoFit/>
          </a:bodyPr>
          <a:lstStyle/>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Common pitfall with floats and integers:</a:t>
            </a: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	Dividing two integers will give you the integer result. Example: 10 / 3 = 3</a:t>
            </a: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	This means that counting the percentage of non-missing values in a column, for example might look something like this:</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SELECT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COUNT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(column_name) /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COUNT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 100</a:t>
            </a:r>
          </a:p>
          <a:p>
            <a:pPr>
              <a:lnSpc>
                <a:spcPct val="150000"/>
              </a:lnSpc>
            </a:pP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However, this will give the incorrect integer result. </a:t>
            </a:r>
            <a:r>
              <a:rPr lang="en-US" sz="2400" u="sng" smtClean="0">
                <a:latin typeface="Adobe Devanagari" panose="02040503050201020203" pitchFamily="18" charset="0"/>
                <a:cs typeface="Adobe Devanagari" panose="02040503050201020203" pitchFamily="18" charset="0"/>
                <a:sym typeface="Wingdings" panose="05000000000000000000" pitchFamily="2" charset="2"/>
              </a:rPr>
              <a:t>At least one of the operands IN EACH OPERATION has to be float for the result to be float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a:t>
            </a:r>
          </a:p>
        </p:txBody>
      </p:sp>
      <p:sp>
        <p:nvSpPr>
          <p:cNvPr id="6" name="TextBox 5"/>
          <p:cNvSpPr txBox="1"/>
          <p:nvPr/>
        </p:nvSpPr>
        <p:spPr>
          <a:xfrm rot="20077738">
            <a:off x="8633737" y="4261062"/>
            <a:ext cx="3177472" cy="646331"/>
          </a:xfrm>
          <a:prstGeom prst="rect">
            <a:avLst/>
          </a:prstGeom>
          <a:noFill/>
        </p:spPr>
        <p:txBody>
          <a:bodyPr wrap="none" rtlCol="0">
            <a:spAutoFit/>
          </a:bodyPr>
          <a:lstStyle/>
          <a:p>
            <a:pPr algn="ctr"/>
            <a:r>
              <a:rPr lang="en-US">
                <a:latin typeface="Adobe Devanagari" panose="02040503050201020203" pitchFamily="18" charset="0"/>
                <a:cs typeface="Adobe Devanagari" panose="02040503050201020203" pitchFamily="18" charset="0"/>
                <a:sym typeface="Wingdings" panose="05000000000000000000" pitchFamily="2" charset="2"/>
              </a:rPr>
              <a:t>The correct version (together with </a:t>
            </a:r>
            <a:endParaRPr lang="en-US" smtClean="0">
              <a:latin typeface="Adobe Devanagari" panose="02040503050201020203" pitchFamily="18" charset="0"/>
              <a:cs typeface="Adobe Devanagari" panose="02040503050201020203" pitchFamily="18" charset="0"/>
              <a:sym typeface="Wingdings" panose="05000000000000000000" pitchFamily="2" charset="2"/>
            </a:endParaRPr>
          </a:p>
          <a:p>
            <a:pPr algn="ctr"/>
            <a:r>
              <a:rPr lang="en-US" smtClean="0">
                <a:latin typeface="Adobe Devanagari" panose="02040503050201020203" pitchFamily="18" charset="0"/>
                <a:cs typeface="Adobe Devanagari" panose="02040503050201020203" pitchFamily="18" charset="0"/>
                <a:sym typeface="Wingdings" panose="05000000000000000000" pitchFamily="2" charset="2"/>
              </a:rPr>
              <a:t>more errors</a:t>
            </a:r>
            <a:r>
              <a:rPr lang="en-US">
                <a:latin typeface="Adobe Devanagari" panose="02040503050201020203" pitchFamily="18" charset="0"/>
                <a:cs typeface="Adobe Devanagari" panose="02040503050201020203" pitchFamily="18" charset="0"/>
                <a:sym typeface="Wingdings" panose="05000000000000000000" pitchFamily="2" charset="2"/>
              </a:rPr>
              <a:t>) </a:t>
            </a:r>
            <a:r>
              <a:rPr lang="en-US" smtClean="0">
                <a:latin typeface="Adobe Devanagari" panose="02040503050201020203" pitchFamily="18" charset="0"/>
                <a:cs typeface="Adobe Devanagari" panose="02040503050201020203" pitchFamily="18" charset="0"/>
                <a:sym typeface="Wingdings" panose="05000000000000000000" pitchFamily="2" charset="2"/>
              </a:rPr>
              <a:t>is </a:t>
            </a:r>
            <a:r>
              <a:rPr lang="en-US">
                <a:latin typeface="Adobe Devanagari" panose="02040503050201020203" pitchFamily="18" charset="0"/>
                <a:cs typeface="Adobe Devanagari" panose="02040503050201020203" pitchFamily="18" charset="0"/>
                <a:sym typeface="Wingdings" panose="05000000000000000000" pitchFamily="2" charset="2"/>
              </a:rPr>
              <a:t>in the next page</a:t>
            </a:r>
            <a:r>
              <a:rPr lang="en-US" smtClean="0">
                <a:latin typeface="Adobe Devanagari" panose="02040503050201020203" pitchFamily="18" charset="0"/>
                <a:cs typeface="Adobe Devanagari" panose="02040503050201020203" pitchFamily="18" charset="0"/>
                <a:sym typeface="Wingdings" panose="05000000000000000000" pitchFamily="2" charset="2"/>
              </a:rPr>
              <a:t>:</a:t>
            </a:r>
            <a:endParaRPr lang="en-US">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22532656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ARITHMETICS PITFALL</a:t>
            </a:r>
            <a:endParaRPr lang="en-US" sz="5400">
              <a:latin typeface="SF Movie Poster" panose="00000400000000000000" pitchFamily="2" charset="0"/>
            </a:endParaRPr>
          </a:p>
        </p:txBody>
      </p:sp>
      <p:sp>
        <p:nvSpPr>
          <p:cNvPr id="5" name="TextBox 4"/>
          <p:cNvSpPr txBox="1"/>
          <p:nvPr/>
        </p:nvSpPr>
        <p:spPr>
          <a:xfrm>
            <a:off x="540263" y="1779687"/>
            <a:ext cx="11111473" cy="4524315"/>
          </a:xfrm>
          <a:prstGeom prst="rect">
            <a:avLst/>
          </a:prstGeom>
          <a:noFill/>
        </p:spPr>
        <p:txBody>
          <a:bodyPr wrap="square" rtlCol="0">
            <a:spAutoFit/>
          </a:bodyPr>
          <a:lstStyle/>
          <a:p>
            <a:pPr>
              <a:lnSpc>
                <a:spcPct val="150000"/>
              </a:lnSpc>
            </a:pPr>
            <a:r>
              <a:rPr lang="en-US" sz="2400" smtClean="0">
                <a:solidFill>
                  <a:srgbClr val="FF0000"/>
                </a:solidFill>
                <a:latin typeface="Adobe Devanagari" panose="02040503050201020203" pitchFamily="18" charset="0"/>
                <a:cs typeface="Adobe Devanagari" panose="02040503050201020203" pitchFamily="18" charset="0"/>
                <a:sym typeface="Wingdings" panose="05000000000000000000" pitchFamily="2" charset="2"/>
              </a:rPr>
              <a:t>Incorrect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version from before:</a:t>
            </a: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SELECT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COUNT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(column_name) /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COUNT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 100	 int division + int multiplication</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Also </a:t>
            </a:r>
            <a:r>
              <a:rPr lang="en-US" sz="2400" smtClean="0">
                <a:solidFill>
                  <a:srgbClr val="FF0000"/>
                </a:solidFill>
                <a:latin typeface="Adobe Devanagari" panose="02040503050201020203" pitchFamily="18" charset="0"/>
                <a:cs typeface="Adobe Devanagari" panose="02040503050201020203" pitchFamily="18" charset="0"/>
                <a:sym typeface="Wingdings" panose="05000000000000000000" pitchFamily="2" charset="2"/>
              </a:rPr>
              <a:t>incorrect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version:</a:t>
            </a: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SELECT</a:t>
            </a:r>
            <a:r>
              <a:rPr lang="en-US" sz="240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COUNT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(column_name</a:t>
            </a:r>
            <a:r>
              <a:rPr lang="en-US" sz="2400">
                <a:latin typeface="Adobe Devanagari" panose="02040503050201020203" pitchFamily="18" charset="0"/>
                <a:cs typeface="Adobe Devanagari" panose="02040503050201020203" pitchFamily="18" charset="0"/>
                <a:sym typeface="Wingdings" panose="05000000000000000000" pitchFamily="2" charset="2"/>
              </a:rPr>
              <a:t>) / </a:t>
            </a:r>
            <a:r>
              <a:rPr lang="en-U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COUNT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100.0	   int division + float multiplication</a:t>
            </a: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rgbClr val="00B050"/>
                </a:solidFill>
                <a:latin typeface="Adobe Devanagari" panose="02040503050201020203" pitchFamily="18" charset="0"/>
                <a:cs typeface="Adobe Devanagari" panose="02040503050201020203" pitchFamily="18" charset="0"/>
                <a:sym typeface="Wingdings" panose="05000000000000000000" pitchFamily="2" charset="2"/>
              </a:rPr>
              <a:t>Correct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version:</a:t>
            </a: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SELECT</a:t>
            </a:r>
            <a:r>
              <a:rPr lang="en-US" sz="240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COUNT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(column_name) * 100.0 </a:t>
            </a:r>
            <a:r>
              <a:rPr lang="en-US" sz="2400">
                <a:latin typeface="Adobe Devanagari" panose="02040503050201020203" pitchFamily="18" charset="0"/>
                <a:cs typeface="Adobe Devanagari" panose="02040503050201020203" pitchFamily="18" charset="0"/>
                <a:sym typeface="Wingdings" panose="05000000000000000000" pitchFamily="2" charset="2"/>
              </a:rPr>
              <a:t>/ </a:t>
            </a:r>
            <a:r>
              <a:rPr lang="en-U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COUNT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 float multiplication + float division</a:t>
            </a:r>
            <a:endParaRPr lang="en-US" sz="2400">
              <a:latin typeface="Adobe Devanagari" panose="02040503050201020203" pitchFamily="18" charset="0"/>
              <a:cs typeface="Adobe Devanagari" panose="02040503050201020203" pitchFamily="18" charset="0"/>
              <a:sym typeface="Wingdings" panose="05000000000000000000" pitchFamily="2" charset="2"/>
            </a:endParaRPr>
          </a:p>
        </p:txBody>
      </p:sp>
    </p:spTree>
    <p:extLst>
      <p:ext uri="{BB962C8B-B14F-4D97-AF65-F5344CB8AC3E}">
        <p14:creationId xmlns:p14="http://schemas.microsoft.com/office/powerpoint/2010/main" val="29633466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TRIVIA</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12522553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NULL</a:t>
            </a:r>
            <a:endParaRPr lang="en-US" sz="5400">
              <a:latin typeface="SF Movie Poster" panose="00000400000000000000" pitchFamily="2" charset="0"/>
            </a:endParaRPr>
          </a:p>
        </p:txBody>
      </p:sp>
      <p:sp>
        <p:nvSpPr>
          <p:cNvPr id="5" name="TextBox 4"/>
          <p:cNvSpPr txBox="1"/>
          <p:nvPr/>
        </p:nvSpPr>
        <p:spPr>
          <a:xfrm>
            <a:off x="1004607" y="1785512"/>
            <a:ext cx="10182785"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NULL </a:t>
            </a:r>
            <a:r>
              <a:rPr lang="en-US" sz="2400" smtClean="0">
                <a:latin typeface="Adobe Devanagari" panose="02040503050201020203" pitchFamily="18" charset="0"/>
                <a:cs typeface="Adobe Devanagari" panose="02040503050201020203" pitchFamily="18" charset="0"/>
              </a:rPr>
              <a:t>is a special data type similar to the NaN in pandas</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WHERE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column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IS NULL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correct</a:t>
            </a:r>
          </a:p>
          <a:p>
            <a:pPr>
              <a:lnSpc>
                <a:spcPct val="150000"/>
              </a:lnSpc>
            </a:pPr>
            <a:r>
              <a:rPr lang="en-US" sz="2400" strike="sngStrike"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WHERE</a:t>
            </a:r>
            <a:r>
              <a:rPr lang="en-US" sz="2400" strike="sngStrike" smtClean="0">
                <a:latin typeface="Adobe Devanagari" panose="02040503050201020203" pitchFamily="18" charset="0"/>
                <a:cs typeface="Adobe Devanagari" panose="02040503050201020203" pitchFamily="18" charset="0"/>
                <a:sym typeface="Wingdings" panose="05000000000000000000" pitchFamily="2" charset="2"/>
              </a:rPr>
              <a:t> column = </a:t>
            </a:r>
            <a:r>
              <a:rPr lang="en-US" sz="2400" strike="sngStrike"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NULL</a:t>
            </a:r>
            <a:r>
              <a:rPr lang="en-US" sz="2400" strike="sngStrike" smtClean="0">
                <a:latin typeface="Adobe Devanagari" panose="02040503050201020203" pitchFamily="18" charset="0"/>
                <a:cs typeface="Adobe Devanagari" panose="02040503050201020203" pitchFamily="18" charset="0"/>
                <a:sym typeface="Wingdings" panose="05000000000000000000" pitchFamily="2" charset="2"/>
              </a:rPr>
              <a:t>  incorrect</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WHERE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column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IS NOT NULL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correct</a:t>
            </a:r>
          </a:p>
          <a:p>
            <a:pPr>
              <a:lnSpc>
                <a:spcPct val="150000"/>
              </a:lnSpc>
            </a:pPr>
            <a:r>
              <a:rPr lang="en-US" sz="2400" strike="sngStrike"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WHERE</a:t>
            </a:r>
            <a:r>
              <a:rPr lang="en-US" sz="2400" strike="sngStrike" smtClean="0">
                <a:latin typeface="Adobe Devanagari" panose="02040503050201020203" pitchFamily="18" charset="0"/>
                <a:cs typeface="Adobe Devanagari" panose="02040503050201020203" pitchFamily="18" charset="0"/>
                <a:sym typeface="Wingdings" panose="05000000000000000000" pitchFamily="2" charset="2"/>
              </a:rPr>
              <a:t> column &lt;&gt; </a:t>
            </a:r>
            <a:r>
              <a:rPr lang="en-US" sz="2400" strike="sngStrike"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NULL</a:t>
            </a:r>
            <a:r>
              <a:rPr lang="en-US" sz="2400" strike="sngStrike" smtClean="0">
                <a:latin typeface="Adobe Devanagari" panose="02040503050201020203" pitchFamily="18" charset="0"/>
                <a:cs typeface="Adobe Devanagari" panose="02040503050201020203" pitchFamily="18" charset="0"/>
                <a:sym typeface="Wingdings" panose="05000000000000000000" pitchFamily="2" charset="2"/>
              </a:rPr>
              <a:t>  incorrect</a:t>
            </a:r>
          </a:p>
          <a:p>
            <a:pPr>
              <a:lnSpc>
                <a:spcPct val="150000"/>
              </a:lnSpc>
            </a:pPr>
            <a:endParaRPr lang="en-US" sz="2400" strike="sngStrike"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 ISNULL</a:t>
            </a:r>
            <a:r>
              <a:rPr lang="en-US" sz="2400" smtClean="0">
                <a:latin typeface="Adobe Devanagari" panose="02040503050201020203" pitchFamily="18" charset="0"/>
                <a:cs typeface="Adobe Devanagari" panose="02040503050201020203" pitchFamily="18" charset="0"/>
              </a:rPr>
              <a:t>(column_name, ‘whatever’)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Returns the column and subsitutes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NULL</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values with ‘whatever’</a:t>
            </a:r>
            <a:endParaRPr lang="en-US" sz="2400" strike="sngStrike">
              <a:latin typeface="Adobe Devanagari" panose="02040503050201020203" pitchFamily="18" charset="0"/>
              <a:cs typeface="Adobe Devanagari" panose="02040503050201020203" pitchFamily="18" charset="0"/>
              <a:sym typeface="Wingdings" panose="05000000000000000000" pitchFamily="2" charset="2"/>
            </a:endParaRPr>
          </a:p>
        </p:txBody>
      </p:sp>
      <p:sp>
        <p:nvSpPr>
          <p:cNvPr id="6" name="TextBox 5"/>
          <p:cNvSpPr txBox="1"/>
          <p:nvPr/>
        </p:nvSpPr>
        <p:spPr>
          <a:xfrm rot="20343227">
            <a:off x="7870268" y="4713939"/>
            <a:ext cx="4376263" cy="369332"/>
          </a:xfrm>
          <a:prstGeom prst="rect">
            <a:avLst/>
          </a:prstGeom>
          <a:noFill/>
        </p:spPr>
        <p:txBody>
          <a:bodyPr wrap="none" rtlCol="0">
            <a:spAutoFit/>
          </a:bodyPr>
          <a:lstStyle/>
          <a:p>
            <a:r>
              <a:rPr lang="en-US" smtClean="0"/>
              <a:t>Also works substituting with another column</a:t>
            </a:r>
            <a:endParaRPr lang="en-US"/>
          </a:p>
        </p:txBody>
      </p:sp>
    </p:spTree>
    <p:extLst>
      <p:ext uri="{BB962C8B-B14F-4D97-AF65-F5344CB8AC3E}">
        <p14:creationId xmlns:p14="http://schemas.microsoft.com/office/powerpoint/2010/main" val="10356169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COALESCE</a:t>
            </a:r>
            <a:endParaRPr lang="en-US" sz="5400">
              <a:latin typeface="SF Movie Poster" panose="00000400000000000000" pitchFamily="2" charset="0"/>
            </a:endParaRPr>
          </a:p>
        </p:txBody>
      </p:sp>
      <p:sp>
        <p:nvSpPr>
          <p:cNvPr id="5" name="TextBox 4"/>
          <p:cNvSpPr txBox="1"/>
          <p:nvPr/>
        </p:nvSpPr>
        <p:spPr>
          <a:xfrm>
            <a:off x="815928" y="1785512"/>
            <a:ext cx="10560144" cy="4524315"/>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COALESCE </a:t>
            </a:r>
            <a:r>
              <a:rPr lang="en-US" sz="2400" smtClean="0">
                <a:latin typeface="Adobe Devanagari" panose="02040503050201020203" pitchFamily="18" charset="0"/>
                <a:cs typeface="Adobe Devanagari" panose="02040503050201020203" pitchFamily="18" charset="0"/>
              </a:rPr>
              <a:t>returns the first non null value from a list</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 COALESCE</a:t>
            </a:r>
            <a:r>
              <a:rPr lang="en-US" sz="2400" smtClean="0">
                <a:latin typeface="Adobe Devanagari" panose="02040503050201020203" pitchFamily="18" charset="0"/>
                <a:cs typeface="Adobe Devanagari" panose="02040503050201020203" pitchFamily="18" charset="0"/>
              </a:rPr>
              <a:t>(</a:t>
            </a:r>
            <a:r>
              <a:rPr lang="en-US" sz="2400" smtClean="0">
                <a:solidFill>
                  <a:schemeClr val="accent1"/>
                </a:solidFill>
                <a:latin typeface="Adobe Devanagari" panose="02040503050201020203" pitchFamily="18" charset="0"/>
                <a:cs typeface="Adobe Devanagari" panose="02040503050201020203" pitchFamily="18" charset="0"/>
              </a:rPr>
              <a:t>NULL</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NULL</a:t>
            </a:r>
            <a:r>
              <a:rPr lang="en-US" sz="2400" smtClean="0">
                <a:latin typeface="Adobe Devanagari" panose="02040503050201020203" pitchFamily="18" charset="0"/>
                <a:cs typeface="Adobe Devanagari" panose="02040503050201020203" pitchFamily="18" charset="0"/>
              </a:rPr>
              <a:t>, 3, </a:t>
            </a:r>
            <a:r>
              <a:rPr lang="en-US" sz="2400" smtClean="0">
                <a:solidFill>
                  <a:schemeClr val="accent1"/>
                </a:solidFill>
                <a:latin typeface="Adobe Devanagari" panose="02040503050201020203" pitchFamily="18" charset="0"/>
                <a:cs typeface="Adobe Devanagari" panose="02040503050201020203" pitchFamily="18" charset="0"/>
              </a:rPr>
              <a:t>NULL</a:t>
            </a:r>
            <a:r>
              <a:rPr lang="en-US" sz="2400" smtClean="0">
                <a:latin typeface="Adobe Devanagari" panose="02040503050201020203" pitchFamily="18" charset="0"/>
                <a:cs typeface="Adobe Devanagari" panose="02040503050201020203" pitchFamily="18" charset="0"/>
              </a:rPr>
              <a:t>, 7)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Returns 3 (the first non-null value)</a:t>
            </a:r>
            <a:endParaRPr lang="en-US" sz="2400" smtClean="0">
              <a:latin typeface="Adobe Devanagari" panose="02040503050201020203" pitchFamily="18" charset="0"/>
              <a:cs typeface="Adobe Devanagari" panose="02040503050201020203" pitchFamily="18" charset="0"/>
            </a:endParaRPr>
          </a:p>
          <a:p>
            <a:pPr>
              <a:lnSpc>
                <a:spcPct val="150000"/>
              </a:lnSpc>
            </a:pP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Useful in this case, for example, among many others:</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SELECT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COALESCE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SUM</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(column_name), 0) 	 Will return 0 instead of null in the rows </a:t>
            </a:r>
          </a:p>
          <a:p>
            <a:pPr>
              <a:lnSpc>
                <a:spcPct val="150000"/>
              </a:lnSpc>
            </a:pPr>
            <a:r>
              <a:rPr lang="en-US" sz="240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where there is no value to sum</a:t>
            </a:r>
          </a:p>
        </p:txBody>
      </p:sp>
    </p:spTree>
    <p:extLst>
      <p:ext uri="{BB962C8B-B14F-4D97-AF65-F5344CB8AC3E}">
        <p14:creationId xmlns:p14="http://schemas.microsoft.com/office/powerpoint/2010/main" val="688954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INTO</a:t>
            </a:r>
            <a:endParaRPr lang="en-US" sz="5400">
              <a:latin typeface="SF Movie Poster" panose="00000400000000000000" pitchFamily="2" charset="0"/>
            </a:endParaRPr>
          </a:p>
        </p:txBody>
      </p:sp>
      <p:sp>
        <p:nvSpPr>
          <p:cNvPr id="5" name="TextBox 4"/>
          <p:cNvSpPr txBox="1"/>
          <p:nvPr/>
        </p:nvSpPr>
        <p:spPr>
          <a:xfrm>
            <a:off x="1004607" y="1785512"/>
            <a:ext cx="10182785"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INTO </a:t>
            </a:r>
            <a:r>
              <a:rPr lang="en-US" sz="2400" smtClean="0">
                <a:latin typeface="Adobe Devanagari" panose="02040503050201020203" pitchFamily="18" charset="0"/>
                <a:cs typeface="Adobe Devanagari" panose="02040503050201020203" pitchFamily="18" charset="0"/>
              </a:rPr>
              <a:t>is used to copy the results of a query into a new table</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a:t>
            </a:r>
            <a:r>
              <a:rPr lang="en-US" sz="2400" smtClean="0">
                <a:latin typeface="Adobe Devanagari" panose="02040503050201020203" pitchFamily="18" charset="0"/>
                <a:cs typeface="Adobe Devanagari" panose="02040503050201020203" pitchFamily="18" charset="0"/>
              </a:rPr>
              <a:t> column1, column2</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INTO</a:t>
            </a:r>
            <a:r>
              <a:rPr lang="en-US" sz="2400" smtClean="0">
                <a:latin typeface="Adobe Devanagari" panose="02040503050201020203" pitchFamily="18" charset="0"/>
                <a:cs typeface="Adobe Devanagari" panose="02040503050201020203" pitchFamily="18" charset="0"/>
              </a:rPr>
              <a:t> new_table_name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FROM</a:t>
            </a:r>
            <a:r>
              <a:rPr lang="en-US" sz="2400" smtClean="0">
                <a:latin typeface="Adobe Devanagari" panose="02040503050201020203" pitchFamily="18" charset="0"/>
                <a:cs typeface="Adobe Devanagari" panose="02040503050201020203" pitchFamily="18" charset="0"/>
              </a:rPr>
              <a:t> table1</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WHERE</a:t>
            </a:r>
            <a:r>
              <a:rPr lang="en-US" sz="2400" smtClean="0">
                <a:latin typeface="Adobe Devanagari" panose="02040503050201020203" pitchFamily="18" charset="0"/>
                <a:cs typeface="Adobe Devanagari" panose="02040503050201020203" pitchFamily="18" charset="0"/>
              </a:rPr>
              <a:t> condition1 &gt; 20</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INTO</a:t>
            </a:r>
            <a:r>
              <a:rPr lang="en-US" sz="2400" smtClean="0">
                <a:latin typeface="Adobe Devanagari" panose="02040503050201020203" pitchFamily="18" charset="0"/>
                <a:cs typeface="Adobe Devanagari" panose="02040503050201020203" pitchFamily="18" charset="0"/>
              </a:rPr>
              <a:t> goes always after the </a:t>
            </a:r>
            <a:r>
              <a:rPr lang="en-US" sz="2400" smtClean="0">
                <a:solidFill>
                  <a:schemeClr val="accent1"/>
                </a:solidFill>
                <a:latin typeface="Adobe Devanagari" panose="02040503050201020203" pitchFamily="18" charset="0"/>
                <a:cs typeface="Adobe Devanagari" panose="02040503050201020203" pitchFamily="18" charset="0"/>
              </a:rPr>
              <a:t>SELECT</a:t>
            </a:r>
            <a:r>
              <a:rPr lang="en-US" sz="2400" smtClean="0">
                <a:latin typeface="Adobe Devanagari" panose="02040503050201020203" pitchFamily="18" charset="0"/>
                <a:cs typeface="Adobe Devanagari" panose="02040503050201020203" pitchFamily="18" charset="0"/>
              </a:rPr>
              <a:t> clause and before the </a:t>
            </a:r>
            <a:r>
              <a:rPr lang="en-US" sz="2400" smtClean="0">
                <a:solidFill>
                  <a:schemeClr val="accent1"/>
                </a:solidFill>
                <a:latin typeface="Adobe Devanagari" panose="02040503050201020203" pitchFamily="18" charset="0"/>
                <a:cs typeface="Adobe Devanagari" panose="02040503050201020203" pitchFamily="18" charset="0"/>
              </a:rPr>
              <a:t>FROM</a:t>
            </a:r>
            <a:r>
              <a:rPr lang="en-US" sz="2400" smtClean="0">
                <a:latin typeface="Adobe Devanagari" panose="02040503050201020203" pitchFamily="18" charset="0"/>
                <a:cs typeface="Adobe Devanagari" panose="02040503050201020203" pitchFamily="18" charset="0"/>
              </a:rPr>
              <a:t> clause</a:t>
            </a:r>
          </a:p>
          <a:p>
            <a:pPr>
              <a:lnSpc>
                <a:spcPct val="150000"/>
              </a:lnSpc>
            </a:pP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 The new table (new_table_name here) can be used for further querying</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37792364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CAST</a:t>
            </a:r>
            <a:endParaRPr lang="en-US" sz="5400">
              <a:latin typeface="SF Movie Poster" panose="00000400000000000000" pitchFamily="2" charset="0"/>
            </a:endParaRPr>
          </a:p>
        </p:txBody>
      </p:sp>
      <p:sp>
        <p:nvSpPr>
          <p:cNvPr id="5" name="TextBox 4"/>
          <p:cNvSpPr txBox="1"/>
          <p:nvPr/>
        </p:nvSpPr>
        <p:spPr>
          <a:xfrm>
            <a:off x="1004607" y="1785512"/>
            <a:ext cx="10182785" cy="3970318"/>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CAST </a:t>
            </a:r>
            <a:r>
              <a:rPr lang="en-US" sz="2400" smtClean="0">
                <a:latin typeface="Adobe Devanagari" panose="02040503050201020203" pitchFamily="18" charset="0"/>
                <a:cs typeface="Adobe Devanagari" panose="02040503050201020203" pitchFamily="18" charset="0"/>
              </a:rPr>
              <a:t>converts a data type to another data type. Usage:</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latin typeface="Adobe Devanagari" panose="02040503050201020203" pitchFamily="18" charset="0"/>
                <a:cs typeface="Adobe Devanagari" panose="02040503050201020203" pitchFamily="18" charset="0"/>
              </a:rPr>
              <a:t>Usage:</a:t>
            </a: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CAST</a:t>
            </a:r>
            <a:r>
              <a:rPr lang="en-US" sz="2400" smtClean="0">
                <a:latin typeface="Adobe Devanagari" panose="02040503050201020203" pitchFamily="18" charset="0"/>
                <a:cs typeface="Adobe Devanagari" panose="02040503050201020203" pitchFamily="18" charset="0"/>
              </a:rPr>
              <a:t>(column_name </a:t>
            </a:r>
            <a:r>
              <a:rPr lang="en-US" sz="2400" smtClean="0">
                <a:solidFill>
                  <a:schemeClr val="accent1"/>
                </a:solidFill>
                <a:latin typeface="Adobe Devanagari" panose="02040503050201020203" pitchFamily="18" charset="0"/>
                <a:cs typeface="Adobe Devanagari" panose="02040503050201020203" pitchFamily="18" charset="0"/>
              </a:rPr>
              <a:t>AS</a:t>
            </a:r>
            <a:r>
              <a:rPr lang="en-US" sz="2400" smtClean="0">
                <a:latin typeface="Adobe Devanagari" panose="02040503050201020203" pitchFamily="18" charset="0"/>
                <a:cs typeface="Adobe Devanagari" panose="02040503050201020203" pitchFamily="18" charset="0"/>
              </a:rPr>
              <a:t> data_type)</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latin typeface="Adobe Devanagari" panose="02040503050201020203" pitchFamily="18" charset="0"/>
                <a:cs typeface="Adobe Devanagari" panose="02040503050201020203" pitchFamily="18" charset="0"/>
              </a:rPr>
              <a:t>Example: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CAST</a:t>
            </a:r>
            <a:r>
              <a:rPr lang="en-US" sz="2400" smtClean="0">
                <a:latin typeface="Adobe Devanagari" panose="02040503050201020203" pitchFamily="18" charset="0"/>
                <a:cs typeface="Adobe Devanagari" panose="02040503050201020203" pitchFamily="18" charset="0"/>
              </a:rPr>
              <a:t>(windspeed </a:t>
            </a:r>
            <a:r>
              <a:rPr lang="en-US" sz="2400" smtClean="0">
                <a:solidFill>
                  <a:schemeClr val="accent1"/>
                </a:solidFill>
                <a:latin typeface="Adobe Devanagari" panose="02040503050201020203" pitchFamily="18" charset="0"/>
                <a:cs typeface="Adobe Devanagari" panose="02040503050201020203" pitchFamily="18" charset="0"/>
              </a:rPr>
              <a:t>AS</a:t>
            </a:r>
            <a:r>
              <a:rPr lang="en-US" sz="2400" smtClean="0">
                <a:latin typeface="Adobe Devanagari" panose="02040503050201020203" pitchFamily="18" charset="0"/>
                <a:cs typeface="Adobe Devanagari" panose="02040503050201020203" pitchFamily="18" charset="0"/>
              </a:rPr>
              <a:t> integer)</a:t>
            </a:r>
          </a:p>
        </p:txBody>
      </p:sp>
    </p:spTree>
    <p:extLst>
      <p:ext uri="{BB962C8B-B14F-4D97-AF65-F5344CB8AC3E}">
        <p14:creationId xmlns:p14="http://schemas.microsoft.com/office/powerpoint/2010/main" val="38009807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COMMENTS</a:t>
            </a:r>
            <a:endParaRPr lang="en-US" sz="5400">
              <a:latin typeface="SF Movie Poster" panose="00000400000000000000" pitchFamily="2" charset="0"/>
            </a:endParaRPr>
          </a:p>
        </p:txBody>
      </p:sp>
      <p:sp>
        <p:nvSpPr>
          <p:cNvPr id="5" name="TextBox 4"/>
          <p:cNvSpPr txBox="1"/>
          <p:nvPr/>
        </p:nvSpPr>
        <p:spPr>
          <a:xfrm>
            <a:off x="1004607" y="1785512"/>
            <a:ext cx="10182785" cy="5078313"/>
          </a:xfrm>
          <a:prstGeom prst="rect">
            <a:avLst/>
          </a:prstGeom>
          <a:noFill/>
        </p:spPr>
        <p:txBody>
          <a:bodyPr wrap="square" rtlCol="0">
            <a:spAutoFit/>
          </a:bodyPr>
          <a:lstStyle/>
          <a:p>
            <a:pPr>
              <a:lnSpc>
                <a:spcPct val="150000"/>
              </a:lnSpc>
            </a:pPr>
            <a:r>
              <a:rPr lang="en-US" sz="2400" smtClean="0">
                <a:latin typeface="Adobe Devanagari" panose="02040503050201020203" pitchFamily="18" charset="0"/>
                <a:cs typeface="Adobe Devanagari" panose="02040503050201020203" pitchFamily="18" charset="0"/>
              </a:rPr>
              <a:t>Comments are done in 2 ways in SQL:</a:t>
            </a:r>
          </a:p>
          <a:p>
            <a:pPr>
              <a:lnSpc>
                <a:spcPct val="150000"/>
              </a:lnSpc>
            </a:pPr>
            <a:endParaRPr lang="en-US" sz="2400">
              <a:latin typeface="Adobe Devanagari" panose="02040503050201020203" pitchFamily="18" charset="0"/>
              <a:cs typeface="Adobe Devanagari" panose="02040503050201020203" pitchFamily="18" charset="0"/>
            </a:endParaRPr>
          </a:p>
          <a:p>
            <a:pPr marL="342900" indent="-342900">
              <a:lnSpc>
                <a:spcPct val="150000"/>
              </a:lnSpc>
              <a:buFont typeface="Arial" panose="020B0604020202020204" pitchFamily="34" charset="0"/>
              <a:buChar char="•"/>
            </a:pPr>
            <a:r>
              <a:rPr lang="en-US" sz="2400" smtClean="0">
                <a:latin typeface="Adobe Devanagari" panose="02040503050201020203" pitchFamily="18" charset="0"/>
                <a:cs typeface="Adobe Devanagari" panose="02040503050201020203" pitchFamily="18" charset="0"/>
              </a:rPr>
              <a:t>One-line comment: -- ...</a:t>
            </a:r>
          </a:p>
          <a:p>
            <a:pPr>
              <a:lnSpc>
                <a:spcPct val="150000"/>
              </a:lnSpc>
            </a:pPr>
            <a:r>
              <a:rPr lang="en-US" sz="2400" smtClean="0">
                <a:latin typeface="Adobe Devanagari" panose="02040503050201020203" pitchFamily="18" charset="0"/>
                <a:cs typeface="Adobe Devanagari" panose="02040503050201020203" pitchFamily="18" charset="0"/>
              </a:rPr>
              <a:t>-- this is a one-line comment</a:t>
            </a:r>
          </a:p>
          <a:p>
            <a:pPr>
              <a:lnSpc>
                <a:spcPct val="150000"/>
              </a:lnSpc>
            </a:pPr>
            <a:endParaRPr lang="en-US" sz="2400">
              <a:latin typeface="Adobe Devanagari" panose="02040503050201020203" pitchFamily="18" charset="0"/>
              <a:cs typeface="Adobe Devanagari" panose="02040503050201020203" pitchFamily="18" charset="0"/>
            </a:endParaRPr>
          </a:p>
          <a:p>
            <a:pPr marL="342900" indent="-342900">
              <a:lnSpc>
                <a:spcPct val="150000"/>
              </a:lnSpc>
              <a:buFont typeface="Arial" panose="020B0604020202020204" pitchFamily="34" charset="0"/>
              <a:buChar char="•"/>
            </a:pPr>
            <a:r>
              <a:rPr lang="en-US" sz="2400" smtClean="0">
                <a:latin typeface="Adobe Devanagari" panose="02040503050201020203" pitchFamily="18" charset="0"/>
                <a:cs typeface="Adobe Devanagari" panose="02040503050201020203" pitchFamily="18" charset="0"/>
              </a:rPr>
              <a:t>Multi-line comment: /* … */</a:t>
            </a:r>
          </a:p>
          <a:p>
            <a:pPr>
              <a:lnSpc>
                <a:spcPct val="150000"/>
              </a:lnSpc>
            </a:pPr>
            <a:r>
              <a:rPr lang="en-US" sz="2400" smtClean="0">
                <a:latin typeface="Adobe Devanagari" panose="02040503050201020203" pitchFamily="18" charset="0"/>
                <a:cs typeface="Adobe Devanagari" panose="02040503050201020203" pitchFamily="18" charset="0"/>
              </a:rPr>
              <a:t>/* all of</a:t>
            </a:r>
          </a:p>
          <a:p>
            <a:pPr>
              <a:lnSpc>
                <a:spcPct val="150000"/>
              </a:lnSpc>
            </a:pPr>
            <a:r>
              <a:rPr lang="en-US" sz="2400" smtClean="0">
                <a:latin typeface="Adobe Devanagari" panose="02040503050201020203" pitchFamily="18" charset="0"/>
                <a:cs typeface="Adobe Devanagari" panose="02040503050201020203" pitchFamily="18" charset="0"/>
              </a:rPr>
              <a:t>this are comments</a:t>
            </a:r>
          </a:p>
          <a:p>
            <a:pPr>
              <a:lnSpc>
                <a:spcPct val="150000"/>
              </a:lnSpc>
            </a:pPr>
            <a:r>
              <a:rPr lang="en-US" sz="2400" smtClean="0">
                <a:latin typeface="Adobe Devanagari" panose="02040503050201020203" pitchFamily="18" charset="0"/>
                <a:cs typeface="Adobe Devanagari" panose="02040503050201020203" pitchFamily="18" charset="0"/>
              </a:rPr>
              <a:t>*/</a:t>
            </a:r>
          </a:p>
        </p:txBody>
      </p:sp>
    </p:spTree>
    <p:extLst>
      <p:ext uri="{BB962C8B-B14F-4D97-AF65-F5344CB8AC3E}">
        <p14:creationId xmlns:p14="http://schemas.microsoft.com/office/powerpoint/2010/main" val="6834352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DESCRIBE</a:t>
            </a:r>
            <a:endParaRPr lang="en-US" sz="5400">
              <a:latin typeface="SF Movie Poster" panose="00000400000000000000" pitchFamily="2" charset="0"/>
            </a:endParaRPr>
          </a:p>
        </p:txBody>
      </p:sp>
      <p:sp>
        <p:nvSpPr>
          <p:cNvPr id="5" name="TextBox 4"/>
          <p:cNvSpPr txBox="1"/>
          <p:nvPr/>
        </p:nvSpPr>
        <p:spPr>
          <a:xfrm>
            <a:off x="1004607" y="1825853"/>
            <a:ext cx="10182785" cy="600164"/>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DESCRIBE </a:t>
            </a:r>
            <a:r>
              <a:rPr lang="en-US" sz="2400" smtClean="0">
                <a:latin typeface="Adobe Devanagari" panose="02040503050201020203" pitchFamily="18" charset="0"/>
                <a:cs typeface="Adobe Devanagari" panose="02040503050201020203" pitchFamily="18" charset="0"/>
              </a:rPr>
              <a:t>on a table name returns the definition of the columns</a:t>
            </a:r>
          </a:p>
        </p:txBody>
      </p:sp>
      <p:pic>
        <p:nvPicPr>
          <p:cNvPr id="6" name="Picture 5"/>
          <p:cNvPicPr>
            <a:picLocks noChangeAspect="1"/>
          </p:cNvPicPr>
          <p:nvPr/>
        </p:nvPicPr>
        <p:blipFill>
          <a:blip r:embed="rId2"/>
          <a:stretch>
            <a:fillRect/>
          </a:stretch>
        </p:blipFill>
        <p:spPr>
          <a:xfrm>
            <a:off x="561972" y="3234577"/>
            <a:ext cx="11068054" cy="2278717"/>
          </a:xfrm>
          <a:prstGeom prst="rect">
            <a:avLst/>
          </a:prstGeom>
        </p:spPr>
      </p:pic>
    </p:spTree>
    <p:extLst>
      <p:ext uri="{BB962C8B-B14F-4D97-AF65-F5344CB8AC3E}">
        <p14:creationId xmlns:p14="http://schemas.microsoft.com/office/powerpoint/2010/main" val="50229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SELECT, FROM AND LIMIT</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42192764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725192"/>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SET THEORY</a:t>
            </a:r>
          </a:p>
          <a:p>
            <a:pPr algn="ctr"/>
            <a:r>
              <a:rPr lang="en-US" sz="7200" b="1" smtClean="0">
                <a:solidFill>
                  <a:schemeClr val="accent5">
                    <a:lumMod val="60000"/>
                    <a:lumOff val="40000"/>
                  </a:schemeClr>
                </a:solidFill>
                <a:latin typeface="SF Movie Poster" panose="00000400000000000000" pitchFamily="2" charset="0"/>
              </a:rPr>
              <a:t>(UNION, UNION ALL, EXCEPT, INTERSECT)</a:t>
            </a: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4574571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UNION, UNION ALL, INTERSECT, EXCEPT</a:t>
            </a:r>
            <a:endParaRPr lang="en-US" sz="5400">
              <a:latin typeface="SF Movie Poster" panose="00000400000000000000" pitchFamily="2" charset="0"/>
            </a:endParaRPr>
          </a:p>
        </p:txBody>
      </p:sp>
      <p:sp>
        <p:nvSpPr>
          <p:cNvPr id="5" name="TextBox 4"/>
          <p:cNvSpPr txBox="1"/>
          <p:nvPr/>
        </p:nvSpPr>
        <p:spPr>
          <a:xfrm>
            <a:off x="132658" y="1779687"/>
            <a:ext cx="11926684"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UNION</a:t>
            </a:r>
            <a:r>
              <a:rPr lang="en-US" sz="2400" smtClean="0">
                <a:latin typeface="Adobe Devanagari" panose="02040503050201020203" pitchFamily="18" charset="0"/>
                <a:cs typeface="Adobe Devanagari" panose="02040503050201020203" pitchFamily="18" charset="0"/>
              </a:rPr>
              <a:t>,</a:t>
            </a:r>
            <a:r>
              <a:rPr lang="en-US" sz="2400" smtClean="0">
                <a:solidFill>
                  <a:schemeClr val="accent1"/>
                </a:solidFill>
                <a:latin typeface="Adobe Devanagari" panose="02040503050201020203" pitchFamily="18" charset="0"/>
                <a:cs typeface="Adobe Devanagari" panose="02040503050201020203" pitchFamily="18" charset="0"/>
              </a:rPr>
              <a:t> UNION ALL</a:t>
            </a:r>
            <a:r>
              <a:rPr lang="en-US" sz="2400" smtClean="0">
                <a:latin typeface="Adobe Devanagari" panose="02040503050201020203" pitchFamily="18" charset="0"/>
                <a:cs typeface="Adobe Devanagari" panose="02040503050201020203" pitchFamily="18" charset="0"/>
              </a:rPr>
              <a:t>,</a:t>
            </a:r>
            <a:r>
              <a:rPr lang="en-US" sz="2400" smtClean="0">
                <a:solidFill>
                  <a:schemeClr val="accent1"/>
                </a:solidFill>
                <a:latin typeface="Adobe Devanagari" panose="02040503050201020203" pitchFamily="18" charset="0"/>
                <a:cs typeface="Adobe Devanagari" panose="02040503050201020203" pitchFamily="18" charset="0"/>
              </a:rPr>
              <a:t> INTERSECT </a:t>
            </a:r>
            <a:r>
              <a:rPr lang="en-US" sz="2400" smtClean="0">
                <a:latin typeface="Adobe Devanagari" panose="02040503050201020203" pitchFamily="18" charset="0"/>
                <a:cs typeface="Adobe Devanagari" panose="02040503050201020203" pitchFamily="18" charset="0"/>
              </a:rPr>
              <a:t>and</a:t>
            </a:r>
            <a:r>
              <a:rPr lang="en-US" sz="2400" smtClean="0">
                <a:solidFill>
                  <a:schemeClr val="accent1"/>
                </a:solidFill>
                <a:latin typeface="Adobe Devanagari" panose="02040503050201020203" pitchFamily="18" charset="0"/>
                <a:cs typeface="Adobe Devanagari" panose="02040503050201020203" pitchFamily="18" charset="0"/>
              </a:rPr>
              <a:t> EXCEPT </a:t>
            </a:r>
            <a:r>
              <a:rPr lang="en-US" sz="2400" smtClean="0">
                <a:latin typeface="Adobe Devanagari" panose="02040503050201020203" pitchFamily="18" charset="0"/>
                <a:cs typeface="Adobe Devanagari" panose="02040503050201020203" pitchFamily="18" charset="0"/>
              </a:rPr>
              <a:t>are used to stack rows on top of each other from different queries that act as one bigger query</a:t>
            </a:r>
          </a:p>
          <a:p>
            <a:pPr>
              <a:lnSpc>
                <a:spcPct val="150000"/>
              </a:lnSpc>
            </a:pPr>
            <a:r>
              <a:rPr lang="en-US" sz="2400" smtClean="0">
                <a:latin typeface="Adobe Devanagari" panose="02040503050201020203" pitchFamily="18" charset="0"/>
                <a:cs typeface="Adobe Devanagari" panose="02040503050201020203" pitchFamily="18" charset="0"/>
              </a:rPr>
              <a:t>	* Important: the two queries must be equal in number, name, order and data type of columns</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a:t>
            </a:r>
            <a:r>
              <a:rPr lang="en-US" sz="2400" smtClean="0">
                <a:latin typeface="Adobe Devanagari" panose="02040503050201020203" pitchFamily="18" charset="0"/>
                <a:cs typeface="Adobe Devanagari" panose="02040503050201020203" pitchFamily="18" charset="0"/>
              </a:rPr>
              <a:t> president, country			</a:t>
            </a:r>
            <a:r>
              <a:rPr lang="en-US" sz="2400">
                <a:latin typeface="Adobe Devanagari" panose="02040503050201020203" pitchFamily="18" charset="0"/>
                <a:cs typeface="Adobe Devanagari" panose="02040503050201020203" pitchFamily="18" charset="0"/>
                <a:sym typeface="Wingdings" panose="05000000000000000000" pitchFamily="2" charset="2"/>
              </a:rPr>
              <a:t> Will return a table with 2 rows</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a:t>
            </a: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FROM</a:t>
            </a:r>
            <a:r>
              <a:rPr lang="en-US" sz="2400">
                <a:latin typeface="Adobe Devanagari" panose="02040503050201020203" pitchFamily="18" charset="0"/>
                <a:cs typeface="Adobe Devanagari" panose="02040503050201020203" pitchFamily="18" charset="0"/>
              </a:rPr>
              <a:t> presidents				 </a:t>
            </a:r>
            <a:r>
              <a:rPr lang="en-US" sz="2400" smtClean="0">
                <a:latin typeface="Adobe Devanagari" panose="02040503050201020203" pitchFamily="18" charset="0"/>
                <a:cs typeface="Adobe Devanagari" panose="02040503050201020203" pitchFamily="18" charset="0"/>
              </a:rPr>
              <a:t>	- </a:t>
            </a:r>
            <a:r>
              <a:rPr lang="en-US" sz="2400">
                <a:latin typeface="Adobe Devanagari" panose="02040503050201020203" pitchFamily="18" charset="0"/>
                <a:cs typeface="Adobe Devanagari" panose="02040503050201020203" pitchFamily="18" charset="0"/>
              </a:rPr>
              <a:t>president, containing presidents and kings </a:t>
            </a:r>
            <a:r>
              <a:rPr lang="en-US" sz="2400" smtClean="0">
                <a:solidFill>
                  <a:schemeClr val="accent1"/>
                </a:solidFill>
                <a:latin typeface="Adobe Devanagari" panose="02040503050201020203" pitchFamily="18" charset="0"/>
                <a:cs typeface="Adobe Devanagari" panose="02040503050201020203" pitchFamily="18" charset="0"/>
              </a:rPr>
              <a:t>UNION</a:t>
            </a:r>
            <a:r>
              <a:rPr lang="en-US" sz="2400" smtClean="0">
                <a:latin typeface="Adobe Devanagari" panose="02040503050201020203" pitchFamily="18" charset="0"/>
                <a:cs typeface="Adobe Devanagari" panose="02040503050201020203" pitchFamily="18" charset="0"/>
              </a:rPr>
              <a:t>						- </a:t>
            </a:r>
            <a:r>
              <a:rPr lang="en-US" sz="2400">
                <a:latin typeface="Adobe Devanagari" panose="02040503050201020203" pitchFamily="18" charset="0"/>
                <a:cs typeface="Adobe Devanagari" panose="02040503050201020203" pitchFamily="18" charset="0"/>
              </a:rPr>
              <a:t>country, containing countries </a:t>
            </a: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a:t>
            </a:r>
            <a:r>
              <a:rPr lang="en-US" sz="2400" smtClean="0">
                <a:latin typeface="Adobe Devanagari" panose="02040503050201020203" pitchFamily="18" charset="0"/>
                <a:cs typeface="Adobe Devanagari" panose="02040503050201020203" pitchFamily="18" charset="0"/>
              </a:rPr>
              <a:t> </a:t>
            </a:r>
            <a:r>
              <a:rPr lang="en-US" sz="2400">
                <a:latin typeface="Adobe Devanagari" panose="02040503050201020203" pitchFamily="18" charset="0"/>
                <a:cs typeface="Adobe Devanagari" panose="02040503050201020203" pitchFamily="18" charset="0"/>
              </a:rPr>
              <a:t>king, country				 * there will be no column named king </a:t>
            </a:r>
            <a:r>
              <a:rPr lang="en-US" sz="2400" smtClean="0">
                <a:latin typeface="Adobe Devanagari" panose="02040503050201020203" pitchFamily="18" charset="0"/>
                <a:cs typeface="Adobe Devanagari" panose="02040503050201020203" pitchFamily="18" charset="0"/>
              </a:rPr>
              <a:t>(kings will be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FROM</a:t>
            </a:r>
            <a:r>
              <a:rPr lang="en-US" sz="2400" smtClean="0">
                <a:latin typeface="Adobe Devanagari" panose="02040503050201020203" pitchFamily="18" charset="0"/>
                <a:cs typeface="Adobe Devanagari" panose="02040503050201020203" pitchFamily="18" charset="0"/>
              </a:rPr>
              <a:t> kings					     mixed with presidents in the president column)</a:t>
            </a:r>
          </a:p>
        </p:txBody>
      </p:sp>
    </p:spTree>
    <p:extLst>
      <p:ext uri="{BB962C8B-B14F-4D97-AF65-F5344CB8AC3E}">
        <p14:creationId xmlns:p14="http://schemas.microsoft.com/office/powerpoint/2010/main" val="33396906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UNION, UNION ALL, INTERSECT, EXCEPT</a:t>
            </a:r>
            <a:endParaRPr lang="en-US" sz="5400">
              <a:latin typeface="SF Movie Poster" panose="00000400000000000000" pitchFamily="2" charset="0"/>
            </a:endParaRPr>
          </a:p>
        </p:txBody>
      </p:sp>
      <p:pic>
        <p:nvPicPr>
          <p:cNvPr id="5" name="Picture 4"/>
          <p:cNvPicPr>
            <a:picLocks noChangeAspect="1"/>
          </p:cNvPicPr>
          <p:nvPr/>
        </p:nvPicPr>
        <p:blipFill>
          <a:blip r:embed="rId2"/>
          <a:stretch>
            <a:fillRect/>
          </a:stretch>
        </p:blipFill>
        <p:spPr>
          <a:xfrm>
            <a:off x="1171293" y="2598543"/>
            <a:ext cx="7705725" cy="3162300"/>
          </a:xfrm>
          <a:prstGeom prst="rect">
            <a:avLst/>
          </a:prstGeom>
        </p:spPr>
      </p:pic>
      <p:sp>
        <p:nvSpPr>
          <p:cNvPr id="6" name="TextBox 5"/>
          <p:cNvSpPr txBox="1"/>
          <p:nvPr/>
        </p:nvSpPr>
        <p:spPr>
          <a:xfrm>
            <a:off x="2987706" y="3528845"/>
            <a:ext cx="2751779" cy="369332"/>
          </a:xfrm>
          <a:prstGeom prst="rect">
            <a:avLst/>
          </a:prstGeom>
          <a:noFill/>
        </p:spPr>
        <p:txBody>
          <a:bodyPr wrap="none" rtlCol="0">
            <a:spAutoFit/>
          </a:bodyPr>
          <a:lstStyle/>
          <a:p>
            <a:r>
              <a:rPr lang="en-US" smtClean="0"/>
              <a:t>Rows in either of the tables</a:t>
            </a:r>
            <a:endParaRPr lang="en-US"/>
          </a:p>
        </p:txBody>
      </p:sp>
      <p:sp>
        <p:nvSpPr>
          <p:cNvPr id="8" name="TextBox 7"/>
          <p:cNvSpPr txBox="1"/>
          <p:nvPr/>
        </p:nvSpPr>
        <p:spPr>
          <a:xfrm>
            <a:off x="7458577" y="3533362"/>
            <a:ext cx="3661580" cy="646331"/>
          </a:xfrm>
          <a:prstGeom prst="rect">
            <a:avLst/>
          </a:prstGeom>
          <a:noFill/>
        </p:spPr>
        <p:txBody>
          <a:bodyPr wrap="none" rtlCol="0">
            <a:spAutoFit/>
          </a:bodyPr>
          <a:lstStyle/>
          <a:p>
            <a:r>
              <a:rPr lang="en-US" smtClean="0"/>
              <a:t>Rows in either of the tables, but</a:t>
            </a:r>
          </a:p>
          <a:p>
            <a:r>
              <a:rPr lang="en-US"/>
              <a:t>r</a:t>
            </a:r>
            <a:r>
              <a:rPr lang="en-US" smtClean="0"/>
              <a:t>ows in both tables are present twice</a:t>
            </a:r>
          </a:p>
        </p:txBody>
      </p:sp>
      <p:sp>
        <p:nvSpPr>
          <p:cNvPr id="9" name="TextBox 8"/>
          <p:cNvSpPr txBox="1"/>
          <p:nvPr/>
        </p:nvSpPr>
        <p:spPr>
          <a:xfrm>
            <a:off x="2987706" y="5114512"/>
            <a:ext cx="2931636" cy="923330"/>
          </a:xfrm>
          <a:prstGeom prst="rect">
            <a:avLst/>
          </a:prstGeom>
          <a:noFill/>
        </p:spPr>
        <p:txBody>
          <a:bodyPr wrap="none" rtlCol="0">
            <a:spAutoFit/>
          </a:bodyPr>
          <a:lstStyle/>
          <a:p>
            <a:r>
              <a:rPr lang="en-US" smtClean="0"/>
              <a:t>Rows in both tables</a:t>
            </a:r>
          </a:p>
          <a:p>
            <a:r>
              <a:rPr lang="en-US" smtClean="0"/>
              <a:t>(</a:t>
            </a:r>
            <a:r>
              <a:rPr lang="en-US" u="sng" smtClean="0"/>
              <a:t>all the selected columns</a:t>
            </a:r>
          </a:p>
          <a:p>
            <a:r>
              <a:rPr lang="en-US" u="sng" smtClean="0"/>
              <a:t>must be equal in both tables</a:t>
            </a:r>
            <a:r>
              <a:rPr lang="en-US" smtClean="0"/>
              <a:t>)</a:t>
            </a:r>
          </a:p>
        </p:txBody>
      </p:sp>
      <p:sp>
        <p:nvSpPr>
          <p:cNvPr id="10" name="TextBox 9"/>
          <p:cNvSpPr txBox="1"/>
          <p:nvPr/>
        </p:nvSpPr>
        <p:spPr>
          <a:xfrm>
            <a:off x="7458577" y="5135803"/>
            <a:ext cx="3529236" cy="369332"/>
          </a:xfrm>
          <a:prstGeom prst="rect">
            <a:avLst/>
          </a:prstGeom>
          <a:noFill/>
        </p:spPr>
        <p:txBody>
          <a:bodyPr wrap="none" rtlCol="0">
            <a:spAutoFit/>
          </a:bodyPr>
          <a:lstStyle/>
          <a:p>
            <a:r>
              <a:rPr lang="en-US" smtClean="0"/>
              <a:t>Rows in one table but not the other</a:t>
            </a:r>
            <a:endParaRPr lang="en-US"/>
          </a:p>
        </p:txBody>
      </p:sp>
    </p:spTree>
    <p:extLst>
      <p:ext uri="{BB962C8B-B14F-4D97-AF65-F5344CB8AC3E}">
        <p14:creationId xmlns:p14="http://schemas.microsoft.com/office/powerpoint/2010/main" val="31232277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UNION, UNION ALL, INTERSECT, EXCEPT</a:t>
            </a:r>
            <a:endParaRPr lang="en-US" sz="5400">
              <a:latin typeface="SF Movie Poster" panose="00000400000000000000" pitchFamily="2" charset="0"/>
            </a:endParaRPr>
          </a:p>
        </p:txBody>
      </p:sp>
      <p:pic>
        <p:nvPicPr>
          <p:cNvPr id="5" name="Picture 4"/>
          <p:cNvPicPr>
            <a:picLocks noChangeAspect="1"/>
          </p:cNvPicPr>
          <p:nvPr/>
        </p:nvPicPr>
        <p:blipFill>
          <a:blip r:embed="rId2"/>
          <a:stretch>
            <a:fillRect/>
          </a:stretch>
        </p:blipFill>
        <p:spPr>
          <a:xfrm>
            <a:off x="987792" y="2547040"/>
            <a:ext cx="1906132" cy="3623422"/>
          </a:xfrm>
          <a:prstGeom prst="rect">
            <a:avLst/>
          </a:prstGeom>
        </p:spPr>
      </p:pic>
      <p:pic>
        <p:nvPicPr>
          <p:cNvPr id="6" name="Picture 5"/>
          <p:cNvPicPr>
            <a:picLocks noChangeAspect="1"/>
          </p:cNvPicPr>
          <p:nvPr/>
        </p:nvPicPr>
        <p:blipFill>
          <a:blip r:embed="rId3"/>
          <a:stretch>
            <a:fillRect/>
          </a:stretch>
        </p:blipFill>
        <p:spPr>
          <a:xfrm>
            <a:off x="3706346" y="2547039"/>
            <a:ext cx="1906512" cy="4029971"/>
          </a:xfrm>
          <a:prstGeom prst="rect">
            <a:avLst/>
          </a:prstGeom>
        </p:spPr>
      </p:pic>
      <p:pic>
        <p:nvPicPr>
          <p:cNvPr id="8" name="Picture 7"/>
          <p:cNvPicPr>
            <a:picLocks noChangeAspect="1"/>
          </p:cNvPicPr>
          <p:nvPr/>
        </p:nvPicPr>
        <p:blipFill>
          <a:blip r:embed="rId4"/>
          <a:stretch>
            <a:fillRect/>
          </a:stretch>
        </p:blipFill>
        <p:spPr>
          <a:xfrm>
            <a:off x="6584856" y="2506319"/>
            <a:ext cx="1779214" cy="2724587"/>
          </a:xfrm>
          <a:prstGeom prst="rect">
            <a:avLst/>
          </a:prstGeom>
        </p:spPr>
      </p:pic>
      <p:sp>
        <p:nvSpPr>
          <p:cNvPr id="9" name="TextBox 8"/>
          <p:cNvSpPr txBox="1"/>
          <p:nvPr/>
        </p:nvSpPr>
        <p:spPr>
          <a:xfrm>
            <a:off x="1152244" y="1864718"/>
            <a:ext cx="1577228" cy="600164"/>
          </a:xfrm>
          <a:prstGeom prst="rect">
            <a:avLst/>
          </a:prstGeom>
          <a:noFill/>
        </p:spPr>
        <p:txBody>
          <a:bodyPr wrap="square" rtlCol="0">
            <a:spAutoFit/>
          </a:bodyPr>
          <a:lstStyle/>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UNION</a:t>
            </a:r>
            <a:endParaRPr lang="en-US" sz="2400" smtClean="0">
              <a:latin typeface="Adobe Devanagari" panose="02040503050201020203" pitchFamily="18" charset="0"/>
              <a:cs typeface="Adobe Devanagari" panose="02040503050201020203" pitchFamily="18" charset="0"/>
            </a:endParaRPr>
          </a:p>
        </p:txBody>
      </p:sp>
      <p:sp>
        <p:nvSpPr>
          <p:cNvPr id="10" name="TextBox 9"/>
          <p:cNvSpPr txBox="1"/>
          <p:nvPr/>
        </p:nvSpPr>
        <p:spPr>
          <a:xfrm>
            <a:off x="3683808" y="1887189"/>
            <a:ext cx="1951588" cy="646331"/>
          </a:xfrm>
          <a:prstGeom prst="rect">
            <a:avLst/>
          </a:prstGeom>
          <a:noFill/>
        </p:spPr>
        <p:txBody>
          <a:bodyPr wrap="square" rtlCol="0">
            <a:spAutoFit/>
          </a:bodyPr>
          <a:lstStyle/>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UNION ALL</a:t>
            </a:r>
            <a:endParaRPr lang="en-US" sz="2400" smtClean="0">
              <a:latin typeface="Adobe Devanagari" panose="02040503050201020203" pitchFamily="18" charset="0"/>
              <a:cs typeface="Adobe Devanagari" panose="02040503050201020203" pitchFamily="18" charset="0"/>
            </a:endParaRPr>
          </a:p>
        </p:txBody>
      </p:sp>
      <p:sp>
        <p:nvSpPr>
          <p:cNvPr id="11" name="TextBox 10"/>
          <p:cNvSpPr txBox="1"/>
          <p:nvPr/>
        </p:nvSpPr>
        <p:spPr>
          <a:xfrm>
            <a:off x="6498669" y="1897309"/>
            <a:ext cx="1951588" cy="600164"/>
          </a:xfrm>
          <a:prstGeom prst="rect">
            <a:avLst/>
          </a:prstGeom>
          <a:noFill/>
        </p:spPr>
        <p:txBody>
          <a:bodyPr wrap="square" rtlCol="0">
            <a:spAutoFit/>
          </a:bodyPr>
          <a:lstStyle/>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INTERSECT</a:t>
            </a:r>
            <a:endParaRPr lang="en-US" sz="2400" smtClean="0">
              <a:latin typeface="Adobe Devanagari" panose="02040503050201020203" pitchFamily="18" charset="0"/>
              <a:cs typeface="Adobe Devanagari" panose="02040503050201020203" pitchFamily="18" charset="0"/>
            </a:endParaRPr>
          </a:p>
        </p:txBody>
      </p:sp>
      <p:sp>
        <p:nvSpPr>
          <p:cNvPr id="12" name="TextBox 11"/>
          <p:cNvSpPr txBox="1"/>
          <p:nvPr/>
        </p:nvSpPr>
        <p:spPr>
          <a:xfrm>
            <a:off x="9342899" y="1933356"/>
            <a:ext cx="1951588" cy="600164"/>
          </a:xfrm>
          <a:prstGeom prst="rect">
            <a:avLst/>
          </a:prstGeom>
          <a:noFill/>
        </p:spPr>
        <p:txBody>
          <a:bodyPr wrap="square" rtlCol="0">
            <a:spAutoFit/>
          </a:bodyPr>
          <a:lstStyle/>
          <a:p>
            <a:pPr algn="ct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EXCEPT</a:t>
            </a:r>
            <a:endParaRPr lang="en-US" sz="2400" smtClean="0">
              <a:latin typeface="Adobe Devanagari" panose="02040503050201020203" pitchFamily="18" charset="0"/>
              <a:cs typeface="Adobe Devanagari" panose="02040503050201020203" pitchFamily="18" charset="0"/>
            </a:endParaRPr>
          </a:p>
        </p:txBody>
      </p:sp>
      <p:pic>
        <p:nvPicPr>
          <p:cNvPr id="13" name="Picture 12"/>
          <p:cNvPicPr>
            <a:picLocks noChangeAspect="1"/>
          </p:cNvPicPr>
          <p:nvPr/>
        </p:nvPicPr>
        <p:blipFill>
          <a:blip r:embed="rId5"/>
          <a:stretch>
            <a:fillRect/>
          </a:stretch>
        </p:blipFill>
        <p:spPr>
          <a:xfrm>
            <a:off x="9402189" y="2506319"/>
            <a:ext cx="1833008" cy="2733433"/>
          </a:xfrm>
          <a:prstGeom prst="rect">
            <a:avLst/>
          </a:prstGeom>
        </p:spPr>
      </p:pic>
    </p:spTree>
    <p:extLst>
      <p:ext uri="{BB962C8B-B14F-4D97-AF65-F5344CB8AC3E}">
        <p14:creationId xmlns:p14="http://schemas.microsoft.com/office/powerpoint/2010/main" val="33666658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9430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SUBQUERIES AND CTE</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86204256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SUBQUERIES</a:t>
            </a:r>
            <a:endParaRPr lang="en-US" sz="5400">
              <a:latin typeface="SF Movie Poster" panose="00000400000000000000" pitchFamily="2" charset="0"/>
            </a:endParaRPr>
          </a:p>
        </p:txBody>
      </p:sp>
      <p:sp>
        <p:nvSpPr>
          <p:cNvPr id="5" name="TextBox 4"/>
          <p:cNvSpPr txBox="1"/>
          <p:nvPr/>
        </p:nvSpPr>
        <p:spPr>
          <a:xfrm>
            <a:off x="419379" y="1779687"/>
            <a:ext cx="11353241"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SUBQUERIES </a:t>
            </a:r>
            <a:r>
              <a:rPr lang="en-US" sz="2400" smtClean="0">
                <a:latin typeface="Adobe Devanagari" panose="02040503050201020203" pitchFamily="18" charset="0"/>
                <a:cs typeface="Adobe Devanagari" panose="02040503050201020203" pitchFamily="18" charset="0"/>
              </a:rPr>
              <a:t>are queries within queries. They can be placed and used in many ways, for example:</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WHERE</a:t>
            </a:r>
            <a:r>
              <a:rPr lang="en-US" sz="2400" smtClean="0">
                <a:latin typeface="Adobe Devanagari" panose="02040503050201020203" pitchFamily="18" charset="0"/>
                <a:cs typeface="Adobe Devanagari" panose="02040503050201020203" pitchFamily="18" charset="0"/>
              </a:rPr>
              <a:t> </a:t>
            </a:r>
            <a:r>
              <a:rPr lang="en-US" sz="2400">
                <a:latin typeface="Adobe Devanagari" panose="02040503050201020203" pitchFamily="18" charset="0"/>
                <a:cs typeface="Adobe Devanagari" panose="02040503050201020203" pitchFamily="18" charset="0"/>
              </a:rPr>
              <a:t>column_name &gt; (subquery_consisting_of_one_number)</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WHERE</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column_name </a:t>
            </a:r>
            <a:r>
              <a:rPr lang="en-US" sz="2400">
                <a:latin typeface="Adobe Devanagari" panose="02040503050201020203" pitchFamily="18" charset="0"/>
                <a:cs typeface="Adobe Devanagari" panose="02040503050201020203" pitchFamily="18" charset="0"/>
              </a:rPr>
              <a:t>(</a:t>
            </a:r>
            <a:r>
              <a:rPr lang="en-US" sz="2400">
                <a:solidFill>
                  <a:schemeClr val="accent1"/>
                </a:solidFill>
                <a:latin typeface="Adobe Devanagari" panose="02040503050201020203" pitchFamily="18" charset="0"/>
                <a:cs typeface="Adobe Devanagari" panose="02040503050201020203" pitchFamily="18" charset="0"/>
              </a:rPr>
              <a:t>NOT</a:t>
            </a:r>
            <a:r>
              <a:rPr lang="en-US" sz="2400">
                <a:latin typeface="Adobe Devanagari" panose="02040503050201020203" pitchFamily="18" charset="0"/>
                <a:cs typeface="Adobe Devanagari" panose="02040503050201020203" pitchFamily="18" charset="0"/>
              </a:rPr>
              <a:t>) </a:t>
            </a:r>
            <a:r>
              <a:rPr lang="en-US" sz="2400">
                <a:solidFill>
                  <a:schemeClr val="accent1"/>
                </a:solidFill>
                <a:latin typeface="Adobe Devanagari" panose="02040503050201020203" pitchFamily="18" charset="0"/>
                <a:cs typeface="Adobe Devanagari" panose="02040503050201020203" pitchFamily="18" charset="0"/>
              </a:rPr>
              <a:t>IN</a:t>
            </a:r>
            <a:r>
              <a:rPr lang="en-US" sz="2400">
                <a:latin typeface="Adobe Devanagari" panose="02040503050201020203" pitchFamily="18" charset="0"/>
                <a:cs typeface="Adobe Devanagari" panose="02040503050201020203" pitchFamily="18" charset="0"/>
              </a:rPr>
              <a:t> (subquery_consisting_of_one_column</a:t>
            </a:r>
            <a:r>
              <a:rPr lang="en-US" sz="2400" smtClean="0">
                <a:latin typeface="Adobe Devanagari" panose="02040503050201020203" pitchFamily="18" charset="0"/>
                <a:cs typeface="Adobe Devanagari" panose="02040503050201020203" pitchFamily="18" charset="0"/>
              </a:rPr>
              <a:t>)</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SELECT</a:t>
            </a:r>
            <a:r>
              <a:rPr lang="en-US" sz="2400">
                <a:latin typeface="Adobe Devanagari" panose="02040503050201020203" pitchFamily="18" charset="0"/>
                <a:cs typeface="Adobe Devanagari" panose="02040503050201020203" pitchFamily="18" charset="0"/>
              </a:rPr>
              <a:t> column_name, (</a:t>
            </a:r>
            <a:r>
              <a:rPr lang="en-US" sz="2400" smtClean="0">
                <a:latin typeface="Adobe Devanagari" panose="02040503050201020203" pitchFamily="18" charset="0"/>
                <a:cs typeface="Adobe Devanagari" panose="02040503050201020203" pitchFamily="18" charset="0"/>
              </a:rPr>
              <a:t>subquery_consisting_of_one_value) </a:t>
            </a:r>
            <a:r>
              <a:rPr lang="en-US" sz="2400">
                <a:solidFill>
                  <a:schemeClr val="accent1"/>
                </a:solidFill>
                <a:latin typeface="Adobe Devanagari" panose="02040503050201020203" pitchFamily="18" charset="0"/>
                <a:cs typeface="Adobe Devanagari" panose="02040503050201020203" pitchFamily="18" charset="0"/>
              </a:rPr>
              <a:t>AS</a:t>
            </a:r>
            <a:r>
              <a:rPr lang="en-US" sz="2400">
                <a:latin typeface="Adobe Devanagari" panose="02040503050201020203" pitchFamily="18" charset="0"/>
                <a:cs typeface="Adobe Devanagari" panose="02040503050201020203" pitchFamily="18" charset="0"/>
              </a:rPr>
              <a:t> alias_name</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FROM</a:t>
            </a:r>
            <a:r>
              <a:rPr lang="en-US" sz="2400">
                <a:latin typeface="Adobe Devanagari" panose="02040503050201020203" pitchFamily="18" charset="0"/>
                <a:cs typeface="Adobe Devanagari" panose="02040503050201020203" pitchFamily="18" charset="0"/>
              </a:rPr>
              <a:t> (subquery_consisting_of a_table) </a:t>
            </a:r>
            <a:r>
              <a:rPr lang="en-US" sz="2400">
                <a:solidFill>
                  <a:schemeClr val="accent1"/>
                </a:solidFill>
                <a:latin typeface="Adobe Devanagari" panose="02040503050201020203" pitchFamily="18" charset="0"/>
                <a:cs typeface="Adobe Devanagari" panose="02040503050201020203" pitchFamily="18" charset="0"/>
              </a:rPr>
              <a:t>AS</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alias_name</a:t>
            </a:r>
            <a:endParaRPr lang="en-US" sz="2400">
              <a:latin typeface="Adobe Devanagari" panose="02040503050201020203" pitchFamily="18" charset="0"/>
              <a:cs typeface="Adobe Devanagari" panose="02040503050201020203" pitchFamily="18" charset="0"/>
            </a:endParaRPr>
          </a:p>
        </p:txBody>
      </p:sp>
      <p:sp>
        <p:nvSpPr>
          <p:cNvPr id="6" name="TextBox 5"/>
          <p:cNvSpPr txBox="1"/>
          <p:nvPr/>
        </p:nvSpPr>
        <p:spPr>
          <a:xfrm rot="20085709">
            <a:off x="9668436" y="3119719"/>
            <a:ext cx="2190664" cy="646331"/>
          </a:xfrm>
          <a:prstGeom prst="rect">
            <a:avLst/>
          </a:prstGeom>
          <a:noFill/>
        </p:spPr>
        <p:txBody>
          <a:bodyPr wrap="none" rtlCol="0">
            <a:spAutoFit/>
          </a:bodyPr>
          <a:lstStyle/>
          <a:p>
            <a:pPr algn="ctr"/>
            <a:r>
              <a:rPr lang="en-US" smtClean="0"/>
              <a:t>Subqueries always go</a:t>
            </a:r>
          </a:p>
          <a:p>
            <a:pPr algn="ctr"/>
            <a:r>
              <a:rPr lang="en-US" smtClean="0"/>
              <a:t>Inside parenthesis</a:t>
            </a:r>
            <a:endParaRPr lang="en-US"/>
          </a:p>
        </p:txBody>
      </p:sp>
      <p:sp>
        <p:nvSpPr>
          <p:cNvPr id="8" name="TextBox 7"/>
          <p:cNvSpPr txBox="1"/>
          <p:nvPr/>
        </p:nvSpPr>
        <p:spPr>
          <a:xfrm rot="20085709">
            <a:off x="9111527" y="5074025"/>
            <a:ext cx="3304494" cy="646331"/>
          </a:xfrm>
          <a:prstGeom prst="rect">
            <a:avLst/>
          </a:prstGeom>
          <a:noFill/>
        </p:spPr>
        <p:txBody>
          <a:bodyPr wrap="none" rtlCol="0">
            <a:spAutoFit/>
          </a:bodyPr>
          <a:lstStyle/>
          <a:p>
            <a:pPr algn="ctr"/>
            <a:r>
              <a:rPr lang="en-US" smtClean="0"/>
              <a:t>There can be as many subqueries</a:t>
            </a:r>
          </a:p>
          <a:p>
            <a:pPr algn="ctr"/>
            <a:r>
              <a:rPr lang="en-US" smtClean="0"/>
              <a:t> as needed in one query</a:t>
            </a:r>
            <a:endParaRPr lang="en-US"/>
          </a:p>
        </p:txBody>
      </p:sp>
    </p:spTree>
    <p:extLst>
      <p:ext uri="{BB962C8B-B14F-4D97-AF65-F5344CB8AC3E}">
        <p14:creationId xmlns:p14="http://schemas.microsoft.com/office/powerpoint/2010/main" val="12718930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SUBQUERIES</a:t>
            </a:r>
            <a:endParaRPr lang="en-US" sz="5400">
              <a:latin typeface="SF Movie Poster" panose="00000400000000000000" pitchFamily="2" charset="0"/>
            </a:endParaRPr>
          </a:p>
        </p:txBody>
      </p:sp>
      <p:sp>
        <p:nvSpPr>
          <p:cNvPr id="5" name="TextBox 4"/>
          <p:cNvSpPr txBox="1"/>
          <p:nvPr/>
        </p:nvSpPr>
        <p:spPr>
          <a:xfrm>
            <a:off x="1004607" y="1785512"/>
            <a:ext cx="10182785" cy="4524315"/>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SUBQUERIES ON JOIN</a:t>
            </a:r>
            <a:r>
              <a:rPr lang="en-US" sz="2400" smtClean="0">
                <a:latin typeface="Adobe Devanagari" panose="02040503050201020203" pitchFamily="18" charset="0"/>
                <a:cs typeface="Adobe Devanagari" panose="02040503050201020203" pitchFamily="18" charset="0"/>
              </a:rPr>
              <a:t>:</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nSpc>
                <a:spcPct val="150000"/>
              </a:lnSpc>
            </a:pPr>
            <a:endParaRPr lang="en-US" sz="2400">
              <a:solidFill>
                <a:schemeClr val="accent1"/>
              </a:solidFill>
              <a:latin typeface="Adobe Devanagari" panose="02040503050201020203" pitchFamily="18" charset="0"/>
              <a:cs typeface="Adobe Devanagari" panose="02040503050201020203" pitchFamily="18" charset="0"/>
            </a:endParaRPr>
          </a:p>
          <a:p>
            <a:pPr>
              <a:lnSpc>
                <a:spcPct val="150000"/>
              </a:lnSpc>
            </a:pPr>
            <a:r>
              <a:rPr lang="en-US" sz="2400" smtClean="0">
                <a:latin typeface="Adobe Devanagari" panose="02040503050201020203" pitchFamily="18" charset="0"/>
                <a:cs typeface="Adobe Devanagari" panose="02040503050201020203" pitchFamily="18" charset="0"/>
              </a:rPr>
              <a:t>This query will return all content of all rows from table ‘Kidney’, where the age is equal to the average age</a:t>
            </a:r>
          </a:p>
        </p:txBody>
      </p:sp>
      <p:pic>
        <p:nvPicPr>
          <p:cNvPr id="6" name="Picture 5"/>
          <p:cNvPicPr>
            <a:picLocks noChangeAspect="1"/>
          </p:cNvPicPr>
          <p:nvPr/>
        </p:nvPicPr>
        <p:blipFill>
          <a:blip r:embed="rId2"/>
          <a:stretch>
            <a:fillRect/>
          </a:stretch>
        </p:blipFill>
        <p:spPr>
          <a:xfrm>
            <a:off x="1418945" y="2660328"/>
            <a:ext cx="8666350" cy="2320125"/>
          </a:xfrm>
          <a:prstGeom prst="rect">
            <a:avLst/>
          </a:prstGeom>
        </p:spPr>
      </p:pic>
    </p:spTree>
    <p:extLst>
      <p:ext uri="{BB962C8B-B14F-4D97-AF65-F5344CB8AC3E}">
        <p14:creationId xmlns:p14="http://schemas.microsoft.com/office/powerpoint/2010/main" val="14629846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COMMON TABLE EXPRESSIONS</a:t>
            </a:r>
            <a:endParaRPr lang="en-US" sz="5400">
              <a:latin typeface="SF Movie Poster" panose="00000400000000000000" pitchFamily="2" charset="0"/>
            </a:endParaRPr>
          </a:p>
        </p:txBody>
      </p:sp>
      <p:sp>
        <p:nvSpPr>
          <p:cNvPr id="5" name="TextBox 4"/>
          <p:cNvSpPr txBox="1"/>
          <p:nvPr/>
        </p:nvSpPr>
        <p:spPr>
          <a:xfrm>
            <a:off x="1004607" y="1785512"/>
            <a:ext cx="10182785"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COMMON TABLE EXPRESSIONS (CTE) </a:t>
            </a:r>
            <a:r>
              <a:rPr lang="en-US" sz="2400" smtClean="0">
                <a:latin typeface="Adobe Devanagari" panose="02040503050201020203" pitchFamily="18" charset="0"/>
                <a:cs typeface="Adobe Devanagari" panose="02040503050201020203" pitchFamily="18" charset="0"/>
              </a:rPr>
              <a:t>are tables declared outside of the query</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WITH</a:t>
            </a:r>
            <a:r>
              <a:rPr lang="en-US" sz="2400" smtClean="0">
                <a:latin typeface="Adobe Devanagari" panose="02040503050201020203" pitchFamily="18" charset="0"/>
                <a:cs typeface="Adobe Devanagari" panose="02040503050201020203" pitchFamily="18" charset="0"/>
              </a:rPr>
              <a:t> cte_name </a:t>
            </a:r>
            <a:r>
              <a:rPr lang="en-US" sz="2400" smtClean="0">
                <a:solidFill>
                  <a:schemeClr val="accent1"/>
                </a:solidFill>
                <a:latin typeface="Adobe Devanagari" panose="02040503050201020203" pitchFamily="18" charset="0"/>
                <a:cs typeface="Adobe Devanagari" panose="02040503050201020203" pitchFamily="18" charset="0"/>
              </a:rPr>
              <a:t>AS</a:t>
            </a:r>
            <a:r>
              <a:rPr lang="en-US" sz="2400" smtClean="0">
                <a:latin typeface="Adobe Devanagari" panose="02040503050201020203" pitchFamily="18" charset="0"/>
                <a:cs typeface="Adobe Devanagari" panose="02040503050201020203" pitchFamily="18" charset="0"/>
              </a:rPr>
              <a:t> (</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a:t>
            </a:r>
            <a:r>
              <a:rPr lang="en-US" sz="2400" smtClean="0">
                <a:latin typeface="Adobe Devanagari" panose="02040503050201020203" pitchFamily="18" charset="0"/>
                <a:cs typeface="Adobe Devanagari" panose="02040503050201020203" pitchFamily="18" charset="0"/>
              </a:rPr>
              <a:t> whatever</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FROM</a:t>
            </a:r>
            <a:r>
              <a:rPr lang="en-US" sz="2400" smtClean="0">
                <a:latin typeface="Adobe Devanagari" panose="02040503050201020203" pitchFamily="18" charset="0"/>
                <a:cs typeface="Adobe Devanagari" panose="02040503050201020203" pitchFamily="18" charset="0"/>
              </a:rPr>
              <a:t> whatever_table)</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latin typeface="Adobe Devanagari" panose="02040503050201020203" pitchFamily="18" charset="0"/>
                <a:cs typeface="Adobe Devanagari" panose="02040503050201020203" pitchFamily="18" charset="0"/>
              </a:rPr>
              <a:t>The CTE can then be used as any existing table in any query, for example:</a:t>
            </a: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a:t>
            </a:r>
            <a:r>
              <a:rPr lang="en-US" sz="2400" smtClean="0">
                <a:latin typeface="Adobe Devanagari" panose="02040503050201020203" pitchFamily="18" charset="0"/>
                <a:cs typeface="Adobe Devanagari" panose="02040503050201020203" pitchFamily="18" charset="0"/>
              </a:rPr>
              <a:t> something</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FROM</a:t>
            </a:r>
            <a:r>
              <a:rPr lang="en-US" sz="2400" smtClean="0">
                <a:latin typeface="Adobe Devanagari" panose="02040503050201020203" pitchFamily="18" charset="0"/>
                <a:cs typeface="Adobe Devanagari" panose="02040503050201020203" pitchFamily="18" charset="0"/>
              </a:rPr>
              <a:t> cte_name</a:t>
            </a:r>
          </a:p>
        </p:txBody>
      </p:sp>
    </p:spTree>
    <p:extLst>
      <p:ext uri="{BB962C8B-B14F-4D97-AF65-F5344CB8AC3E}">
        <p14:creationId xmlns:p14="http://schemas.microsoft.com/office/powerpoint/2010/main" val="38684789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COMMON TABLE EXPRESSIONS</a:t>
            </a:r>
            <a:endParaRPr lang="en-US" sz="5400">
              <a:latin typeface="SF Movie Poster" panose="00000400000000000000" pitchFamily="2" charset="0"/>
            </a:endParaRPr>
          </a:p>
        </p:txBody>
      </p:sp>
      <p:sp>
        <p:nvSpPr>
          <p:cNvPr id="5" name="TextBox 4"/>
          <p:cNvSpPr txBox="1"/>
          <p:nvPr/>
        </p:nvSpPr>
        <p:spPr>
          <a:xfrm>
            <a:off x="1004607" y="1785512"/>
            <a:ext cx="10182785" cy="3416320"/>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COMMON TABLE EXPRESSIONS (CTE) </a:t>
            </a:r>
            <a:r>
              <a:rPr lang="en-US" sz="2400" smtClean="0">
                <a:latin typeface="Adobe Devanagari" panose="02040503050201020203" pitchFamily="18" charset="0"/>
                <a:cs typeface="Adobe Devanagari" panose="02040503050201020203" pitchFamily="18" charset="0"/>
              </a:rPr>
              <a:t>are tables declared outside of the query</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latin typeface="Adobe Devanagari" panose="02040503050201020203" pitchFamily="18" charset="0"/>
                <a:cs typeface="Adobe Devanagari" panose="02040503050201020203" pitchFamily="18" charset="0"/>
              </a:rPr>
              <a:t>The column names can be changed in the definition:</a:t>
            </a: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WITH</a:t>
            </a:r>
            <a:r>
              <a:rPr lang="en-US" sz="2400" smtClean="0">
                <a:latin typeface="Adobe Devanagari" panose="02040503050201020203" pitchFamily="18" charset="0"/>
                <a:cs typeface="Adobe Devanagari" panose="02040503050201020203" pitchFamily="18" charset="0"/>
              </a:rPr>
              <a:t> cte_name </a:t>
            </a:r>
            <a:r>
              <a:rPr lang="en-US" sz="2400" smtClean="0">
                <a:solidFill>
                  <a:schemeClr val="accent1"/>
                </a:solidFill>
                <a:latin typeface="Adobe Devanagari" panose="02040503050201020203" pitchFamily="18" charset="0"/>
                <a:cs typeface="Adobe Devanagari" panose="02040503050201020203" pitchFamily="18" charset="0"/>
              </a:rPr>
              <a:t>AS</a:t>
            </a:r>
            <a:r>
              <a:rPr lang="en-US" sz="2400" smtClean="0">
                <a:latin typeface="Adobe Devanagari" panose="02040503050201020203" pitchFamily="18" charset="0"/>
                <a:cs typeface="Adobe Devanagari" panose="02040503050201020203" pitchFamily="18" charset="0"/>
              </a:rPr>
              <a:t> (new_column_name_1, new_column_name_2) (</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a:t>
            </a:r>
            <a:r>
              <a:rPr lang="en-US" sz="2400" smtClean="0">
                <a:latin typeface="Adobe Devanagari" panose="02040503050201020203" pitchFamily="18" charset="0"/>
                <a:cs typeface="Adobe Devanagari" panose="02040503050201020203" pitchFamily="18" charset="0"/>
              </a:rPr>
              <a:t> column_name_1, column_name_2</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FROM</a:t>
            </a:r>
            <a:r>
              <a:rPr lang="en-US" sz="2400" smtClean="0">
                <a:latin typeface="Adobe Devanagari" panose="02040503050201020203" pitchFamily="18" charset="0"/>
                <a:cs typeface="Adobe Devanagari" panose="02040503050201020203" pitchFamily="18" charset="0"/>
              </a:rPr>
              <a:t> whatever_table)</a:t>
            </a:r>
          </a:p>
        </p:txBody>
      </p:sp>
    </p:spTree>
    <p:extLst>
      <p:ext uri="{BB962C8B-B14F-4D97-AF65-F5344CB8AC3E}">
        <p14:creationId xmlns:p14="http://schemas.microsoft.com/office/powerpoint/2010/main" val="28996560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COMMON TABLE EXPRESSIONS</a:t>
            </a:r>
            <a:endParaRPr lang="en-US" sz="5400">
              <a:latin typeface="SF Movie Poster" panose="00000400000000000000" pitchFamily="2" charset="0"/>
            </a:endParaRPr>
          </a:p>
        </p:txBody>
      </p:sp>
      <p:sp>
        <p:nvSpPr>
          <p:cNvPr id="5" name="TextBox 4"/>
          <p:cNvSpPr txBox="1"/>
          <p:nvPr/>
        </p:nvSpPr>
        <p:spPr>
          <a:xfrm>
            <a:off x="715215" y="1785512"/>
            <a:ext cx="10761569"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COMMON TABLE EXPRESSIONS (CTE) </a:t>
            </a:r>
            <a:r>
              <a:rPr lang="en-US" sz="2400" smtClean="0">
                <a:latin typeface="Adobe Devanagari" panose="02040503050201020203" pitchFamily="18" charset="0"/>
                <a:cs typeface="Adobe Devanagari" panose="02040503050201020203" pitchFamily="18" charset="0"/>
              </a:rPr>
              <a:t>are tables declared outside of the query</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latin typeface="Adobe Devanagari" panose="02040503050201020203" pitchFamily="18" charset="0"/>
                <a:cs typeface="Adobe Devanagari" panose="02040503050201020203" pitchFamily="18" charset="0"/>
              </a:rPr>
              <a:t>To declare multiple CTEs, just separate them with a comma</a:t>
            </a:r>
          </a:p>
          <a:p>
            <a:pPr>
              <a:lnSpc>
                <a:spcPct val="150000"/>
              </a:lnSpc>
            </a:pPr>
            <a:endParaRPr lang="en-US" sz="2400">
              <a:solidFill>
                <a:schemeClr val="accent1"/>
              </a:solidFill>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WITH </a:t>
            </a:r>
            <a:r>
              <a:rPr lang="en-US" sz="2400" smtClean="0">
                <a:latin typeface="Adobe Devanagari" panose="02040503050201020203" pitchFamily="18" charset="0"/>
                <a:cs typeface="Adobe Devanagari" panose="02040503050201020203" pitchFamily="18" charset="0"/>
              </a:rPr>
              <a:t>cte_name_1</a:t>
            </a:r>
            <a:r>
              <a:rPr lang="en-US" sz="2400" smtClean="0">
                <a:solidFill>
                  <a:schemeClr val="accent1"/>
                </a:solidFill>
                <a:latin typeface="Adobe Devanagari" panose="02040503050201020203" pitchFamily="18" charset="0"/>
                <a:cs typeface="Adobe Devanagari" panose="02040503050201020203" pitchFamily="18" charset="0"/>
              </a:rPr>
              <a:t> AS</a:t>
            </a:r>
            <a:r>
              <a:rPr lang="en-US" sz="2400" smtClean="0">
                <a:latin typeface="Adobe Devanagari" panose="02040503050201020203" pitchFamily="18" charset="0"/>
                <a:cs typeface="Adobe Devanagari" panose="02040503050201020203" pitchFamily="18" charset="0"/>
              </a:rPr>
              <a:t> (</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a:t>
            </a:r>
            <a:r>
              <a:rPr lang="en-US" sz="2400" smtClean="0">
                <a:latin typeface="Adobe Devanagari" panose="02040503050201020203" pitchFamily="18" charset="0"/>
                <a:cs typeface="Adobe Devanagari" panose="02040503050201020203" pitchFamily="18" charset="0"/>
              </a:rPr>
              <a:t> whatever </a:t>
            </a:r>
            <a:r>
              <a:rPr lang="en-US" sz="2400" smtClean="0">
                <a:solidFill>
                  <a:schemeClr val="accent1"/>
                </a:solidFill>
                <a:latin typeface="Adobe Devanagari" panose="02040503050201020203" pitchFamily="18" charset="0"/>
                <a:cs typeface="Adobe Devanagari" panose="02040503050201020203" pitchFamily="18" charset="0"/>
              </a:rPr>
              <a:t>FROM</a:t>
            </a:r>
            <a:r>
              <a:rPr lang="en-US" sz="2400" smtClean="0">
                <a:latin typeface="Adobe Devanagari" panose="02040503050201020203" pitchFamily="18" charset="0"/>
                <a:cs typeface="Adobe Devanagari" panose="02040503050201020203" pitchFamily="18" charset="0"/>
              </a:rPr>
              <a:t> whatever_table </a:t>
            </a:r>
            <a:r>
              <a:rPr lang="en-US" sz="2400" smtClean="0">
                <a:solidFill>
                  <a:schemeClr val="accent1"/>
                </a:solidFill>
                <a:latin typeface="Adobe Devanagari" panose="02040503050201020203" pitchFamily="18" charset="0"/>
                <a:cs typeface="Adobe Devanagari" panose="02040503050201020203" pitchFamily="18" charset="0"/>
              </a:rPr>
              <a:t>WHERE</a:t>
            </a:r>
            <a:r>
              <a:rPr lang="en-US" sz="2400" smtClean="0">
                <a:latin typeface="Adobe Devanagari" panose="02040503050201020203" pitchFamily="18" charset="0"/>
                <a:cs typeface="Adobe Devanagari" panose="02040503050201020203" pitchFamily="18" charset="0"/>
              </a:rPr>
              <a:t> whatever_condition </a:t>
            </a:r>
            <a:r>
              <a:rPr lang="en-US" sz="2400" smtClean="0">
                <a:solidFill>
                  <a:schemeClr val="accent1"/>
                </a:solidFill>
                <a:latin typeface="Adobe Devanagari" panose="02040503050201020203" pitchFamily="18" charset="0"/>
                <a:cs typeface="Adobe Devanagari" panose="02040503050201020203" pitchFamily="18" charset="0"/>
              </a:rPr>
              <a:t>JOIN</a:t>
            </a:r>
            <a:r>
              <a:rPr lang="en-US" sz="2400" smtClean="0">
                <a:latin typeface="Adobe Devanagari" panose="02040503050201020203" pitchFamily="18" charset="0"/>
                <a:cs typeface="Adobe Devanagari" panose="02040503050201020203" pitchFamily="18" charset="0"/>
              </a:rPr>
              <a:t> whatever_table </a:t>
            </a:r>
            <a:r>
              <a:rPr lang="en-US" sz="2400" smtClean="0">
                <a:solidFill>
                  <a:schemeClr val="accent1"/>
                </a:solidFill>
                <a:latin typeface="Adobe Devanagari" panose="02040503050201020203" pitchFamily="18" charset="0"/>
                <a:cs typeface="Adobe Devanagari" panose="02040503050201020203" pitchFamily="18" charset="0"/>
              </a:rPr>
              <a:t>ON</a:t>
            </a:r>
            <a:r>
              <a:rPr lang="en-US" sz="2400" smtClean="0">
                <a:latin typeface="Adobe Devanagari" panose="02040503050201020203" pitchFamily="18" charset="0"/>
                <a:cs typeface="Adobe Devanagari" panose="02040503050201020203" pitchFamily="18" charset="0"/>
              </a:rPr>
              <a:t> whatever_joining_condition) ,</a:t>
            </a:r>
          </a:p>
          <a:p>
            <a:pPr>
              <a:lnSpc>
                <a:spcPct val="150000"/>
              </a:lnSpc>
            </a:pPr>
            <a:r>
              <a:rPr lang="en-US" sz="2400" smtClean="0">
                <a:latin typeface="Adobe Devanagari" panose="02040503050201020203" pitchFamily="18" charset="0"/>
                <a:cs typeface="Adobe Devanagari" panose="02040503050201020203" pitchFamily="18" charset="0"/>
              </a:rPr>
              <a:t>cte_name_2</a:t>
            </a:r>
            <a:r>
              <a:rPr lang="en-US" sz="2400" smtClean="0">
                <a:solidFill>
                  <a:schemeClr val="accent1"/>
                </a:solidFill>
                <a:latin typeface="Adobe Devanagari" panose="02040503050201020203" pitchFamily="18" charset="0"/>
                <a:cs typeface="Adobe Devanagari" panose="02040503050201020203" pitchFamily="18" charset="0"/>
              </a:rPr>
              <a:t> AS </a:t>
            </a:r>
            <a:r>
              <a:rPr lang="en-US" sz="2400" smtClean="0">
                <a:latin typeface="Adobe Devanagari" panose="02040503050201020203" pitchFamily="18" charset="0"/>
                <a:cs typeface="Adobe Devanagari" panose="02040503050201020203" pitchFamily="18" charset="0"/>
              </a:rPr>
              <a:t>(</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a:t>
            </a:r>
            <a:r>
              <a:rPr lang="en-US" sz="2400" smtClean="0">
                <a:latin typeface="Adobe Devanagari" panose="02040503050201020203" pitchFamily="18" charset="0"/>
                <a:cs typeface="Adobe Devanagari" panose="02040503050201020203" pitchFamily="18" charset="0"/>
              </a:rPr>
              <a:t> other_whatever </a:t>
            </a:r>
            <a:r>
              <a:rPr lang="en-US" sz="2400" smtClean="0">
                <a:solidFill>
                  <a:schemeClr val="accent1"/>
                </a:solidFill>
                <a:latin typeface="Adobe Devanagari" panose="02040503050201020203" pitchFamily="18" charset="0"/>
                <a:cs typeface="Adobe Devanagari" panose="02040503050201020203" pitchFamily="18" charset="0"/>
              </a:rPr>
              <a:t>FROM</a:t>
            </a:r>
            <a:r>
              <a:rPr lang="en-US" sz="2400" smtClean="0">
                <a:latin typeface="Adobe Devanagari" panose="02040503050201020203" pitchFamily="18" charset="0"/>
                <a:cs typeface="Adobe Devanagari" panose="02040503050201020203" pitchFamily="18" charset="0"/>
              </a:rPr>
              <a:t> other_whatever_table </a:t>
            </a:r>
            <a:r>
              <a:rPr lang="en-US" sz="2400" smtClean="0">
                <a:solidFill>
                  <a:schemeClr val="accent1"/>
                </a:solidFill>
                <a:latin typeface="Adobe Devanagari" panose="02040503050201020203" pitchFamily="18" charset="0"/>
                <a:cs typeface="Adobe Devanagari" panose="02040503050201020203" pitchFamily="18" charset="0"/>
              </a:rPr>
              <a:t>WHERE</a:t>
            </a:r>
            <a:r>
              <a:rPr lang="en-US" sz="2400" smtClean="0">
                <a:latin typeface="Adobe Devanagari" panose="02040503050201020203" pitchFamily="18" charset="0"/>
                <a:cs typeface="Adobe Devanagari" panose="02040503050201020203" pitchFamily="18" charset="0"/>
              </a:rPr>
              <a:t> other_whatever_condition)</a:t>
            </a:r>
          </a:p>
        </p:txBody>
      </p:sp>
    </p:spTree>
    <p:extLst>
      <p:ext uri="{BB962C8B-B14F-4D97-AF65-F5344CB8AC3E}">
        <p14:creationId xmlns:p14="http://schemas.microsoft.com/office/powerpoint/2010/main" val="390235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SELECT</a:t>
            </a:r>
            <a:endParaRPr lang="en-US" sz="5400">
              <a:latin typeface="SF Movie Poster" panose="00000400000000000000" pitchFamily="2" charset="0"/>
            </a:endParaRPr>
          </a:p>
        </p:txBody>
      </p:sp>
      <p:sp>
        <p:nvSpPr>
          <p:cNvPr id="5" name="TextBox 4"/>
          <p:cNvSpPr txBox="1"/>
          <p:nvPr/>
        </p:nvSpPr>
        <p:spPr>
          <a:xfrm>
            <a:off x="502303" y="1785512"/>
            <a:ext cx="11187393" cy="5078313"/>
          </a:xfrm>
          <a:prstGeom prst="rect">
            <a:avLst/>
          </a:prstGeom>
          <a:noFill/>
        </p:spPr>
        <p:txBody>
          <a:bodyPr wrap="square" rtlCol="0">
            <a:spAutoFit/>
          </a:bodyPr>
          <a:lstStyle/>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SELECT</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indicates what should be selected</a:t>
            </a:r>
          </a:p>
          <a:p>
            <a:pPr>
              <a:lnSpc>
                <a:spcPct val="150000"/>
              </a:lnSpc>
            </a:pPr>
            <a:endParaRPr lang="en-US" sz="2400" smtClean="0">
              <a:solidFill>
                <a:schemeClr val="accent1"/>
              </a:solidFill>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a:t>
            </a:r>
            <a:r>
              <a:rPr lang="en-US" sz="2400" smtClean="0">
                <a:latin typeface="Adobe Devanagari" panose="02040503050201020203" pitchFamily="18" charset="0"/>
                <a:cs typeface="Adobe Devanagari" panose="02040503050201020203" pitchFamily="18" charset="0"/>
              </a:rPr>
              <a:t> *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Selects all columns (not best practice to use this for production)</a:t>
            </a: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SELECT</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column_name1, colum_name2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Selects the columns names</a:t>
            </a: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	* if a column name is a reserved word, use double quotes (“column_name1”)</a:t>
            </a: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SELECT</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table_name1.column_name1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Selects the column from the table</a:t>
            </a: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SELECT</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table_name1.column_name1 </a:t>
            </a:r>
            <a:r>
              <a:rPr lang="en-US" sz="2400" smtClean="0">
                <a:solidFill>
                  <a:schemeClr val="accent1"/>
                </a:solidFill>
                <a:latin typeface="Adobe Devanagari" panose="02040503050201020203" pitchFamily="18" charset="0"/>
                <a:cs typeface="Adobe Devanagari" panose="02040503050201020203" pitchFamily="18" charset="0"/>
              </a:rPr>
              <a:t>AS</a:t>
            </a:r>
            <a:r>
              <a:rPr lang="en-US" sz="2400" smtClean="0">
                <a:latin typeface="Adobe Devanagari" panose="02040503050201020203" pitchFamily="18" charset="0"/>
                <a:cs typeface="Adobe Devanagari" panose="02040503050201020203" pitchFamily="18" charset="0"/>
              </a:rPr>
              <a:t> c1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Selects column name with Alias “c1”</a:t>
            </a: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	* an alias that is defined in a SELECT clause, can’t be used in that SELECT clause</a:t>
            </a:r>
          </a:p>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	* if the alias is more than one word, it can be defined within double quotes (“c1 alias”)</a:t>
            </a:r>
          </a:p>
        </p:txBody>
      </p:sp>
    </p:spTree>
    <p:extLst>
      <p:ext uri="{BB962C8B-B14F-4D97-AF65-F5344CB8AC3E}">
        <p14:creationId xmlns:p14="http://schemas.microsoft.com/office/powerpoint/2010/main" val="11016003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417415"/>
          </a:xfrm>
          <a:prstGeom prst="rect">
            <a:avLst/>
          </a:prstGeom>
        </p:spPr>
        <p:txBody>
          <a:bodyPr wrap="square" anchor="t">
            <a:spAutoFit/>
          </a:bodyPr>
          <a:lstStyle/>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r>
              <a:rPr lang="en-US" sz="7200" b="1" smtClean="0">
                <a:solidFill>
                  <a:schemeClr val="accent5">
                    <a:lumMod val="60000"/>
                    <a:lumOff val="40000"/>
                  </a:schemeClr>
                </a:solidFill>
                <a:latin typeface="SF Movie Poster" panose="00000400000000000000" pitchFamily="2" charset="0"/>
              </a:rPr>
              <a:t>DATABASE MANAGEMENT</a:t>
            </a: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a:p>
            <a:pPr algn="ctr"/>
            <a:endParaRPr lang="en-US" sz="4400" b="1" smtClean="0">
              <a:solidFill>
                <a:schemeClr val="accent5">
                  <a:lumMod val="60000"/>
                  <a:lumOff val="40000"/>
                </a:schemeClr>
              </a:solidFill>
              <a:latin typeface="SF Movie Poster" panose="00000400000000000000" pitchFamily="2" charset="0"/>
            </a:endParaRPr>
          </a:p>
          <a:p>
            <a:pPr algn="ctr"/>
            <a:endParaRPr lang="en-US" sz="4400" b="1">
              <a:solidFill>
                <a:schemeClr val="accent5">
                  <a:lumMod val="60000"/>
                  <a:lumOff val="40000"/>
                </a:schemeClr>
              </a:solidFill>
              <a:latin typeface="SF Movie Poster" panose="00000400000000000000" pitchFamily="2" charset="0"/>
            </a:endParaRPr>
          </a:p>
        </p:txBody>
      </p:sp>
    </p:spTree>
    <p:extLst>
      <p:ext uri="{BB962C8B-B14F-4D97-AF65-F5344CB8AC3E}">
        <p14:creationId xmlns:p14="http://schemas.microsoft.com/office/powerpoint/2010/main" val="11667481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CREATE AND DELETE DATABASES</a:t>
            </a:r>
            <a:endParaRPr lang="en-US" sz="5400">
              <a:latin typeface="SF Movie Poster" panose="00000400000000000000" pitchFamily="2" charset="0"/>
            </a:endParaRPr>
          </a:p>
        </p:txBody>
      </p:sp>
      <p:sp>
        <p:nvSpPr>
          <p:cNvPr id="5" name="TextBox 4"/>
          <p:cNvSpPr txBox="1"/>
          <p:nvPr/>
        </p:nvSpPr>
        <p:spPr>
          <a:xfrm>
            <a:off x="1004607" y="1785512"/>
            <a:ext cx="10182785" cy="3970318"/>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CREATE DATABASE </a:t>
            </a:r>
            <a:r>
              <a:rPr lang="en-US" sz="2400" smtClean="0">
                <a:latin typeface="Adobe Devanagari" panose="02040503050201020203" pitchFamily="18" charset="0"/>
                <a:cs typeface="Adobe Devanagari" panose="02040503050201020203" pitchFamily="18" charset="0"/>
              </a:rPr>
              <a:t>database_name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Creates database with that name</a:t>
            </a:r>
          </a:p>
          <a:p>
            <a:pPr>
              <a:lnSpc>
                <a:spcPct val="150000"/>
              </a:lnSpc>
            </a:pPr>
            <a:endParaRPr lang="en-US" sz="2400" smtClean="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CREATE </a:t>
            </a:r>
            <a:r>
              <a:rPr lang="en-US" sz="2400" smtClean="0">
                <a:solidFill>
                  <a:schemeClr val="accent1"/>
                </a:solidFill>
                <a:latin typeface="Adobe Devanagari" panose="02040503050201020203" pitchFamily="18" charset="0"/>
                <a:cs typeface="Adobe Devanagari" panose="02040503050201020203" pitchFamily="18" charset="0"/>
              </a:rPr>
              <a:t>DATABASE IF EXISTS </a:t>
            </a:r>
            <a:r>
              <a:rPr lang="en-US" sz="2400" smtClean="0">
                <a:latin typeface="Adobe Devanagari" panose="02040503050201020203" pitchFamily="18" charset="0"/>
                <a:cs typeface="Adobe Devanagari" panose="02040503050201020203" pitchFamily="18" charset="0"/>
              </a:rPr>
              <a:t>database_name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a:latin typeface="Adobe Devanagari" panose="02040503050201020203" pitchFamily="18" charset="0"/>
                <a:cs typeface="Adobe Devanagari" panose="02040503050201020203" pitchFamily="18" charset="0"/>
                <a:sym typeface="Wingdings" panose="05000000000000000000" pitchFamily="2" charset="2"/>
              </a:rPr>
              <a:t>Creates database with that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name if it exists</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DROP </a:t>
            </a:r>
            <a:r>
              <a:rPr lang="en-US" sz="2400">
                <a:solidFill>
                  <a:schemeClr val="accent1"/>
                </a:solidFill>
                <a:latin typeface="Adobe Devanagari" panose="02040503050201020203" pitchFamily="18" charset="0"/>
                <a:cs typeface="Adobe Devanagari" panose="02040503050201020203" pitchFamily="18" charset="0"/>
              </a:rPr>
              <a:t>DATABASE </a:t>
            </a:r>
            <a:r>
              <a:rPr lang="en-US" sz="2400">
                <a:latin typeface="Adobe Devanagari" panose="02040503050201020203" pitchFamily="18" charset="0"/>
                <a:cs typeface="Adobe Devanagari" panose="02040503050201020203" pitchFamily="18" charset="0"/>
              </a:rPr>
              <a:t>database_name		</a:t>
            </a:r>
            <a:r>
              <a:rPr lang="en-US" sz="240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Deletes </a:t>
            </a:r>
            <a:r>
              <a:rPr lang="en-US" sz="2400">
                <a:latin typeface="Adobe Devanagari" panose="02040503050201020203" pitchFamily="18" charset="0"/>
                <a:cs typeface="Adobe Devanagari" panose="02040503050201020203" pitchFamily="18" charset="0"/>
                <a:sym typeface="Wingdings" panose="05000000000000000000" pitchFamily="2" charset="2"/>
              </a:rPr>
              <a:t>database with that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name</a:t>
            </a:r>
          </a:p>
        </p:txBody>
      </p:sp>
    </p:spTree>
    <p:extLst>
      <p:ext uri="{BB962C8B-B14F-4D97-AF65-F5344CB8AC3E}">
        <p14:creationId xmlns:p14="http://schemas.microsoft.com/office/powerpoint/2010/main" val="40727777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INFORMATION SCHEMA</a:t>
            </a:r>
            <a:endParaRPr lang="en-US" sz="5400">
              <a:latin typeface="SF Movie Poster" panose="00000400000000000000" pitchFamily="2" charset="0"/>
            </a:endParaRPr>
          </a:p>
        </p:txBody>
      </p:sp>
      <p:sp>
        <p:nvSpPr>
          <p:cNvPr id="5" name="TextBox 4"/>
          <p:cNvSpPr txBox="1"/>
          <p:nvPr/>
        </p:nvSpPr>
        <p:spPr>
          <a:xfrm>
            <a:off x="587468" y="1785512"/>
            <a:ext cx="11017063"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INFORMATION SCHEMA </a:t>
            </a:r>
            <a:r>
              <a:rPr lang="en-US" sz="2400" smtClean="0">
                <a:latin typeface="Adobe Devanagari" panose="02040503050201020203" pitchFamily="18" charset="0"/>
                <a:cs typeface="Adobe Devanagari" panose="02040503050201020203" pitchFamily="18" charset="0"/>
              </a:rPr>
              <a:t>holds metadata on a database. Here are a couple examples:</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a:t>
            </a:r>
            <a:r>
              <a:rPr lang="en-US" sz="2400" smtClean="0">
                <a:latin typeface="Adobe Devanagari" panose="02040503050201020203" pitchFamily="18" charset="0"/>
                <a:cs typeface="Adobe Devanagari" panose="02040503050201020203" pitchFamily="18" charset="0"/>
              </a:rPr>
              <a:t> table_name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Returns table names in the database</a:t>
            </a: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FROM</a:t>
            </a:r>
            <a:r>
              <a:rPr lang="en-US" sz="2400" smtClean="0">
                <a:latin typeface="Adobe Devanagari" panose="02040503050201020203" pitchFamily="18" charset="0"/>
                <a:cs typeface="Adobe Devanagari" panose="02040503050201020203" pitchFamily="18" charset="0"/>
              </a:rPr>
              <a:t> information_schema.tables</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a:t>
            </a:r>
            <a:r>
              <a:rPr lang="en-US" sz="2400" smtClean="0">
                <a:latin typeface="Adobe Devanagari" panose="02040503050201020203" pitchFamily="18" charset="0"/>
                <a:cs typeface="Adobe Devanagari" panose="02040503050201020203" pitchFamily="18" charset="0"/>
              </a:rPr>
              <a:t> table_name, column_name, data_type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Returns table name of the</a:t>
            </a: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FROM</a:t>
            </a:r>
            <a:r>
              <a:rPr lang="en-US" sz="2400" smtClean="0">
                <a:latin typeface="Adobe Devanagari" panose="02040503050201020203" pitchFamily="18" charset="0"/>
                <a:cs typeface="Adobe Devanagari" panose="02040503050201020203" pitchFamily="18" charset="0"/>
              </a:rPr>
              <a:t> information_schema.columns			      ‘table_name’ table in the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WHERE</a:t>
            </a:r>
            <a:r>
              <a:rPr lang="en-US" sz="2400" smtClean="0">
                <a:latin typeface="Adobe Devanagari" panose="02040503050201020203" pitchFamily="18" charset="0"/>
                <a:cs typeface="Adobe Devanagari" panose="02040503050201020203" pitchFamily="18" charset="0"/>
              </a:rPr>
              <a:t> table_schema = ‘database_name’		      ‘database_name’ database with</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AND </a:t>
            </a:r>
            <a:r>
              <a:rPr lang="en-US" sz="2400" smtClean="0">
                <a:latin typeface="Adobe Devanagari" panose="02040503050201020203" pitchFamily="18" charset="0"/>
                <a:cs typeface="Adobe Devanagari" panose="02040503050201020203" pitchFamily="18" charset="0"/>
              </a:rPr>
              <a:t>table_name = ‘table_name’			      its column names and data types</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6559252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INFORMATION SCHEMA</a:t>
            </a:r>
            <a:endParaRPr lang="en-US" sz="5400">
              <a:latin typeface="SF Movie Poster" panose="00000400000000000000" pitchFamily="2" charset="0"/>
            </a:endParaRPr>
          </a:p>
        </p:txBody>
      </p:sp>
      <p:sp>
        <p:nvSpPr>
          <p:cNvPr id="5" name="TextBox 4"/>
          <p:cNvSpPr txBox="1"/>
          <p:nvPr/>
        </p:nvSpPr>
        <p:spPr>
          <a:xfrm>
            <a:off x="587468" y="1785512"/>
            <a:ext cx="11017063" cy="3416320"/>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INFORMATION SCHEMA </a:t>
            </a:r>
            <a:r>
              <a:rPr lang="en-US" sz="2400" smtClean="0">
                <a:latin typeface="Adobe Devanagari" panose="02040503050201020203" pitchFamily="18" charset="0"/>
                <a:cs typeface="Adobe Devanagari" panose="02040503050201020203" pitchFamily="18" charset="0"/>
              </a:rPr>
              <a:t>holds metadata on a database. Here are a couple examples:</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SELECT</a:t>
            </a:r>
            <a:r>
              <a:rPr lang="en-US" sz="2400" smtClean="0">
                <a:latin typeface="Adobe Devanagari" panose="02040503050201020203" pitchFamily="18" charset="0"/>
                <a:cs typeface="Adobe Devanagari" panose="02040503050201020203" pitchFamily="18" charset="0"/>
              </a:rPr>
              <a:t> constraint_name, table_name, constraint_type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Returns constraint names</a:t>
            </a: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FROM</a:t>
            </a:r>
            <a:r>
              <a:rPr lang="en-US" sz="2400" smtClean="0">
                <a:latin typeface="Adobe Devanagari" panose="02040503050201020203" pitchFamily="18" charset="0"/>
                <a:cs typeface="Adobe Devanagari" panose="02040503050201020203" pitchFamily="18" charset="0"/>
              </a:rPr>
              <a:t> information_schema.table_constraints		      and types</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WHERE</a:t>
            </a:r>
            <a:r>
              <a:rPr lang="en-US" sz="2400" smtClean="0">
                <a:latin typeface="Adobe Devanagari" panose="02040503050201020203" pitchFamily="18" charset="0"/>
                <a:cs typeface="Adobe Devanagari" panose="02040503050201020203" pitchFamily="18" charset="0"/>
              </a:rPr>
              <a:t> constraint_type= ‘FOREIGN KEY’		      </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AND </a:t>
            </a:r>
            <a:r>
              <a:rPr lang="en-US" sz="2400" smtClean="0">
                <a:latin typeface="Adobe Devanagari" panose="02040503050201020203" pitchFamily="18" charset="0"/>
                <a:cs typeface="Adobe Devanagari" panose="02040503050201020203" pitchFamily="18" charset="0"/>
              </a:rPr>
              <a:t>table_name = ‘table_name’		</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6809877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CREATE TABLE</a:t>
            </a:r>
            <a:endParaRPr lang="en-US" sz="5400">
              <a:latin typeface="SF Movie Poster" panose="00000400000000000000" pitchFamily="2" charset="0"/>
            </a:endParaRPr>
          </a:p>
        </p:txBody>
      </p:sp>
      <p:sp>
        <p:nvSpPr>
          <p:cNvPr id="5" name="TextBox 4"/>
          <p:cNvSpPr txBox="1"/>
          <p:nvPr/>
        </p:nvSpPr>
        <p:spPr>
          <a:xfrm>
            <a:off x="1004607" y="1785512"/>
            <a:ext cx="10182785"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CREATE TABLE </a:t>
            </a:r>
            <a:r>
              <a:rPr lang="en-US" sz="2400" smtClean="0">
                <a:latin typeface="Adobe Devanagari" panose="02040503050201020203" pitchFamily="18" charset="0"/>
                <a:cs typeface="Adobe Devanagari" panose="02040503050201020203" pitchFamily="18" charset="0"/>
              </a:rPr>
              <a:t>creates a new table. The syntax for table creation is the following:</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CREATE TABLE </a:t>
            </a:r>
            <a:r>
              <a:rPr lang="en-US" sz="2400" smtClean="0">
                <a:latin typeface="Adobe Devanagari" panose="02040503050201020203" pitchFamily="18" charset="0"/>
                <a:cs typeface="Adobe Devanagari" panose="02040503050201020203" pitchFamily="18" charset="0"/>
              </a:rPr>
              <a:t>table_name (</a:t>
            </a:r>
          </a:p>
          <a:p>
            <a:pPr>
              <a:lnSpc>
                <a:spcPct val="150000"/>
              </a:lnSpc>
            </a:pPr>
            <a:r>
              <a:rPr lang="en-US" sz="2400">
                <a:latin typeface="Adobe Devanagari" panose="02040503050201020203" pitchFamily="18" charset="0"/>
                <a:cs typeface="Adobe Devanagari" panose="02040503050201020203" pitchFamily="18" charset="0"/>
              </a:rPr>
              <a:t>c</a:t>
            </a:r>
            <a:r>
              <a:rPr lang="en-US" sz="2400" smtClean="0">
                <a:latin typeface="Adobe Devanagari" panose="02040503050201020203" pitchFamily="18" charset="0"/>
                <a:cs typeface="Adobe Devanagari" panose="02040503050201020203" pitchFamily="18" charset="0"/>
              </a:rPr>
              <a:t>olumn1 data_type_column1,</a:t>
            </a:r>
          </a:p>
          <a:p>
            <a:pPr>
              <a:lnSpc>
                <a:spcPct val="150000"/>
              </a:lnSpc>
            </a:pPr>
            <a:r>
              <a:rPr lang="en-US" sz="2400">
                <a:latin typeface="Adobe Devanagari" panose="02040503050201020203" pitchFamily="18" charset="0"/>
                <a:cs typeface="Adobe Devanagari" panose="02040503050201020203" pitchFamily="18" charset="0"/>
              </a:rPr>
              <a:t>c</a:t>
            </a:r>
            <a:r>
              <a:rPr lang="en-US" sz="2400" smtClean="0">
                <a:latin typeface="Adobe Devanagari" panose="02040503050201020203" pitchFamily="18" charset="0"/>
                <a:cs typeface="Adobe Devanagari" panose="02040503050201020203" pitchFamily="18" charset="0"/>
              </a:rPr>
              <a:t>olumn2 data_type_column2)</a:t>
            </a:r>
          </a:p>
          <a:p>
            <a:pPr algn="ctr">
              <a:lnSpc>
                <a:spcPct val="150000"/>
              </a:lnSpc>
            </a:pPr>
            <a:r>
              <a:rPr lang="en-US" sz="2400" smtClean="0">
                <a:latin typeface="Adobe Devanagari" panose="02040503050201020203" pitchFamily="18" charset="0"/>
                <a:cs typeface="Adobe Devanagari" panose="02040503050201020203" pitchFamily="18" charset="0"/>
              </a:rPr>
              <a:t>For example: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CREATE TABLE </a:t>
            </a:r>
            <a:r>
              <a:rPr lang="en-US" sz="2400" smtClean="0">
                <a:latin typeface="Adobe Devanagari" panose="02040503050201020203" pitchFamily="18" charset="0"/>
                <a:cs typeface="Adobe Devanagari" panose="02040503050201020203" pitchFamily="18" charset="0"/>
              </a:rPr>
              <a:t>population (</a:t>
            </a:r>
          </a:p>
          <a:p>
            <a:pPr>
              <a:lnSpc>
                <a:spcPct val="150000"/>
              </a:lnSpc>
            </a:pPr>
            <a:r>
              <a:rPr lang="en-US" sz="2400">
                <a:latin typeface="Adobe Devanagari" panose="02040503050201020203" pitchFamily="18" charset="0"/>
                <a:cs typeface="Adobe Devanagari" panose="02040503050201020203" pitchFamily="18" charset="0"/>
              </a:rPr>
              <a:t>c</a:t>
            </a:r>
            <a:r>
              <a:rPr lang="en-US" sz="2400" smtClean="0">
                <a:latin typeface="Adobe Devanagari" panose="02040503050201020203" pitchFamily="18" charset="0"/>
                <a:cs typeface="Adobe Devanagari" panose="02040503050201020203" pitchFamily="18" charset="0"/>
              </a:rPr>
              <a:t>ountry varchar</a:t>
            </a:r>
          </a:p>
          <a:p>
            <a:pPr>
              <a:lnSpc>
                <a:spcPct val="150000"/>
              </a:lnSpc>
            </a:pPr>
            <a:r>
              <a:rPr lang="en-US" sz="2400">
                <a:latin typeface="Adobe Devanagari" panose="02040503050201020203" pitchFamily="18" charset="0"/>
                <a:cs typeface="Adobe Devanagari" panose="02040503050201020203" pitchFamily="18" charset="0"/>
              </a:rPr>
              <a:t>p</a:t>
            </a:r>
            <a:r>
              <a:rPr lang="en-US" sz="2400" smtClean="0">
                <a:latin typeface="Adobe Devanagari" panose="02040503050201020203" pitchFamily="18" charset="0"/>
                <a:cs typeface="Adobe Devanagari" panose="02040503050201020203" pitchFamily="18" charset="0"/>
              </a:rPr>
              <a:t>opulation int)</a:t>
            </a:r>
          </a:p>
        </p:txBody>
      </p:sp>
    </p:spTree>
    <p:extLst>
      <p:ext uri="{BB962C8B-B14F-4D97-AF65-F5344CB8AC3E}">
        <p14:creationId xmlns:p14="http://schemas.microsoft.com/office/powerpoint/2010/main" val="18939541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CREATE TABLE</a:t>
            </a:r>
            <a:endParaRPr lang="en-US" sz="5400">
              <a:latin typeface="SF Movie Poster" panose="00000400000000000000" pitchFamily="2" charset="0"/>
            </a:endParaRPr>
          </a:p>
        </p:txBody>
      </p:sp>
      <p:sp>
        <p:nvSpPr>
          <p:cNvPr id="5" name="TextBox 4"/>
          <p:cNvSpPr txBox="1"/>
          <p:nvPr/>
        </p:nvSpPr>
        <p:spPr>
          <a:xfrm>
            <a:off x="1004607" y="1785512"/>
            <a:ext cx="10182785" cy="3970318"/>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CREATE TABLE </a:t>
            </a:r>
            <a:r>
              <a:rPr lang="en-US" sz="2400" smtClean="0">
                <a:latin typeface="Adobe Devanagari" panose="02040503050201020203" pitchFamily="18" charset="0"/>
                <a:cs typeface="Adobe Devanagari" panose="02040503050201020203" pitchFamily="18" charset="0"/>
              </a:rPr>
              <a:t>creates a new table.</a:t>
            </a:r>
          </a:p>
          <a:p>
            <a:pPr>
              <a:lnSpc>
                <a:spcPct val="150000"/>
              </a:lnSpc>
            </a:pPr>
            <a:r>
              <a:rPr lang="en-US" sz="2400" smtClean="0">
                <a:latin typeface="Adobe Devanagari" panose="02040503050201020203" pitchFamily="18" charset="0"/>
                <a:cs typeface="Adobe Devanagari" panose="02040503050201020203" pitchFamily="18" charset="0"/>
              </a:rPr>
              <a:t>The new table can be created based on a query from existing tables:</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CREATE TABLE </a:t>
            </a:r>
            <a:r>
              <a:rPr lang="en-US" sz="2400" smtClean="0">
                <a:latin typeface="Adobe Devanagari" panose="02040503050201020203" pitchFamily="18" charset="0"/>
                <a:cs typeface="Adobe Devanagari" panose="02040503050201020203" pitchFamily="18" charset="0"/>
              </a:rPr>
              <a:t>table_name AS</a:t>
            </a:r>
          </a:p>
          <a:p>
            <a:pPr>
              <a:lnSpc>
                <a:spcPct val="150000"/>
              </a:lnSpc>
            </a:pPr>
            <a:r>
              <a:rPr lang="en-US" sz="2400" smtClean="0">
                <a:latin typeface="Adobe Devanagari" panose="02040503050201020203" pitchFamily="18" charset="0"/>
                <a:cs typeface="Adobe Devanagari" panose="02040503050201020203" pitchFamily="18" charset="0"/>
              </a:rPr>
              <a:t>SELECT column1, column2</a:t>
            </a:r>
          </a:p>
          <a:p>
            <a:pPr>
              <a:lnSpc>
                <a:spcPct val="150000"/>
              </a:lnSpc>
            </a:pPr>
            <a:r>
              <a:rPr lang="en-US" sz="2400" smtClean="0">
                <a:latin typeface="Adobe Devanagari" panose="02040503050201020203" pitchFamily="18" charset="0"/>
                <a:cs typeface="Adobe Devanagari" panose="02040503050201020203" pitchFamily="18" charset="0"/>
              </a:rPr>
              <a:t>FROM table1</a:t>
            </a:r>
          </a:p>
          <a:p>
            <a:pPr>
              <a:lnSpc>
                <a:spcPct val="150000"/>
              </a:lnSpc>
            </a:pPr>
            <a:r>
              <a:rPr lang="en-US" sz="2400" smtClean="0">
                <a:latin typeface="Adobe Devanagari" panose="02040503050201020203" pitchFamily="18" charset="0"/>
                <a:cs typeface="Adobe Devanagari" panose="02040503050201020203" pitchFamily="18" charset="0"/>
              </a:rPr>
              <a:t>WHERE condition</a:t>
            </a:r>
          </a:p>
        </p:txBody>
      </p:sp>
    </p:spTree>
    <p:extLst>
      <p:ext uri="{BB962C8B-B14F-4D97-AF65-F5344CB8AC3E}">
        <p14:creationId xmlns:p14="http://schemas.microsoft.com/office/powerpoint/2010/main" val="16945228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CREATE TABLE (NOT NULL)</a:t>
            </a:r>
            <a:endParaRPr lang="en-US" sz="5400">
              <a:latin typeface="SF Movie Poster" panose="00000400000000000000" pitchFamily="2" charset="0"/>
            </a:endParaRPr>
          </a:p>
        </p:txBody>
      </p:sp>
      <p:sp>
        <p:nvSpPr>
          <p:cNvPr id="5" name="TextBox 4"/>
          <p:cNvSpPr txBox="1"/>
          <p:nvPr/>
        </p:nvSpPr>
        <p:spPr>
          <a:xfrm>
            <a:off x="385552" y="1779687"/>
            <a:ext cx="11420895"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NOT NULL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doesn’t allow null values on the column (present or future null values)</a:t>
            </a:r>
            <a:endParaRPr lang="en-US" sz="2400" smtClean="0">
              <a:latin typeface="Adobe Devanagari" panose="02040503050201020203" pitchFamily="18" charset="0"/>
              <a:cs typeface="Adobe Devanagari" panose="02040503050201020203" pitchFamily="18" charset="0"/>
            </a:endParaRP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CREATE TABLE </a:t>
            </a:r>
            <a:r>
              <a:rPr lang="en-US" sz="2400" smtClean="0">
                <a:latin typeface="Adobe Devanagari" panose="02040503050201020203" pitchFamily="18" charset="0"/>
                <a:cs typeface="Adobe Devanagari" panose="02040503050201020203" pitchFamily="18" charset="0"/>
              </a:rPr>
              <a:t>table_name (</a:t>
            </a:r>
          </a:p>
          <a:p>
            <a:pPr>
              <a:lnSpc>
                <a:spcPct val="150000"/>
              </a:lnSpc>
            </a:pPr>
            <a:r>
              <a:rPr lang="en-US" sz="2400">
                <a:latin typeface="Adobe Devanagari" panose="02040503050201020203" pitchFamily="18" charset="0"/>
                <a:cs typeface="Adobe Devanagari" panose="02040503050201020203" pitchFamily="18" charset="0"/>
              </a:rPr>
              <a:t>c</a:t>
            </a:r>
            <a:r>
              <a:rPr lang="en-US" sz="2400" smtClean="0">
                <a:latin typeface="Adobe Devanagari" panose="02040503050201020203" pitchFamily="18" charset="0"/>
                <a:cs typeface="Adobe Devanagari" panose="02040503050201020203" pitchFamily="18" charset="0"/>
              </a:rPr>
              <a:t>olumn1 data_type_column1 </a:t>
            </a:r>
            <a:r>
              <a:rPr lang="en-US" sz="2400" smtClean="0">
                <a:solidFill>
                  <a:schemeClr val="accent1"/>
                </a:solidFill>
                <a:latin typeface="Adobe Devanagari" panose="02040503050201020203" pitchFamily="18" charset="0"/>
                <a:cs typeface="Adobe Devanagari" panose="02040503050201020203" pitchFamily="18" charset="0"/>
              </a:rPr>
              <a:t>NOT NULL</a:t>
            </a:r>
            <a:r>
              <a:rPr lang="en-US" sz="2400" smtClean="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Sets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NOT NULL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when creating a table</a:t>
            </a: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a:latin typeface="Adobe Devanagari" panose="02040503050201020203" pitchFamily="18" charset="0"/>
                <a:cs typeface="Adobe Devanagari" panose="02040503050201020203" pitchFamily="18" charset="0"/>
              </a:rPr>
              <a:t>c</a:t>
            </a:r>
            <a:r>
              <a:rPr lang="en-US" sz="2400" smtClean="0">
                <a:latin typeface="Adobe Devanagari" panose="02040503050201020203" pitchFamily="18" charset="0"/>
                <a:cs typeface="Adobe Devanagari" panose="02040503050201020203" pitchFamily="18" charset="0"/>
              </a:rPr>
              <a:t>olumn2 data_type_column2)</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ALTER</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TABLE</a:t>
            </a:r>
            <a:r>
              <a:rPr lang="en-US" sz="2400" smtClean="0">
                <a:latin typeface="Adobe Devanagari" panose="02040503050201020203" pitchFamily="18" charset="0"/>
                <a:cs typeface="Adobe Devanagari" panose="02040503050201020203" pitchFamily="18" charset="0"/>
              </a:rPr>
              <a:t> table_name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ALTER</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COLUMN</a:t>
            </a:r>
            <a:r>
              <a:rPr lang="en-US" sz="2400" smtClean="0">
                <a:latin typeface="Adobe Devanagari" panose="02040503050201020203" pitchFamily="18" charset="0"/>
                <a:cs typeface="Adobe Devanagari" panose="02040503050201020203" pitchFamily="18" charset="0"/>
              </a:rPr>
              <a:t> column_name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Sets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NOT NULL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on existing column from table</a:t>
            </a: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SET NOT NULL				</a:t>
            </a:r>
            <a:r>
              <a:rPr lang="en-US" sz="2400" smtClean="0">
                <a:latin typeface="Adobe Devanagari" panose="02040503050201020203" pitchFamily="18" charset="0"/>
                <a:cs typeface="Adobe Devanagari" panose="02040503050201020203" pitchFamily="18" charset="0"/>
              </a:rPr>
              <a:t>      * change </a:t>
            </a:r>
            <a:r>
              <a:rPr lang="en-US" sz="2400" smtClean="0">
                <a:solidFill>
                  <a:schemeClr val="accent1"/>
                </a:solidFill>
                <a:latin typeface="Adobe Devanagari" panose="02040503050201020203" pitchFamily="18" charset="0"/>
                <a:cs typeface="Adobe Devanagari" panose="02040503050201020203" pitchFamily="18" charset="0"/>
              </a:rPr>
              <a:t>SET </a:t>
            </a:r>
            <a:r>
              <a:rPr lang="en-US" sz="2400" smtClean="0">
                <a:latin typeface="Adobe Devanagari" panose="02040503050201020203" pitchFamily="18" charset="0"/>
                <a:cs typeface="Adobe Devanagari" panose="02040503050201020203" pitchFamily="18" charset="0"/>
              </a:rPr>
              <a:t>to</a:t>
            </a:r>
            <a:r>
              <a:rPr lang="en-US" sz="2400" smtClean="0">
                <a:solidFill>
                  <a:schemeClr val="accent1"/>
                </a:solidFill>
                <a:latin typeface="Adobe Devanagari" panose="02040503050201020203" pitchFamily="18" charset="0"/>
                <a:cs typeface="Adobe Devanagari" panose="02040503050201020203" pitchFamily="18" charset="0"/>
              </a:rPr>
              <a:t> DROP </a:t>
            </a:r>
            <a:r>
              <a:rPr lang="en-US" sz="2400" smtClean="0">
                <a:latin typeface="Adobe Devanagari" panose="02040503050201020203" pitchFamily="18" charset="0"/>
                <a:cs typeface="Adobe Devanagari" panose="02040503050201020203" pitchFamily="18" charset="0"/>
              </a:rPr>
              <a:t>to remove constraint</a:t>
            </a:r>
          </a:p>
        </p:txBody>
      </p:sp>
    </p:spTree>
    <p:extLst>
      <p:ext uri="{BB962C8B-B14F-4D97-AF65-F5344CB8AC3E}">
        <p14:creationId xmlns:p14="http://schemas.microsoft.com/office/powerpoint/2010/main" val="31676303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CREATE TABLE (UNIQUE)</a:t>
            </a:r>
            <a:endParaRPr lang="en-US" sz="5400">
              <a:latin typeface="SF Movie Poster" panose="00000400000000000000" pitchFamily="2" charset="0"/>
            </a:endParaRPr>
          </a:p>
        </p:txBody>
      </p:sp>
      <p:sp>
        <p:nvSpPr>
          <p:cNvPr id="5" name="TextBox 4"/>
          <p:cNvSpPr txBox="1"/>
          <p:nvPr/>
        </p:nvSpPr>
        <p:spPr>
          <a:xfrm>
            <a:off x="1" y="1779687"/>
            <a:ext cx="12192000" cy="5078313"/>
          </a:xfrm>
          <a:prstGeom prst="rect">
            <a:avLst/>
          </a:prstGeom>
          <a:noFill/>
        </p:spPr>
        <p:txBody>
          <a:bodyPr wrap="square" rtlCol="0">
            <a:spAutoFit/>
          </a:bodyPr>
          <a:lstStyle/>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UNIQUE </a:t>
            </a:r>
            <a:r>
              <a:rPr lang="en-US" sz="2400">
                <a:latin typeface="Adobe Devanagari" panose="02040503050201020203" pitchFamily="18" charset="0"/>
                <a:cs typeface="Adobe Devanagari" panose="02040503050201020203" pitchFamily="18" charset="0"/>
                <a:sym typeface="Wingdings" panose="05000000000000000000" pitchFamily="2" charset="2"/>
              </a:rPr>
              <a:t> doesn’t allow repeated values on a column (present or future repeated values)</a:t>
            </a:r>
            <a:endParaRPr lang="en-US" sz="2400">
              <a:latin typeface="Adobe Devanagari" panose="02040503050201020203" pitchFamily="18" charset="0"/>
              <a:cs typeface="Adobe Devanagari" panose="02040503050201020203" pitchFamily="18" charset="0"/>
            </a:endParaRP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CREATE TABLE </a:t>
            </a:r>
            <a:r>
              <a:rPr lang="en-US" sz="2400" smtClean="0">
                <a:latin typeface="Adobe Devanagari" panose="02040503050201020203" pitchFamily="18" charset="0"/>
                <a:cs typeface="Adobe Devanagari" panose="02040503050201020203" pitchFamily="18" charset="0"/>
              </a:rPr>
              <a:t>table_name (</a:t>
            </a:r>
          </a:p>
          <a:p>
            <a:pPr>
              <a:lnSpc>
                <a:spcPct val="150000"/>
              </a:lnSpc>
            </a:pPr>
            <a:r>
              <a:rPr lang="en-US" sz="2400">
                <a:latin typeface="Adobe Devanagari" panose="02040503050201020203" pitchFamily="18" charset="0"/>
                <a:cs typeface="Adobe Devanagari" panose="02040503050201020203" pitchFamily="18" charset="0"/>
              </a:rPr>
              <a:t>c</a:t>
            </a:r>
            <a:r>
              <a:rPr lang="en-US" sz="2400" smtClean="0">
                <a:latin typeface="Adobe Devanagari" panose="02040503050201020203" pitchFamily="18" charset="0"/>
                <a:cs typeface="Adobe Devanagari" panose="02040503050201020203" pitchFamily="18" charset="0"/>
              </a:rPr>
              <a:t>olumn1 data_type_column1 </a:t>
            </a:r>
            <a:r>
              <a:rPr lang="en-US" sz="2400" smtClean="0">
                <a:solidFill>
                  <a:schemeClr val="accent1"/>
                </a:solidFill>
                <a:latin typeface="Adobe Devanagari" panose="02040503050201020203" pitchFamily="18" charset="0"/>
                <a:cs typeface="Adobe Devanagari" panose="02040503050201020203" pitchFamily="18" charset="0"/>
              </a:rPr>
              <a:t>UNIQUE</a:t>
            </a:r>
            <a:r>
              <a:rPr lang="en-US" sz="2400" smtClean="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Sets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UNIQUE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when creating a table</a:t>
            </a: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a:latin typeface="Adobe Devanagari" panose="02040503050201020203" pitchFamily="18" charset="0"/>
                <a:cs typeface="Adobe Devanagari" panose="02040503050201020203" pitchFamily="18" charset="0"/>
              </a:rPr>
              <a:t>c</a:t>
            </a:r>
            <a:r>
              <a:rPr lang="en-US" sz="2400" smtClean="0">
                <a:latin typeface="Adobe Devanagari" panose="02040503050201020203" pitchFamily="18" charset="0"/>
                <a:cs typeface="Adobe Devanagari" panose="02040503050201020203" pitchFamily="18" charset="0"/>
              </a:rPr>
              <a:t>olumn2 data_type_column2 </a:t>
            </a:r>
            <a:r>
              <a:rPr lang="en-US" sz="2400" smtClean="0">
                <a:solidFill>
                  <a:schemeClr val="accent1"/>
                </a:solidFill>
                <a:latin typeface="Adobe Devanagari" panose="02040503050201020203" pitchFamily="18" charset="0"/>
                <a:cs typeface="Adobe Devanagari" panose="02040503050201020203" pitchFamily="18" charset="0"/>
              </a:rPr>
              <a:t>NOT NULL UNIQUE</a:t>
            </a:r>
            <a:r>
              <a:rPr lang="en-US" sz="2400" smtClean="0">
                <a:latin typeface="Adobe Devanagari" panose="02040503050201020203" pitchFamily="18" charset="0"/>
                <a:cs typeface="Adobe Devanagari" panose="02040503050201020203" pitchFamily="18" charset="0"/>
              </a:rPr>
              <a:t>)</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ALTER</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TABLE</a:t>
            </a:r>
            <a:r>
              <a:rPr lang="en-US" sz="2400" smtClean="0">
                <a:latin typeface="Adobe Devanagari" panose="02040503050201020203" pitchFamily="18" charset="0"/>
                <a:cs typeface="Adobe Devanagari" panose="02040503050201020203" pitchFamily="18" charset="0"/>
              </a:rPr>
              <a:t> table_name			</a:t>
            </a:r>
            <a:r>
              <a:rPr lang="en-US" sz="2400">
                <a:latin typeface="Adobe Devanagari" panose="02040503050201020203" pitchFamily="18" charset="0"/>
                <a:cs typeface="Adobe Devanagari" panose="02040503050201020203" pitchFamily="18" charset="0"/>
                <a:sym typeface="Wingdings" panose="05000000000000000000" pitchFamily="2" charset="2"/>
              </a:rPr>
              <a:t>  Sets </a:t>
            </a:r>
            <a:r>
              <a:rPr lang="en-US" sz="240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UNIQUE </a:t>
            </a:r>
            <a:r>
              <a:rPr lang="en-US" sz="2400">
                <a:latin typeface="Adobe Devanagari" panose="02040503050201020203" pitchFamily="18" charset="0"/>
                <a:cs typeface="Adobe Devanagari" panose="02040503050201020203" pitchFamily="18" charset="0"/>
                <a:sym typeface="Wingdings" panose="05000000000000000000" pitchFamily="2" charset="2"/>
              </a:rPr>
              <a:t>on existing column from table</a:t>
            </a: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ADD CONSTRAINT </a:t>
            </a:r>
            <a:r>
              <a:rPr lang="en-US" sz="2400" smtClean="0">
                <a:latin typeface="Adobe Devanagari" panose="02040503050201020203" pitchFamily="18" charset="0"/>
                <a:cs typeface="Adobe Devanagari" panose="02040503050201020203" pitchFamily="18" charset="0"/>
              </a:rPr>
              <a:t>constraint_name		</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      * </a:t>
            </a:r>
            <a:r>
              <a:rPr lang="en-US" sz="2400">
                <a:latin typeface="Adobe Devanagari" panose="02040503050201020203" pitchFamily="18" charset="0"/>
                <a:cs typeface="Adobe Devanagari" panose="02040503050201020203" pitchFamily="18" charset="0"/>
              </a:rPr>
              <a:t>change </a:t>
            </a:r>
            <a:r>
              <a:rPr lang="en-US" sz="2400">
                <a:solidFill>
                  <a:schemeClr val="accent1"/>
                </a:solidFill>
                <a:latin typeface="Adobe Devanagari" panose="02040503050201020203" pitchFamily="18" charset="0"/>
                <a:cs typeface="Adobe Devanagari" panose="02040503050201020203" pitchFamily="18" charset="0"/>
              </a:rPr>
              <a:t>ADD </a:t>
            </a:r>
            <a:r>
              <a:rPr lang="en-US" sz="2400">
                <a:latin typeface="Adobe Devanagari" panose="02040503050201020203" pitchFamily="18" charset="0"/>
                <a:cs typeface="Adobe Devanagari" panose="02040503050201020203" pitchFamily="18" charset="0"/>
              </a:rPr>
              <a:t>to</a:t>
            </a:r>
            <a:r>
              <a:rPr lang="en-US" sz="2400">
                <a:solidFill>
                  <a:schemeClr val="accent1"/>
                </a:solidFill>
                <a:latin typeface="Adobe Devanagari" panose="02040503050201020203" pitchFamily="18" charset="0"/>
                <a:cs typeface="Adobe Devanagari" panose="02040503050201020203" pitchFamily="18" charset="0"/>
              </a:rPr>
              <a:t> DROP </a:t>
            </a:r>
            <a:r>
              <a:rPr lang="en-US" sz="2400">
                <a:latin typeface="Adobe Devanagari" panose="02040503050201020203" pitchFamily="18" charset="0"/>
                <a:cs typeface="Adobe Devanagari" panose="02040503050201020203" pitchFamily="18" charset="0"/>
              </a:rPr>
              <a:t>to remove constraint</a:t>
            </a: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UNIQUE</a:t>
            </a:r>
            <a:r>
              <a:rPr lang="en-US" sz="2400" smtClean="0">
                <a:latin typeface="Adobe Devanagari" panose="02040503050201020203" pitchFamily="18" charset="0"/>
                <a:cs typeface="Adobe Devanagari" panose="02040503050201020203" pitchFamily="18" charset="0"/>
              </a:rPr>
              <a:t> (column_name)</a:t>
            </a:r>
            <a:r>
              <a:rPr lang="en-US" sz="2400" smtClean="0">
                <a:solidFill>
                  <a:schemeClr val="accent1"/>
                </a:solidFill>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        and remove the last line (UNIQUE (column_name))</a:t>
            </a:r>
          </a:p>
        </p:txBody>
      </p:sp>
    </p:spTree>
    <p:extLst>
      <p:ext uri="{BB962C8B-B14F-4D97-AF65-F5344CB8AC3E}">
        <p14:creationId xmlns:p14="http://schemas.microsoft.com/office/powerpoint/2010/main" val="29539663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CREATE TABLE (PRIMARY KEY)</a:t>
            </a:r>
            <a:endParaRPr lang="en-US" sz="5400">
              <a:latin typeface="SF Movie Poster" panose="00000400000000000000" pitchFamily="2" charset="0"/>
            </a:endParaRPr>
          </a:p>
        </p:txBody>
      </p:sp>
      <p:sp>
        <p:nvSpPr>
          <p:cNvPr id="5" name="TextBox 4"/>
          <p:cNvSpPr txBox="1"/>
          <p:nvPr/>
        </p:nvSpPr>
        <p:spPr>
          <a:xfrm>
            <a:off x="192776" y="1820028"/>
            <a:ext cx="11806448" cy="5032147"/>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PRIMARY KEY</a:t>
            </a:r>
            <a:r>
              <a:rPr lang="en-US" sz="2400" smtClean="0">
                <a:latin typeface="Adobe Devanagari" panose="02040503050201020203" pitchFamily="18" charset="0"/>
                <a:cs typeface="Adobe Devanagari" panose="02040503050201020203" pitchFamily="18" charset="0"/>
              </a:rPr>
              <a:t> is used to designate a column that uniquely identifies records.</a:t>
            </a:r>
          </a:p>
          <a:p>
            <a:pPr>
              <a:lnSpc>
                <a:spcPct val="150000"/>
              </a:lnSpc>
            </a:pPr>
            <a:r>
              <a:rPr lang="en-US" sz="2400" smtClean="0">
                <a:latin typeface="Adobe Devanagari" panose="02040503050201020203" pitchFamily="18" charset="0"/>
                <a:cs typeface="Adobe Devanagari" panose="02040503050201020203" pitchFamily="18" charset="0"/>
              </a:rPr>
              <a:t>Using </a:t>
            </a:r>
            <a:r>
              <a:rPr lang="en-US" sz="2400" smtClean="0">
                <a:solidFill>
                  <a:schemeClr val="accent1"/>
                </a:solidFill>
                <a:latin typeface="Adobe Devanagari" panose="02040503050201020203" pitchFamily="18" charset="0"/>
                <a:cs typeface="Adobe Devanagari" panose="02040503050201020203" pitchFamily="18" charset="0"/>
              </a:rPr>
              <a:t>PRIMARY KEY </a:t>
            </a:r>
            <a:r>
              <a:rPr lang="en-US" sz="2400" smtClean="0">
                <a:latin typeface="Adobe Devanagari" panose="02040503050201020203" pitchFamily="18" charset="0"/>
                <a:cs typeface="Adobe Devanagari" panose="02040503050201020203" pitchFamily="18" charset="0"/>
              </a:rPr>
              <a:t>on table creation:</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CREATE </a:t>
            </a:r>
            <a:r>
              <a:rPr lang="en-US" sz="2400">
                <a:solidFill>
                  <a:schemeClr val="accent1"/>
                </a:solidFill>
                <a:latin typeface="Adobe Devanagari" panose="02040503050201020203" pitchFamily="18" charset="0"/>
                <a:cs typeface="Adobe Devanagari" panose="02040503050201020203" pitchFamily="18" charset="0"/>
              </a:rPr>
              <a:t>TABLE </a:t>
            </a:r>
            <a:r>
              <a:rPr lang="en-US" sz="2400">
                <a:latin typeface="Adobe Devanagari" panose="02040503050201020203" pitchFamily="18" charset="0"/>
                <a:cs typeface="Adobe Devanagari" panose="02040503050201020203" pitchFamily="18" charset="0"/>
              </a:rPr>
              <a:t>Persons (				</a:t>
            </a:r>
            <a:r>
              <a:rPr lang="en-US" sz="240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One column is </a:t>
            </a:r>
            <a:r>
              <a:rPr lang="en-US" sz="2400">
                <a:solidFill>
                  <a:schemeClr val="accent1"/>
                </a:solidFill>
                <a:latin typeface="Adobe Devanagari" panose="02040503050201020203" pitchFamily="18" charset="0"/>
                <a:cs typeface="Adobe Devanagari" panose="02040503050201020203" pitchFamily="18" charset="0"/>
              </a:rPr>
              <a:t>PRIMARY KEY </a:t>
            </a:r>
            <a:endParaRPr lang="en-US" sz="2400" smtClean="0">
              <a:solidFill>
                <a:schemeClr val="accent1"/>
              </a:solidFill>
              <a:latin typeface="Adobe Devanagari" panose="02040503050201020203" pitchFamily="18" charset="0"/>
              <a:cs typeface="Adobe Devanagari" panose="02040503050201020203" pitchFamily="18" charset="0"/>
            </a:endParaRPr>
          </a:p>
          <a:p>
            <a:pPr>
              <a:lnSpc>
                <a:spcPct val="150000"/>
              </a:lnSpc>
            </a:pPr>
            <a:r>
              <a:rPr lang="en-US" sz="2400" smtClean="0">
                <a:latin typeface="Adobe Devanagari" panose="02040503050201020203" pitchFamily="18" charset="0"/>
                <a:cs typeface="Adobe Devanagari" panose="02040503050201020203" pitchFamily="18" charset="0"/>
              </a:rPr>
              <a:t>id</a:t>
            </a:r>
            <a:r>
              <a:rPr lang="en-US" sz="2400" smtClean="0">
                <a:solidFill>
                  <a:schemeClr val="accent1"/>
                </a:solidFill>
                <a:latin typeface="Adobe Devanagari" panose="02040503050201020203" pitchFamily="18" charset="0"/>
                <a:cs typeface="Adobe Devanagari" panose="02040503050201020203" pitchFamily="18" charset="0"/>
              </a:rPr>
              <a:t> </a:t>
            </a:r>
            <a:r>
              <a:rPr lang="en-US" sz="2400">
                <a:latin typeface="Adobe Devanagari" panose="02040503050201020203" pitchFamily="18" charset="0"/>
                <a:cs typeface="Adobe Devanagari" panose="02040503050201020203" pitchFamily="18" charset="0"/>
              </a:rPr>
              <a:t>int </a:t>
            </a:r>
            <a:r>
              <a:rPr lang="en-US" sz="2400">
                <a:solidFill>
                  <a:schemeClr val="accent1"/>
                </a:solidFill>
                <a:latin typeface="Adobe Devanagari" panose="02040503050201020203" pitchFamily="18" charset="0"/>
                <a:cs typeface="Adobe Devanagari" panose="02040503050201020203" pitchFamily="18" charset="0"/>
              </a:rPr>
              <a:t>NOT NULL PRIMARY KEY</a:t>
            </a:r>
            <a:r>
              <a:rPr lang="en-US" sz="2400">
                <a:latin typeface="Adobe Devanagari" panose="02040503050201020203" pitchFamily="18" charset="0"/>
                <a:cs typeface="Adobe Devanagari" panose="02040503050201020203" pitchFamily="18" charset="0"/>
              </a:rPr>
              <a:t>);</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CREATE TABLE </a:t>
            </a:r>
            <a:r>
              <a:rPr lang="en-US" sz="2400">
                <a:latin typeface="Adobe Devanagari" panose="02040503050201020203" pitchFamily="18" charset="0"/>
                <a:cs typeface="Adobe Devanagari" panose="02040503050201020203" pitchFamily="18" charset="0"/>
              </a:rPr>
              <a:t>Persons </a:t>
            </a:r>
            <a:r>
              <a:rPr lang="en-US" sz="2400" smtClean="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One or more columns are </a:t>
            </a:r>
            <a:r>
              <a:rPr lang="en-US" sz="2400">
                <a:solidFill>
                  <a:schemeClr val="accent1"/>
                </a:solidFill>
                <a:latin typeface="Adobe Devanagari" panose="02040503050201020203" pitchFamily="18" charset="0"/>
                <a:cs typeface="Adobe Devanagari" panose="02040503050201020203" pitchFamily="18" charset="0"/>
              </a:rPr>
              <a:t>PRIMARY KEY </a:t>
            </a:r>
            <a:r>
              <a:rPr lang="en-US" sz="2400" smtClean="0">
                <a:latin typeface="Adobe Devanagari" panose="02040503050201020203" pitchFamily="18" charset="0"/>
                <a:cs typeface="Adobe Devanagari" panose="02040503050201020203" pitchFamily="18" charset="0"/>
              </a:rPr>
              <a:t>col1</a:t>
            </a:r>
            <a:r>
              <a:rPr lang="en-US" sz="2400" smtClean="0">
                <a:solidFill>
                  <a:schemeClr val="accent1"/>
                </a:solidFill>
                <a:latin typeface="Adobe Devanagari" panose="02040503050201020203" pitchFamily="18" charset="0"/>
                <a:cs typeface="Adobe Devanagari" panose="02040503050201020203" pitchFamily="18" charset="0"/>
              </a:rPr>
              <a:t> </a:t>
            </a:r>
            <a:r>
              <a:rPr lang="en-US" sz="2400">
                <a:latin typeface="Adobe Devanagari" panose="02040503050201020203" pitchFamily="18" charset="0"/>
                <a:cs typeface="Adobe Devanagari" panose="02040503050201020203" pitchFamily="18" charset="0"/>
              </a:rPr>
              <a:t>int </a:t>
            </a:r>
            <a:r>
              <a:rPr lang="en-US" sz="2400">
                <a:solidFill>
                  <a:schemeClr val="accent1"/>
                </a:solidFill>
                <a:latin typeface="Adobe Devanagari" panose="02040503050201020203" pitchFamily="18" charset="0"/>
                <a:cs typeface="Adobe Devanagari" panose="02040503050201020203" pitchFamily="18" charset="0"/>
              </a:rPr>
              <a:t>NOT NULL</a:t>
            </a:r>
            <a:r>
              <a:rPr lang="en-US" sz="2400" smtClean="0">
                <a:latin typeface="Adobe Devanagari" panose="02040503050201020203" pitchFamily="18" charset="0"/>
                <a:cs typeface="Adobe Devanagari" panose="02040503050201020203" pitchFamily="18" charset="0"/>
              </a:rPr>
              <a:t>, col2 int, col3 char,</a:t>
            </a: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PRIMARY </a:t>
            </a:r>
            <a:r>
              <a:rPr lang="en-US" sz="2400">
                <a:solidFill>
                  <a:schemeClr val="accent1"/>
                </a:solidFill>
                <a:latin typeface="Adobe Devanagari" panose="02040503050201020203" pitchFamily="18" charset="0"/>
                <a:cs typeface="Adobe Devanagari" panose="02040503050201020203" pitchFamily="18" charset="0"/>
              </a:rPr>
              <a:t>KEY </a:t>
            </a:r>
            <a:r>
              <a:rPr lang="en-US" sz="2400" smtClean="0">
                <a:latin typeface="Adobe Devanagari" panose="02040503050201020203" pitchFamily="18" charset="0"/>
                <a:cs typeface="Adobe Devanagari" panose="02040503050201020203" pitchFamily="18" charset="0"/>
              </a:rPr>
              <a:t>(col1, col3));</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8437675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CREATE TABLE (PRIMARY KEY)</a:t>
            </a:r>
            <a:endParaRPr lang="en-US" sz="5400">
              <a:latin typeface="SF Movie Poster" panose="00000400000000000000" pitchFamily="2" charset="0"/>
            </a:endParaRPr>
          </a:p>
        </p:txBody>
      </p:sp>
      <p:sp>
        <p:nvSpPr>
          <p:cNvPr id="5" name="TextBox 4"/>
          <p:cNvSpPr txBox="1"/>
          <p:nvPr/>
        </p:nvSpPr>
        <p:spPr>
          <a:xfrm>
            <a:off x="385552" y="1779687"/>
            <a:ext cx="11420895" cy="4524315"/>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PRIMARY KEY</a:t>
            </a:r>
            <a:r>
              <a:rPr lang="en-US" sz="2400" smtClean="0">
                <a:latin typeface="Adobe Devanagari" panose="02040503050201020203" pitchFamily="18" charset="0"/>
                <a:cs typeface="Adobe Devanagari" panose="02040503050201020203" pitchFamily="18" charset="0"/>
              </a:rPr>
              <a:t> is used to designate a column that uniquely identifies records.</a:t>
            </a:r>
          </a:p>
          <a:p>
            <a:pPr>
              <a:lnSpc>
                <a:spcPct val="150000"/>
              </a:lnSpc>
            </a:pPr>
            <a:r>
              <a:rPr lang="en-US" sz="2400" smtClean="0">
                <a:latin typeface="Adobe Devanagari" panose="02040503050201020203" pitchFamily="18" charset="0"/>
                <a:cs typeface="Adobe Devanagari" panose="02040503050201020203" pitchFamily="18" charset="0"/>
              </a:rPr>
              <a:t>Using </a:t>
            </a:r>
            <a:r>
              <a:rPr lang="en-US" sz="2400" smtClean="0">
                <a:solidFill>
                  <a:schemeClr val="accent1"/>
                </a:solidFill>
                <a:latin typeface="Adobe Devanagari" panose="02040503050201020203" pitchFamily="18" charset="0"/>
                <a:cs typeface="Adobe Devanagari" panose="02040503050201020203" pitchFamily="18" charset="0"/>
              </a:rPr>
              <a:t>PRIMARY KEY </a:t>
            </a:r>
            <a:r>
              <a:rPr lang="en-US" sz="2400" smtClean="0">
                <a:latin typeface="Adobe Devanagari" panose="02040503050201020203" pitchFamily="18" charset="0"/>
                <a:cs typeface="Adobe Devanagari" panose="02040503050201020203" pitchFamily="18" charset="0"/>
              </a:rPr>
              <a:t>with a created table:</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ALTER TABLE </a:t>
            </a:r>
            <a:r>
              <a:rPr lang="en-US" sz="2400" smtClean="0">
                <a:latin typeface="Adobe Devanagari" panose="02040503050201020203" pitchFamily="18" charset="0"/>
                <a:cs typeface="Adobe Devanagari" panose="02040503050201020203" pitchFamily="18" charset="0"/>
              </a:rPr>
              <a:t>Persons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On one column</a:t>
            </a: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ADD PRIMARY KEY </a:t>
            </a:r>
            <a:r>
              <a:rPr lang="en-US" sz="2400" smtClean="0">
                <a:latin typeface="Adobe Devanagari" panose="02040503050201020203" pitchFamily="18" charset="0"/>
                <a:cs typeface="Adobe Devanagari" panose="02040503050201020203" pitchFamily="18" charset="0"/>
              </a:rPr>
              <a:t>(id);</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ALTER TABLE </a:t>
            </a:r>
            <a:r>
              <a:rPr lang="en-US" sz="2400" smtClean="0">
                <a:latin typeface="Adobe Devanagari" panose="02040503050201020203" pitchFamily="18" charset="0"/>
                <a:cs typeface="Adobe Devanagari" panose="02040503050201020203" pitchFamily="18" charset="0"/>
              </a:rPr>
              <a:t>Persons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On multiple columns</a:t>
            </a: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ADD CONSTRAINT </a:t>
            </a:r>
            <a:r>
              <a:rPr lang="en-US" sz="2400" smtClean="0">
                <a:latin typeface="Adobe Devanagari" panose="02040503050201020203" pitchFamily="18" charset="0"/>
                <a:cs typeface="Adobe Devanagari" panose="02040503050201020203" pitchFamily="18" charset="0"/>
              </a:rPr>
              <a:t>pk_person </a:t>
            </a:r>
            <a:r>
              <a:rPr lang="en-US" sz="2400">
                <a:solidFill>
                  <a:schemeClr val="accent1"/>
                </a:solidFill>
                <a:latin typeface="Adobe Devanagari" panose="02040503050201020203" pitchFamily="18" charset="0"/>
                <a:cs typeface="Adobe Devanagari" panose="02040503050201020203" pitchFamily="18" charset="0"/>
              </a:rPr>
              <a:t>PRIMARY KEY </a:t>
            </a:r>
            <a:r>
              <a:rPr lang="en-US" sz="2400" smtClean="0">
                <a:latin typeface="Adobe Devanagari" panose="02040503050201020203" pitchFamily="18" charset="0"/>
                <a:cs typeface="Adobe Devanagari" panose="02040503050201020203" pitchFamily="18" charset="0"/>
              </a:rPr>
              <a:t>(id ,LastName);</a:t>
            </a:r>
          </a:p>
        </p:txBody>
      </p:sp>
    </p:spTree>
    <p:extLst>
      <p:ext uri="{BB962C8B-B14F-4D97-AF65-F5344CB8AC3E}">
        <p14:creationId xmlns:p14="http://schemas.microsoft.com/office/powerpoint/2010/main" val="319202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SELECT CLAUSES</a:t>
            </a:r>
            <a:endParaRPr lang="en-US" sz="5400">
              <a:latin typeface="SF Movie Poster" panose="00000400000000000000" pitchFamily="2" charset="0"/>
            </a:endParaRPr>
          </a:p>
        </p:txBody>
      </p:sp>
      <p:sp>
        <p:nvSpPr>
          <p:cNvPr id="5" name="TextBox 4"/>
          <p:cNvSpPr txBox="1"/>
          <p:nvPr/>
        </p:nvSpPr>
        <p:spPr>
          <a:xfrm>
            <a:off x="1004607" y="1785512"/>
            <a:ext cx="10182785" cy="3970318"/>
          </a:xfrm>
          <a:prstGeom prst="rect">
            <a:avLst/>
          </a:prstGeom>
          <a:noFill/>
        </p:spPr>
        <p:txBody>
          <a:bodyPr wrap="square" rtlCol="0">
            <a:spAutoFit/>
          </a:bodyPr>
          <a:lstStyle/>
          <a:p>
            <a:pPr>
              <a:lnSpc>
                <a:spcPct val="150000"/>
              </a:lnSpc>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Clauses that can go inside a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SELECT</a:t>
            </a:r>
          </a:p>
          <a:p>
            <a:pPr marL="342900" indent="-342900">
              <a:lnSpc>
                <a:spcPct val="150000"/>
              </a:lnSpc>
              <a:buFontTx/>
              <a:buChar char="-"/>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A column name or multiple column names from one or multiple tables</a:t>
            </a:r>
          </a:p>
          <a:p>
            <a:pPr marL="342900" indent="-342900">
              <a:lnSpc>
                <a:spcPct val="150000"/>
              </a:lnSpc>
              <a:buFontTx/>
              <a:buChar char="-"/>
            </a:pP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DISTINCT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column names</a:t>
            </a:r>
          </a:p>
          <a:p>
            <a:pPr marL="342900" indent="-342900">
              <a:lnSpc>
                <a:spcPct val="150000"/>
              </a:lnSpc>
              <a:buFontTx/>
              <a:buChar char="-"/>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A Subquery</a:t>
            </a:r>
          </a:p>
          <a:p>
            <a:pPr marL="342900" indent="-342900">
              <a:lnSpc>
                <a:spcPct val="150000"/>
              </a:lnSpc>
              <a:buFontTx/>
              <a:buChar char="-"/>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An Aggregation function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COUNT</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SUM</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AVG</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p>
          <a:p>
            <a:pPr marL="342900" indent="-342900">
              <a:lnSpc>
                <a:spcPct val="150000"/>
              </a:lnSpc>
              <a:buFontTx/>
              <a:buChar char="-"/>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Mathematical formulas (+, -, *, /, …), for example to combine columns</a:t>
            </a:r>
          </a:p>
          <a:p>
            <a:pPr marL="342900" indent="-342900">
              <a:lnSpc>
                <a:spcPct val="150000"/>
              </a:lnSpc>
              <a:buFontTx/>
              <a:buChar char="-"/>
            </a:pPr>
            <a:r>
              <a:rPr lang="en-US" sz="2400" smtClean="0">
                <a:latin typeface="Adobe Devanagari" panose="02040503050201020203" pitchFamily="18" charset="0"/>
                <a:cs typeface="Adobe Devanagari" panose="02040503050201020203" pitchFamily="18" charset="0"/>
                <a:sym typeface="Wingdings" panose="05000000000000000000" pitchFamily="2" charset="2"/>
              </a:rPr>
              <a:t>A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CASE</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statement</a:t>
            </a:r>
          </a:p>
        </p:txBody>
      </p:sp>
    </p:spTree>
    <p:extLst>
      <p:ext uri="{BB962C8B-B14F-4D97-AF65-F5344CB8AC3E}">
        <p14:creationId xmlns:p14="http://schemas.microsoft.com/office/powerpoint/2010/main" val="21962708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CREATE TABLE (PRIMARY KEY)</a:t>
            </a:r>
            <a:endParaRPr lang="en-US" sz="5400">
              <a:latin typeface="SF Movie Poster" panose="00000400000000000000" pitchFamily="2" charset="0"/>
            </a:endParaRPr>
          </a:p>
        </p:txBody>
      </p:sp>
      <p:sp>
        <p:nvSpPr>
          <p:cNvPr id="5" name="TextBox 4"/>
          <p:cNvSpPr txBox="1"/>
          <p:nvPr/>
        </p:nvSpPr>
        <p:spPr>
          <a:xfrm>
            <a:off x="304835" y="1779687"/>
            <a:ext cx="11582330" cy="4524315"/>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PRIMARY KEY</a:t>
            </a:r>
            <a:r>
              <a:rPr lang="en-US" sz="2400" smtClean="0">
                <a:latin typeface="Adobe Devanagari" panose="02040503050201020203" pitchFamily="18" charset="0"/>
                <a:cs typeface="Adobe Devanagari" panose="02040503050201020203" pitchFamily="18" charset="0"/>
              </a:rPr>
              <a:t> is used to designate a column that uniquely identifies records.</a:t>
            </a:r>
          </a:p>
          <a:p>
            <a:pPr>
              <a:lnSpc>
                <a:spcPct val="150000"/>
              </a:lnSpc>
            </a:pPr>
            <a:r>
              <a:rPr lang="en-US" sz="2400" smtClean="0">
                <a:latin typeface="Adobe Devanagari" panose="02040503050201020203" pitchFamily="18" charset="0"/>
                <a:cs typeface="Adobe Devanagari" panose="02040503050201020203" pitchFamily="18" charset="0"/>
              </a:rPr>
              <a:t>Deleting </a:t>
            </a:r>
            <a:r>
              <a:rPr lang="en-US" sz="2400" smtClean="0">
                <a:solidFill>
                  <a:schemeClr val="accent1"/>
                </a:solidFill>
                <a:latin typeface="Adobe Devanagari" panose="02040503050201020203" pitchFamily="18" charset="0"/>
                <a:cs typeface="Adobe Devanagari" panose="02040503050201020203" pitchFamily="18" charset="0"/>
              </a:rPr>
              <a:t>PRIMARY KEY</a:t>
            </a:r>
            <a:r>
              <a:rPr lang="en-US" sz="2400" smtClean="0">
                <a:latin typeface="Adobe Devanagari" panose="02040503050201020203" pitchFamily="18" charset="0"/>
                <a:cs typeface="Adobe Devanagari" panose="02040503050201020203" pitchFamily="18" charset="0"/>
              </a:rPr>
              <a:t>:</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ALTER TABLE </a:t>
            </a:r>
            <a:r>
              <a:rPr lang="en-US" sz="2400" smtClean="0">
                <a:latin typeface="Adobe Devanagari" panose="02040503050201020203" pitchFamily="18" charset="0"/>
                <a:cs typeface="Adobe Devanagari" panose="02040503050201020203" pitchFamily="18" charset="0"/>
              </a:rPr>
              <a:t>Persons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On one column</a:t>
            </a: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DROP PRIMARY KEY</a:t>
            </a:r>
            <a:r>
              <a:rPr lang="en-US" sz="2400" smtClean="0">
                <a:latin typeface="Adobe Devanagari" panose="02040503050201020203" pitchFamily="18" charset="0"/>
                <a:cs typeface="Adobe Devanagari" panose="02040503050201020203" pitchFamily="18" charset="0"/>
              </a:rPr>
              <a:t>;</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fr-FR" sz="2400">
                <a:solidFill>
                  <a:schemeClr val="accent1"/>
                </a:solidFill>
                <a:latin typeface="Adobe Devanagari" panose="02040503050201020203" pitchFamily="18" charset="0"/>
                <a:cs typeface="Adobe Devanagari" panose="02040503050201020203" pitchFamily="18" charset="0"/>
              </a:rPr>
              <a:t>ALTER TABLE </a:t>
            </a:r>
            <a:r>
              <a:rPr lang="fr-FR" sz="2400" smtClean="0">
                <a:latin typeface="Adobe Devanagari" panose="02040503050201020203" pitchFamily="18" charset="0"/>
                <a:cs typeface="Adobe Devanagari" panose="02040503050201020203" pitchFamily="18" charset="0"/>
              </a:rPr>
              <a:t>Persons				</a:t>
            </a:r>
            <a:r>
              <a:rPr lang="fr-FR" sz="2400" smtClean="0">
                <a:latin typeface="Adobe Devanagari" panose="02040503050201020203" pitchFamily="18" charset="0"/>
                <a:cs typeface="Adobe Devanagari" panose="02040503050201020203" pitchFamily="18" charset="0"/>
                <a:sym typeface="Wingdings" panose="05000000000000000000" pitchFamily="2" charset="2"/>
              </a:rPr>
              <a:t> On multiple columns (provide constraint name)</a:t>
            </a:r>
            <a:endParaRPr lang="fr-FR" sz="2400">
              <a:latin typeface="Adobe Devanagari" panose="02040503050201020203" pitchFamily="18" charset="0"/>
              <a:cs typeface="Adobe Devanagari" panose="02040503050201020203" pitchFamily="18" charset="0"/>
            </a:endParaRPr>
          </a:p>
          <a:p>
            <a:pPr>
              <a:lnSpc>
                <a:spcPct val="150000"/>
              </a:lnSpc>
            </a:pPr>
            <a:r>
              <a:rPr lang="fr-FR" sz="2400">
                <a:solidFill>
                  <a:schemeClr val="accent1"/>
                </a:solidFill>
                <a:latin typeface="Adobe Devanagari" panose="02040503050201020203" pitchFamily="18" charset="0"/>
                <a:cs typeface="Adobe Devanagari" panose="02040503050201020203" pitchFamily="18" charset="0"/>
              </a:rPr>
              <a:t>DROP CONSTRAINT </a:t>
            </a:r>
            <a:r>
              <a:rPr lang="fr-FR" sz="2400" smtClean="0">
                <a:latin typeface="Adobe Devanagari" panose="02040503050201020203" pitchFamily="18" charset="0"/>
                <a:cs typeface="Adobe Devanagari" panose="02040503050201020203" pitchFamily="18" charset="0"/>
              </a:rPr>
              <a:t>pk_person;</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0248350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CREATE TABLE (AUTO INCREMENT)</a:t>
            </a:r>
            <a:endParaRPr lang="en-US" sz="5400">
              <a:latin typeface="SF Movie Poster" panose="00000400000000000000" pitchFamily="2" charset="0"/>
            </a:endParaRPr>
          </a:p>
        </p:txBody>
      </p:sp>
      <p:sp>
        <p:nvSpPr>
          <p:cNvPr id="5" name="TextBox 4"/>
          <p:cNvSpPr txBox="1"/>
          <p:nvPr/>
        </p:nvSpPr>
        <p:spPr>
          <a:xfrm>
            <a:off x="385552" y="1779687"/>
            <a:ext cx="11420895"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AUTO INCREMENT</a:t>
            </a:r>
            <a:r>
              <a:rPr lang="en-US" sz="2400" smtClean="0">
                <a:latin typeface="Adobe Devanagari" panose="02040503050201020203" pitchFamily="18" charset="0"/>
                <a:cs typeface="Adobe Devanagari" panose="02040503050201020203" pitchFamily="18" charset="0"/>
              </a:rPr>
              <a:t> is used for a column that has values starting at 1 and incrementing by 1.</a:t>
            </a:r>
          </a:p>
          <a:p>
            <a:pPr>
              <a:lnSpc>
                <a:spcPct val="150000"/>
              </a:lnSpc>
            </a:pPr>
            <a:r>
              <a:rPr lang="en-US" sz="2400" smtClean="0">
                <a:latin typeface="Adobe Devanagari" panose="02040503050201020203" pitchFamily="18" charset="0"/>
                <a:cs typeface="Adobe Devanagari" panose="02040503050201020203" pitchFamily="18" charset="0"/>
              </a:rPr>
              <a:t>This is typically used for an id column that serves as a </a:t>
            </a:r>
            <a:r>
              <a:rPr lang="en-US" sz="2400" smtClean="0">
                <a:solidFill>
                  <a:schemeClr val="accent1"/>
                </a:solidFill>
                <a:latin typeface="Adobe Devanagari" panose="02040503050201020203" pitchFamily="18" charset="0"/>
                <a:cs typeface="Adobe Devanagari" panose="02040503050201020203" pitchFamily="18" charset="0"/>
              </a:rPr>
              <a:t>PRIMARY KEY </a:t>
            </a:r>
            <a:r>
              <a:rPr lang="en-US" sz="2400" smtClean="0">
                <a:latin typeface="Adobe Devanagari" panose="02040503050201020203" pitchFamily="18" charset="0"/>
                <a:cs typeface="Adobe Devanagari" panose="02040503050201020203" pitchFamily="18" charset="0"/>
              </a:rPr>
              <a:t>.</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CREATE </a:t>
            </a:r>
            <a:r>
              <a:rPr lang="en-US" sz="2400">
                <a:solidFill>
                  <a:schemeClr val="accent1"/>
                </a:solidFill>
                <a:latin typeface="Adobe Devanagari" panose="02040503050201020203" pitchFamily="18" charset="0"/>
                <a:cs typeface="Adobe Devanagari" panose="02040503050201020203" pitchFamily="18" charset="0"/>
              </a:rPr>
              <a:t>TABLE </a:t>
            </a:r>
            <a:r>
              <a:rPr lang="en-US" sz="2400" smtClean="0">
                <a:latin typeface="Adobe Devanagari" panose="02040503050201020203" pitchFamily="18" charset="0"/>
                <a:cs typeface="Adobe Devanagari" panose="02040503050201020203" pitchFamily="18" charset="0"/>
              </a:rPr>
              <a:t>table_name(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MySQL</a:t>
            </a:r>
            <a:endParaRPr lang="en-US" sz="2400">
              <a:latin typeface="Adobe Devanagari" panose="02040503050201020203" pitchFamily="18" charset="0"/>
              <a:cs typeface="Adobe Devanagari" panose="02040503050201020203" pitchFamily="18" charset="0"/>
            </a:endParaRPr>
          </a:p>
          <a:p>
            <a:pPr>
              <a:lnSpc>
                <a:spcPct val="150000"/>
              </a:lnSpc>
            </a:pP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id int </a:t>
            </a:r>
            <a:r>
              <a:rPr lang="en-US" sz="2400">
                <a:solidFill>
                  <a:schemeClr val="accent1"/>
                </a:solidFill>
                <a:latin typeface="Adobe Devanagari" panose="02040503050201020203" pitchFamily="18" charset="0"/>
                <a:cs typeface="Adobe Devanagari" panose="02040503050201020203" pitchFamily="18" charset="0"/>
              </a:rPr>
              <a:t>NOT NULL </a:t>
            </a:r>
            <a:r>
              <a:rPr lang="en-US" sz="2400" smtClean="0">
                <a:solidFill>
                  <a:schemeClr val="accent1"/>
                </a:solidFill>
                <a:latin typeface="Adobe Devanagari" panose="02040503050201020203" pitchFamily="18" charset="0"/>
                <a:cs typeface="Adobe Devanagari" panose="02040503050201020203" pitchFamily="18" charset="0"/>
              </a:rPr>
              <a:t>AUTO_INCREMENT</a:t>
            </a:r>
            <a:r>
              <a:rPr lang="en-US" sz="2400" smtClean="0">
                <a:latin typeface="Adobe Devanagari" panose="02040503050201020203" pitchFamily="18" charset="0"/>
                <a:cs typeface="Adobe Devanagari" panose="02040503050201020203" pitchFamily="18" charset="0"/>
              </a:rPr>
              <a:t>);</a:t>
            </a: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CREATE TABLE </a:t>
            </a:r>
            <a:r>
              <a:rPr lang="en-US" sz="2400">
                <a:latin typeface="Adobe Devanagari" panose="02040503050201020203" pitchFamily="18" charset="0"/>
                <a:cs typeface="Adobe Devanagari" panose="02040503050201020203" pitchFamily="18" charset="0"/>
              </a:rPr>
              <a:t>table_name</a:t>
            </a:r>
            <a:r>
              <a:rPr lang="en-US" sz="2400" smtClean="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SQL Server</a:t>
            </a:r>
            <a:endParaRPr lang="en-US" sz="2400">
              <a:latin typeface="Adobe Devanagari" panose="02040503050201020203" pitchFamily="18" charset="0"/>
              <a:cs typeface="Adobe Devanagari" panose="02040503050201020203" pitchFamily="18" charset="0"/>
            </a:endParaRPr>
          </a:p>
          <a:p>
            <a:pPr>
              <a:lnSpc>
                <a:spcPct val="150000"/>
              </a:lnSpc>
            </a:pPr>
            <a:r>
              <a:rPr lang="en-US" sz="2400">
                <a:latin typeface="Adobe Devanagari" panose="02040503050201020203" pitchFamily="18" charset="0"/>
                <a:cs typeface="Adobe Devanagari" panose="02040503050201020203" pitchFamily="18" charset="0"/>
              </a:rPr>
              <a:t>    id int </a:t>
            </a:r>
            <a:r>
              <a:rPr lang="en-US" sz="2400" smtClean="0">
                <a:solidFill>
                  <a:schemeClr val="accent1"/>
                </a:solidFill>
                <a:latin typeface="Adobe Devanagari" panose="02040503050201020203" pitchFamily="18" charset="0"/>
                <a:cs typeface="Adobe Devanagari" panose="02040503050201020203" pitchFamily="18" charset="0"/>
              </a:rPr>
              <a:t>IDENTITY(1,1) PRIMARY KEY</a:t>
            </a:r>
            <a:r>
              <a:rPr lang="en-US" sz="2400" smtClean="0">
                <a:latin typeface="Adobe Devanagari" panose="02040503050201020203" pitchFamily="18" charset="0"/>
                <a:cs typeface="Adobe Devanagari" panose="02040503050201020203" pitchFamily="18" charset="0"/>
              </a:rPr>
              <a:t>);</a:t>
            </a: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CREATE TABLE </a:t>
            </a:r>
            <a:r>
              <a:rPr lang="en-US" sz="2400">
                <a:latin typeface="Adobe Devanagari" panose="02040503050201020203" pitchFamily="18" charset="0"/>
                <a:cs typeface="Adobe Devanagari" panose="02040503050201020203" pitchFamily="18" charset="0"/>
              </a:rPr>
              <a:t>table_name</a:t>
            </a:r>
            <a:r>
              <a:rPr lang="en-US" sz="2400" smtClean="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PostgreSQL</a:t>
            </a:r>
            <a:endParaRPr lang="en-US" sz="2400">
              <a:latin typeface="Adobe Devanagari" panose="02040503050201020203" pitchFamily="18" charset="0"/>
              <a:cs typeface="Adobe Devanagari" panose="02040503050201020203" pitchFamily="18" charset="0"/>
            </a:endParaRPr>
          </a:p>
          <a:p>
            <a:pPr>
              <a:lnSpc>
                <a:spcPct val="150000"/>
              </a:lnSpc>
            </a:pPr>
            <a:r>
              <a:rPr lang="en-US" sz="2400">
                <a:latin typeface="Adobe Devanagari" panose="02040503050201020203" pitchFamily="18" charset="0"/>
                <a:cs typeface="Adobe Devanagari" panose="02040503050201020203" pitchFamily="18" charset="0"/>
              </a:rPr>
              <a:t>    id int </a:t>
            </a:r>
            <a:r>
              <a:rPr lang="en-US" sz="2400" smtClean="0">
                <a:solidFill>
                  <a:schemeClr val="accent1"/>
                </a:solidFill>
                <a:latin typeface="Adobe Devanagari" panose="02040503050201020203" pitchFamily="18" charset="0"/>
                <a:cs typeface="Adobe Devanagari" panose="02040503050201020203" pitchFamily="18" charset="0"/>
              </a:rPr>
              <a:t>SERIAL PRIMARY KEY</a:t>
            </a:r>
            <a:r>
              <a:rPr lang="en-US" sz="2400" smtClean="0">
                <a:latin typeface="Adobe Devanagari" panose="02040503050201020203" pitchFamily="18" charset="0"/>
                <a:cs typeface="Adobe Devanagari" panose="02040503050201020203" pitchFamily="18" charset="0"/>
              </a:rPr>
              <a:t>);</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23005347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CREATE TABLE (FOREIGN KEY)</a:t>
            </a:r>
            <a:endParaRPr lang="en-US" sz="5400">
              <a:latin typeface="SF Movie Poster" panose="00000400000000000000" pitchFamily="2" charset="0"/>
            </a:endParaRPr>
          </a:p>
        </p:txBody>
      </p:sp>
      <p:sp>
        <p:nvSpPr>
          <p:cNvPr id="5" name="TextBox 4"/>
          <p:cNvSpPr txBox="1"/>
          <p:nvPr/>
        </p:nvSpPr>
        <p:spPr>
          <a:xfrm>
            <a:off x="385552" y="1779687"/>
            <a:ext cx="11420895"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FOREIGN KEY </a:t>
            </a:r>
            <a:r>
              <a:rPr lang="en-US" sz="2400" smtClean="0">
                <a:latin typeface="Adobe Devanagari" panose="02040503050201020203" pitchFamily="18" charset="0"/>
                <a:cs typeface="Adobe Devanagari" panose="02040503050201020203" pitchFamily="18" charset="0"/>
              </a:rPr>
              <a:t>is used for a column that references a </a:t>
            </a:r>
            <a:r>
              <a:rPr lang="en-US" sz="2400" smtClean="0">
                <a:solidFill>
                  <a:schemeClr val="accent1"/>
                </a:solidFill>
                <a:latin typeface="Adobe Devanagari" panose="02040503050201020203" pitchFamily="18" charset="0"/>
                <a:cs typeface="Adobe Devanagari" panose="02040503050201020203" pitchFamily="18" charset="0"/>
              </a:rPr>
              <a:t>PRIMARY</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KEY</a:t>
            </a:r>
            <a:r>
              <a:rPr lang="en-US" sz="2400" smtClean="0">
                <a:latin typeface="Adobe Devanagari" panose="02040503050201020203" pitchFamily="18" charset="0"/>
                <a:cs typeface="Adobe Devanagari" panose="02040503050201020203" pitchFamily="18" charset="0"/>
              </a:rPr>
              <a:t> from another table.</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latin typeface="Adobe Devanagari" panose="02040503050201020203" pitchFamily="18" charset="0"/>
                <a:cs typeface="Adobe Devanagari" panose="02040503050201020203" pitchFamily="18" charset="0"/>
              </a:rPr>
              <a:t>A </a:t>
            </a:r>
            <a:r>
              <a:rPr lang="en-US" sz="2400" smtClean="0">
                <a:solidFill>
                  <a:schemeClr val="accent1"/>
                </a:solidFill>
                <a:latin typeface="Adobe Devanagari" panose="02040503050201020203" pitchFamily="18" charset="0"/>
                <a:cs typeface="Adobe Devanagari" panose="02040503050201020203" pitchFamily="18" charset="0"/>
              </a:rPr>
              <a:t>FOREIGN KEY</a:t>
            </a:r>
            <a:r>
              <a:rPr lang="en-US" sz="2400" smtClean="0">
                <a:latin typeface="Adobe Devanagari" panose="02040503050201020203" pitchFamily="18" charset="0"/>
                <a:cs typeface="Adobe Devanagari" panose="02040503050201020203" pitchFamily="18" charset="0"/>
              </a:rPr>
              <a:t> must be of the same data type than the </a:t>
            </a:r>
            <a:r>
              <a:rPr lang="en-US" sz="2400" smtClean="0">
                <a:solidFill>
                  <a:schemeClr val="accent1"/>
                </a:solidFill>
                <a:latin typeface="Adobe Devanagari" panose="02040503050201020203" pitchFamily="18" charset="0"/>
                <a:cs typeface="Adobe Devanagari" panose="02040503050201020203" pitchFamily="18" charset="0"/>
              </a:rPr>
              <a:t>PRIMARY</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KEY</a:t>
            </a:r>
            <a:r>
              <a:rPr lang="en-US" sz="2400" smtClean="0">
                <a:latin typeface="Adobe Devanagari" panose="02040503050201020203" pitchFamily="18" charset="0"/>
                <a:cs typeface="Adobe Devanagari" panose="02040503050201020203" pitchFamily="18" charset="0"/>
              </a:rPr>
              <a:t> it references. Many </a:t>
            </a:r>
            <a:r>
              <a:rPr lang="en-US" sz="2400" smtClean="0">
                <a:solidFill>
                  <a:schemeClr val="accent1"/>
                </a:solidFill>
                <a:latin typeface="Adobe Devanagari" panose="02040503050201020203" pitchFamily="18" charset="0"/>
                <a:cs typeface="Adobe Devanagari" panose="02040503050201020203" pitchFamily="18" charset="0"/>
              </a:rPr>
              <a:t>FOREIGN</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KEY</a:t>
            </a:r>
            <a:r>
              <a:rPr lang="en-US" sz="2400" smtClean="0">
                <a:latin typeface="Adobe Devanagari" panose="02040503050201020203" pitchFamily="18" charset="0"/>
                <a:cs typeface="Adobe Devanagari" panose="02040503050201020203" pitchFamily="18" charset="0"/>
              </a:rPr>
              <a:t>s can be declared in the same table.</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smtClean="0">
                <a:latin typeface="Adobe Devanagari" panose="02040503050201020203" pitchFamily="18" charset="0"/>
                <a:cs typeface="Adobe Devanagari" panose="02040503050201020203" pitchFamily="18" charset="0"/>
              </a:rPr>
              <a:t>When a column is a </a:t>
            </a:r>
            <a:r>
              <a:rPr lang="en-US" sz="2400" smtClean="0">
                <a:solidFill>
                  <a:schemeClr val="accent1"/>
                </a:solidFill>
                <a:latin typeface="Adobe Devanagari" panose="02040503050201020203" pitchFamily="18" charset="0"/>
                <a:cs typeface="Adobe Devanagari" panose="02040503050201020203" pitchFamily="18" charset="0"/>
              </a:rPr>
              <a:t>FOREIGN</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KEY</a:t>
            </a:r>
            <a:r>
              <a:rPr lang="en-US" sz="2400" smtClean="0">
                <a:latin typeface="Adobe Devanagari" panose="02040503050201020203" pitchFamily="18" charset="0"/>
                <a:cs typeface="Adobe Devanagari" panose="02040503050201020203" pitchFamily="18" charset="0"/>
              </a:rPr>
              <a:t>, </a:t>
            </a:r>
            <a:r>
              <a:rPr lang="en-US" sz="2400" u="sng" smtClean="0">
                <a:latin typeface="Adobe Devanagari" panose="02040503050201020203" pitchFamily="18" charset="0"/>
                <a:cs typeface="Adobe Devanagari" panose="02040503050201020203" pitchFamily="18" charset="0"/>
              </a:rPr>
              <a:t>it doesn’t allow values that don’t exist in the </a:t>
            </a:r>
            <a:r>
              <a:rPr lang="en-US" sz="2400" u="sng" smtClean="0">
                <a:solidFill>
                  <a:schemeClr val="accent1"/>
                </a:solidFill>
                <a:latin typeface="Adobe Devanagari" panose="02040503050201020203" pitchFamily="18" charset="0"/>
                <a:cs typeface="Adobe Devanagari" panose="02040503050201020203" pitchFamily="18" charset="0"/>
              </a:rPr>
              <a:t>PRIMARY</a:t>
            </a:r>
            <a:r>
              <a:rPr lang="en-US" sz="2400" u="sng" smtClean="0">
                <a:latin typeface="Adobe Devanagari" panose="02040503050201020203" pitchFamily="18" charset="0"/>
                <a:cs typeface="Adobe Devanagari" panose="02040503050201020203" pitchFamily="18" charset="0"/>
              </a:rPr>
              <a:t> </a:t>
            </a:r>
            <a:r>
              <a:rPr lang="en-US" sz="2400" u="sng" smtClean="0">
                <a:solidFill>
                  <a:schemeClr val="accent1"/>
                </a:solidFill>
                <a:latin typeface="Adobe Devanagari" panose="02040503050201020203" pitchFamily="18" charset="0"/>
                <a:cs typeface="Adobe Devanagari" panose="02040503050201020203" pitchFamily="18" charset="0"/>
              </a:rPr>
              <a:t>KEY</a:t>
            </a:r>
            <a:r>
              <a:rPr lang="en-US" sz="2400" u="sng" smtClean="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column that it references.</a:t>
            </a:r>
            <a:endParaRPr lang="en-US" sz="2400">
              <a:latin typeface="Adobe Devanagari" panose="02040503050201020203" pitchFamily="18" charset="0"/>
              <a:cs typeface="Adobe Devanagari" panose="02040503050201020203" pitchFamily="18" charset="0"/>
            </a:endParaRP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latin typeface="Adobe Devanagari" panose="02040503050201020203" pitchFamily="18" charset="0"/>
                <a:cs typeface="Adobe Devanagari" panose="02040503050201020203" pitchFamily="18" charset="0"/>
              </a:rPr>
              <a:t>How to create </a:t>
            </a:r>
            <a:r>
              <a:rPr lang="en-US" sz="2400" smtClean="0">
                <a:solidFill>
                  <a:schemeClr val="accent1"/>
                </a:solidFill>
                <a:latin typeface="Adobe Devanagari" panose="02040503050201020203" pitchFamily="18" charset="0"/>
                <a:cs typeface="Adobe Devanagari" panose="02040503050201020203" pitchFamily="18" charset="0"/>
              </a:rPr>
              <a:t>FOREIGN</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KEYS</a:t>
            </a:r>
            <a:r>
              <a:rPr lang="en-US" sz="2400" smtClean="0">
                <a:latin typeface="Adobe Devanagari" panose="02040503050201020203" pitchFamily="18" charset="0"/>
                <a:cs typeface="Adobe Devanagari" panose="02040503050201020203" pitchFamily="18" charset="0"/>
              </a:rPr>
              <a:t> (both in new and exising tables) can be found in the next slides</a:t>
            </a:r>
          </a:p>
        </p:txBody>
      </p:sp>
    </p:spTree>
    <p:extLst>
      <p:ext uri="{BB962C8B-B14F-4D97-AF65-F5344CB8AC3E}">
        <p14:creationId xmlns:p14="http://schemas.microsoft.com/office/powerpoint/2010/main" val="404523133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CREATE TABLE (FOREIGN KEY)</a:t>
            </a:r>
            <a:endParaRPr lang="en-US" sz="5400">
              <a:latin typeface="SF Movie Poster" panose="00000400000000000000" pitchFamily="2" charset="0"/>
            </a:endParaRPr>
          </a:p>
        </p:txBody>
      </p:sp>
      <p:sp>
        <p:nvSpPr>
          <p:cNvPr id="5" name="TextBox 4"/>
          <p:cNvSpPr txBox="1"/>
          <p:nvPr/>
        </p:nvSpPr>
        <p:spPr>
          <a:xfrm>
            <a:off x="385552" y="1779687"/>
            <a:ext cx="11420895"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CREATE </a:t>
            </a:r>
            <a:r>
              <a:rPr lang="en-US" sz="2400">
                <a:solidFill>
                  <a:schemeClr val="accent1"/>
                </a:solidFill>
                <a:latin typeface="Adobe Devanagari" panose="02040503050201020203" pitchFamily="18" charset="0"/>
                <a:cs typeface="Adobe Devanagari" panose="02040503050201020203" pitchFamily="18" charset="0"/>
              </a:rPr>
              <a:t>TABLE </a:t>
            </a:r>
            <a:r>
              <a:rPr lang="en-US" sz="2400" smtClean="0">
                <a:latin typeface="Adobe Devanagari" panose="02040503050201020203" pitchFamily="18" charset="0"/>
                <a:cs typeface="Adobe Devanagari" panose="02040503050201020203" pitchFamily="18" charset="0"/>
              </a:rPr>
              <a:t>table_name(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MySQL</a:t>
            </a: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latin typeface="Adobe Devanagari" panose="02040503050201020203" pitchFamily="18" charset="0"/>
                <a:cs typeface="Adobe Devanagari" panose="02040503050201020203" pitchFamily="18" charset="0"/>
              </a:rPr>
              <a:t>    fk int</a:t>
            </a:r>
          </a:p>
          <a:p>
            <a:pPr>
              <a:lnSpc>
                <a:spcPct val="150000"/>
              </a:lnSpc>
            </a:pP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FOREIGN</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KEY</a:t>
            </a:r>
            <a:r>
              <a:rPr lang="en-US" sz="2400" smtClean="0">
                <a:latin typeface="Adobe Devanagari" panose="02040503050201020203" pitchFamily="18" charset="0"/>
                <a:cs typeface="Adobe Devanagari" panose="02040503050201020203" pitchFamily="18" charset="0"/>
              </a:rPr>
              <a:t> (fk) </a:t>
            </a:r>
            <a:r>
              <a:rPr lang="en-US" sz="2400" smtClean="0">
                <a:solidFill>
                  <a:schemeClr val="accent1"/>
                </a:solidFill>
                <a:latin typeface="Adobe Devanagari" panose="02040503050201020203" pitchFamily="18" charset="0"/>
                <a:cs typeface="Adobe Devanagari" panose="02040503050201020203" pitchFamily="18" charset="0"/>
              </a:rPr>
              <a:t>REFERENCES</a:t>
            </a:r>
            <a:r>
              <a:rPr lang="en-US" sz="2400" smtClean="0">
                <a:latin typeface="Adobe Devanagari" panose="02040503050201020203" pitchFamily="18" charset="0"/>
                <a:cs typeface="Adobe Devanagari" panose="02040503050201020203" pitchFamily="18" charset="0"/>
              </a:rPr>
              <a:t> other_table_name (primary_key_name_in_other_table);</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CREATE TABLE </a:t>
            </a:r>
            <a:r>
              <a:rPr lang="en-US" sz="2400">
                <a:latin typeface="Adobe Devanagari" panose="02040503050201020203" pitchFamily="18" charset="0"/>
                <a:cs typeface="Adobe Devanagari" panose="02040503050201020203" pitchFamily="18" charset="0"/>
              </a:rPr>
              <a:t>table_name</a:t>
            </a:r>
            <a:r>
              <a:rPr lang="en-US" sz="2400" smtClean="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SQL Server</a:t>
            </a:r>
            <a:endParaRPr lang="en-US" sz="2400">
              <a:latin typeface="Adobe Devanagari" panose="02040503050201020203" pitchFamily="18" charset="0"/>
              <a:cs typeface="Adobe Devanagari" panose="02040503050201020203" pitchFamily="18" charset="0"/>
            </a:endParaRPr>
          </a:p>
          <a:p>
            <a:pPr>
              <a:lnSpc>
                <a:spcPct val="150000"/>
              </a:lnSpc>
            </a:pPr>
            <a:r>
              <a:rPr lang="en-US" sz="2400">
                <a:latin typeface="Adobe Devanagari" panose="02040503050201020203" pitchFamily="18" charset="0"/>
                <a:cs typeface="Adobe Devanagari" panose="02040503050201020203" pitchFamily="18" charset="0"/>
              </a:rPr>
              <a:t>    fk int </a:t>
            </a:r>
            <a:r>
              <a:rPr lang="en-US" sz="2400">
                <a:solidFill>
                  <a:schemeClr val="accent1"/>
                </a:solidFill>
                <a:latin typeface="Adobe Devanagari" panose="02040503050201020203" pitchFamily="18" charset="0"/>
                <a:cs typeface="Adobe Devanagari" panose="02040503050201020203" pitchFamily="18" charset="0"/>
              </a:rPr>
              <a:t>FOREIGN</a:t>
            </a:r>
            <a:r>
              <a:rPr lang="en-US" sz="2400">
                <a:latin typeface="Adobe Devanagari" panose="02040503050201020203" pitchFamily="18" charset="0"/>
                <a:cs typeface="Adobe Devanagari" panose="02040503050201020203" pitchFamily="18" charset="0"/>
              </a:rPr>
              <a:t> </a:t>
            </a:r>
            <a:r>
              <a:rPr lang="en-US" sz="2400">
                <a:solidFill>
                  <a:schemeClr val="accent1"/>
                </a:solidFill>
                <a:latin typeface="Adobe Devanagari" panose="02040503050201020203" pitchFamily="18" charset="0"/>
                <a:cs typeface="Adobe Devanagari" panose="02040503050201020203" pitchFamily="18" charset="0"/>
              </a:rPr>
              <a:t>KEY</a:t>
            </a:r>
            <a:r>
              <a:rPr lang="en-US" sz="2400">
                <a:latin typeface="Adobe Devanagari" panose="02040503050201020203" pitchFamily="18" charset="0"/>
                <a:cs typeface="Adobe Devanagari" panose="02040503050201020203" pitchFamily="18" charset="0"/>
              </a:rPr>
              <a:t> </a:t>
            </a:r>
            <a:r>
              <a:rPr lang="en-US" sz="2400">
                <a:solidFill>
                  <a:schemeClr val="accent1"/>
                </a:solidFill>
                <a:latin typeface="Adobe Devanagari" panose="02040503050201020203" pitchFamily="18" charset="0"/>
                <a:cs typeface="Adobe Devanagari" panose="02040503050201020203" pitchFamily="18" charset="0"/>
              </a:rPr>
              <a:t>REFERENCES</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other_table_name (</a:t>
            </a:r>
            <a:r>
              <a:rPr lang="en-US" sz="2400">
                <a:latin typeface="Adobe Devanagari" panose="02040503050201020203" pitchFamily="18" charset="0"/>
                <a:cs typeface="Adobe Devanagari" panose="02040503050201020203" pitchFamily="18" charset="0"/>
              </a:rPr>
              <a:t>primary_key_name_in_other_table</a:t>
            </a:r>
            <a:r>
              <a:rPr lang="en-US" sz="2400" smtClean="0">
                <a:latin typeface="Adobe Devanagari" panose="02040503050201020203" pitchFamily="18" charset="0"/>
                <a:cs typeface="Adobe Devanagari" panose="02040503050201020203" pitchFamily="18" charset="0"/>
              </a:rPr>
              <a:t>);</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CREATE TABLE </a:t>
            </a:r>
            <a:r>
              <a:rPr lang="en-US" sz="2400">
                <a:latin typeface="Adobe Devanagari" panose="02040503050201020203" pitchFamily="18" charset="0"/>
                <a:cs typeface="Adobe Devanagari" panose="02040503050201020203" pitchFamily="18" charset="0"/>
              </a:rPr>
              <a:t>table_name</a:t>
            </a:r>
            <a:r>
              <a:rPr lang="en-US" sz="2400" smtClean="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PostgreSQL</a:t>
            </a:r>
            <a:endParaRPr lang="en-US" sz="2400">
              <a:latin typeface="Adobe Devanagari" panose="02040503050201020203" pitchFamily="18" charset="0"/>
              <a:cs typeface="Adobe Devanagari" panose="02040503050201020203" pitchFamily="18" charset="0"/>
            </a:endParaRPr>
          </a:p>
          <a:p>
            <a:pPr>
              <a:lnSpc>
                <a:spcPct val="150000"/>
              </a:lnSpc>
            </a:pP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   fk </a:t>
            </a:r>
            <a:r>
              <a:rPr lang="en-US" sz="2400">
                <a:latin typeface="Adobe Devanagari" panose="02040503050201020203" pitchFamily="18" charset="0"/>
                <a:cs typeface="Adobe Devanagari" panose="02040503050201020203" pitchFamily="18" charset="0"/>
              </a:rPr>
              <a:t>int </a:t>
            </a:r>
            <a:r>
              <a:rPr lang="en-US" sz="2400" smtClean="0">
                <a:solidFill>
                  <a:schemeClr val="accent1"/>
                </a:solidFill>
                <a:latin typeface="Adobe Devanagari" panose="02040503050201020203" pitchFamily="18" charset="0"/>
                <a:cs typeface="Adobe Devanagari" panose="02040503050201020203" pitchFamily="18" charset="0"/>
              </a:rPr>
              <a:t>REFERENCES</a:t>
            </a:r>
            <a:r>
              <a:rPr lang="en-US" sz="2400" smtClean="0">
                <a:latin typeface="Adobe Devanagari" panose="02040503050201020203" pitchFamily="18" charset="0"/>
                <a:cs typeface="Adobe Devanagari" panose="02040503050201020203" pitchFamily="18" charset="0"/>
              </a:rPr>
              <a:t> other_table_name (</a:t>
            </a:r>
            <a:r>
              <a:rPr lang="en-US" sz="2400">
                <a:latin typeface="Adobe Devanagari" panose="02040503050201020203" pitchFamily="18" charset="0"/>
                <a:cs typeface="Adobe Devanagari" panose="02040503050201020203" pitchFamily="18" charset="0"/>
              </a:rPr>
              <a:t>primary_key_name_in_other_table);</a:t>
            </a:r>
          </a:p>
        </p:txBody>
      </p:sp>
    </p:spTree>
    <p:extLst>
      <p:ext uri="{BB962C8B-B14F-4D97-AF65-F5344CB8AC3E}">
        <p14:creationId xmlns:p14="http://schemas.microsoft.com/office/powerpoint/2010/main" val="23253535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CREATE TABLE (FOREIGN KEY)</a:t>
            </a:r>
            <a:endParaRPr lang="en-US" sz="5400">
              <a:latin typeface="SF Movie Poster" panose="00000400000000000000" pitchFamily="2" charset="0"/>
            </a:endParaRPr>
          </a:p>
        </p:txBody>
      </p:sp>
      <p:sp>
        <p:nvSpPr>
          <p:cNvPr id="5" name="TextBox 4"/>
          <p:cNvSpPr txBox="1"/>
          <p:nvPr/>
        </p:nvSpPr>
        <p:spPr>
          <a:xfrm>
            <a:off x="4517" y="1779687"/>
            <a:ext cx="12187483" cy="4524315"/>
          </a:xfrm>
          <a:prstGeom prst="rect">
            <a:avLst/>
          </a:prstGeom>
          <a:noFill/>
        </p:spPr>
        <p:txBody>
          <a:bodyPr wrap="square" rtlCol="0">
            <a:spAutoFit/>
          </a:bodyPr>
          <a:lstStyle/>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ALTER</a:t>
            </a:r>
            <a:r>
              <a:rPr lang="en-US" sz="2400">
                <a:latin typeface="Adobe Devanagari" panose="02040503050201020203" pitchFamily="18" charset="0"/>
                <a:cs typeface="Adobe Devanagari" panose="02040503050201020203" pitchFamily="18" charset="0"/>
              </a:rPr>
              <a:t> </a:t>
            </a:r>
            <a:r>
              <a:rPr lang="en-US" sz="2400">
                <a:solidFill>
                  <a:schemeClr val="accent1"/>
                </a:solidFill>
                <a:latin typeface="Adobe Devanagari" panose="02040503050201020203" pitchFamily="18" charset="0"/>
                <a:cs typeface="Adobe Devanagari" panose="02040503050201020203" pitchFamily="18" charset="0"/>
              </a:rPr>
              <a:t>TABLE</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table_name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Add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FOREIGN</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KEY</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to existing column</a:t>
            </a: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ADD</a:t>
            </a:r>
            <a:r>
              <a:rPr lang="en-US" sz="2400">
                <a:latin typeface="Adobe Devanagari" panose="02040503050201020203" pitchFamily="18" charset="0"/>
                <a:cs typeface="Adobe Devanagari" panose="02040503050201020203" pitchFamily="18" charset="0"/>
              </a:rPr>
              <a:t> </a:t>
            </a:r>
            <a:r>
              <a:rPr lang="en-US" sz="2400">
                <a:solidFill>
                  <a:schemeClr val="accent1"/>
                </a:solidFill>
                <a:latin typeface="Adobe Devanagari" panose="02040503050201020203" pitchFamily="18" charset="0"/>
                <a:cs typeface="Adobe Devanagari" panose="02040503050201020203" pitchFamily="18" charset="0"/>
              </a:rPr>
              <a:t>CONSTRAINT</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constraint_name</a:t>
            </a: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FOREIGN</a:t>
            </a:r>
            <a:r>
              <a:rPr lang="en-US" sz="2400">
                <a:latin typeface="Adobe Devanagari" panose="02040503050201020203" pitchFamily="18" charset="0"/>
                <a:cs typeface="Adobe Devanagari" panose="02040503050201020203" pitchFamily="18" charset="0"/>
              </a:rPr>
              <a:t> </a:t>
            </a:r>
            <a:r>
              <a:rPr lang="en-US" sz="2400">
                <a:solidFill>
                  <a:schemeClr val="accent1"/>
                </a:solidFill>
                <a:latin typeface="Adobe Devanagari" panose="02040503050201020203" pitchFamily="18" charset="0"/>
                <a:cs typeface="Adobe Devanagari" panose="02040503050201020203" pitchFamily="18" charset="0"/>
              </a:rPr>
              <a:t>KEY</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(column_name) </a:t>
            </a:r>
            <a:r>
              <a:rPr lang="en-US" sz="2400">
                <a:solidFill>
                  <a:schemeClr val="accent1"/>
                </a:solidFill>
                <a:latin typeface="Adobe Devanagari" panose="02040503050201020203" pitchFamily="18" charset="0"/>
                <a:cs typeface="Adobe Devanagari" panose="02040503050201020203" pitchFamily="18" charset="0"/>
              </a:rPr>
              <a:t>REFERENCES</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other_table_name </a:t>
            </a:r>
            <a:r>
              <a:rPr lang="en-US" sz="2400">
                <a:latin typeface="Adobe Devanagari" panose="02040503050201020203" pitchFamily="18" charset="0"/>
                <a:cs typeface="Adobe Devanagari" panose="02040503050201020203" pitchFamily="18" charset="0"/>
              </a:rPr>
              <a:t>(primary_key_name_in_other_table</a:t>
            </a:r>
            <a:r>
              <a:rPr lang="en-US" sz="2400" smtClean="0">
                <a:latin typeface="Adobe Devanagari" panose="02040503050201020203" pitchFamily="18" charset="0"/>
                <a:cs typeface="Adobe Devanagari" panose="02040503050201020203" pitchFamily="18" charset="0"/>
              </a:rPr>
              <a:t>);</a:t>
            </a: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ALTER</a:t>
            </a:r>
            <a:r>
              <a:rPr lang="en-US" sz="2400">
                <a:latin typeface="Adobe Devanagari" panose="02040503050201020203" pitchFamily="18" charset="0"/>
                <a:cs typeface="Adobe Devanagari" panose="02040503050201020203" pitchFamily="18" charset="0"/>
              </a:rPr>
              <a:t> </a:t>
            </a:r>
            <a:r>
              <a:rPr lang="en-US" sz="2400">
                <a:solidFill>
                  <a:schemeClr val="accent1"/>
                </a:solidFill>
                <a:latin typeface="Adobe Devanagari" panose="02040503050201020203" pitchFamily="18" charset="0"/>
                <a:cs typeface="Adobe Devanagari" panose="02040503050201020203" pitchFamily="18" charset="0"/>
              </a:rPr>
              <a:t>TABLE</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table_name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Remove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FOREIGN</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smtClean="0">
                <a:solidFill>
                  <a:schemeClr val="accent1"/>
                </a:solidFill>
                <a:latin typeface="Adobe Devanagari" panose="02040503050201020203" pitchFamily="18" charset="0"/>
                <a:cs typeface="Adobe Devanagari" panose="02040503050201020203" pitchFamily="18" charset="0"/>
                <a:sym typeface="Wingdings" panose="05000000000000000000" pitchFamily="2" charset="2"/>
              </a:rPr>
              <a:t>KEY</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from existing column</a:t>
            </a: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DROP</a:t>
            </a:r>
            <a:r>
              <a:rPr lang="en-US" sz="2400">
                <a:latin typeface="Adobe Devanagari" panose="02040503050201020203" pitchFamily="18" charset="0"/>
                <a:cs typeface="Adobe Devanagari" panose="02040503050201020203" pitchFamily="18" charset="0"/>
              </a:rPr>
              <a:t> </a:t>
            </a:r>
            <a:r>
              <a:rPr lang="en-US" sz="2400">
                <a:solidFill>
                  <a:schemeClr val="accent1"/>
                </a:solidFill>
                <a:latin typeface="Adobe Devanagari" panose="02040503050201020203" pitchFamily="18" charset="0"/>
                <a:cs typeface="Adobe Devanagari" panose="02040503050201020203" pitchFamily="18" charset="0"/>
              </a:rPr>
              <a:t>CONSTRAINT</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constraint_name;</a:t>
            </a:r>
          </a:p>
        </p:txBody>
      </p:sp>
    </p:spTree>
    <p:extLst>
      <p:ext uri="{BB962C8B-B14F-4D97-AF65-F5344CB8AC3E}">
        <p14:creationId xmlns:p14="http://schemas.microsoft.com/office/powerpoint/2010/main" val="18749639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SQL DATA TYPES</a:t>
            </a:r>
            <a:endParaRPr lang="en-US" sz="5400">
              <a:latin typeface="SF Movie Poster" panose="00000400000000000000" pitchFamily="2" charset="0"/>
            </a:endParaRPr>
          </a:p>
        </p:txBody>
      </p:sp>
      <p:sp>
        <p:nvSpPr>
          <p:cNvPr id="5" name="TextBox 4"/>
          <p:cNvSpPr txBox="1"/>
          <p:nvPr/>
        </p:nvSpPr>
        <p:spPr>
          <a:xfrm>
            <a:off x="1004607" y="1785512"/>
            <a:ext cx="10182785" cy="600164"/>
          </a:xfrm>
          <a:prstGeom prst="rect">
            <a:avLst/>
          </a:prstGeom>
          <a:noFill/>
        </p:spPr>
        <p:txBody>
          <a:bodyPr wrap="square" rtlCol="0">
            <a:spAutoFit/>
          </a:bodyPr>
          <a:lstStyle/>
          <a:p>
            <a:pPr>
              <a:lnSpc>
                <a:spcPct val="150000"/>
              </a:lnSpc>
            </a:pPr>
            <a:r>
              <a:rPr lang="en-US" sz="2400" smtClean="0">
                <a:latin typeface="Adobe Devanagari" panose="02040503050201020203" pitchFamily="18" charset="0"/>
                <a:cs typeface="Adobe Devanagari" panose="02040503050201020203" pitchFamily="18" charset="0"/>
              </a:rPr>
              <a:t>Here’s a graph of the different data types in SQL:</a:t>
            </a:r>
          </a:p>
        </p:txBody>
      </p:sp>
      <p:pic>
        <p:nvPicPr>
          <p:cNvPr id="6" name="Picture 5"/>
          <p:cNvPicPr>
            <a:picLocks noChangeAspect="1"/>
          </p:cNvPicPr>
          <p:nvPr/>
        </p:nvPicPr>
        <p:blipFill>
          <a:blip r:embed="rId2"/>
          <a:stretch>
            <a:fillRect/>
          </a:stretch>
        </p:blipFill>
        <p:spPr>
          <a:xfrm>
            <a:off x="2806233" y="2319498"/>
            <a:ext cx="6297426" cy="4498161"/>
          </a:xfrm>
          <a:prstGeom prst="rect">
            <a:avLst/>
          </a:prstGeom>
        </p:spPr>
      </p:pic>
    </p:spTree>
    <p:extLst>
      <p:ext uri="{BB962C8B-B14F-4D97-AF65-F5344CB8AC3E}">
        <p14:creationId xmlns:p14="http://schemas.microsoft.com/office/powerpoint/2010/main" val="10616172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DROP DATABASE</a:t>
            </a:r>
            <a:endParaRPr lang="en-US" sz="5400">
              <a:latin typeface="SF Movie Poster" panose="00000400000000000000" pitchFamily="2" charset="0"/>
            </a:endParaRPr>
          </a:p>
        </p:txBody>
      </p:sp>
      <p:sp>
        <p:nvSpPr>
          <p:cNvPr id="5" name="TextBox 4"/>
          <p:cNvSpPr txBox="1"/>
          <p:nvPr/>
        </p:nvSpPr>
        <p:spPr>
          <a:xfrm>
            <a:off x="305080" y="1779687"/>
            <a:ext cx="11581840" cy="2862322"/>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DROP DATABASE </a:t>
            </a:r>
            <a:r>
              <a:rPr lang="en-US" sz="2400" smtClean="0">
                <a:latin typeface="Adobe Devanagari" panose="02040503050201020203" pitchFamily="18" charset="0"/>
                <a:cs typeface="Adobe Devanagari" panose="02040503050201020203" pitchFamily="18" charset="0"/>
              </a:rPr>
              <a:t>deletes an existing database. The syntax for database deletion is the following:</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DROP DATABASE </a:t>
            </a:r>
            <a:r>
              <a:rPr lang="en-US" sz="2400" smtClean="0">
                <a:latin typeface="Adobe Devanagari" panose="02040503050201020203" pitchFamily="18" charset="0"/>
                <a:cs typeface="Adobe Devanagari" panose="02040503050201020203" pitchFamily="18" charset="0"/>
              </a:rPr>
              <a:t>database_name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Deletes the database</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DROP </a:t>
            </a:r>
            <a:r>
              <a:rPr lang="en-US" sz="2400" smtClean="0">
                <a:solidFill>
                  <a:schemeClr val="accent1"/>
                </a:solidFill>
                <a:latin typeface="Adobe Devanagari" panose="02040503050201020203" pitchFamily="18" charset="0"/>
                <a:cs typeface="Adobe Devanagari" panose="02040503050201020203" pitchFamily="18" charset="0"/>
              </a:rPr>
              <a:t>DATABASE IF EXISTS </a:t>
            </a:r>
            <a:r>
              <a:rPr lang="en-US" sz="2400" smtClean="0">
                <a:latin typeface="Adobe Devanagari" panose="02040503050201020203" pitchFamily="18" charset="0"/>
                <a:cs typeface="Adobe Devanagari" panose="02040503050201020203" pitchFamily="18" charset="0"/>
              </a:rPr>
              <a:t>database_name</a:t>
            </a:r>
            <a:r>
              <a:rPr lang="en-US" sz="2400">
                <a:latin typeface="Adobe Devanagari" panose="02040503050201020203" pitchFamily="18" charset="0"/>
                <a:cs typeface="Adobe Devanagari" panose="02040503050201020203" pitchFamily="18" charset="0"/>
              </a:rPr>
              <a:t>		</a:t>
            </a:r>
            <a:r>
              <a:rPr lang="en-US" sz="2400">
                <a:latin typeface="Adobe Devanagari" panose="02040503050201020203" pitchFamily="18" charset="0"/>
                <a:cs typeface="Adobe Devanagari" panose="02040503050201020203" pitchFamily="18" charset="0"/>
                <a:sym typeface="Wingdings" panose="05000000000000000000" pitchFamily="2" charset="2"/>
              </a:rPr>
              <a:t> Deletes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the database if it exists</a:t>
            </a:r>
          </a:p>
        </p:txBody>
      </p:sp>
    </p:spTree>
    <p:extLst>
      <p:ext uri="{BB962C8B-B14F-4D97-AF65-F5344CB8AC3E}">
        <p14:creationId xmlns:p14="http://schemas.microsoft.com/office/powerpoint/2010/main" val="36542153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DROP TABLE</a:t>
            </a:r>
            <a:endParaRPr lang="en-US" sz="5400">
              <a:latin typeface="SF Movie Poster" panose="00000400000000000000" pitchFamily="2" charset="0"/>
            </a:endParaRPr>
          </a:p>
        </p:txBody>
      </p:sp>
      <p:sp>
        <p:nvSpPr>
          <p:cNvPr id="5" name="TextBox 4"/>
          <p:cNvSpPr txBox="1"/>
          <p:nvPr/>
        </p:nvSpPr>
        <p:spPr>
          <a:xfrm>
            <a:off x="305080" y="1779687"/>
            <a:ext cx="11581840" cy="5078313"/>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DROP TABLE</a:t>
            </a:r>
            <a:r>
              <a:rPr lang="en-US" sz="2400" smtClean="0">
                <a:latin typeface="Adobe Devanagari" panose="02040503050201020203" pitchFamily="18" charset="0"/>
                <a:cs typeface="Adobe Devanagari" panose="02040503050201020203" pitchFamily="18" charset="0"/>
              </a:rPr>
              <a:t> deletes an existing table. The syntax for table deletion is the following:</a:t>
            </a: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DROP TABLE </a:t>
            </a:r>
            <a:r>
              <a:rPr lang="en-US" sz="2400" smtClean="0">
                <a:latin typeface="Adobe Devanagari" panose="02040503050201020203" pitchFamily="18" charset="0"/>
                <a:cs typeface="Adobe Devanagari" panose="02040503050201020203" pitchFamily="18" charset="0"/>
              </a:rPr>
              <a:t>table_name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Deletes the table</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DROP TABLE </a:t>
            </a:r>
            <a:r>
              <a:rPr lang="en-US" sz="2400" smtClean="0">
                <a:latin typeface="Adobe Devanagari" panose="02040503050201020203" pitchFamily="18" charset="0"/>
                <a:cs typeface="Adobe Devanagari" panose="02040503050201020203" pitchFamily="18" charset="0"/>
              </a:rPr>
              <a:t>database_name.table_name</a:t>
            </a:r>
            <a:r>
              <a:rPr lang="en-US" sz="2400">
                <a:latin typeface="Adobe Devanagari" panose="02040503050201020203" pitchFamily="18" charset="0"/>
                <a:cs typeface="Adobe Devanagari" panose="02040503050201020203" pitchFamily="18" charset="0"/>
              </a:rPr>
              <a:t>	</a:t>
            </a:r>
            <a:r>
              <a:rPr lang="en-US" sz="2400">
                <a:latin typeface="Adobe Devanagari" panose="02040503050201020203" pitchFamily="18" charset="0"/>
                <a:cs typeface="Adobe Devanagari" panose="02040503050201020203" pitchFamily="18" charset="0"/>
                <a:sym typeface="Wingdings" panose="05000000000000000000" pitchFamily="2" charset="2"/>
              </a:rPr>
              <a:t> Deletes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the table from that database</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DROP </a:t>
            </a:r>
            <a:r>
              <a:rPr lang="en-US" sz="2400" smtClean="0">
                <a:solidFill>
                  <a:schemeClr val="accent1"/>
                </a:solidFill>
                <a:latin typeface="Adobe Devanagari" panose="02040503050201020203" pitchFamily="18" charset="0"/>
                <a:cs typeface="Adobe Devanagari" panose="02040503050201020203" pitchFamily="18" charset="0"/>
              </a:rPr>
              <a:t>TABLE IF EXISTS </a:t>
            </a:r>
            <a:r>
              <a:rPr lang="en-US" sz="2400">
                <a:latin typeface="Adobe Devanagari" panose="02040503050201020203" pitchFamily="18" charset="0"/>
                <a:cs typeface="Adobe Devanagari" panose="02040503050201020203" pitchFamily="18" charset="0"/>
              </a:rPr>
              <a:t>table_name		</a:t>
            </a:r>
            <a:r>
              <a:rPr lang="en-US" sz="2400">
                <a:latin typeface="Adobe Devanagari" panose="02040503050201020203" pitchFamily="18" charset="0"/>
                <a:cs typeface="Adobe Devanagari" panose="02040503050201020203" pitchFamily="18" charset="0"/>
                <a:sym typeface="Wingdings" panose="05000000000000000000" pitchFamily="2" charset="2"/>
              </a:rPr>
              <a:t> Deletes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the table if it exists</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DROP </a:t>
            </a:r>
            <a:r>
              <a:rPr lang="en-US" sz="2400" smtClean="0">
                <a:solidFill>
                  <a:schemeClr val="accent1"/>
                </a:solidFill>
                <a:latin typeface="Adobe Devanagari" panose="02040503050201020203" pitchFamily="18" charset="0"/>
                <a:cs typeface="Adobe Devanagari" panose="02040503050201020203" pitchFamily="18" charset="0"/>
              </a:rPr>
              <a:t>TABLE IF EXISTS </a:t>
            </a:r>
            <a:r>
              <a:rPr lang="en-US" sz="2400" smtClean="0">
                <a:latin typeface="Adobe Devanagari" panose="02040503050201020203" pitchFamily="18" charset="0"/>
                <a:cs typeface="Adobe Devanagari" panose="02040503050201020203" pitchFamily="18" charset="0"/>
              </a:rPr>
              <a:t>database_name.table_name</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Self-explanatory (aka no space to write)</a:t>
            </a:r>
            <a:endParaRPr lang="en-US" sz="240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30822897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ADD, DROP AND REANME COLUMNS</a:t>
            </a:r>
            <a:endParaRPr lang="en-US" sz="5400">
              <a:latin typeface="SF Movie Poster" panose="00000400000000000000" pitchFamily="2" charset="0"/>
            </a:endParaRPr>
          </a:p>
        </p:txBody>
      </p:sp>
      <p:sp>
        <p:nvSpPr>
          <p:cNvPr id="5" name="TextBox 4"/>
          <p:cNvSpPr txBox="1"/>
          <p:nvPr/>
        </p:nvSpPr>
        <p:spPr>
          <a:xfrm>
            <a:off x="305080" y="1779687"/>
            <a:ext cx="11581840" cy="4524315"/>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ALTER TABLE</a:t>
            </a:r>
            <a:r>
              <a:rPr lang="en-US" sz="2400" smtClean="0">
                <a:latin typeface="Adobe Devanagari" panose="02040503050201020203" pitchFamily="18" charset="0"/>
                <a:cs typeface="Adobe Devanagari" panose="02040503050201020203" pitchFamily="18" charset="0"/>
              </a:rPr>
              <a:t> table_name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ADD COLUMN</a:t>
            </a:r>
            <a:r>
              <a:rPr lang="en-US" sz="2400" smtClean="0">
                <a:latin typeface="Adobe Devanagari" panose="02040503050201020203" pitchFamily="18" charset="0"/>
                <a:cs typeface="Adobe Devanagari" panose="02040503050201020203" pitchFamily="18" charset="0"/>
              </a:rPr>
              <a:t> column_name column_type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Adds column to table</a:t>
            </a:r>
            <a:endParaRPr lang="en-US" sz="2400" smtClean="0">
              <a:latin typeface="Adobe Devanagari" panose="02040503050201020203" pitchFamily="18" charset="0"/>
              <a:cs typeface="Adobe Devanagari" panose="02040503050201020203" pitchFamily="18" charset="0"/>
            </a:endParaRP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ALTER TABLE</a:t>
            </a:r>
            <a:r>
              <a:rPr lang="en-US" sz="2400">
                <a:latin typeface="Adobe Devanagari" panose="02040503050201020203" pitchFamily="18" charset="0"/>
                <a:cs typeface="Adobe Devanagari" panose="02040503050201020203" pitchFamily="18" charset="0"/>
              </a:rPr>
              <a:t> table_name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DROP</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COLUMN</a:t>
            </a:r>
            <a:r>
              <a:rPr lang="en-US" sz="2400" smtClean="0">
                <a:latin typeface="Adobe Devanagari" panose="02040503050201020203" pitchFamily="18" charset="0"/>
                <a:cs typeface="Adobe Devanagari" panose="02040503050201020203" pitchFamily="18" charset="0"/>
              </a:rPr>
              <a:t> column_name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Drops column from table</a:t>
            </a:r>
            <a:endParaRPr lang="en-US" sz="2400">
              <a:latin typeface="Adobe Devanagari" panose="02040503050201020203" pitchFamily="18" charset="0"/>
              <a:cs typeface="Adobe Devanagari" panose="02040503050201020203" pitchFamily="18" charset="0"/>
            </a:endParaRPr>
          </a:p>
          <a:p>
            <a:pPr>
              <a:lnSpc>
                <a:spcPct val="150000"/>
              </a:lnSpc>
            </a:pPr>
            <a:endParaRPr lang="en-US" sz="2400" smtClean="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ALTER TABLE</a:t>
            </a:r>
            <a:r>
              <a:rPr lang="en-US" sz="2400">
                <a:latin typeface="Adobe Devanagari" panose="02040503050201020203" pitchFamily="18" charset="0"/>
                <a:cs typeface="Adobe Devanagari" panose="02040503050201020203" pitchFamily="18" charset="0"/>
              </a:rPr>
              <a:t> table_name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RENAME</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COLUMN</a:t>
            </a:r>
            <a:r>
              <a:rPr lang="en-US" sz="2400" smtClean="0">
                <a:latin typeface="Adobe Devanagari" panose="02040503050201020203" pitchFamily="18" charset="0"/>
                <a:cs typeface="Adobe Devanagari" panose="02040503050201020203" pitchFamily="18" charset="0"/>
              </a:rPr>
              <a:t> </a:t>
            </a:r>
            <a:r>
              <a:rPr lang="en-US" sz="2400">
                <a:latin typeface="Adobe Devanagari" panose="02040503050201020203" pitchFamily="18" charset="0"/>
                <a:cs typeface="Adobe Devanagari" panose="02040503050201020203" pitchFamily="18" charset="0"/>
              </a:rPr>
              <a:t>column_name </a:t>
            </a:r>
            <a:r>
              <a:rPr lang="en-US" sz="2400" smtClean="0">
                <a:solidFill>
                  <a:schemeClr val="accent1"/>
                </a:solidFill>
                <a:latin typeface="Adobe Devanagari" panose="02040503050201020203" pitchFamily="18" charset="0"/>
                <a:cs typeface="Adobe Devanagari" panose="02040503050201020203" pitchFamily="18" charset="0"/>
              </a:rPr>
              <a:t>TO</a:t>
            </a:r>
            <a:r>
              <a:rPr lang="en-US" sz="2400" smtClean="0">
                <a:latin typeface="Adobe Devanagari" panose="02040503050201020203" pitchFamily="18" charset="0"/>
                <a:cs typeface="Adobe Devanagari" panose="02040503050201020203" pitchFamily="18" charset="0"/>
              </a:rPr>
              <a:t> new_column_name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Renames column from table</a:t>
            </a:r>
            <a:endParaRPr lang="en-US" sz="2400">
              <a:latin typeface="Adobe Devanagari" panose="02040503050201020203" pitchFamily="18" charset="0"/>
              <a:cs typeface="Adobe Devanagari" panose="02040503050201020203" pitchFamily="18" charset="0"/>
            </a:endParaRPr>
          </a:p>
        </p:txBody>
      </p:sp>
      <p:sp>
        <p:nvSpPr>
          <p:cNvPr id="6" name="Bent Arrow 5"/>
          <p:cNvSpPr/>
          <p:nvPr/>
        </p:nvSpPr>
        <p:spPr>
          <a:xfrm rot="10800000" flipH="1">
            <a:off x="4654445" y="2891117"/>
            <a:ext cx="860612" cy="5378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5555398" y="3031875"/>
            <a:ext cx="5928386" cy="646331"/>
          </a:xfrm>
          <a:prstGeom prst="rect">
            <a:avLst/>
          </a:prstGeom>
          <a:noFill/>
        </p:spPr>
        <p:txBody>
          <a:bodyPr wrap="square" rtlCol="0">
            <a:spAutoFit/>
          </a:bodyPr>
          <a:lstStyle/>
          <a:p>
            <a:r>
              <a:rPr lang="en-US" smtClean="0"/>
              <a:t>Can be followed by any other instructions from table creation</a:t>
            </a:r>
          </a:p>
          <a:p>
            <a:r>
              <a:rPr lang="en-US" smtClean="0"/>
              <a:t>such as, for example, </a:t>
            </a:r>
            <a:r>
              <a:rPr lang="en-US" smtClean="0">
                <a:solidFill>
                  <a:schemeClr val="accent1"/>
                </a:solidFill>
              </a:rPr>
              <a:t>NOT</a:t>
            </a:r>
            <a:r>
              <a:rPr lang="en-US" smtClean="0"/>
              <a:t> </a:t>
            </a:r>
            <a:r>
              <a:rPr lang="en-US" smtClean="0">
                <a:solidFill>
                  <a:schemeClr val="accent1"/>
                </a:solidFill>
              </a:rPr>
              <a:t>NULL</a:t>
            </a:r>
            <a:r>
              <a:rPr lang="en-US" smtClean="0"/>
              <a:t>, or </a:t>
            </a:r>
            <a:r>
              <a:rPr lang="en-US" smtClean="0">
                <a:solidFill>
                  <a:schemeClr val="accent1"/>
                </a:solidFill>
              </a:rPr>
              <a:t>PRIMARY</a:t>
            </a:r>
            <a:r>
              <a:rPr lang="en-US" smtClean="0"/>
              <a:t> </a:t>
            </a:r>
            <a:r>
              <a:rPr lang="en-US" smtClean="0">
                <a:solidFill>
                  <a:schemeClr val="accent1"/>
                </a:solidFill>
              </a:rPr>
              <a:t>KEY</a:t>
            </a:r>
            <a:r>
              <a:rPr lang="en-US" smtClean="0"/>
              <a:t>, or </a:t>
            </a:r>
            <a:r>
              <a:rPr lang="en-US" smtClean="0">
                <a:solidFill>
                  <a:schemeClr val="accent1"/>
                </a:solidFill>
              </a:rPr>
              <a:t>UNIQUE</a:t>
            </a:r>
            <a:endParaRPr lang="en-US">
              <a:solidFill>
                <a:schemeClr val="accent1"/>
              </a:solidFill>
            </a:endParaRPr>
          </a:p>
        </p:txBody>
      </p:sp>
    </p:spTree>
    <p:extLst>
      <p:ext uri="{BB962C8B-B14F-4D97-AF65-F5344CB8AC3E}">
        <p14:creationId xmlns:p14="http://schemas.microsoft.com/office/powerpoint/2010/main" val="19020093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169068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0" y="1"/>
            <a:ext cx="12192000" cy="1690688"/>
          </a:xfrm>
        </p:spPr>
        <p:txBody>
          <a:bodyPr>
            <a:normAutofit/>
          </a:bodyPr>
          <a:lstStyle/>
          <a:p>
            <a:pPr algn="ctr"/>
            <a:r>
              <a:rPr lang="en-US" sz="5400" b="1" smtClean="0">
                <a:solidFill>
                  <a:schemeClr val="accent5">
                    <a:lumMod val="60000"/>
                    <a:lumOff val="40000"/>
                  </a:schemeClr>
                </a:solidFill>
                <a:latin typeface="SF Movie Poster" panose="00000400000000000000" pitchFamily="2" charset="0"/>
              </a:rPr>
              <a:t>CHANGE DATA TYPES OF COLUMNS</a:t>
            </a:r>
            <a:endParaRPr lang="en-US" sz="5400">
              <a:latin typeface="SF Movie Poster" panose="00000400000000000000" pitchFamily="2" charset="0"/>
            </a:endParaRPr>
          </a:p>
        </p:txBody>
      </p:sp>
      <p:sp>
        <p:nvSpPr>
          <p:cNvPr id="5" name="TextBox 4"/>
          <p:cNvSpPr txBox="1"/>
          <p:nvPr/>
        </p:nvSpPr>
        <p:spPr>
          <a:xfrm>
            <a:off x="305080" y="1779687"/>
            <a:ext cx="11581840" cy="4524315"/>
          </a:xfrm>
          <a:prstGeom prst="rect">
            <a:avLst/>
          </a:prstGeom>
          <a:noFill/>
        </p:spPr>
        <p:txBody>
          <a:bodyPr wrap="square" rtlCol="0">
            <a:spAutoFit/>
          </a:bodyPr>
          <a:lstStyle/>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ALTER TABLE</a:t>
            </a:r>
            <a:r>
              <a:rPr lang="en-US" sz="2400" smtClean="0">
                <a:latin typeface="Adobe Devanagari" panose="02040503050201020203" pitchFamily="18" charset="0"/>
                <a:cs typeface="Adobe Devanagari" panose="02040503050201020203" pitchFamily="18" charset="0"/>
              </a:rPr>
              <a:t> table_name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ALTER</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COLUMN</a:t>
            </a:r>
            <a:r>
              <a:rPr lang="en-US" sz="2400" smtClean="0">
                <a:latin typeface="Adobe Devanagari" panose="02040503050201020203" pitchFamily="18" charset="0"/>
                <a:cs typeface="Adobe Devanagari" panose="02040503050201020203" pitchFamily="18" charset="0"/>
              </a:rPr>
              <a:t> column_name column_type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Changes the datatype (SQL Server)</a:t>
            </a:r>
            <a:endParaRPr lang="en-US" sz="2400" smtClean="0">
              <a:latin typeface="Adobe Devanagari" panose="02040503050201020203" pitchFamily="18" charset="0"/>
              <a:cs typeface="Adobe Devanagari" panose="02040503050201020203" pitchFamily="18" charset="0"/>
            </a:endParaRPr>
          </a:p>
          <a:p>
            <a:pPr>
              <a:lnSpc>
                <a:spcPct val="150000"/>
              </a:lnSpc>
            </a:pPr>
            <a:endParaRPr lang="en-US" sz="2400">
              <a:latin typeface="Adobe Devanagari" panose="02040503050201020203" pitchFamily="18" charset="0"/>
              <a:cs typeface="Adobe Devanagari" panose="02040503050201020203" pitchFamily="18" charset="0"/>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ALTER TABLE</a:t>
            </a:r>
            <a:r>
              <a:rPr lang="en-US" sz="2400">
                <a:latin typeface="Adobe Devanagari" panose="02040503050201020203" pitchFamily="18" charset="0"/>
                <a:cs typeface="Adobe Devanagari" panose="02040503050201020203" pitchFamily="18" charset="0"/>
              </a:rPr>
              <a:t> table_name</a:t>
            </a:r>
          </a:p>
          <a:p>
            <a:pPr>
              <a:lnSpc>
                <a:spcPct val="150000"/>
              </a:lnSpc>
            </a:pPr>
            <a:r>
              <a:rPr lang="en-US" sz="2400" smtClean="0">
                <a:solidFill>
                  <a:schemeClr val="accent1"/>
                </a:solidFill>
                <a:latin typeface="Adobe Devanagari" panose="02040503050201020203" pitchFamily="18" charset="0"/>
                <a:cs typeface="Adobe Devanagari" panose="02040503050201020203" pitchFamily="18" charset="0"/>
              </a:rPr>
              <a:t>MODIFY</a:t>
            </a:r>
            <a:r>
              <a:rPr lang="en-US" sz="2400" smtClean="0">
                <a:latin typeface="Adobe Devanagari" panose="02040503050201020203" pitchFamily="18" charset="0"/>
                <a:cs typeface="Adobe Devanagari" panose="02040503050201020203" pitchFamily="18" charset="0"/>
              </a:rPr>
              <a:t> </a:t>
            </a:r>
            <a:r>
              <a:rPr lang="en-US" sz="2400" smtClean="0">
                <a:solidFill>
                  <a:schemeClr val="accent1"/>
                </a:solidFill>
                <a:latin typeface="Adobe Devanagari" panose="02040503050201020203" pitchFamily="18" charset="0"/>
                <a:cs typeface="Adobe Devanagari" panose="02040503050201020203" pitchFamily="18" charset="0"/>
              </a:rPr>
              <a:t>COLUMN</a:t>
            </a:r>
            <a:r>
              <a:rPr lang="en-US" sz="2400" smtClean="0">
                <a:latin typeface="Adobe Devanagari" panose="02040503050201020203" pitchFamily="18" charset="0"/>
                <a:cs typeface="Adobe Devanagari" panose="02040503050201020203" pitchFamily="18" charset="0"/>
              </a:rPr>
              <a:t> column_name column_type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Changes the datatype (MySQL)</a:t>
            </a:r>
          </a:p>
          <a:p>
            <a:pPr>
              <a:lnSpc>
                <a:spcPct val="150000"/>
              </a:lnSpc>
            </a:pPr>
            <a:endParaRPr lang="en-US" sz="2400">
              <a:latin typeface="Adobe Devanagari" panose="02040503050201020203" pitchFamily="18" charset="0"/>
              <a:cs typeface="Adobe Devanagari" panose="02040503050201020203" pitchFamily="18" charset="0"/>
              <a:sym typeface="Wingdings" panose="05000000000000000000" pitchFamily="2" charset="2"/>
            </a:endParaRP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ALTER TABLE</a:t>
            </a:r>
            <a:r>
              <a:rPr lang="en-US" sz="2400">
                <a:latin typeface="Adobe Devanagari" panose="02040503050201020203" pitchFamily="18" charset="0"/>
                <a:cs typeface="Adobe Devanagari" panose="02040503050201020203" pitchFamily="18" charset="0"/>
              </a:rPr>
              <a:t> table_name</a:t>
            </a:r>
          </a:p>
          <a:p>
            <a:pPr>
              <a:lnSpc>
                <a:spcPct val="150000"/>
              </a:lnSpc>
            </a:pPr>
            <a:r>
              <a:rPr lang="en-US" sz="2400">
                <a:solidFill>
                  <a:schemeClr val="accent1"/>
                </a:solidFill>
                <a:latin typeface="Adobe Devanagari" panose="02040503050201020203" pitchFamily="18" charset="0"/>
                <a:cs typeface="Adobe Devanagari" panose="02040503050201020203" pitchFamily="18" charset="0"/>
              </a:rPr>
              <a:t>MODIFY</a:t>
            </a:r>
            <a:r>
              <a:rPr lang="en-US" sz="2400">
                <a:latin typeface="Adobe Devanagari" panose="02040503050201020203" pitchFamily="18" charset="0"/>
                <a:cs typeface="Adobe Devanagari" panose="02040503050201020203" pitchFamily="18" charset="0"/>
              </a:rPr>
              <a:t> </a:t>
            </a:r>
            <a:r>
              <a:rPr lang="en-US" sz="2400">
                <a:solidFill>
                  <a:schemeClr val="accent1"/>
                </a:solidFill>
                <a:latin typeface="Adobe Devanagari" panose="02040503050201020203" pitchFamily="18" charset="0"/>
                <a:cs typeface="Adobe Devanagari" panose="02040503050201020203" pitchFamily="18" charset="0"/>
              </a:rPr>
              <a:t>COLUMN</a:t>
            </a:r>
            <a:r>
              <a:rPr lang="en-US" sz="2400">
                <a:latin typeface="Adobe Devanagari" panose="02040503050201020203" pitchFamily="18" charset="0"/>
                <a:cs typeface="Adobe Devanagari" panose="02040503050201020203" pitchFamily="18" charset="0"/>
              </a:rPr>
              <a:t> </a:t>
            </a:r>
            <a:r>
              <a:rPr lang="en-US" sz="2400" smtClean="0">
                <a:latin typeface="Adobe Devanagari" panose="02040503050201020203" pitchFamily="18" charset="0"/>
                <a:cs typeface="Adobe Devanagari" panose="02040503050201020203" pitchFamily="18" charset="0"/>
              </a:rPr>
              <a:t>column_name </a:t>
            </a:r>
            <a:r>
              <a:rPr lang="en-US" sz="2400" smtClean="0">
                <a:solidFill>
                  <a:schemeClr val="accent1"/>
                </a:solidFill>
                <a:latin typeface="Adobe Devanagari" panose="02040503050201020203" pitchFamily="18" charset="0"/>
                <a:cs typeface="Adobe Devanagari" panose="02040503050201020203" pitchFamily="18" charset="0"/>
              </a:rPr>
              <a:t>TYPE</a:t>
            </a:r>
            <a:r>
              <a:rPr lang="en-US" sz="2400" smtClean="0">
                <a:latin typeface="Adobe Devanagari" panose="02040503050201020203" pitchFamily="18" charset="0"/>
                <a:cs typeface="Adobe Devanagari" panose="02040503050201020203" pitchFamily="18" charset="0"/>
              </a:rPr>
              <a:t> column_type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 </a:t>
            </a:r>
            <a:r>
              <a:rPr lang="en-US" sz="2400">
                <a:latin typeface="Adobe Devanagari" panose="02040503050201020203" pitchFamily="18" charset="0"/>
                <a:cs typeface="Adobe Devanagari" panose="02040503050201020203" pitchFamily="18" charset="0"/>
                <a:sym typeface="Wingdings" panose="05000000000000000000" pitchFamily="2" charset="2"/>
              </a:rPr>
              <a:t>Changes the datatype </a:t>
            </a:r>
            <a:r>
              <a:rPr lang="en-US" sz="2400" smtClean="0">
                <a:latin typeface="Adobe Devanagari" panose="02040503050201020203" pitchFamily="18" charset="0"/>
                <a:cs typeface="Adobe Devanagari" panose="02040503050201020203" pitchFamily="18" charset="0"/>
                <a:sym typeface="Wingdings" panose="05000000000000000000" pitchFamily="2" charset="2"/>
              </a:rPr>
              <a:t>(PostgreSQL)</a:t>
            </a:r>
          </a:p>
        </p:txBody>
      </p:sp>
    </p:spTree>
    <p:extLst>
      <p:ext uri="{BB962C8B-B14F-4D97-AF65-F5344CB8AC3E}">
        <p14:creationId xmlns:p14="http://schemas.microsoft.com/office/powerpoint/2010/main" val="2339964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3468</Words>
  <Application>Microsoft Office PowerPoint</Application>
  <PresentationFormat>Widescreen</PresentationFormat>
  <Paragraphs>973</Paragraphs>
  <Slides>118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118</vt:i4>
      </vt:variant>
    </vt:vector>
  </HeadingPairs>
  <TitlesOfParts>
    <vt:vector size="125" baseType="lpstr">
      <vt:lpstr>Adobe Devanagari</vt:lpstr>
      <vt:lpstr>Arial</vt:lpstr>
      <vt:lpstr>Calibri</vt:lpstr>
      <vt:lpstr>Calibri Light</vt:lpstr>
      <vt:lpstr>SF Movie Poster</vt:lpstr>
      <vt:lpstr>Wingdings</vt:lpstr>
      <vt:lpstr>Office Theme</vt:lpstr>
      <vt:lpstr>PowerPoint Presentation</vt:lpstr>
      <vt:lpstr>INDEX</vt:lpstr>
      <vt:lpstr>INDEX</vt:lpstr>
      <vt:lpstr>INDEX</vt:lpstr>
      <vt:lpstr>QUERY ORDER</vt:lpstr>
      <vt:lpstr>QUERY ORDER</vt:lpstr>
      <vt:lpstr>PowerPoint Presentation</vt:lpstr>
      <vt:lpstr>SELECT</vt:lpstr>
      <vt:lpstr>SELECT CLAUSES</vt:lpstr>
      <vt:lpstr>FROM</vt:lpstr>
      <vt:lpstr>FROM CLAUSES</vt:lpstr>
      <vt:lpstr>LIMIT</vt:lpstr>
      <vt:lpstr>PowerPoint Presentation</vt:lpstr>
      <vt:lpstr>JOIN</vt:lpstr>
      <vt:lpstr>PowerPoint Presentation</vt:lpstr>
      <vt:lpstr>CROSS JOIN</vt:lpstr>
      <vt:lpstr>ON</vt:lpstr>
      <vt:lpstr>USING</vt:lpstr>
      <vt:lpstr>PowerPoint Presentation</vt:lpstr>
      <vt:lpstr>WHERE</vt:lpstr>
      <vt:lpstr>WHERE CLAUSES</vt:lpstr>
      <vt:lpstr>CASE</vt:lpstr>
      <vt:lpstr>CASE</vt:lpstr>
      <vt:lpstr>IN</vt:lpstr>
      <vt:lpstr>BETWEEN</vt:lpstr>
      <vt:lpstr>LIKE</vt:lpstr>
      <vt:lpstr>LIKE + REGULAR EXPRESSIONS</vt:lpstr>
      <vt:lpstr>LIKE + REGULAR EXPRESSIONS EXAMPLES</vt:lpstr>
      <vt:lpstr>LIKE + REGULAR EXPRESSIONS: ESCAPE</vt:lpstr>
      <vt:lpstr>LIKE + REGULAR EXPRESSIONS: ESCAPE</vt:lpstr>
      <vt:lpstr>DISTINCT</vt:lpstr>
      <vt:lpstr>GROUP BY</vt:lpstr>
      <vt:lpstr>AGGREGATION FUNCTIONS</vt:lpstr>
      <vt:lpstr>AGGREGATION FUNCTIONS WITH CASE</vt:lpstr>
      <vt:lpstr>HAVING</vt:lpstr>
      <vt:lpstr>ORDER BY</vt:lpstr>
      <vt:lpstr>ORDER BY WITH CASE</vt:lpstr>
      <vt:lpstr>PowerPoint Presentation</vt:lpstr>
      <vt:lpstr>OVER AND PARTITION BY</vt:lpstr>
      <vt:lpstr>OVER AND ORDER BY (AND PARTITION BY)</vt:lpstr>
      <vt:lpstr>OVER AND ORDER BY (AND PARTITION BY)</vt:lpstr>
      <vt:lpstr>MODE</vt:lpstr>
      <vt:lpstr>COMMON WINDOW FUNCTIONS</vt:lpstr>
      <vt:lpstr>FIRST_VALUE AND LAST_VALUE</vt:lpstr>
      <vt:lpstr>LEAD</vt:lpstr>
      <vt:lpstr>LAG</vt:lpstr>
      <vt:lpstr>TIME SERIES WITH WINDOW FUNCTIONS</vt:lpstr>
      <vt:lpstr>TIME SERIES WITH WINDOW FUNCTIONS</vt:lpstr>
      <vt:lpstr>TIME SERIES WITH WINDOW FUNCTIONS</vt:lpstr>
      <vt:lpstr>PowerPoint Presentation</vt:lpstr>
      <vt:lpstr>STRING FUNCTIONS</vt:lpstr>
      <vt:lpstr>MORE STRING FUNCTIONS</vt:lpstr>
      <vt:lpstr>STRING FUNCTIONS PRO TIP</vt:lpstr>
      <vt:lpstr>CONCAT</vt:lpstr>
      <vt:lpstr>PowerPoint Presentation</vt:lpstr>
      <vt:lpstr>MATH FUNCTIONS</vt:lpstr>
      <vt:lpstr>ROUND</vt:lpstr>
      <vt:lpstr>TRUNCATE (MYSQL AND POSTGRESSQL)</vt:lpstr>
      <vt:lpstr>TRUNCATE (SQL SERVER)</vt:lpstr>
      <vt:lpstr>TIP WITH TRUNCATE</vt:lpstr>
      <vt:lpstr>ARITHMETICS PITFALL</vt:lpstr>
      <vt:lpstr>ARITHMETICS PITFALL</vt:lpstr>
      <vt:lpstr>PowerPoint Presentation</vt:lpstr>
      <vt:lpstr>NULL</vt:lpstr>
      <vt:lpstr>COALESCE</vt:lpstr>
      <vt:lpstr>INTO</vt:lpstr>
      <vt:lpstr>CAST</vt:lpstr>
      <vt:lpstr>COMMENTS</vt:lpstr>
      <vt:lpstr>DESCRIBE</vt:lpstr>
      <vt:lpstr>PowerPoint Presentation</vt:lpstr>
      <vt:lpstr>UNION, UNION ALL, INTERSECT, EXCEPT</vt:lpstr>
      <vt:lpstr>UNION, UNION ALL, INTERSECT, EXCEPT</vt:lpstr>
      <vt:lpstr>UNION, UNION ALL, INTERSECT, EXCEPT</vt:lpstr>
      <vt:lpstr>PowerPoint Presentation</vt:lpstr>
      <vt:lpstr>SUBQUERIES</vt:lpstr>
      <vt:lpstr>SUBQUERIES</vt:lpstr>
      <vt:lpstr>COMMON TABLE EXPRESSIONS</vt:lpstr>
      <vt:lpstr>COMMON TABLE EXPRESSIONS</vt:lpstr>
      <vt:lpstr>COMMON TABLE EXPRESSIONS</vt:lpstr>
      <vt:lpstr>PowerPoint Presentation</vt:lpstr>
      <vt:lpstr>CREATE AND DELETE DATABASES</vt:lpstr>
      <vt:lpstr>INFORMATION SCHEMA</vt:lpstr>
      <vt:lpstr>INFORMATION SCHEMA</vt:lpstr>
      <vt:lpstr>CREATE TABLE</vt:lpstr>
      <vt:lpstr>CREATE TABLE</vt:lpstr>
      <vt:lpstr>CREATE TABLE (NOT NULL)</vt:lpstr>
      <vt:lpstr>CREATE TABLE (UNIQUE)</vt:lpstr>
      <vt:lpstr>CREATE TABLE (PRIMARY KEY)</vt:lpstr>
      <vt:lpstr>CREATE TABLE (PRIMARY KEY)</vt:lpstr>
      <vt:lpstr>CREATE TABLE (PRIMARY KEY)</vt:lpstr>
      <vt:lpstr>CREATE TABLE (AUTO INCREMENT)</vt:lpstr>
      <vt:lpstr>CREATE TABLE (FOREIGN KEY)</vt:lpstr>
      <vt:lpstr>CREATE TABLE (FOREIGN KEY)</vt:lpstr>
      <vt:lpstr>CREATE TABLE (FOREIGN KEY)</vt:lpstr>
      <vt:lpstr>SQL DATA TYPES</vt:lpstr>
      <vt:lpstr>DROP DATABASE</vt:lpstr>
      <vt:lpstr>DROP TABLE</vt:lpstr>
      <vt:lpstr>ADD, DROP AND REANME COLUMNS</vt:lpstr>
      <vt:lpstr>CHANGE DATA TYPES OF COLUMNS</vt:lpstr>
      <vt:lpstr>PowerPoint Presentation</vt:lpstr>
      <vt:lpstr>INSERT INTO</vt:lpstr>
      <vt:lpstr>INSERT INTO</vt:lpstr>
      <vt:lpstr>UPDATE</vt:lpstr>
      <vt:lpstr>UPDATE</vt:lpstr>
      <vt:lpstr>DELETE</vt:lpstr>
      <vt:lpstr>TRUNCATE</vt:lpstr>
      <vt:lpstr>PowerPoint Presentation</vt:lpstr>
      <vt:lpstr>VARIABLES</vt:lpstr>
      <vt:lpstr>PowerPoint Presentation</vt:lpstr>
      <vt:lpstr>DATEADD</vt:lpstr>
      <vt:lpstr>DATEDIFF</vt:lpstr>
      <vt:lpstr>EXTRACT</vt:lpstr>
      <vt:lpstr>PowerPoint Presentation</vt:lpstr>
      <vt:lpstr>VIEW</vt:lpstr>
      <vt:lpstr>VIEW</vt:lpstr>
      <vt:lpstr>VIEW</vt:lpstr>
      <vt:lpstr>VIEW</vt:lpstr>
      <vt:lpstr>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Usuario</dc:creator>
  <cp:lastModifiedBy>Usuario</cp:lastModifiedBy>
  <cp:revision>23</cp:revision>
  <dcterms:created xsi:type="dcterms:W3CDTF">2020-08-13T09:22:59Z</dcterms:created>
  <dcterms:modified xsi:type="dcterms:W3CDTF">2020-10-21T12:27:01Z</dcterms:modified>
</cp:coreProperties>
</file>