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2" r:id="rId3"/>
    <p:sldId id="268" r:id="rId4"/>
    <p:sldId id="275" r:id="rId5"/>
    <p:sldId id="276" r:id="rId6"/>
    <p:sldId id="273" r:id="rId7"/>
    <p:sldId id="274" r:id="rId8"/>
    <p:sldId id="278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en-US" sz="6000" dirty="0"/>
              <a:t>8</a:t>
            </a:r>
            <a:r>
              <a:rPr lang="en-US" dirty="0"/>
              <a:t> Steering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F6E4-A0F2-48EC-AC1A-8EE02ADF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rgbClr val="FFC000"/>
                </a:solidFill>
              </a:rPr>
              <a:t>Weight Savings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CFB1-DCA5-4FAB-9B41-3041AFB2C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400" dirty="0">
                <a:solidFill>
                  <a:srgbClr val="FFC000"/>
                </a:solidFill>
              </a:rPr>
              <a:t>Steering Rack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BB755-FA91-4F64-BC13-7DD87BA0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7" y="2373284"/>
            <a:ext cx="4697403" cy="4027516"/>
          </a:xfrm>
        </p:spPr>
        <p:txBody>
          <a:bodyPr>
            <a:normAutofit/>
          </a:bodyPr>
          <a:lstStyle/>
          <a:p>
            <a:r>
              <a:rPr lang="en-CA" dirty="0"/>
              <a:t>Steering Rack: 1404g </a:t>
            </a:r>
            <a:r>
              <a:rPr lang="en-CA" dirty="0">
                <a:sym typeface="Wingdings" panose="05000000000000000000" pitchFamily="2" charset="2"/>
              </a:rPr>
              <a:t> 746g = 658g</a:t>
            </a:r>
          </a:p>
          <a:p>
            <a:r>
              <a:rPr lang="en-CA" dirty="0">
                <a:sym typeface="Wingdings" panose="05000000000000000000" pitchFamily="2" charset="2"/>
              </a:rPr>
              <a:t>Support Material: 441g  46g = 395g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FFC000"/>
                </a:solidFill>
                <a:sym typeface="Wingdings" panose="05000000000000000000" pitchFamily="2" charset="2"/>
              </a:rPr>
              <a:t>TOTAL</a:t>
            </a:r>
            <a:r>
              <a:rPr lang="en-CA" sz="2400" dirty="0">
                <a:sym typeface="Wingdings" panose="05000000000000000000" pitchFamily="2" charset="2"/>
              </a:rPr>
              <a:t> = 1448 grams = 3.19 lbs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7335E-C32A-436D-9795-D8B776E60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400" dirty="0">
                <a:solidFill>
                  <a:srgbClr val="FFC000"/>
                </a:solidFill>
              </a:rPr>
              <a:t>Steering Column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20D86-B720-44DB-BCA5-F0D0C0908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7" y="2373284"/>
            <a:ext cx="4814969" cy="2171659"/>
          </a:xfrm>
        </p:spPr>
        <p:txBody>
          <a:bodyPr>
            <a:normAutofit/>
          </a:bodyPr>
          <a:lstStyle/>
          <a:p>
            <a:r>
              <a:rPr lang="en-CA" dirty="0"/>
              <a:t>Steering Column: 617g </a:t>
            </a:r>
            <a:r>
              <a:rPr lang="en-CA" dirty="0">
                <a:sym typeface="Wingdings" panose="05000000000000000000" pitchFamily="2" charset="2"/>
              </a:rPr>
              <a:t> 498g = 119g </a:t>
            </a:r>
          </a:p>
          <a:p>
            <a:r>
              <a:rPr lang="en-CA" dirty="0"/>
              <a:t>Steering Housing: 296g </a:t>
            </a:r>
            <a:r>
              <a:rPr lang="en-CA" dirty="0">
                <a:sym typeface="Wingdings" panose="05000000000000000000" pitchFamily="2" charset="2"/>
              </a:rPr>
              <a:t> 111g = 185g</a:t>
            </a:r>
          </a:p>
          <a:p>
            <a:r>
              <a:rPr lang="en-CA" dirty="0">
                <a:sym typeface="Wingdings" panose="05000000000000000000" pitchFamily="2" charset="2"/>
              </a:rPr>
              <a:t>Support Material: Save 91 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1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Rack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Year’s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4256314" cy="4348163"/>
          </a:xfrm>
        </p:spPr>
        <p:txBody>
          <a:bodyPr/>
          <a:lstStyle/>
          <a:p>
            <a:r>
              <a:rPr lang="en-US" dirty="0"/>
              <a:t>Functioned well</a:t>
            </a:r>
          </a:p>
          <a:p>
            <a:r>
              <a:rPr lang="en-US" dirty="0"/>
              <a:t>Ackermann and speed ratio could be increased</a:t>
            </a:r>
          </a:p>
          <a:p>
            <a:r>
              <a:rPr lang="en-US" dirty="0"/>
              <a:t>Heavy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3098-061A-44DD-AA41-25A613C8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Goals/Constraints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7E93-B2EC-473A-9FC3-23760812B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Rack must mount on outside of the frame</a:t>
            </a:r>
          </a:p>
          <a:p>
            <a:r>
              <a:rPr lang="en-CA" dirty="0"/>
              <a:t>Make lighter than previous</a:t>
            </a:r>
          </a:p>
          <a:p>
            <a:r>
              <a:rPr lang="en-CA" dirty="0"/>
              <a:t>Keep handling parameters the same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We have to be able to make it</a:t>
            </a:r>
          </a:p>
          <a:p>
            <a:r>
              <a:rPr lang="en-CA" dirty="0"/>
              <a:t>Keep cost down</a:t>
            </a:r>
          </a:p>
        </p:txBody>
      </p:sp>
    </p:spTree>
    <p:extLst>
      <p:ext uri="{BB962C8B-B14F-4D97-AF65-F5344CB8AC3E}">
        <p14:creationId xmlns:p14="http://schemas.microsoft.com/office/powerpoint/2010/main" val="36841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FBEB-05C5-4301-955A-DA963B6D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decisions were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6C6E-5767-431A-876D-095F3517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Aluminum rack </a:t>
            </a:r>
          </a:p>
          <a:p>
            <a:r>
              <a:rPr lang="en-CA" dirty="0"/>
              <a:t>Same gearing</a:t>
            </a:r>
          </a:p>
          <a:p>
            <a:r>
              <a:rPr lang="en-CA" dirty="0"/>
              <a:t>Carbon Fiber in Housing</a:t>
            </a:r>
          </a:p>
          <a:p>
            <a:r>
              <a:rPr lang="en-CA" dirty="0"/>
              <a:t>Slightly less overall travel (less rack teeth)</a:t>
            </a:r>
          </a:p>
          <a:p>
            <a:r>
              <a:rPr lang="en-CA" dirty="0"/>
              <a:t>Place bushings on outside</a:t>
            </a:r>
          </a:p>
          <a:p>
            <a:r>
              <a:rPr lang="en-CA" dirty="0"/>
              <a:t>Lash adjustment</a:t>
            </a:r>
          </a:p>
        </p:txBody>
      </p:sp>
    </p:spTree>
    <p:extLst>
      <p:ext uri="{BB962C8B-B14F-4D97-AF65-F5344CB8AC3E}">
        <p14:creationId xmlns:p14="http://schemas.microsoft.com/office/powerpoint/2010/main" val="2285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Column</a:t>
            </a:r>
          </a:p>
        </p:txBody>
      </p:sp>
    </p:spTree>
    <p:extLst>
      <p:ext uri="{BB962C8B-B14F-4D97-AF65-F5344CB8AC3E}">
        <p14:creationId xmlns:p14="http://schemas.microsoft.com/office/powerpoint/2010/main" val="21467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Year’s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  <a:p>
            <a:r>
              <a:rPr lang="en-US" dirty="0"/>
              <a:t>Heavy</a:t>
            </a:r>
          </a:p>
        </p:txBody>
      </p:sp>
    </p:spTree>
    <p:extLst>
      <p:ext uri="{BB962C8B-B14F-4D97-AF65-F5344CB8AC3E}">
        <p14:creationId xmlns:p14="http://schemas.microsoft.com/office/powerpoint/2010/main" val="37879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E34-909A-4826-A598-7ED537DB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Goals/Constraints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1F7-6335-47A1-A1E7-C9F5E79A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Simplify/reduce housing material</a:t>
            </a:r>
          </a:p>
          <a:p>
            <a:r>
              <a:rPr lang="en-CA" dirty="0"/>
              <a:t>Reduce compliance</a:t>
            </a:r>
          </a:p>
          <a:p>
            <a:r>
              <a:rPr lang="en-CA" dirty="0"/>
              <a:t>Look into shortening attaching frame members</a:t>
            </a:r>
          </a:p>
          <a:p>
            <a:r>
              <a:rPr lang="en-CA" dirty="0"/>
              <a:t>Joints must run under acceptable angles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9385-7018-4D69-9016-7FD77C61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decisions were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DB62-19FC-44BF-AEA6-CE0BD2C8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Two shaft setup with double u-joint. Allows for Ackermann we want, simpler to constrain well</a:t>
            </a:r>
          </a:p>
          <a:p>
            <a:r>
              <a:rPr lang="en-CA" dirty="0"/>
              <a:t>Use same kind of U-joints, shafts, quick release</a:t>
            </a:r>
          </a:p>
          <a:p>
            <a:r>
              <a:rPr lang="en-CA" dirty="0"/>
              <a:t>Change from ball bearings to needle roller bearings</a:t>
            </a:r>
          </a:p>
          <a:p>
            <a:r>
              <a:rPr lang="en-CA" dirty="0"/>
              <a:t>Make replacement quick release hex from aluminum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62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57</TotalTime>
  <Words>207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Georgia</vt:lpstr>
      <vt:lpstr>Wingdings</vt:lpstr>
      <vt:lpstr>Brushed Metal 16x9</vt:lpstr>
      <vt:lpstr>2018 Steering System Design</vt:lpstr>
      <vt:lpstr>Steering Rack</vt:lpstr>
      <vt:lpstr>Last Year’s Setup</vt:lpstr>
      <vt:lpstr>Design Goals/Constraints</vt:lpstr>
      <vt:lpstr>What decisions were made?</vt:lpstr>
      <vt:lpstr>Steering Column</vt:lpstr>
      <vt:lpstr>Last Year’s Setup</vt:lpstr>
      <vt:lpstr>Design Goals/Constraints</vt:lpstr>
      <vt:lpstr>What decisions were made?</vt:lpstr>
      <vt:lpstr>Weight Savings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Steering System Design</dc:title>
  <dc:creator>Orion Miller</dc:creator>
  <cp:lastModifiedBy>Orion Miller</cp:lastModifiedBy>
  <cp:revision>6</cp:revision>
  <dcterms:created xsi:type="dcterms:W3CDTF">2018-02-01T22:44:26Z</dcterms:created>
  <dcterms:modified xsi:type="dcterms:W3CDTF">2018-02-01T23:41:28Z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