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353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588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9823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457117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587C"/>
    <a:srgbClr val="DEF1F1"/>
    <a:srgbClr val="7EA785"/>
    <a:srgbClr val="3990B0"/>
    <a:srgbClr val="70D8FF"/>
    <a:srgbClr val="CDF1FF"/>
    <a:srgbClr val="00ABFD"/>
    <a:srgbClr val="003140"/>
    <a:srgbClr val="EC8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47" autoAdjust="0"/>
    <p:restoredTop sz="94660"/>
  </p:normalViewPr>
  <p:slideViewPr>
    <p:cSldViewPr snapToGrid="0">
      <p:cViewPr>
        <p:scale>
          <a:sx n="75" d="100"/>
          <a:sy n="75" d="100"/>
        </p:scale>
        <p:origin x="-438" y="-16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5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4" indent="0" algn="ctr">
              <a:buNone/>
              <a:defRPr sz="1500"/>
            </a:lvl2pPr>
            <a:lvl3pPr marL="685787" indent="0" algn="ctr">
              <a:buNone/>
              <a:defRPr sz="1350"/>
            </a:lvl3pPr>
            <a:lvl4pPr marL="1028681" indent="0" algn="ctr">
              <a:buNone/>
              <a:defRPr sz="1200"/>
            </a:lvl4pPr>
            <a:lvl5pPr marL="1371575" indent="0" algn="ctr">
              <a:buNone/>
              <a:defRPr sz="1200"/>
            </a:lvl5pPr>
            <a:lvl6pPr marL="1714468" indent="0" algn="ctr">
              <a:buNone/>
              <a:defRPr sz="1200"/>
            </a:lvl6pPr>
            <a:lvl7pPr marL="2057362" indent="0" algn="ctr">
              <a:buNone/>
              <a:defRPr sz="1200"/>
            </a:lvl7pPr>
            <a:lvl8pPr marL="2400256" indent="0" algn="ctr">
              <a:buNone/>
              <a:defRPr sz="1200"/>
            </a:lvl8pPr>
            <a:lvl9pPr marL="2743150" indent="0" algn="ctr">
              <a:buNone/>
              <a:defRPr sz="12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5A2E-881B-4012-9B82-E0D3A5054D2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8D68-5497-42CB-BD30-CB524BDC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65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5A2E-881B-4012-9B82-E0D3A5054D2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8D68-5497-42CB-BD30-CB524BDC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3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4"/>
            <a:ext cx="1478756" cy="8394877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4"/>
            <a:ext cx="4350544" cy="839487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5A2E-881B-4012-9B82-E0D3A5054D2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8D68-5497-42CB-BD30-CB524BDC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1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5A2E-881B-4012-9B82-E0D3A5054D2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8D68-5497-42CB-BD30-CB524BDC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8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7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9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7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5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5A2E-881B-4012-9B82-E0D3A5054D2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8D68-5497-42CB-BD30-CB524BDC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9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5A2E-881B-4012-9B82-E0D3A5054D2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8D68-5497-42CB-BD30-CB524BDC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8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527405"/>
            <a:ext cx="5915025" cy="191470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8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4" indent="0">
              <a:buNone/>
              <a:defRPr sz="1500" b="1"/>
            </a:lvl2pPr>
            <a:lvl3pPr marL="685787" indent="0">
              <a:buNone/>
              <a:defRPr sz="1350" b="1"/>
            </a:lvl3pPr>
            <a:lvl4pPr marL="1028681" indent="0">
              <a:buNone/>
              <a:defRPr sz="1200" b="1"/>
            </a:lvl4pPr>
            <a:lvl5pPr marL="1371575" indent="0">
              <a:buNone/>
              <a:defRPr sz="1200" b="1"/>
            </a:lvl5pPr>
            <a:lvl6pPr marL="1714468" indent="0">
              <a:buNone/>
              <a:defRPr sz="1200" b="1"/>
            </a:lvl6pPr>
            <a:lvl7pPr marL="2057362" indent="0">
              <a:buNone/>
              <a:defRPr sz="1200" b="1"/>
            </a:lvl7pPr>
            <a:lvl8pPr marL="2400256" indent="0">
              <a:buNone/>
              <a:defRPr sz="1200" b="1"/>
            </a:lvl8pPr>
            <a:lvl9pPr marL="274315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2"/>
            <a:ext cx="2901255" cy="532218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4" y="2428348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4" indent="0">
              <a:buNone/>
              <a:defRPr sz="1500" b="1"/>
            </a:lvl2pPr>
            <a:lvl3pPr marL="685787" indent="0">
              <a:buNone/>
              <a:defRPr sz="1350" b="1"/>
            </a:lvl3pPr>
            <a:lvl4pPr marL="1028681" indent="0">
              <a:buNone/>
              <a:defRPr sz="1200" b="1"/>
            </a:lvl4pPr>
            <a:lvl5pPr marL="1371575" indent="0">
              <a:buNone/>
              <a:defRPr sz="1200" b="1"/>
            </a:lvl5pPr>
            <a:lvl6pPr marL="1714468" indent="0">
              <a:buNone/>
              <a:defRPr sz="1200" b="1"/>
            </a:lvl6pPr>
            <a:lvl7pPr marL="2057362" indent="0">
              <a:buNone/>
              <a:defRPr sz="1200" b="1"/>
            </a:lvl7pPr>
            <a:lvl8pPr marL="2400256" indent="0">
              <a:buNone/>
              <a:defRPr sz="1200" b="1"/>
            </a:lvl8pPr>
            <a:lvl9pPr marL="274315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4" y="3618442"/>
            <a:ext cx="2915543" cy="532218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5A2E-881B-4012-9B82-E0D3A5054D2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8D68-5497-42CB-BD30-CB524BDC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4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5A2E-881B-4012-9B82-E0D3A5054D2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8D68-5497-42CB-BD30-CB524BDC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2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5A2E-881B-4012-9B82-E0D3A5054D2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8D68-5497-42CB-BD30-CB524BDC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1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4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94" indent="0">
              <a:buNone/>
              <a:defRPr sz="1050"/>
            </a:lvl2pPr>
            <a:lvl3pPr marL="685787" indent="0">
              <a:buNone/>
              <a:defRPr sz="900"/>
            </a:lvl3pPr>
            <a:lvl4pPr marL="1028681" indent="0">
              <a:buNone/>
              <a:defRPr sz="750"/>
            </a:lvl4pPr>
            <a:lvl5pPr marL="1371575" indent="0">
              <a:buNone/>
              <a:defRPr sz="750"/>
            </a:lvl5pPr>
            <a:lvl6pPr marL="1714468" indent="0">
              <a:buNone/>
              <a:defRPr sz="750"/>
            </a:lvl6pPr>
            <a:lvl7pPr marL="2057362" indent="0">
              <a:buNone/>
              <a:defRPr sz="750"/>
            </a:lvl7pPr>
            <a:lvl8pPr marL="2400256" indent="0">
              <a:buNone/>
              <a:defRPr sz="750"/>
            </a:lvl8pPr>
            <a:lvl9pPr marL="2743150" indent="0">
              <a:buNone/>
              <a:defRPr sz="75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5A2E-881B-4012-9B82-E0D3A5054D2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8D68-5497-42CB-BD30-CB524BDC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45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4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4" indent="0">
              <a:buNone/>
              <a:defRPr sz="2100"/>
            </a:lvl2pPr>
            <a:lvl3pPr marL="685787" indent="0">
              <a:buNone/>
              <a:defRPr sz="1800"/>
            </a:lvl3pPr>
            <a:lvl4pPr marL="1028681" indent="0">
              <a:buNone/>
              <a:defRPr sz="1500"/>
            </a:lvl4pPr>
            <a:lvl5pPr marL="1371575" indent="0">
              <a:buNone/>
              <a:defRPr sz="1500"/>
            </a:lvl5pPr>
            <a:lvl6pPr marL="1714468" indent="0">
              <a:buNone/>
              <a:defRPr sz="1500"/>
            </a:lvl6pPr>
            <a:lvl7pPr marL="2057362" indent="0">
              <a:buNone/>
              <a:defRPr sz="1500"/>
            </a:lvl7pPr>
            <a:lvl8pPr marL="2400256" indent="0">
              <a:buNone/>
              <a:defRPr sz="1500"/>
            </a:lvl8pPr>
            <a:lvl9pPr marL="2743150" indent="0">
              <a:buNone/>
              <a:defRPr sz="15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894" indent="0">
              <a:buNone/>
              <a:defRPr sz="1050"/>
            </a:lvl2pPr>
            <a:lvl3pPr marL="685787" indent="0">
              <a:buNone/>
              <a:defRPr sz="900"/>
            </a:lvl3pPr>
            <a:lvl4pPr marL="1028681" indent="0">
              <a:buNone/>
              <a:defRPr sz="750"/>
            </a:lvl4pPr>
            <a:lvl5pPr marL="1371575" indent="0">
              <a:buNone/>
              <a:defRPr sz="750"/>
            </a:lvl5pPr>
            <a:lvl6pPr marL="1714468" indent="0">
              <a:buNone/>
              <a:defRPr sz="750"/>
            </a:lvl6pPr>
            <a:lvl7pPr marL="2057362" indent="0">
              <a:buNone/>
              <a:defRPr sz="750"/>
            </a:lvl7pPr>
            <a:lvl8pPr marL="2400256" indent="0">
              <a:buNone/>
              <a:defRPr sz="750"/>
            </a:lvl8pPr>
            <a:lvl9pPr marL="2743150" indent="0">
              <a:buNone/>
              <a:defRPr sz="75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5A2E-881B-4012-9B82-E0D3A5054D2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68D68-5497-42CB-BD30-CB524BDC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02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9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9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15A2E-881B-4012-9B82-E0D3A5054D2D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4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68D68-5497-42CB-BD30-CB524BDC3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9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787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7" indent="-171447" algn="l" defTabSz="68578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41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34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8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22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15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09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03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97" indent="-171447" algn="l" defTabSz="685787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4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7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81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75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68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62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56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50" algn="l" defTabSz="685787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Nhóm 166">
            <a:extLst>
              <a:ext uri="{FF2B5EF4-FFF2-40B4-BE49-F238E27FC236}">
                <a16:creationId xmlns:a16="http://schemas.microsoft.com/office/drawing/2014/main" id="{D920CBC8-A48A-4A16-AF8C-F408307AA98F}"/>
              </a:ext>
            </a:extLst>
          </p:cNvPr>
          <p:cNvGrpSpPr/>
          <p:nvPr/>
        </p:nvGrpSpPr>
        <p:grpSpPr>
          <a:xfrm>
            <a:off x="3478157" y="1105012"/>
            <a:ext cx="3333831" cy="8712080"/>
            <a:chOff x="3454660" y="1122442"/>
            <a:chExt cx="3333831" cy="8732096"/>
          </a:xfrm>
          <a:effectLst/>
        </p:grpSpPr>
        <p:sp>
          <p:nvSpPr>
            <p:cNvPr id="31" name="Hình chữ nhật 30">
              <a:extLst>
                <a:ext uri="{FF2B5EF4-FFF2-40B4-BE49-F238E27FC236}">
                  <a16:creationId xmlns:a16="http://schemas.microsoft.com/office/drawing/2014/main" id="{5C5E206F-C8C2-4A5C-A854-C603040CCD21}"/>
                </a:ext>
              </a:extLst>
            </p:cNvPr>
            <p:cNvSpPr/>
            <p:nvPr/>
          </p:nvSpPr>
          <p:spPr>
            <a:xfrm>
              <a:off x="3468318" y="1328670"/>
              <a:ext cx="3320173" cy="85258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5"/>
            </a:p>
          </p:txBody>
        </p:sp>
        <p:sp>
          <p:nvSpPr>
            <p:cNvPr id="165" name="Hình chữ nhật 164">
              <a:extLst>
                <a:ext uri="{FF2B5EF4-FFF2-40B4-BE49-F238E27FC236}">
                  <a16:creationId xmlns:a16="http://schemas.microsoft.com/office/drawing/2014/main" id="{7C36FBD0-5914-483A-86C0-A1420367020B}"/>
                </a:ext>
              </a:extLst>
            </p:cNvPr>
            <p:cNvSpPr/>
            <p:nvPr/>
          </p:nvSpPr>
          <p:spPr>
            <a:xfrm>
              <a:off x="3454660" y="1122442"/>
              <a:ext cx="3320173" cy="371475"/>
            </a:xfrm>
            <a:prstGeom prst="rect">
              <a:avLst/>
            </a:prstGeom>
            <a:solidFill>
              <a:srgbClr val="7EA78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Quá trình thực nghiệm</a:t>
              </a:r>
            </a:p>
          </p:txBody>
        </p:sp>
      </p:grpSp>
      <p:sp>
        <p:nvSpPr>
          <p:cNvPr id="4" name="Hình chữ nhật 3">
            <a:extLst>
              <a:ext uri="{FF2B5EF4-FFF2-40B4-BE49-F238E27FC236}">
                <a16:creationId xmlns:a16="http://schemas.microsoft.com/office/drawing/2014/main" id="{C99E1F09-39C5-4DB2-8FEC-5165E556FF0E}"/>
              </a:ext>
            </a:extLst>
          </p:cNvPr>
          <p:cNvSpPr/>
          <p:nvPr/>
        </p:nvSpPr>
        <p:spPr>
          <a:xfrm>
            <a:off x="0" y="-57151"/>
            <a:ext cx="6858000" cy="1106641"/>
          </a:xfrm>
          <a:prstGeom prst="rect">
            <a:avLst/>
          </a:prstGeom>
          <a:solidFill>
            <a:srgbClr val="005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XÁC THỰC ẢNH MẶT NGƯỜI </a:t>
            </a:r>
          </a:p>
          <a:p>
            <a:pPr algn="ctr"/>
            <a:r>
              <a:rPr lang="en-US" sz="2600" b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DỰA TRÊN HỌC SÂU</a:t>
            </a:r>
          </a:p>
        </p:txBody>
      </p:sp>
      <p:grpSp>
        <p:nvGrpSpPr>
          <p:cNvPr id="24" name="Nhóm 23">
            <a:extLst>
              <a:ext uri="{FF2B5EF4-FFF2-40B4-BE49-F238E27FC236}">
                <a16:creationId xmlns:a16="http://schemas.microsoft.com/office/drawing/2014/main" id="{60B6CF22-EB62-43B0-833C-31DC2F857E9C}"/>
              </a:ext>
            </a:extLst>
          </p:cNvPr>
          <p:cNvGrpSpPr/>
          <p:nvPr/>
        </p:nvGrpSpPr>
        <p:grpSpPr>
          <a:xfrm>
            <a:off x="87407" y="1102981"/>
            <a:ext cx="3288471" cy="8714111"/>
            <a:chOff x="139682" y="1213473"/>
            <a:chExt cx="3136289" cy="7789642"/>
          </a:xfrm>
          <a:effectLst/>
        </p:grpSpPr>
        <p:sp>
          <p:nvSpPr>
            <p:cNvPr id="14" name="Hình chữ nhật 13">
              <a:extLst>
                <a:ext uri="{FF2B5EF4-FFF2-40B4-BE49-F238E27FC236}">
                  <a16:creationId xmlns:a16="http://schemas.microsoft.com/office/drawing/2014/main" id="{51794AD7-22BF-4DFA-95C3-005486FAB8AD}"/>
                </a:ext>
              </a:extLst>
            </p:cNvPr>
            <p:cNvSpPr/>
            <p:nvPr/>
          </p:nvSpPr>
          <p:spPr>
            <a:xfrm>
              <a:off x="144232" y="1546421"/>
              <a:ext cx="3122655" cy="74566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16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Hình chữ nhật 14">
              <a:extLst>
                <a:ext uri="{FF2B5EF4-FFF2-40B4-BE49-F238E27FC236}">
                  <a16:creationId xmlns:a16="http://schemas.microsoft.com/office/drawing/2014/main" id="{0F64C2F2-73D1-4265-9105-F602E72E34A4}"/>
                </a:ext>
              </a:extLst>
            </p:cNvPr>
            <p:cNvSpPr/>
            <p:nvPr/>
          </p:nvSpPr>
          <p:spPr>
            <a:xfrm>
              <a:off x="139682" y="1213473"/>
              <a:ext cx="3136289" cy="335131"/>
            </a:xfrm>
            <a:prstGeom prst="rect">
              <a:avLst/>
            </a:prstGeom>
            <a:solidFill>
              <a:srgbClr val="7EA7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Tổng quan đề tài</a:t>
              </a:r>
            </a:p>
          </p:txBody>
        </p:sp>
      </p:grpSp>
      <p:sp>
        <p:nvSpPr>
          <p:cNvPr id="45" name="Hình chữ nhật 44">
            <a:extLst>
              <a:ext uri="{FF2B5EF4-FFF2-40B4-BE49-F238E27FC236}">
                <a16:creationId xmlns:a16="http://schemas.microsoft.com/office/drawing/2014/main" id="{A62BC198-93EE-4FB0-AEB0-6D92E675DDA5}"/>
              </a:ext>
            </a:extLst>
          </p:cNvPr>
          <p:cNvSpPr/>
          <p:nvPr/>
        </p:nvSpPr>
        <p:spPr>
          <a:xfrm>
            <a:off x="92178" y="3362975"/>
            <a:ext cx="3279866" cy="140245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Quá trình thực nghiệm được thực hiện trên 4 bộ dữ liệu: Data-ID, Wider-Face, LWF và Count, Check. Dưới đây là một số hình ảnh trong các tập dữ liệu.</a:t>
            </a:r>
          </a:p>
          <a:p>
            <a:pPr algn="just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Hình ảnh 48" descr="Ảnh có chứa văn bản, khác nhau, tương tự&#10;&#10;Mô tả được tạo tự động">
            <a:extLst>
              <a:ext uri="{FF2B5EF4-FFF2-40B4-BE49-F238E27FC236}">
                <a16:creationId xmlns:a16="http://schemas.microsoft.com/office/drawing/2014/main" id="{5D8D462F-992A-4ED1-AF10-12F1DA68E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2" y="4711795"/>
            <a:ext cx="1630120" cy="1212221"/>
          </a:xfrm>
          <a:prstGeom prst="rect">
            <a:avLst/>
          </a:prstGeom>
        </p:spPr>
      </p:pic>
      <p:pic>
        <p:nvPicPr>
          <p:cNvPr id="55" name="Hình ảnh 54">
            <a:extLst>
              <a:ext uri="{FF2B5EF4-FFF2-40B4-BE49-F238E27FC236}">
                <a16:creationId xmlns:a16="http://schemas.microsoft.com/office/drawing/2014/main" id="{4FB5C795-B600-4035-9BB8-8899763F0D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78" y="4711795"/>
            <a:ext cx="1522766" cy="1212223"/>
          </a:xfrm>
          <a:prstGeom prst="rect">
            <a:avLst/>
          </a:prstGeom>
        </p:spPr>
      </p:pic>
      <p:sp>
        <p:nvSpPr>
          <p:cNvPr id="56" name="Hình chữ nhật 55">
            <a:extLst>
              <a:ext uri="{FF2B5EF4-FFF2-40B4-BE49-F238E27FC236}">
                <a16:creationId xmlns:a16="http://schemas.microsoft.com/office/drawing/2014/main" id="{34CDA73C-DB6C-4983-BA18-FB992F460363}"/>
              </a:ext>
            </a:extLst>
          </p:cNvPr>
          <p:cNvSpPr/>
          <p:nvPr/>
        </p:nvSpPr>
        <p:spPr>
          <a:xfrm>
            <a:off x="7994961" y="8141477"/>
            <a:ext cx="3155967" cy="7559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9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Sau khi quan sát kết quả thực nghiệm, MTCNN cho kết quả khá tốt trên các bộ dữ liệu ở 2 tác vụ phát hiện và đếm khuôn mặt.</a:t>
            </a:r>
          </a:p>
        </p:txBody>
      </p:sp>
      <p:sp>
        <p:nvSpPr>
          <p:cNvPr id="57" name="Hình chữ nhật 56">
            <a:extLst>
              <a:ext uri="{FF2B5EF4-FFF2-40B4-BE49-F238E27FC236}">
                <a16:creationId xmlns:a16="http://schemas.microsoft.com/office/drawing/2014/main" id="{8CEA7699-72B7-4998-995C-D69837376A95}"/>
              </a:ext>
            </a:extLst>
          </p:cNvPr>
          <p:cNvSpPr/>
          <p:nvPr/>
        </p:nvSpPr>
        <p:spPr>
          <a:xfrm>
            <a:off x="3527058" y="1706802"/>
            <a:ext cx="3183895" cy="47830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Thực nghiệm phát hiện khuôn mặt và đếm khuôn mặt:</a:t>
            </a:r>
          </a:p>
          <a:p>
            <a:pPr algn="just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" name="Hình ảnh 59" descr="Ảnh có chứa người, người phụ nữ, mỉm cười, trong nhà&#10;&#10;Mô tả được tạo tự động">
            <a:extLst>
              <a:ext uri="{FF2B5EF4-FFF2-40B4-BE49-F238E27FC236}">
                <a16:creationId xmlns:a16="http://schemas.microsoft.com/office/drawing/2014/main" id="{B5542CFE-F6A2-4C8D-B33F-26567347A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478" y="2407567"/>
            <a:ext cx="565679" cy="560975"/>
          </a:xfrm>
          <a:prstGeom prst="rect">
            <a:avLst/>
          </a:prstGeom>
        </p:spPr>
      </p:pic>
      <p:sp>
        <p:nvSpPr>
          <p:cNvPr id="61" name="Hình chữ nhật 60">
            <a:extLst>
              <a:ext uri="{FF2B5EF4-FFF2-40B4-BE49-F238E27FC236}">
                <a16:creationId xmlns:a16="http://schemas.microsoft.com/office/drawing/2014/main" id="{C9C8E271-8587-4368-B611-B47A08960C77}"/>
              </a:ext>
            </a:extLst>
          </p:cNvPr>
          <p:cNvSpPr/>
          <p:nvPr/>
        </p:nvSpPr>
        <p:spPr>
          <a:xfrm>
            <a:off x="4344226" y="2187035"/>
            <a:ext cx="549896" cy="181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MTCNN</a:t>
            </a:r>
          </a:p>
        </p:txBody>
      </p:sp>
      <p:sp>
        <p:nvSpPr>
          <p:cNvPr id="62" name="Hình chữ nhật 61">
            <a:extLst>
              <a:ext uri="{FF2B5EF4-FFF2-40B4-BE49-F238E27FC236}">
                <a16:creationId xmlns:a16="http://schemas.microsoft.com/office/drawing/2014/main" id="{480F45D8-00F4-47E5-AF61-FD5C8578BD43}"/>
              </a:ext>
            </a:extLst>
          </p:cNvPr>
          <p:cNvSpPr/>
          <p:nvPr/>
        </p:nvSpPr>
        <p:spPr>
          <a:xfrm>
            <a:off x="4340434" y="2566274"/>
            <a:ext cx="553688" cy="1919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OpenCV</a:t>
            </a:r>
          </a:p>
        </p:txBody>
      </p:sp>
      <p:sp>
        <p:nvSpPr>
          <p:cNvPr id="63" name="Hình chữ nhật 62">
            <a:extLst>
              <a:ext uri="{FF2B5EF4-FFF2-40B4-BE49-F238E27FC236}">
                <a16:creationId xmlns:a16="http://schemas.microsoft.com/office/drawing/2014/main" id="{564C4791-AA43-4DE6-879C-B92B2A87C4A2}"/>
              </a:ext>
            </a:extLst>
          </p:cNvPr>
          <p:cNvSpPr/>
          <p:nvPr/>
        </p:nvSpPr>
        <p:spPr>
          <a:xfrm>
            <a:off x="4340433" y="2857441"/>
            <a:ext cx="565675" cy="19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Mobilene-sdd</a:t>
            </a:r>
          </a:p>
        </p:txBody>
      </p:sp>
      <p:cxnSp>
        <p:nvCxnSpPr>
          <p:cNvPr id="64" name="Đường kết nối Mũi tên Thẳng 63">
            <a:extLst>
              <a:ext uri="{FF2B5EF4-FFF2-40B4-BE49-F238E27FC236}">
                <a16:creationId xmlns:a16="http://schemas.microsoft.com/office/drawing/2014/main" id="{0D8D186D-B623-4D0A-B9C1-C753CC24A3B5}"/>
              </a:ext>
            </a:extLst>
          </p:cNvPr>
          <p:cNvCxnSpPr>
            <a:cxnSpLocks/>
          </p:cNvCxnSpPr>
          <p:nvPr/>
        </p:nvCxnSpPr>
        <p:spPr>
          <a:xfrm>
            <a:off x="4147838" y="2810794"/>
            <a:ext cx="112207" cy="119"/>
          </a:xfrm>
          <a:prstGeom prst="straightConnector1">
            <a:avLst/>
          </a:prstGeom>
          <a:ln w="3175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ấu ngoặc vuông Trái 66">
            <a:extLst>
              <a:ext uri="{FF2B5EF4-FFF2-40B4-BE49-F238E27FC236}">
                <a16:creationId xmlns:a16="http://schemas.microsoft.com/office/drawing/2014/main" id="{66797023-CEF9-4A8F-9B0F-29A483A532CD}"/>
              </a:ext>
            </a:extLst>
          </p:cNvPr>
          <p:cNvSpPr/>
          <p:nvPr/>
        </p:nvSpPr>
        <p:spPr>
          <a:xfrm>
            <a:off x="4269759" y="2271791"/>
            <a:ext cx="61595" cy="66975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5"/>
          </a:p>
        </p:txBody>
      </p:sp>
      <p:cxnSp>
        <p:nvCxnSpPr>
          <p:cNvPr id="70" name="Đường kết nối Mũi tên Thẳng 69">
            <a:extLst>
              <a:ext uri="{FF2B5EF4-FFF2-40B4-BE49-F238E27FC236}">
                <a16:creationId xmlns:a16="http://schemas.microsoft.com/office/drawing/2014/main" id="{5C91430C-6E65-46FC-A52E-13EC2253C1FE}"/>
              </a:ext>
            </a:extLst>
          </p:cNvPr>
          <p:cNvCxnSpPr>
            <a:cxnSpLocks/>
          </p:cNvCxnSpPr>
          <p:nvPr/>
        </p:nvCxnSpPr>
        <p:spPr>
          <a:xfrm flipV="1">
            <a:off x="4864330" y="2674071"/>
            <a:ext cx="223529" cy="9723"/>
          </a:xfrm>
          <a:prstGeom prst="straightConnector1">
            <a:avLst/>
          </a:prstGeom>
          <a:ln w="3175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Hộp Văn bản 71">
            <a:extLst>
              <a:ext uri="{FF2B5EF4-FFF2-40B4-BE49-F238E27FC236}">
                <a16:creationId xmlns:a16="http://schemas.microsoft.com/office/drawing/2014/main" id="{50C46D1E-DF6E-4AFB-9A8F-ADB6BEE53BB2}"/>
              </a:ext>
            </a:extLst>
          </p:cNvPr>
          <p:cNvSpPr txBox="1"/>
          <p:nvPr/>
        </p:nvSpPr>
        <p:spPr>
          <a:xfrm>
            <a:off x="4741982" y="2399537"/>
            <a:ext cx="723147" cy="200055"/>
          </a:xfrm>
          <a:prstGeom prst="rect">
            <a:avLst/>
          </a:prstGeom>
          <a:noFill/>
          <a:effectLst>
            <a:glow rad="127000">
              <a:schemeClr val="accent1">
                <a:alpha val="87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700">
                <a:latin typeface="Arial" panose="020B0604020202020204" pitchFamily="34" charset="0"/>
                <a:cs typeface="Arial" panose="020B0604020202020204" pitchFamily="34" charset="0"/>
              </a:rPr>
              <a:t>detect face</a:t>
            </a:r>
          </a:p>
        </p:txBody>
      </p:sp>
      <p:sp>
        <p:nvSpPr>
          <p:cNvPr id="74" name="Hình chữ nhật 73">
            <a:extLst>
              <a:ext uri="{FF2B5EF4-FFF2-40B4-BE49-F238E27FC236}">
                <a16:creationId xmlns:a16="http://schemas.microsoft.com/office/drawing/2014/main" id="{D444F475-B5F7-4E19-81E3-E7AD000DC1C5}"/>
              </a:ext>
            </a:extLst>
          </p:cNvPr>
          <p:cNvSpPr/>
          <p:nvPr/>
        </p:nvSpPr>
        <p:spPr>
          <a:xfrm>
            <a:off x="5908837" y="2081673"/>
            <a:ext cx="377681" cy="1501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IoU</a:t>
            </a:r>
          </a:p>
        </p:txBody>
      </p:sp>
      <p:sp>
        <p:nvSpPr>
          <p:cNvPr id="75" name="Hình chữ nhật 74">
            <a:extLst>
              <a:ext uri="{FF2B5EF4-FFF2-40B4-BE49-F238E27FC236}">
                <a16:creationId xmlns:a16="http://schemas.microsoft.com/office/drawing/2014/main" id="{A59C97A7-DEAC-40F9-9F35-D14F73B0B919}"/>
              </a:ext>
            </a:extLst>
          </p:cNvPr>
          <p:cNvSpPr/>
          <p:nvPr/>
        </p:nvSpPr>
        <p:spPr>
          <a:xfrm>
            <a:off x="5912448" y="2360233"/>
            <a:ext cx="377682" cy="1417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mAP</a:t>
            </a:r>
          </a:p>
        </p:txBody>
      </p:sp>
      <p:sp>
        <p:nvSpPr>
          <p:cNvPr id="76" name="Dấu ngoặc vuông Trái 75">
            <a:extLst>
              <a:ext uri="{FF2B5EF4-FFF2-40B4-BE49-F238E27FC236}">
                <a16:creationId xmlns:a16="http://schemas.microsoft.com/office/drawing/2014/main" id="{C1A75941-A715-4BB2-AC2C-C3389AD53FC0}"/>
              </a:ext>
            </a:extLst>
          </p:cNvPr>
          <p:cNvSpPr/>
          <p:nvPr/>
        </p:nvSpPr>
        <p:spPr>
          <a:xfrm>
            <a:off x="5844213" y="2139654"/>
            <a:ext cx="61595" cy="29078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5"/>
          </a:p>
        </p:txBody>
      </p:sp>
      <p:cxnSp>
        <p:nvCxnSpPr>
          <p:cNvPr id="78" name="Đường kết nối Mũi tên Thẳng 77">
            <a:extLst>
              <a:ext uri="{FF2B5EF4-FFF2-40B4-BE49-F238E27FC236}">
                <a16:creationId xmlns:a16="http://schemas.microsoft.com/office/drawing/2014/main" id="{9B754315-CB9E-48F0-AF69-CD35A545E1BC}"/>
              </a:ext>
            </a:extLst>
          </p:cNvPr>
          <p:cNvCxnSpPr>
            <a:cxnSpLocks/>
          </p:cNvCxnSpPr>
          <p:nvPr/>
        </p:nvCxnSpPr>
        <p:spPr>
          <a:xfrm flipV="1">
            <a:off x="5527709" y="2280117"/>
            <a:ext cx="313530" cy="254900"/>
          </a:xfrm>
          <a:prstGeom prst="straightConnector1">
            <a:avLst/>
          </a:prstGeom>
          <a:ln w="3175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Hộp Văn bản 79">
            <a:extLst>
              <a:ext uri="{FF2B5EF4-FFF2-40B4-BE49-F238E27FC236}">
                <a16:creationId xmlns:a16="http://schemas.microsoft.com/office/drawing/2014/main" id="{0E253BD0-C510-4948-88F3-DEC54120861F}"/>
              </a:ext>
            </a:extLst>
          </p:cNvPr>
          <p:cNvSpPr txBox="1"/>
          <p:nvPr/>
        </p:nvSpPr>
        <p:spPr>
          <a:xfrm rot="19230196">
            <a:off x="5360251" y="2251818"/>
            <a:ext cx="5023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latin typeface="Arial" panose="020B0604020202020204" pitchFamily="34" charset="0"/>
                <a:cs typeface="Arial" panose="020B0604020202020204" pitchFamily="34" charset="0"/>
              </a:rPr>
              <a:t>tính acc</a:t>
            </a:r>
          </a:p>
        </p:txBody>
      </p:sp>
      <p:cxnSp>
        <p:nvCxnSpPr>
          <p:cNvPr id="87" name="Đường kết nối Mũi tên Thẳng 86">
            <a:extLst>
              <a:ext uri="{FF2B5EF4-FFF2-40B4-BE49-F238E27FC236}">
                <a16:creationId xmlns:a16="http://schemas.microsoft.com/office/drawing/2014/main" id="{74C70CBC-65EE-4777-AB6B-4AC4BA826C72}"/>
              </a:ext>
            </a:extLst>
          </p:cNvPr>
          <p:cNvCxnSpPr>
            <a:cxnSpLocks/>
          </p:cNvCxnSpPr>
          <p:nvPr/>
        </p:nvCxnSpPr>
        <p:spPr>
          <a:xfrm>
            <a:off x="5541696" y="2674270"/>
            <a:ext cx="173802" cy="0"/>
          </a:xfrm>
          <a:prstGeom prst="straightConnector1">
            <a:avLst/>
          </a:prstGeom>
          <a:ln w="3175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Hình chữ nhật 88">
            <a:extLst>
              <a:ext uri="{FF2B5EF4-FFF2-40B4-BE49-F238E27FC236}">
                <a16:creationId xmlns:a16="http://schemas.microsoft.com/office/drawing/2014/main" id="{DE71EA94-B1DA-4A5C-933C-65604F39A60D}"/>
              </a:ext>
            </a:extLst>
          </p:cNvPr>
          <p:cNvSpPr/>
          <p:nvPr/>
        </p:nvSpPr>
        <p:spPr>
          <a:xfrm>
            <a:off x="5100814" y="2580443"/>
            <a:ext cx="562263" cy="205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Bounding boxs</a:t>
            </a:r>
          </a:p>
        </p:txBody>
      </p:sp>
      <p:sp>
        <p:nvSpPr>
          <p:cNvPr id="90" name="Hình chữ nhật 89">
            <a:extLst>
              <a:ext uri="{FF2B5EF4-FFF2-40B4-BE49-F238E27FC236}">
                <a16:creationId xmlns:a16="http://schemas.microsoft.com/office/drawing/2014/main" id="{20319E80-15D1-4CAA-8445-5B237C1FD2A0}"/>
              </a:ext>
            </a:extLst>
          </p:cNvPr>
          <p:cNvSpPr/>
          <p:nvPr/>
        </p:nvSpPr>
        <p:spPr>
          <a:xfrm>
            <a:off x="5775312" y="2584248"/>
            <a:ext cx="407587" cy="2149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Crop, align</a:t>
            </a:r>
          </a:p>
        </p:txBody>
      </p:sp>
      <p:cxnSp>
        <p:nvCxnSpPr>
          <p:cNvPr id="91" name="Đường kết nối Mũi tên Thẳng 90">
            <a:extLst>
              <a:ext uri="{FF2B5EF4-FFF2-40B4-BE49-F238E27FC236}">
                <a16:creationId xmlns:a16="http://schemas.microsoft.com/office/drawing/2014/main" id="{2C6B5068-E2AB-431F-856E-3A81EF9BF5C2}"/>
              </a:ext>
            </a:extLst>
          </p:cNvPr>
          <p:cNvCxnSpPr>
            <a:cxnSpLocks/>
            <a:stCxn id="90" idx="3"/>
            <a:endCxn id="92" idx="1"/>
          </p:cNvCxnSpPr>
          <p:nvPr/>
        </p:nvCxnSpPr>
        <p:spPr>
          <a:xfrm>
            <a:off x="6182899" y="2691729"/>
            <a:ext cx="151915" cy="3798"/>
          </a:xfrm>
          <a:prstGeom prst="straightConnector1">
            <a:avLst/>
          </a:prstGeom>
          <a:ln w="3175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Hình ảnh 91" descr="Ảnh có chứa người, kính, mỉm cười, tạo dáng&#10;&#10;Mô tả được tạo tự động">
            <a:extLst>
              <a:ext uri="{FF2B5EF4-FFF2-40B4-BE49-F238E27FC236}">
                <a16:creationId xmlns:a16="http://schemas.microsoft.com/office/drawing/2014/main" id="{EB1E99E4-8CE0-40E4-98D8-453FABC479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814" y="2491586"/>
            <a:ext cx="407881" cy="407881"/>
          </a:xfrm>
          <a:prstGeom prst="rect">
            <a:avLst/>
          </a:prstGeom>
        </p:spPr>
      </p:pic>
      <p:cxnSp>
        <p:nvCxnSpPr>
          <p:cNvPr id="95" name="Đường kết nối Mũi tên Thẳng 94">
            <a:extLst>
              <a:ext uri="{FF2B5EF4-FFF2-40B4-BE49-F238E27FC236}">
                <a16:creationId xmlns:a16="http://schemas.microsoft.com/office/drawing/2014/main" id="{F6760D1A-3EC4-4E3F-A582-83D85E267493}"/>
              </a:ext>
            </a:extLst>
          </p:cNvPr>
          <p:cNvCxnSpPr>
            <a:cxnSpLocks/>
          </p:cNvCxnSpPr>
          <p:nvPr/>
        </p:nvCxnSpPr>
        <p:spPr>
          <a:xfrm>
            <a:off x="5356439" y="2772194"/>
            <a:ext cx="0" cy="413195"/>
          </a:xfrm>
          <a:prstGeom prst="straightConnector1">
            <a:avLst/>
          </a:prstGeom>
          <a:ln w="3175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Hình chữ nhật 98">
            <a:extLst>
              <a:ext uri="{FF2B5EF4-FFF2-40B4-BE49-F238E27FC236}">
                <a16:creationId xmlns:a16="http://schemas.microsoft.com/office/drawing/2014/main" id="{A16C1FF5-8942-4EC6-AF2C-C3B5F03A3E10}"/>
              </a:ext>
            </a:extLst>
          </p:cNvPr>
          <p:cNvSpPr/>
          <p:nvPr/>
        </p:nvSpPr>
        <p:spPr>
          <a:xfrm>
            <a:off x="4998813" y="3211196"/>
            <a:ext cx="645466" cy="217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Model check face</a:t>
            </a:r>
          </a:p>
        </p:txBody>
      </p:sp>
      <p:pic>
        <p:nvPicPr>
          <p:cNvPr id="100" name="Hình ảnh 99">
            <a:extLst>
              <a:ext uri="{FF2B5EF4-FFF2-40B4-BE49-F238E27FC236}">
                <a16:creationId xmlns:a16="http://schemas.microsoft.com/office/drawing/2014/main" id="{6C9BC083-F6C6-4701-A592-B218EACCC8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1560" y="3020555"/>
            <a:ext cx="801705" cy="601279"/>
          </a:xfrm>
          <a:prstGeom prst="rect">
            <a:avLst/>
          </a:prstGeom>
        </p:spPr>
      </p:pic>
      <p:cxnSp>
        <p:nvCxnSpPr>
          <p:cNvPr id="102" name="Đường kết nối Mũi tên Thẳng 101">
            <a:extLst>
              <a:ext uri="{FF2B5EF4-FFF2-40B4-BE49-F238E27FC236}">
                <a16:creationId xmlns:a16="http://schemas.microsoft.com/office/drawing/2014/main" id="{821B9FEC-611A-4315-AD4E-C112B2F288FD}"/>
              </a:ext>
            </a:extLst>
          </p:cNvPr>
          <p:cNvCxnSpPr>
            <a:cxnSpLocks/>
          </p:cNvCxnSpPr>
          <p:nvPr/>
        </p:nvCxnSpPr>
        <p:spPr>
          <a:xfrm>
            <a:off x="5598668" y="3317311"/>
            <a:ext cx="267689" cy="0"/>
          </a:xfrm>
          <a:prstGeom prst="straightConnector1">
            <a:avLst/>
          </a:prstGeom>
          <a:ln w="3175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Hộp Văn bản 103">
            <a:extLst>
              <a:ext uri="{FF2B5EF4-FFF2-40B4-BE49-F238E27FC236}">
                <a16:creationId xmlns:a16="http://schemas.microsoft.com/office/drawing/2014/main" id="{FD8E2D9F-7862-4B0E-968C-9709A7A156A9}"/>
              </a:ext>
            </a:extLst>
          </p:cNvPr>
          <p:cNvSpPr txBox="1"/>
          <p:nvPr/>
        </p:nvSpPr>
        <p:spPr>
          <a:xfrm>
            <a:off x="5589334" y="3140939"/>
            <a:ext cx="5023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latin typeface="Arial" panose="020B0604020202020204" pitchFamily="34" charset="0"/>
                <a:cs typeface="Arial" panose="020B0604020202020204" pitchFamily="34" charset="0"/>
              </a:rPr>
              <a:t>count</a:t>
            </a:r>
          </a:p>
        </p:txBody>
      </p:sp>
      <p:sp>
        <p:nvSpPr>
          <p:cNvPr id="107" name="Hình chữ nhật 106">
            <a:extLst>
              <a:ext uri="{FF2B5EF4-FFF2-40B4-BE49-F238E27FC236}">
                <a16:creationId xmlns:a16="http://schemas.microsoft.com/office/drawing/2014/main" id="{FF60DB9C-71D9-4A4B-9AC7-11707F0715A8}"/>
              </a:ext>
            </a:extLst>
          </p:cNvPr>
          <p:cNvSpPr/>
          <p:nvPr/>
        </p:nvSpPr>
        <p:spPr>
          <a:xfrm>
            <a:off x="3504772" y="3767491"/>
            <a:ext cx="2959175" cy="4769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Thực nghiệm xác thực khuôn mặt:</a:t>
            </a:r>
          </a:p>
          <a:p>
            <a:pPr algn="just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8" name="Hình ảnh 107" descr="Ảnh có chứa người, thực phẩm, thực phẩm ăn nhẹ, bánh sandwich&#10;&#10;Mô tả được tạo tự động">
            <a:extLst>
              <a:ext uri="{FF2B5EF4-FFF2-40B4-BE49-F238E27FC236}">
                <a16:creationId xmlns:a16="http://schemas.microsoft.com/office/drawing/2014/main" id="{8E5C0EBE-35B3-4B41-95BD-34291DAE88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01" y="4156600"/>
            <a:ext cx="491570" cy="491570"/>
          </a:xfrm>
          <a:prstGeom prst="rect">
            <a:avLst/>
          </a:prstGeom>
        </p:spPr>
      </p:pic>
      <p:pic>
        <p:nvPicPr>
          <p:cNvPr id="109" name="Hình ảnh 108" descr="Ảnh có chứa người phụ nữ, người, tạo dáng, tóc&#10;&#10;Mô tả được tạo tự động">
            <a:extLst>
              <a:ext uri="{FF2B5EF4-FFF2-40B4-BE49-F238E27FC236}">
                <a16:creationId xmlns:a16="http://schemas.microsoft.com/office/drawing/2014/main" id="{C03195FA-89FE-406F-845A-62BE776889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2457" y="4704700"/>
            <a:ext cx="491571" cy="491571"/>
          </a:xfrm>
          <a:prstGeom prst="rect">
            <a:avLst/>
          </a:prstGeom>
        </p:spPr>
      </p:pic>
      <p:cxnSp>
        <p:nvCxnSpPr>
          <p:cNvPr id="110" name="Đường kết nối Mũi tên Thẳng 109">
            <a:extLst>
              <a:ext uri="{FF2B5EF4-FFF2-40B4-BE49-F238E27FC236}">
                <a16:creationId xmlns:a16="http://schemas.microsoft.com/office/drawing/2014/main" id="{1B97DF67-9AEE-422F-986A-D3813D81F12C}"/>
              </a:ext>
            </a:extLst>
          </p:cNvPr>
          <p:cNvCxnSpPr>
            <a:cxnSpLocks/>
          </p:cNvCxnSpPr>
          <p:nvPr/>
        </p:nvCxnSpPr>
        <p:spPr>
          <a:xfrm>
            <a:off x="4134028" y="4670197"/>
            <a:ext cx="224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Hình chữ nhật 112">
            <a:extLst>
              <a:ext uri="{FF2B5EF4-FFF2-40B4-BE49-F238E27FC236}">
                <a16:creationId xmlns:a16="http://schemas.microsoft.com/office/drawing/2014/main" id="{55074233-55B7-47FE-BE71-382B8755C597}"/>
              </a:ext>
            </a:extLst>
          </p:cNvPr>
          <p:cNvSpPr/>
          <p:nvPr/>
        </p:nvSpPr>
        <p:spPr>
          <a:xfrm>
            <a:off x="4445699" y="4316332"/>
            <a:ext cx="551076" cy="191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Facenet</a:t>
            </a:r>
          </a:p>
        </p:txBody>
      </p:sp>
      <p:sp>
        <p:nvSpPr>
          <p:cNvPr id="114" name="Hình chữ nhật 113">
            <a:extLst>
              <a:ext uri="{FF2B5EF4-FFF2-40B4-BE49-F238E27FC236}">
                <a16:creationId xmlns:a16="http://schemas.microsoft.com/office/drawing/2014/main" id="{2B05FBE6-BC4B-4292-8AB4-8B6AA7A2951F}"/>
              </a:ext>
            </a:extLst>
          </p:cNvPr>
          <p:cNvSpPr/>
          <p:nvPr/>
        </p:nvSpPr>
        <p:spPr>
          <a:xfrm>
            <a:off x="4453440" y="4787055"/>
            <a:ext cx="551076" cy="184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OpenCV</a:t>
            </a:r>
          </a:p>
        </p:txBody>
      </p:sp>
      <p:sp>
        <p:nvSpPr>
          <p:cNvPr id="115" name="Dấu ngoặc vuông Trái 114">
            <a:extLst>
              <a:ext uri="{FF2B5EF4-FFF2-40B4-BE49-F238E27FC236}">
                <a16:creationId xmlns:a16="http://schemas.microsoft.com/office/drawing/2014/main" id="{D92C375C-D329-4E8E-8F07-84E891B9B173}"/>
              </a:ext>
            </a:extLst>
          </p:cNvPr>
          <p:cNvSpPr/>
          <p:nvPr/>
        </p:nvSpPr>
        <p:spPr>
          <a:xfrm>
            <a:off x="4368738" y="4413910"/>
            <a:ext cx="54566" cy="47620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5"/>
          </a:p>
        </p:txBody>
      </p:sp>
      <p:cxnSp>
        <p:nvCxnSpPr>
          <p:cNvPr id="117" name="Đường kết nối Mũi tên Thẳng 116">
            <a:extLst>
              <a:ext uri="{FF2B5EF4-FFF2-40B4-BE49-F238E27FC236}">
                <a16:creationId xmlns:a16="http://schemas.microsoft.com/office/drawing/2014/main" id="{BBA240D5-5191-43A3-A2C6-6C192F4E6035}"/>
              </a:ext>
            </a:extLst>
          </p:cNvPr>
          <p:cNvCxnSpPr>
            <a:cxnSpLocks/>
          </p:cNvCxnSpPr>
          <p:nvPr/>
        </p:nvCxnSpPr>
        <p:spPr>
          <a:xfrm>
            <a:off x="5029355" y="4697719"/>
            <a:ext cx="309064" cy="4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Hộp Văn bản 118">
            <a:extLst>
              <a:ext uri="{FF2B5EF4-FFF2-40B4-BE49-F238E27FC236}">
                <a16:creationId xmlns:a16="http://schemas.microsoft.com/office/drawing/2014/main" id="{511DAD44-8449-4B63-8674-B5EDA57FCB90}"/>
              </a:ext>
            </a:extLst>
          </p:cNvPr>
          <p:cNvSpPr txBox="1"/>
          <p:nvPr/>
        </p:nvSpPr>
        <p:spPr>
          <a:xfrm>
            <a:off x="4931551" y="4516805"/>
            <a:ext cx="50238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>
                <a:latin typeface="Arial" panose="020B0604020202020204" pitchFamily="34" charset="0"/>
                <a:cs typeface="Arial" panose="020B0604020202020204" pitchFamily="34" charset="0"/>
              </a:rPr>
              <a:t>extract</a:t>
            </a:r>
          </a:p>
        </p:txBody>
      </p:sp>
      <p:sp>
        <p:nvSpPr>
          <p:cNvPr id="123" name="Hình chữ nhật 122">
            <a:extLst>
              <a:ext uri="{FF2B5EF4-FFF2-40B4-BE49-F238E27FC236}">
                <a16:creationId xmlns:a16="http://schemas.microsoft.com/office/drawing/2014/main" id="{14642A71-4E42-453E-B944-002E475A15DD}"/>
              </a:ext>
            </a:extLst>
          </p:cNvPr>
          <p:cNvSpPr/>
          <p:nvPr/>
        </p:nvSpPr>
        <p:spPr>
          <a:xfrm>
            <a:off x="5313580" y="4257905"/>
            <a:ext cx="528730" cy="28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 feauter0</a:t>
            </a:r>
          </a:p>
        </p:txBody>
      </p:sp>
      <p:sp>
        <p:nvSpPr>
          <p:cNvPr id="125" name="Hình chữ nhật 124">
            <a:extLst>
              <a:ext uri="{FF2B5EF4-FFF2-40B4-BE49-F238E27FC236}">
                <a16:creationId xmlns:a16="http://schemas.microsoft.com/office/drawing/2014/main" id="{9FE144D2-2A01-4F38-BAC4-05DF7EC8C48F}"/>
              </a:ext>
            </a:extLst>
          </p:cNvPr>
          <p:cNvSpPr/>
          <p:nvPr/>
        </p:nvSpPr>
        <p:spPr>
          <a:xfrm>
            <a:off x="5321546" y="4797781"/>
            <a:ext cx="528728" cy="2628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Vector feauter1</a:t>
            </a:r>
          </a:p>
        </p:txBody>
      </p:sp>
      <p:cxnSp>
        <p:nvCxnSpPr>
          <p:cNvPr id="126" name="Đường kết nối Mũi tên Thẳng 125">
            <a:extLst>
              <a:ext uri="{FF2B5EF4-FFF2-40B4-BE49-F238E27FC236}">
                <a16:creationId xmlns:a16="http://schemas.microsoft.com/office/drawing/2014/main" id="{837982AE-1102-4676-99C2-58ED2A58FA61}"/>
              </a:ext>
            </a:extLst>
          </p:cNvPr>
          <p:cNvCxnSpPr>
            <a:cxnSpLocks/>
          </p:cNvCxnSpPr>
          <p:nvPr/>
        </p:nvCxnSpPr>
        <p:spPr>
          <a:xfrm>
            <a:off x="5820394" y="4673534"/>
            <a:ext cx="200987" cy="2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Dấu ngoặc vuông Trái 126">
            <a:extLst>
              <a:ext uri="{FF2B5EF4-FFF2-40B4-BE49-F238E27FC236}">
                <a16:creationId xmlns:a16="http://schemas.microsoft.com/office/drawing/2014/main" id="{C28456CD-C41F-4DB0-A6C8-0EF3B70E4988}"/>
              </a:ext>
            </a:extLst>
          </p:cNvPr>
          <p:cNvSpPr/>
          <p:nvPr/>
        </p:nvSpPr>
        <p:spPr>
          <a:xfrm>
            <a:off x="6042296" y="4418415"/>
            <a:ext cx="54566" cy="47620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5"/>
          </a:p>
        </p:txBody>
      </p:sp>
      <p:sp>
        <p:nvSpPr>
          <p:cNvPr id="128" name="Hình chữ nhật 127">
            <a:extLst>
              <a:ext uri="{FF2B5EF4-FFF2-40B4-BE49-F238E27FC236}">
                <a16:creationId xmlns:a16="http://schemas.microsoft.com/office/drawing/2014/main" id="{640BBB67-20BD-432A-A987-A390447D4990}"/>
              </a:ext>
            </a:extLst>
          </p:cNvPr>
          <p:cNvSpPr/>
          <p:nvPr/>
        </p:nvSpPr>
        <p:spPr>
          <a:xfrm>
            <a:off x="6116818" y="4285478"/>
            <a:ext cx="560574" cy="263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Cosine Similarty</a:t>
            </a:r>
            <a:endParaRPr lang="en-US" sz="70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0" name="Hình chữ nhật 129">
            <a:extLst>
              <a:ext uri="{FF2B5EF4-FFF2-40B4-BE49-F238E27FC236}">
                <a16:creationId xmlns:a16="http://schemas.microsoft.com/office/drawing/2014/main" id="{8BE28BB5-4A70-40F3-884D-4D58EEED687A}"/>
              </a:ext>
            </a:extLst>
          </p:cNvPr>
          <p:cNvSpPr/>
          <p:nvPr/>
        </p:nvSpPr>
        <p:spPr>
          <a:xfrm>
            <a:off x="6109201" y="4764977"/>
            <a:ext cx="560571" cy="277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Euclidean Distance</a:t>
            </a:r>
            <a:endParaRPr lang="en-US" sz="70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cxnSp>
        <p:nvCxnSpPr>
          <p:cNvPr id="146" name="Đường nối Thẳng 145">
            <a:extLst>
              <a:ext uri="{FF2B5EF4-FFF2-40B4-BE49-F238E27FC236}">
                <a16:creationId xmlns:a16="http://schemas.microsoft.com/office/drawing/2014/main" id="{6414D836-C516-487C-A3E6-18418F1FC73D}"/>
              </a:ext>
            </a:extLst>
          </p:cNvPr>
          <p:cNvCxnSpPr>
            <a:cxnSpLocks/>
          </p:cNvCxnSpPr>
          <p:nvPr/>
        </p:nvCxnSpPr>
        <p:spPr>
          <a:xfrm>
            <a:off x="6736564" y="4650977"/>
            <a:ext cx="0" cy="638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Hình chữ nhật 146">
            <a:extLst>
              <a:ext uri="{FF2B5EF4-FFF2-40B4-BE49-F238E27FC236}">
                <a16:creationId xmlns:a16="http://schemas.microsoft.com/office/drawing/2014/main" id="{57318EFC-6B8C-4D2D-A86A-97AA91DA173B}"/>
              </a:ext>
            </a:extLst>
          </p:cNvPr>
          <p:cNvSpPr/>
          <p:nvPr/>
        </p:nvSpPr>
        <p:spPr>
          <a:xfrm>
            <a:off x="5825160" y="5176959"/>
            <a:ext cx="686402" cy="212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 sánh với thresh</a:t>
            </a:r>
          </a:p>
        </p:txBody>
      </p:sp>
      <p:cxnSp>
        <p:nvCxnSpPr>
          <p:cNvPr id="151" name="Đường kết nối Mũi tên Thẳng 150">
            <a:extLst>
              <a:ext uri="{FF2B5EF4-FFF2-40B4-BE49-F238E27FC236}">
                <a16:creationId xmlns:a16="http://schemas.microsoft.com/office/drawing/2014/main" id="{937B5C2C-082D-4665-8850-88454EF2C413}"/>
              </a:ext>
            </a:extLst>
          </p:cNvPr>
          <p:cNvCxnSpPr/>
          <p:nvPr/>
        </p:nvCxnSpPr>
        <p:spPr>
          <a:xfrm flipH="1">
            <a:off x="6532623" y="5282897"/>
            <a:ext cx="203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Hình chữ nhật 151">
            <a:extLst>
              <a:ext uri="{FF2B5EF4-FFF2-40B4-BE49-F238E27FC236}">
                <a16:creationId xmlns:a16="http://schemas.microsoft.com/office/drawing/2014/main" id="{58284275-AF2A-4E58-ABE0-32970F343A9C}"/>
              </a:ext>
            </a:extLst>
          </p:cNvPr>
          <p:cNvSpPr/>
          <p:nvPr/>
        </p:nvSpPr>
        <p:spPr>
          <a:xfrm>
            <a:off x="4976094" y="5179192"/>
            <a:ext cx="528728" cy="2057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Kết quả</a:t>
            </a:r>
          </a:p>
        </p:txBody>
      </p:sp>
      <p:cxnSp>
        <p:nvCxnSpPr>
          <p:cNvPr id="153" name="Đường kết nối Mũi tên Thẳng 152">
            <a:extLst>
              <a:ext uri="{FF2B5EF4-FFF2-40B4-BE49-F238E27FC236}">
                <a16:creationId xmlns:a16="http://schemas.microsoft.com/office/drawing/2014/main" id="{B629A7A1-0D79-4BD7-A3C8-54716FA17E4B}"/>
              </a:ext>
            </a:extLst>
          </p:cNvPr>
          <p:cNvCxnSpPr/>
          <p:nvPr/>
        </p:nvCxnSpPr>
        <p:spPr>
          <a:xfrm flipH="1">
            <a:off x="5571371" y="5287705"/>
            <a:ext cx="203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4" name="Hình ảnh 153" descr="Ảnh có chứa bàn&#10;&#10;Mô tả được tạo tự động">
            <a:extLst>
              <a:ext uri="{FF2B5EF4-FFF2-40B4-BE49-F238E27FC236}">
                <a16:creationId xmlns:a16="http://schemas.microsoft.com/office/drawing/2014/main" id="{640A9D01-761B-4070-A075-C3F9C5AE98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779" y="6053120"/>
            <a:ext cx="2296266" cy="756373"/>
          </a:xfrm>
          <a:prstGeom prst="rect">
            <a:avLst/>
          </a:prstGeom>
        </p:spPr>
      </p:pic>
      <p:pic>
        <p:nvPicPr>
          <p:cNvPr id="155" name="Hình ảnh 154">
            <a:extLst>
              <a:ext uri="{FF2B5EF4-FFF2-40B4-BE49-F238E27FC236}">
                <a16:creationId xmlns:a16="http://schemas.microsoft.com/office/drawing/2014/main" id="{FE2E04F2-0A91-4DB6-806B-16AF4D99C8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01065" y="6901983"/>
            <a:ext cx="2275143" cy="560779"/>
          </a:xfrm>
          <a:prstGeom prst="rect">
            <a:avLst/>
          </a:prstGeom>
        </p:spPr>
      </p:pic>
      <p:pic>
        <p:nvPicPr>
          <p:cNvPr id="156" name="Hình ảnh 155">
            <a:extLst>
              <a:ext uri="{FF2B5EF4-FFF2-40B4-BE49-F238E27FC236}">
                <a16:creationId xmlns:a16="http://schemas.microsoft.com/office/drawing/2014/main" id="{291177C7-416B-410E-BE57-AD02B54318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13387" y="7570434"/>
            <a:ext cx="2280118" cy="836753"/>
          </a:xfrm>
          <a:prstGeom prst="rect">
            <a:avLst/>
          </a:prstGeom>
        </p:spPr>
      </p:pic>
      <p:sp>
        <p:nvSpPr>
          <p:cNvPr id="157" name="Hình chữ nhật 156">
            <a:extLst>
              <a:ext uri="{FF2B5EF4-FFF2-40B4-BE49-F238E27FC236}">
                <a16:creationId xmlns:a16="http://schemas.microsoft.com/office/drawing/2014/main" id="{102F011A-E714-48BA-AB43-30CA2326DDC0}"/>
              </a:ext>
            </a:extLst>
          </p:cNvPr>
          <p:cNvSpPr/>
          <p:nvPr/>
        </p:nvSpPr>
        <p:spPr>
          <a:xfrm>
            <a:off x="3517888" y="6144637"/>
            <a:ext cx="778569" cy="5544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Phát hiện khuôn mặt</a:t>
            </a:r>
          </a:p>
          <a:p>
            <a:pPr algn="just"/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Hình chữ nhật 157">
            <a:extLst>
              <a:ext uri="{FF2B5EF4-FFF2-40B4-BE49-F238E27FC236}">
                <a16:creationId xmlns:a16="http://schemas.microsoft.com/office/drawing/2014/main" id="{6DD46763-31FE-4770-97CC-5C2D89324476}"/>
              </a:ext>
            </a:extLst>
          </p:cNvPr>
          <p:cNvSpPr/>
          <p:nvPr/>
        </p:nvSpPr>
        <p:spPr>
          <a:xfrm>
            <a:off x="3511848" y="6987135"/>
            <a:ext cx="827649" cy="5112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Đếm khuôn mặt</a:t>
            </a:r>
          </a:p>
          <a:p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Hình chữ nhật 158">
            <a:extLst>
              <a:ext uri="{FF2B5EF4-FFF2-40B4-BE49-F238E27FC236}">
                <a16:creationId xmlns:a16="http://schemas.microsoft.com/office/drawing/2014/main" id="{6EEC1AFC-DC71-4BF1-9334-724FD93C1306}"/>
              </a:ext>
            </a:extLst>
          </p:cNvPr>
          <p:cNvSpPr/>
          <p:nvPr/>
        </p:nvSpPr>
        <p:spPr>
          <a:xfrm>
            <a:off x="3530022" y="7729331"/>
            <a:ext cx="778569" cy="55442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Xác thực  khuôn mặt</a:t>
            </a:r>
          </a:p>
          <a:p>
            <a:endParaRPr lang="en-US" sz="1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Hình chữ nhật 182">
            <a:extLst>
              <a:ext uri="{FF2B5EF4-FFF2-40B4-BE49-F238E27FC236}">
                <a16:creationId xmlns:a16="http://schemas.microsoft.com/office/drawing/2014/main" id="{DF8CEEEB-753C-429D-A65E-6EC37C230582}"/>
              </a:ext>
            </a:extLst>
          </p:cNvPr>
          <p:cNvSpPr/>
          <p:nvPr/>
        </p:nvSpPr>
        <p:spPr>
          <a:xfrm>
            <a:off x="95036" y="1720299"/>
            <a:ext cx="3105678" cy="119073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Mục tiêu: áp dụng các mô hình và thuật toán học sâu vào 3 tác vụ phát hiện khuôn mặt, đếm khuôn mặt và xác thực khuôn mặt.</a:t>
            </a:r>
          </a:p>
          <a:p>
            <a:pPr algn="just"/>
            <a:endParaRPr lang="en-US"/>
          </a:p>
        </p:txBody>
      </p:sp>
      <p:cxnSp>
        <p:nvCxnSpPr>
          <p:cNvPr id="201" name="Đường nối Thẳng 200">
            <a:extLst>
              <a:ext uri="{FF2B5EF4-FFF2-40B4-BE49-F238E27FC236}">
                <a16:creationId xmlns:a16="http://schemas.microsoft.com/office/drawing/2014/main" id="{975EAC01-4F3E-40F5-AA04-6A6B34BBCB36}"/>
              </a:ext>
            </a:extLst>
          </p:cNvPr>
          <p:cNvCxnSpPr>
            <a:cxnSpLocks/>
          </p:cNvCxnSpPr>
          <p:nvPr/>
        </p:nvCxnSpPr>
        <p:spPr>
          <a:xfrm>
            <a:off x="3568406" y="1598486"/>
            <a:ext cx="12521" cy="769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Hình chữ nhật 205">
            <a:extLst>
              <a:ext uri="{FF2B5EF4-FFF2-40B4-BE49-F238E27FC236}">
                <a16:creationId xmlns:a16="http://schemas.microsoft.com/office/drawing/2014/main" id="{034C71C5-CB50-4FB5-A2FF-B1E66D25283A}"/>
              </a:ext>
            </a:extLst>
          </p:cNvPr>
          <p:cNvSpPr/>
          <p:nvPr/>
        </p:nvSpPr>
        <p:spPr>
          <a:xfrm>
            <a:off x="84742" y="2911146"/>
            <a:ext cx="3286846" cy="371475"/>
          </a:xfrm>
          <a:prstGeom prst="rect">
            <a:avLst/>
          </a:prstGeom>
          <a:solidFill>
            <a:srgbClr val="7EA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 liệu</a:t>
            </a:r>
          </a:p>
        </p:txBody>
      </p:sp>
      <p:cxnSp>
        <p:nvCxnSpPr>
          <p:cNvPr id="208" name="Đường nối Thẳng 207">
            <a:extLst>
              <a:ext uri="{FF2B5EF4-FFF2-40B4-BE49-F238E27FC236}">
                <a16:creationId xmlns:a16="http://schemas.microsoft.com/office/drawing/2014/main" id="{5594E838-ACB2-4E90-B248-24DCE3DF784E}"/>
              </a:ext>
            </a:extLst>
          </p:cNvPr>
          <p:cNvCxnSpPr>
            <a:cxnSpLocks/>
          </p:cNvCxnSpPr>
          <p:nvPr/>
        </p:nvCxnSpPr>
        <p:spPr>
          <a:xfrm flipV="1">
            <a:off x="226316" y="9007047"/>
            <a:ext cx="6583144" cy="8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Hình chữ nhật 211">
            <a:extLst>
              <a:ext uri="{FF2B5EF4-FFF2-40B4-BE49-F238E27FC236}">
                <a16:creationId xmlns:a16="http://schemas.microsoft.com/office/drawing/2014/main" id="{7E21161D-B9FA-4C31-BAF6-156009DAEA68}"/>
              </a:ext>
            </a:extLst>
          </p:cNvPr>
          <p:cNvSpPr/>
          <p:nvPr/>
        </p:nvSpPr>
        <p:spPr>
          <a:xfrm>
            <a:off x="79846" y="6133771"/>
            <a:ext cx="3295262" cy="371475"/>
          </a:xfrm>
          <a:prstGeom prst="rect">
            <a:avLst/>
          </a:prstGeom>
          <a:solidFill>
            <a:srgbClr val="7EA7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Dán nhãn dữ liệu</a:t>
            </a:r>
          </a:p>
        </p:txBody>
      </p:sp>
      <p:sp>
        <p:nvSpPr>
          <p:cNvPr id="213" name="Hình chữ nhật 212">
            <a:extLst>
              <a:ext uri="{FF2B5EF4-FFF2-40B4-BE49-F238E27FC236}">
                <a16:creationId xmlns:a16="http://schemas.microsoft.com/office/drawing/2014/main" id="{CABC6794-C4E0-4B20-9A62-248CDE33A400}"/>
              </a:ext>
            </a:extLst>
          </p:cNvPr>
          <p:cNvSpPr/>
          <p:nvPr/>
        </p:nvSpPr>
        <p:spPr>
          <a:xfrm>
            <a:off x="111721" y="6610760"/>
            <a:ext cx="3172576" cy="9538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Dáng nhãn dữ liệu cho bộ dữ liệu Data-ID bằng công cụ Img-label.</a:t>
            </a:r>
          </a:p>
          <a:p>
            <a:r>
              <a:rPr lang="en-US" sz="160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0</a:t>
            </a:r>
          </a:p>
        </p:txBody>
      </p:sp>
      <p:pic>
        <p:nvPicPr>
          <p:cNvPr id="160" name="Hình ảnh 159">
            <a:extLst>
              <a:ext uri="{FF2B5EF4-FFF2-40B4-BE49-F238E27FC236}">
                <a16:creationId xmlns:a16="http://schemas.microsoft.com/office/drawing/2014/main" id="{B5D011CE-99DD-4BBB-97BB-2ED8AE6259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775" y="7378697"/>
            <a:ext cx="1416769" cy="1043747"/>
          </a:xfrm>
          <a:prstGeom prst="rect">
            <a:avLst/>
          </a:prstGeom>
        </p:spPr>
      </p:pic>
      <p:sp>
        <p:nvSpPr>
          <p:cNvPr id="216" name="Hình chữ nhật 215">
            <a:extLst>
              <a:ext uri="{FF2B5EF4-FFF2-40B4-BE49-F238E27FC236}">
                <a16:creationId xmlns:a16="http://schemas.microsoft.com/office/drawing/2014/main" id="{913C9687-9A4C-405C-9A7C-1EC9D0236EDA}"/>
              </a:ext>
            </a:extLst>
          </p:cNvPr>
          <p:cNvSpPr/>
          <p:nvPr/>
        </p:nvSpPr>
        <p:spPr>
          <a:xfrm>
            <a:off x="95122" y="8430557"/>
            <a:ext cx="3136539" cy="6932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Dán nhãn cho bộ dữ liệu Count.</a:t>
            </a:r>
          </a:p>
          <a:p>
            <a:endParaRPr lang="en-US" sz="1600">
              <a:solidFill>
                <a:schemeClr val="tx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161" name="Hình ảnh 160">
            <a:extLst>
              <a:ext uri="{FF2B5EF4-FFF2-40B4-BE49-F238E27FC236}">
                <a16:creationId xmlns:a16="http://schemas.microsoft.com/office/drawing/2014/main" id="{D6109EAD-47A9-4F30-AA68-610193BE8B4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8994" y="8883072"/>
            <a:ext cx="1548125" cy="895379"/>
          </a:xfrm>
          <a:prstGeom prst="rect">
            <a:avLst/>
          </a:prstGeom>
        </p:spPr>
      </p:pic>
      <p:sp>
        <p:nvSpPr>
          <p:cNvPr id="217" name="Hình chữ nhật 216">
            <a:extLst>
              <a:ext uri="{FF2B5EF4-FFF2-40B4-BE49-F238E27FC236}">
                <a16:creationId xmlns:a16="http://schemas.microsoft.com/office/drawing/2014/main" id="{A9746981-4D7C-4E2E-9999-A2CA0AB7F646}"/>
              </a:ext>
            </a:extLst>
          </p:cNvPr>
          <p:cNvSpPr/>
          <p:nvPr/>
        </p:nvSpPr>
        <p:spPr>
          <a:xfrm>
            <a:off x="3488951" y="5556607"/>
            <a:ext cx="3320173" cy="370623"/>
          </a:xfrm>
          <a:prstGeom prst="rect">
            <a:avLst/>
          </a:prstGeom>
          <a:solidFill>
            <a:srgbClr val="7EA7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Kết quả thực nghiệm</a:t>
            </a:r>
          </a:p>
        </p:txBody>
      </p:sp>
      <p:sp>
        <p:nvSpPr>
          <p:cNvPr id="281" name="Hình chữ nhật 280">
            <a:extLst>
              <a:ext uri="{FF2B5EF4-FFF2-40B4-BE49-F238E27FC236}">
                <a16:creationId xmlns:a16="http://schemas.microsoft.com/office/drawing/2014/main" id="{ABAD1D48-C30C-423D-A409-0F4F73DD1F92}"/>
              </a:ext>
            </a:extLst>
          </p:cNvPr>
          <p:cNvSpPr/>
          <p:nvPr/>
        </p:nvSpPr>
        <p:spPr>
          <a:xfrm>
            <a:off x="3483962" y="8528706"/>
            <a:ext cx="3320173" cy="370623"/>
          </a:xfrm>
          <a:prstGeom prst="rect">
            <a:avLst/>
          </a:prstGeom>
          <a:solidFill>
            <a:srgbClr val="7EA78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</a:p>
        </p:txBody>
      </p:sp>
      <p:cxnSp>
        <p:nvCxnSpPr>
          <p:cNvPr id="282" name="Đường nối Thẳng 281">
            <a:extLst>
              <a:ext uri="{FF2B5EF4-FFF2-40B4-BE49-F238E27FC236}">
                <a16:creationId xmlns:a16="http://schemas.microsoft.com/office/drawing/2014/main" id="{5C199694-215B-4ECC-A591-19EE1ADC7B33}"/>
              </a:ext>
            </a:extLst>
          </p:cNvPr>
          <p:cNvCxnSpPr>
            <a:cxnSpLocks/>
          </p:cNvCxnSpPr>
          <p:nvPr/>
        </p:nvCxnSpPr>
        <p:spPr>
          <a:xfrm>
            <a:off x="4264857" y="8898450"/>
            <a:ext cx="0" cy="10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545927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Chủ đề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hủ đề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ủ đề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5472</TotalTime>
  <Words>214</Words>
  <Application>Microsoft Office PowerPoint</Application>
  <PresentationFormat>Khổ A4 (210x297 mm)</PresentationFormat>
  <Paragraphs>39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Times New Roman</vt:lpstr>
      <vt:lpstr>Chủ đề Office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Dinh Ba Hai 20173095</dc:creator>
  <cp:lastModifiedBy>Dinh Ba Hai 20173095</cp:lastModifiedBy>
  <cp:revision>178</cp:revision>
  <dcterms:created xsi:type="dcterms:W3CDTF">2021-08-27T14:00:14Z</dcterms:created>
  <dcterms:modified xsi:type="dcterms:W3CDTF">2021-08-31T09:12:49Z</dcterms:modified>
</cp:coreProperties>
</file>