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3" r:id="rId2"/>
    <p:sldId id="309" r:id="rId3"/>
    <p:sldId id="327" r:id="rId4"/>
    <p:sldId id="311" r:id="rId5"/>
    <p:sldId id="326" r:id="rId6"/>
    <p:sldId id="328" r:id="rId7"/>
    <p:sldId id="310" r:id="rId8"/>
    <p:sldId id="312" r:id="rId9"/>
    <p:sldId id="313" r:id="rId10"/>
    <p:sldId id="330" r:id="rId11"/>
    <p:sldId id="314" r:id="rId12"/>
    <p:sldId id="320" r:id="rId13"/>
    <p:sldId id="315" r:id="rId14"/>
    <p:sldId id="329" r:id="rId15"/>
    <p:sldId id="316" r:id="rId16"/>
    <p:sldId id="331" r:id="rId17"/>
    <p:sldId id="257" r:id="rId18"/>
    <p:sldId id="317" r:id="rId19"/>
    <p:sldId id="258" r:id="rId20"/>
    <p:sldId id="259" r:id="rId21"/>
    <p:sldId id="260" r:id="rId22"/>
    <p:sldId id="261" r:id="rId23"/>
    <p:sldId id="262" r:id="rId24"/>
    <p:sldId id="319" r:id="rId25"/>
    <p:sldId id="263" r:id="rId26"/>
    <p:sldId id="264" r:id="rId27"/>
    <p:sldId id="318" r:id="rId28"/>
    <p:sldId id="265" r:id="rId29"/>
    <p:sldId id="266" r:id="rId30"/>
    <p:sldId id="269" r:id="rId31"/>
    <p:sldId id="321" r:id="rId32"/>
    <p:sldId id="267" r:id="rId33"/>
    <p:sldId id="268"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5" r:id="rId49"/>
    <p:sldId id="284" r:id="rId50"/>
    <p:sldId id="286" r:id="rId51"/>
    <p:sldId id="287" r:id="rId52"/>
    <p:sldId id="288" r:id="rId53"/>
    <p:sldId id="289" r:id="rId54"/>
    <p:sldId id="290" r:id="rId55"/>
    <p:sldId id="291" r:id="rId56"/>
    <p:sldId id="322" r:id="rId57"/>
    <p:sldId id="292" r:id="rId58"/>
    <p:sldId id="293" r:id="rId59"/>
    <p:sldId id="294" r:id="rId60"/>
    <p:sldId id="323" r:id="rId61"/>
    <p:sldId id="295" r:id="rId62"/>
    <p:sldId id="296" r:id="rId63"/>
    <p:sldId id="297" r:id="rId64"/>
    <p:sldId id="298" r:id="rId65"/>
    <p:sldId id="325" r:id="rId66"/>
    <p:sldId id="300" r:id="rId67"/>
    <p:sldId id="301" r:id="rId68"/>
    <p:sldId id="303" r:id="rId69"/>
    <p:sldId id="299" r:id="rId70"/>
    <p:sldId id="304" r:id="rId71"/>
    <p:sldId id="302" r:id="rId72"/>
    <p:sldId id="305" r:id="rId73"/>
    <p:sldId id="306" r:id="rId74"/>
    <p:sldId id="308" r:id="rId75"/>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80" autoAdjust="0"/>
  </p:normalViewPr>
  <p:slideViewPr>
    <p:cSldViewPr>
      <p:cViewPr varScale="1">
        <p:scale>
          <a:sx n="70" d="100"/>
          <a:sy n="70" d="100"/>
        </p:scale>
        <p:origin x="1380"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_tradn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_tradnl"/>
          </a:p>
        </p:txBody>
      </p:sp>
      <p:sp>
        <p:nvSpPr>
          <p:cNvPr id="4" name="Date Placeholder 3"/>
          <p:cNvSpPr>
            <a:spLocks noGrp="1"/>
          </p:cNvSpPr>
          <p:nvPr>
            <p:ph type="dt" sz="half" idx="10"/>
          </p:nvPr>
        </p:nvSpPr>
        <p:spPr/>
        <p:txBody>
          <a:bodyPr/>
          <a:lstStyle/>
          <a:p>
            <a:fld id="{42CA7BBA-EF5A-46BD-9834-33C7845DD74B}" type="datetimeFigureOut">
              <a:rPr lang="es-ES_tradnl" smtClean="0"/>
              <a:pPr/>
              <a:t>30/10/2019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0316888-87A9-42DC-89D2-D6C1B6E6CA78}" type="slidenum">
              <a:rPr lang="es-ES_tradnl" smtClean="0"/>
              <a:pPr/>
              <a:t>‹#›</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42CA7BBA-EF5A-46BD-9834-33C7845DD74B}" type="datetimeFigureOut">
              <a:rPr lang="es-ES_tradnl" smtClean="0"/>
              <a:pPr/>
              <a:t>30/10/2019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0316888-87A9-42DC-89D2-D6C1B6E6CA78}" type="slidenum">
              <a:rPr lang="es-ES_tradnl" smtClean="0"/>
              <a:pPr/>
              <a:t>‹#›</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_tradn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42CA7BBA-EF5A-46BD-9834-33C7845DD74B}" type="datetimeFigureOut">
              <a:rPr lang="es-ES_tradnl" smtClean="0"/>
              <a:pPr/>
              <a:t>30/10/2019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0316888-87A9-42DC-89D2-D6C1B6E6CA78}" type="slidenum">
              <a:rPr lang="es-ES_tradnl" smtClean="0"/>
              <a:pPr/>
              <a:t>‹#›</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42CA7BBA-EF5A-46BD-9834-33C7845DD74B}" type="datetimeFigureOut">
              <a:rPr lang="es-ES_tradnl" smtClean="0"/>
              <a:pPr/>
              <a:t>30/10/2019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0316888-87A9-42DC-89D2-D6C1B6E6CA78}" type="slidenum">
              <a:rPr lang="es-ES_tradnl" smtClean="0"/>
              <a:pPr/>
              <a:t>‹#›</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_trad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CA7BBA-EF5A-46BD-9834-33C7845DD74B}" type="datetimeFigureOut">
              <a:rPr lang="es-ES_tradnl" smtClean="0"/>
              <a:pPr/>
              <a:t>30/10/2019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0316888-87A9-42DC-89D2-D6C1B6E6CA78}" type="slidenum">
              <a:rPr lang="es-ES_tradnl" smtClean="0"/>
              <a:pPr/>
              <a:t>‹#›</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Date Placeholder 4"/>
          <p:cNvSpPr>
            <a:spLocks noGrp="1"/>
          </p:cNvSpPr>
          <p:nvPr>
            <p:ph type="dt" sz="half" idx="10"/>
          </p:nvPr>
        </p:nvSpPr>
        <p:spPr/>
        <p:txBody>
          <a:bodyPr/>
          <a:lstStyle/>
          <a:p>
            <a:fld id="{42CA7BBA-EF5A-46BD-9834-33C7845DD74B}" type="datetimeFigureOut">
              <a:rPr lang="es-ES_tradnl" smtClean="0"/>
              <a:pPr/>
              <a:t>30/10/2019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0316888-87A9-42DC-89D2-D6C1B6E6CA78}" type="slidenum">
              <a:rPr lang="es-ES_tradnl" smtClean="0"/>
              <a:pPr/>
              <a:t>‹#›</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_trad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7" name="Date Placeholder 6"/>
          <p:cNvSpPr>
            <a:spLocks noGrp="1"/>
          </p:cNvSpPr>
          <p:nvPr>
            <p:ph type="dt" sz="half" idx="10"/>
          </p:nvPr>
        </p:nvSpPr>
        <p:spPr/>
        <p:txBody>
          <a:bodyPr/>
          <a:lstStyle/>
          <a:p>
            <a:fld id="{42CA7BBA-EF5A-46BD-9834-33C7845DD74B}" type="datetimeFigureOut">
              <a:rPr lang="es-ES_tradnl" smtClean="0"/>
              <a:pPr/>
              <a:t>30/10/2019</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30316888-87A9-42DC-89D2-D6C1B6E6CA78}" type="slidenum">
              <a:rPr lang="es-ES_tradnl" smtClean="0"/>
              <a:pPr/>
              <a:t>‹#›</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Date Placeholder 2"/>
          <p:cNvSpPr>
            <a:spLocks noGrp="1"/>
          </p:cNvSpPr>
          <p:nvPr>
            <p:ph type="dt" sz="half" idx="10"/>
          </p:nvPr>
        </p:nvSpPr>
        <p:spPr/>
        <p:txBody>
          <a:bodyPr/>
          <a:lstStyle/>
          <a:p>
            <a:fld id="{42CA7BBA-EF5A-46BD-9834-33C7845DD74B}" type="datetimeFigureOut">
              <a:rPr lang="es-ES_tradnl" smtClean="0"/>
              <a:pPr/>
              <a:t>30/10/2019</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0316888-87A9-42DC-89D2-D6C1B6E6CA78}" type="slidenum">
              <a:rPr lang="es-ES_tradnl" smtClean="0"/>
              <a:pPr/>
              <a:t>‹#›</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A7BBA-EF5A-46BD-9834-33C7845DD74B}" type="datetimeFigureOut">
              <a:rPr lang="es-ES_tradnl" smtClean="0"/>
              <a:pPr/>
              <a:t>30/10/2019</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30316888-87A9-42DC-89D2-D6C1B6E6CA78}" type="slidenum">
              <a:rPr lang="es-ES_tradnl" smtClean="0"/>
              <a:pPr/>
              <a:t>‹#›</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_trad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CA7BBA-EF5A-46BD-9834-33C7845DD74B}" type="datetimeFigureOut">
              <a:rPr lang="es-ES_tradnl" smtClean="0"/>
              <a:pPr/>
              <a:t>30/10/2019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0316888-87A9-42DC-89D2-D6C1B6E6CA78}" type="slidenum">
              <a:rPr lang="es-ES_tradnl" smtClean="0"/>
              <a:pPr/>
              <a:t>‹#›</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_trad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CA7BBA-EF5A-46BD-9834-33C7845DD74B}" type="datetimeFigureOut">
              <a:rPr lang="es-ES_tradnl" smtClean="0"/>
              <a:pPr/>
              <a:t>30/10/2019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0316888-87A9-42DC-89D2-D6C1B6E6CA78}" type="slidenum">
              <a:rPr lang="es-ES_tradnl" smtClean="0"/>
              <a:pPr/>
              <a:t>‹#›</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_tradn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A7BBA-EF5A-46BD-9834-33C7845DD74B}" type="datetimeFigureOut">
              <a:rPr lang="es-ES_tradnl" smtClean="0"/>
              <a:pPr/>
              <a:t>30/10/2019</a:t>
            </a:fld>
            <a:endParaRPr lang="es-ES_tradn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16888-87A9-42DC-89D2-D6C1B6E6CA78}" type="slidenum">
              <a:rPr lang="es-ES_tradnl" smtClean="0"/>
              <a:pPr/>
              <a:t>‹#›</a:t>
            </a:fld>
            <a:endParaRPr 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4.xml"/><Relationship Id="rId4" Type="http://schemas.openxmlformats.org/officeDocument/2006/relationships/image" Target="../media/image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8.png"/><Relationship Id="rId7" Type="http://schemas.openxmlformats.org/officeDocument/2006/relationships/image" Target="../media/image15.wmf"/><Relationship Id="rId12"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6.wmf"/></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7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0.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1.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0192" r="4837"/>
          <a:stretch/>
        </p:blipFill>
        <p:spPr>
          <a:xfrm rot="16200000">
            <a:off x="1228857" y="-97620"/>
            <a:ext cx="6610085" cy="7391400"/>
          </a:xfrm>
        </p:spPr>
      </p:pic>
    </p:spTree>
    <p:extLst>
      <p:ext uri="{BB962C8B-B14F-4D97-AF65-F5344CB8AC3E}">
        <p14:creationId xmlns:p14="http://schemas.microsoft.com/office/powerpoint/2010/main" val="3008041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Motion of Rigid Bodies</a:t>
            </a:r>
            <a:endParaRPr lang="en-GB" dirty="0"/>
          </a:p>
        </p:txBody>
      </p:sp>
      <p:sp>
        <p:nvSpPr>
          <p:cNvPr id="3" name="Content Placeholder 2"/>
          <p:cNvSpPr>
            <a:spLocks noGrp="1"/>
          </p:cNvSpPr>
          <p:nvPr>
            <p:ph idx="1"/>
          </p:nvPr>
        </p:nvSpPr>
        <p:spPr/>
        <p:txBody>
          <a:bodyPr/>
          <a:lstStyle/>
          <a:p>
            <a:r>
              <a:rPr lang="en-GB" dirty="0" smtClean="0"/>
              <a:t>Rolling</a:t>
            </a:r>
          </a:p>
          <a:p>
            <a:r>
              <a:rPr lang="en-GB" dirty="0" smtClean="0"/>
              <a:t>Sliding</a:t>
            </a:r>
            <a:endParaRPr lang="en-GB" dirty="0"/>
          </a:p>
        </p:txBody>
      </p:sp>
    </p:spTree>
    <p:extLst>
      <p:ext uri="{BB962C8B-B14F-4D97-AF65-F5344CB8AC3E}">
        <p14:creationId xmlns:p14="http://schemas.microsoft.com/office/powerpoint/2010/main" val="2624527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228600"/>
            <a:ext cx="4040188" cy="639762"/>
          </a:xfrm>
        </p:spPr>
        <p:txBody>
          <a:bodyPr/>
          <a:lstStyle/>
          <a:p>
            <a:r>
              <a:rPr lang="en-US" dirty="0"/>
              <a:t>ROLLING</a:t>
            </a:r>
            <a:endParaRPr lang="en-GB" dirty="0"/>
          </a:p>
        </p:txBody>
      </p:sp>
      <p:sp>
        <p:nvSpPr>
          <p:cNvPr id="6" name="Content Placeholder 5"/>
          <p:cNvSpPr>
            <a:spLocks noGrp="1"/>
          </p:cNvSpPr>
          <p:nvPr>
            <p:ph sz="half" idx="2"/>
          </p:nvPr>
        </p:nvSpPr>
        <p:spPr>
          <a:xfrm>
            <a:off x="609600" y="868362"/>
            <a:ext cx="3887788" cy="5257801"/>
          </a:xfrm>
        </p:spPr>
        <p:txBody>
          <a:bodyPr>
            <a:normAutofit/>
          </a:bodyPr>
          <a:lstStyle/>
          <a:p>
            <a:r>
              <a:rPr lang="en-US" sz="3200" dirty="0" smtClean="0"/>
              <a:t>A </a:t>
            </a:r>
            <a:r>
              <a:rPr lang="en-US" sz="3200" dirty="0"/>
              <a:t>body is said to be rolling along a plane when the surface in contact with the plane changes continuously and always momentarily at rest with respect to the plane. </a:t>
            </a:r>
            <a:endParaRPr lang="en-GB" sz="3200" dirty="0"/>
          </a:p>
          <a:p>
            <a:endParaRPr lang="en-GB" dirty="0"/>
          </a:p>
          <a:p>
            <a:endParaRPr lang="en-GB" dirty="0"/>
          </a:p>
        </p:txBody>
      </p:sp>
      <p:sp>
        <p:nvSpPr>
          <p:cNvPr id="7" name="Text Placeholder 6"/>
          <p:cNvSpPr>
            <a:spLocks noGrp="1"/>
          </p:cNvSpPr>
          <p:nvPr>
            <p:ph type="body" sz="quarter" idx="3"/>
          </p:nvPr>
        </p:nvSpPr>
        <p:spPr>
          <a:xfrm>
            <a:off x="4645025" y="228600"/>
            <a:ext cx="4041775" cy="639762"/>
          </a:xfrm>
        </p:spPr>
        <p:txBody>
          <a:bodyPr>
            <a:normAutofit fontScale="25000" lnSpcReduction="20000"/>
          </a:bodyPr>
          <a:lstStyle/>
          <a:p>
            <a:endParaRPr lang="en-US" dirty="0" smtClean="0"/>
          </a:p>
          <a:p>
            <a:endParaRPr lang="en-US" dirty="0" smtClean="0"/>
          </a:p>
          <a:p>
            <a:r>
              <a:rPr lang="en-US" sz="7200" dirty="0" smtClean="0"/>
              <a:t>SLIDING</a:t>
            </a:r>
            <a:endParaRPr lang="en-GB" sz="7200" dirty="0"/>
          </a:p>
          <a:p>
            <a:endParaRPr lang="en-GB" dirty="0"/>
          </a:p>
        </p:txBody>
      </p:sp>
      <p:sp>
        <p:nvSpPr>
          <p:cNvPr id="8" name="Content Placeholder 7"/>
          <p:cNvSpPr>
            <a:spLocks noGrp="1"/>
          </p:cNvSpPr>
          <p:nvPr>
            <p:ph sz="quarter" idx="4"/>
          </p:nvPr>
        </p:nvSpPr>
        <p:spPr>
          <a:xfrm>
            <a:off x="4645025" y="1066800"/>
            <a:ext cx="4194175" cy="5059363"/>
          </a:xfrm>
        </p:spPr>
        <p:txBody>
          <a:bodyPr/>
          <a:lstStyle/>
          <a:p>
            <a:r>
              <a:rPr lang="en-US" sz="3200" dirty="0"/>
              <a:t>A body is said to be sliding along a plane when the surface in contact with the plane remains uncharged but the body moves with respect to the plane.</a:t>
            </a:r>
            <a:endParaRPr lang="en-GB" sz="3200" dirty="0"/>
          </a:p>
          <a:p>
            <a:endParaRPr lang="en-GB" dirty="0"/>
          </a:p>
        </p:txBody>
      </p:sp>
    </p:spTree>
    <p:extLst>
      <p:ext uri="{BB962C8B-B14F-4D97-AF65-F5344CB8AC3E}">
        <p14:creationId xmlns:p14="http://schemas.microsoft.com/office/powerpoint/2010/main" val="321339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838200"/>
          </a:xfrm>
        </p:spPr>
        <p:txBody>
          <a:bodyPr>
            <a:normAutofit/>
          </a:bodyPr>
          <a:lstStyle/>
          <a:p>
            <a:r>
              <a:rPr lang="en-US" dirty="0" smtClean="0"/>
              <a:t>Forces</a:t>
            </a:r>
            <a:endParaRPr lang="en-US" dirty="0"/>
          </a:p>
        </p:txBody>
      </p:sp>
      <p:sp>
        <p:nvSpPr>
          <p:cNvPr id="8" name="Content Placeholder 7"/>
          <p:cNvSpPr>
            <a:spLocks noGrp="1"/>
          </p:cNvSpPr>
          <p:nvPr>
            <p:ph idx="1"/>
          </p:nvPr>
        </p:nvSpPr>
        <p:spPr>
          <a:xfrm>
            <a:off x="304800" y="990600"/>
            <a:ext cx="8610600" cy="5638800"/>
          </a:xfrm>
        </p:spPr>
        <p:txBody>
          <a:bodyPr>
            <a:normAutofit fontScale="92500" lnSpcReduction="10000"/>
          </a:bodyPr>
          <a:lstStyle/>
          <a:p>
            <a:r>
              <a:rPr lang="en-US" dirty="0"/>
              <a:t>Force is generally defined as anything which alters the rest or uniform motion of a body in a straight line.</a:t>
            </a:r>
          </a:p>
          <a:p>
            <a:endParaRPr lang="en-US" dirty="0"/>
          </a:p>
          <a:p>
            <a:r>
              <a:rPr lang="en-US" dirty="0"/>
              <a:t>CONCURRENT FORCES: Forces </a:t>
            </a:r>
            <a:r>
              <a:rPr lang="en-US" dirty="0" smtClean="0"/>
              <a:t>that </a:t>
            </a:r>
            <a:r>
              <a:rPr lang="en-US" dirty="0"/>
              <a:t>act in such a way that their lines of action intersect at a point.</a:t>
            </a:r>
          </a:p>
          <a:p>
            <a:endParaRPr lang="en-US" dirty="0"/>
          </a:p>
          <a:p>
            <a:r>
              <a:rPr lang="en-US" dirty="0"/>
              <a:t>COUPLES: A couple is constituted by two forces which are equal and act in opposite direction.</a:t>
            </a:r>
          </a:p>
          <a:p>
            <a:endParaRPr lang="en-US" dirty="0"/>
          </a:p>
          <a:p>
            <a:r>
              <a:rPr lang="en-US" dirty="0"/>
              <a:t>PARALLEL FORCES: </a:t>
            </a:r>
            <a:r>
              <a:rPr lang="en-US" dirty="0" smtClean="0"/>
              <a:t>forces </a:t>
            </a:r>
            <a:r>
              <a:rPr lang="en-US" dirty="0"/>
              <a:t>that act in such a way that their lines of action do not intersect.</a:t>
            </a:r>
          </a:p>
          <a:p>
            <a:endParaRPr lang="en-US" dirty="0"/>
          </a:p>
        </p:txBody>
      </p:sp>
    </p:spTree>
    <p:extLst>
      <p:ext uri="{BB962C8B-B14F-4D97-AF65-F5344CB8AC3E}">
        <p14:creationId xmlns:p14="http://schemas.microsoft.com/office/powerpoint/2010/main" val="4173479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EQUILIBRIUM</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52400" y="1066800"/>
                <a:ext cx="8839200" cy="5638800"/>
              </a:xfrm>
            </p:spPr>
            <p:txBody>
              <a:bodyPr>
                <a:normAutofit fontScale="92500" lnSpcReduction="10000"/>
              </a:bodyPr>
              <a:lstStyle/>
              <a:p>
                <a:r>
                  <a:rPr lang="en-US" dirty="0" smtClean="0"/>
                  <a:t>A body is said to be in equilibrium if the velocity of its center of mass remains constant or if the acceleration of its center </a:t>
                </a:r>
                <a:r>
                  <a:rPr lang="en-US" dirty="0"/>
                  <a:t>of mass is zero in all directions and its angular acceleration is also zero.</a:t>
                </a:r>
                <a:endParaRPr lang="en-GB" dirty="0"/>
              </a:p>
              <a:p>
                <a:endParaRPr lang="en-GB" dirty="0"/>
              </a:p>
              <a:p>
                <a:r>
                  <a:rPr lang="en-US" dirty="0"/>
                  <a:t>CONDITIONS FOR EQUILIBRIUM</a:t>
                </a:r>
                <a:endParaRPr lang="en-GB" dirty="0"/>
              </a:p>
              <a:p>
                <a:pPr marL="514350" lvl="0" indent="-514350">
                  <a:buFont typeface="+mj-lt"/>
                  <a:buAutoNum type="arabicPeriod"/>
                </a:pPr>
                <a:r>
                  <a:rPr lang="en-US" dirty="0" smtClean="0"/>
                  <a:t>The </a:t>
                </a:r>
                <a:r>
                  <a:rPr lang="en-US" dirty="0"/>
                  <a:t>resultant force </a:t>
                </a:r>
                <a:r>
                  <a:rPr lang="en-US" dirty="0" smtClean="0"/>
                  <a:t>acting on </a:t>
                </a:r>
                <a:r>
                  <a:rPr lang="en-US" dirty="0"/>
                  <a:t>the body </a:t>
                </a:r>
                <a:r>
                  <a:rPr lang="en-US" dirty="0" smtClean="0"/>
                  <a:t>in all </a:t>
                </a:r>
                <a:r>
                  <a:rPr lang="en-US" dirty="0"/>
                  <a:t>directions in the </a:t>
                </a:r>
                <a:r>
                  <a:rPr lang="en-US" dirty="0" smtClean="0"/>
                  <a:t>plane is zero</a:t>
                </a:r>
                <a:r>
                  <a:rPr lang="en-US" dirty="0"/>
                  <a:t>. That is </a:t>
                </a:r>
                <a14:m>
                  <m:oMath xmlns:m="http://schemas.openxmlformats.org/officeDocument/2006/math">
                    <m:nary>
                      <m:naryPr>
                        <m:chr m:val="∑"/>
                        <m:limLoc m:val="undOvr"/>
                        <m:subHide m:val="on"/>
                        <m:supHide m:val="on"/>
                        <m:ctrlPr>
                          <a:rPr lang="en-GB" i="1">
                            <a:latin typeface="Cambria Math" panose="02040503050406030204" pitchFamily="18" charset="0"/>
                          </a:rPr>
                        </m:ctrlPr>
                      </m:naryPr>
                      <m:sub/>
                      <m:sup/>
                      <m:e>
                        <m:sSub>
                          <m:sSubPr>
                            <m:ctrlPr>
                              <a:rPr lang="en-GB"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𝑥</m:t>
                            </m:r>
                          </m:sub>
                        </m:sSub>
                        <m:r>
                          <a:rPr lang="en-US" i="1">
                            <a:latin typeface="Cambria Math" panose="02040503050406030204" pitchFamily="18" charset="0"/>
                          </a:rPr>
                          <m:t>=0</m:t>
                        </m:r>
                        <m:r>
                          <a:rPr lang="da-DK" b="0" i="1" smtClean="0">
                            <a:latin typeface="Cambria Math" panose="02040503050406030204" pitchFamily="18" charset="0"/>
                          </a:rPr>
                          <m:t>,</m:t>
                        </m:r>
                        <m:r>
                          <a:rPr lang="en-US" i="1">
                            <a:latin typeface="Cambria Math" panose="02040503050406030204" pitchFamily="18" charset="0"/>
                          </a:rPr>
                          <m:t> </m:t>
                        </m:r>
                        <m:nary>
                          <m:naryPr>
                            <m:chr m:val="∑"/>
                            <m:limLoc m:val="undOvr"/>
                            <m:subHide m:val="on"/>
                            <m:supHide m:val="on"/>
                            <m:ctrlPr>
                              <a:rPr lang="en-GB" i="1">
                                <a:latin typeface="Cambria Math" panose="02040503050406030204" pitchFamily="18" charset="0"/>
                              </a:rPr>
                            </m:ctrlPr>
                          </m:naryPr>
                          <m:sub/>
                          <m:sup/>
                          <m:e>
                            <m:sSub>
                              <m:sSubPr>
                                <m:ctrlPr>
                                  <a:rPr lang="en-GB"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𝑦</m:t>
                                </m:r>
                              </m:sub>
                            </m:sSub>
                            <m:r>
                              <a:rPr lang="da-DK" b="0" i="1" smtClean="0">
                                <a:latin typeface="Cambria Math" panose="02040503050406030204" pitchFamily="18" charset="0"/>
                              </a:rPr>
                              <m:t>=0 </m:t>
                            </m:r>
                            <m:r>
                              <a:rPr lang="da-DK" b="0" i="1" smtClean="0">
                                <a:latin typeface="Cambria Math" panose="02040503050406030204" pitchFamily="18" charset="0"/>
                              </a:rPr>
                              <m:t>𝑎𝑛𝑑</m:t>
                            </m:r>
                            <m:nary>
                              <m:naryPr>
                                <m:chr m:val="∑"/>
                                <m:limLoc m:val="undOvr"/>
                                <m:subHide m:val="on"/>
                                <m:supHide m:val="on"/>
                                <m:ctrlPr>
                                  <a:rPr lang="en-GB" i="1">
                                    <a:latin typeface="Cambria Math" panose="02040503050406030204" pitchFamily="18" charset="0"/>
                                  </a:rPr>
                                </m:ctrlPr>
                              </m:naryPr>
                              <m:sub/>
                              <m:sup/>
                              <m:e>
                                <m:sSub>
                                  <m:sSubPr>
                                    <m:ctrlPr>
                                      <a:rPr lang="en-GB" i="1">
                                        <a:latin typeface="Cambria Math" panose="02040503050406030204" pitchFamily="18" charset="0"/>
                                      </a:rPr>
                                    </m:ctrlPr>
                                  </m:sSubPr>
                                  <m:e>
                                    <m:r>
                                      <a:rPr lang="en-US" i="1">
                                        <a:latin typeface="Cambria Math" panose="02040503050406030204" pitchFamily="18" charset="0"/>
                                      </a:rPr>
                                      <m:t>𝐹</m:t>
                                    </m:r>
                                  </m:e>
                                  <m:sub>
                                    <m:r>
                                      <a:rPr lang="da-DK" b="0" i="1" smtClean="0">
                                        <a:latin typeface="Cambria Math" panose="02040503050406030204" pitchFamily="18" charset="0"/>
                                      </a:rPr>
                                      <m:t>𝑧</m:t>
                                    </m:r>
                                  </m:sub>
                                </m:sSub>
                                <m:r>
                                  <a:rPr lang="da-DK" i="1">
                                    <a:latin typeface="Cambria Math" panose="02040503050406030204" pitchFamily="18" charset="0"/>
                                  </a:rPr>
                                  <m:t>=0</m:t>
                                </m:r>
                              </m:e>
                            </m:nary>
                          </m:e>
                        </m:nary>
                      </m:e>
                    </m:nary>
                  </m:oMath>
                </a14:m>
                <a:endParaRPr lang="en-GB" dirty="0" smtClean="0"/>
              </a:p>
              <a:p>
                <a:pPr lvl="0"/>
                <a:endParaRPr lang="en-GB" dirty="0"/>
              </a:p>
              <a:p>
                <a:pPr marL="514350" lvl="0" indent="-514350">
                  <a:buFont typeface="+mj-lt"/>
                  <a:buAutoNum type="arabicPeriod" startAt="2"/>
                </a:pPr>
                <a:r>
                  <a:rPr lang="en-US" dirty="0" smtClean="0"/>
                  <a:t>The </a:t>
                </a:r>
                <a:r>
                  <a:rPr lang="en-US" dirty="0"/>
                  <a:t>total clockwise moment about any axis is equal to the total anticlockwise moment about that axis.</a:t>
                </a:r>
                <a:endParaRPr lang="en-GB" dirty="0"/>
              </a:p>
              <a:p>
                <a:endParaRPr lang="en-GB"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52400" y="1066800"/>
                <a:ext cx="8839200" cy="5638800"/>
              </a:xfrm>
              <a:blipFill>
                <a:blip r:embed="rId2"/>
                <a:stretch>
                  <a:fillRect l="-1655" t="-2162" r="-2345" b="-1297"/>
                </a:stretch>
              </a:blipFill>
            </p:spPr>
            <p:txBody>
              <a:bodyPr/>
              <a:lstStyle/>
              <a:p>
                <a:r>
                  <a:rPr lang="en-US">
                    <a:noFill/>
                  </a:rPr>
                  <a:t> </a:t>
                </a:r>
              </a:p>
            </p:txBody>
          </p:sp>
        </mc:Fallback>
      </mc:AlternateContent>
    </p:spTree>
    <p:extLst>
      <p:ext uri="{BB962C8B-B14F-4D97-AF65-F5344CB8AC3E}">
        <p14:creationId xmlns:p14="http://schemas.microsoft.com/office/powerpoint/2010/main" val="1058496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838200"/>
            <a:ext cx="8229600" cy="5287963"/>
          </a:xfrm>
        </p:spPr>
        <p:txBody>
          <a:bodyPr/>
          <a:lstStyle/>
          <a:p>
            <a:pPr marL="0" lvl="0" indent="0">
              <a:buNone/>
            </a:pPr>
            <a:r>
              <a:rPr lang="en-US" dirty="0" smtClean="0"/>
              <a:t>2: The </a:t>
            </a:r>
            <a:r>
              <a:rPr lang="en-US" dirty="0"/>
              <a:t>sum of clockwise moment about any axis is equal to the sum of anticlockwise moment about that axis.</a:t>
            </a:r>
            <a:endParaRPr lang="en-GB" dirty="0"/>
          </a:p>
          <a:p>
            <a:endParaRPr lang="en-GB" dirty="0"/>
          </a:p>
        </p:txBody>
      </p:sp>
      <p:pic>
        <p:nvPicPr>
          <p:cNvPr id="5" name="Picture 4"/>
          <p:cNvPicPr>
            <a:picLocks noChangeAspect="1"/>
          </p:cNvPicPr>
          <p:nvPr/>
        </p:nvPicPr>
        <p:blipFill>
          <a:blip r:embed="rId2"/>
          <a:stretch>
            <a:fillRect/>
          </a:stretch>
        </p:blipFill>
        <p:spPr>
          <a:xfrm>
            <a:off x="1752600" y="3352800"/>
            <a:ext cx="4496680" cy="2346188"/>
          </a:xfrm>
          <a:prstGeom prst="rect">
            <a:avLst/>
          </a:prstGeom>
        </p:spPr>
      </p:pic>
    </p:spTree>
    <p:extLst>
      <p:ext uri="{BB962C8B-B14F-4D97-AF65-F5344CB8AC3E}">
        <p14:creationId xmlns:p14="http://schemas.microsoft.com/office/powerpoint/2010/main" val="4135984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Equilibrium</a:t>
            </a:r>
            <a:r>
              <a:rPr lang="en-GB" dirty="0"/>
              <a:t/>
            </a:r>
            <a:br>
              <a:rPr lang="en-GB" dirty="0"/>
            </a:br>
            <a:endParaRPr lang="en-GB" dirty="0"/>
          </a:p>
        </p:txBody>
      </p:sp>
      <p:sp>
        <p:nvSpPr>
          <p:cNvPr id="3" name="Content Placeholder 2"/>
          <p:cNvSpPr>
            <a:spLocks noGrp="1"/>
          </p:cNvSpPr>
          <p:nvPr>
            <p:ph sz="half" idx="1"/>
          </p:nvPr>
        </p:nvSpPr>
        <p:spPr>
          <a:xfrm>
            <a:off x="228600" y="1417638"/>
            <a:ext cx="4419600" cy="5211762"/>
          </a:xfrm>
        </p:spPr>
        <p:txBody>
          <a:bodyPr>
            <a:normAutofit fontScale="85000" lnSpcReduction="20000"/>
          </a:bodyPr>
          <a:lstStyle/>
          <a:p>
            <a:pPr lvl="0" algn="just"/>
            <a:r>
              <a:rPr lang="en-US" dirty="0" smtClean="0"/>
              <a:t>Stable equilibrium: </a:t>
            </a:r>
            <a:r>
              <a:rPr lang="en-US" dirty="0"/>
              <a:t>This a type of equilibrium in which a body returns to its equilibrium position after it has being displaced slightly</a:t>
            </a:r>
            <a:r>
              <a:rPr lang="en-US" dirty="0" smtClean="0"/>
              <a:t>.</a:t>
            </a:r>
          </a:p>
          <a:p>
            <a:pPr lvl="0" algn="just"/>
            <a:endParaRPr lang="en-GB" dirty="0" smtClean="0"/>
          </a:p>
          <a:p>
            <a:pPr lvl="0" algn="just"/>
            <a:endParaRPr lang="en-GB" dirty="0"/>
          </a:p>
          <a:p>
            <a:pPr lvl="0" algn="just"/>
            <a:endParaRPr lang="en-US" dirty="0" smtClean="0"/>
          </a:p>
          <a:p>
            <a:pPr lvl="0" algn="just"/>
            <a:endParaRPr lang="en-US" dirty="0"/>
          </a:p>
          <a:p>
            <a:pPr lvl="0" algn="just"/>
            <a:r>
              <a:rPr lang="en-US" dirty="0" smtClean="0"/>
              <a:t>Unstable </a:t>
            </a:r>
            <a:r>
              <a:rPr lang="en-US" dirty="0"/>
              <a:t>equilibrium: In unstable equilibrium the body does not return to its equilibrium position and does not remain in the displaced position after it has been slightly displaced</a:t>
            </a:r>
            <a:r>
              <a:rPr lang="en-US" dirty="0" smtClean="0"/>
              <a:t>.</a:t>
            </a:r>
          </a:p>
          <a:p>
            <a:pPr lvl="0"/>
            <a:endParaRPr lang="en-US" dirty="0"/>
          </a:p>
          <a:p>
            <a:pPr lvl="0"/>
            <a:endParaRPr lang="en-US" dirty="0" smtClean="0"/>
          </a:p>
          <a:p>
            <a:pPr marL="0" lvl="0" indent="0">
              <a:buNone/>
            </a:pPr>
            <a:endParaRPr lang="en-GB" dirty="0"/>
          </a:p>
        </p:txBody>
      </p:sp>
      <p:sp>
        <p:nvSpPr>
          <p:cNvPr id="5" name="Content Placeholder 4"/>
          <p:cNvSpPr>
            <a:spLocks noGrp="1"/>
          </p:cNvSpPr>
          <p:nvPr>
            <p:ph sz="half" idx="2"/>
          </p:nvPr>
        </p:nvSpPr>
        <p:spPr/>
        <p:txBody>
          <a:bodyPr>
            <a:normAutofit fontScale="85000" lnSpcReduction="20000"/>
          </a:bodyPr>
          <a:lstStyle/>
          <a:p>
            <a:pPr lvl="0"/>
            <a:endParaRPr lang="en-US" dirty="0" smtClean="0"/>
          </a:p>
          <a:p>
            <a:pPr lvl="0"/>
            <a:endParaRPr lang="en-US" dirty="0"/>
          </a:p>
          <a:p>
            <a:pPr lvl="0"/>
            <a:endParaRPr lang="en-US" dirty="0" smtClean="0"/>
          </a:p>
          <a:p>
            <a:pPr lvl="0"/>
            <a:endParaRPr lang="en-US" dirty="0" smtClean="0"/>
          </a:p>
          <a:p>
            <a:pPr lvl="0"/>
            <a:endParaRPr lang="en-US" dirty="0" smtClean="0"/>
          </a:p>
          <a:p>
            <a:pPr lvl="0"/>
            <a:r>
              <a:rPr lang="en-US" dirty="0" smtClean="0"/>
              <a:t>Neutral </a:t>
            </a:r>
            <a:r>
              <a:rPr lang="en-US" dirty="0"/>
              <a:t>equilibrium: A body is said to be in </a:t>
            </a:r>
            <a:r>
              <a:rPr lang="en-US"/>
              <a:t>neutral </a:t>
            </a:r>
            <a:r>
              <a:rPr lang="en-US" smtClean="0"/>
              <a:t>position, </a:t>
            </a:r>
            <a:r>
              <a:rPr lang="en-US" dirty="0"/>
              <a:t>if it stays in the displaced position after it has been displaced slightly.</a:t>
            </a:r>
            <a:endParaRPr lang="en-GB" dirty="0"/>
          </a:p>
        </p:txBody>
      </p:sp>
      <p:pic>
        <p:nvPicPr>
          <p:cNvPr id="4" name="Picture 3" descr="C:\Users\USER\Documents\Teaching_Materials\Mechanics\Final note\stable_equilibrium.gif"/>
          <p:cNvPicPr/>
          <p:nvPr/>
        </p:nvPicPr>
        <p:blipFill>
          <a:blip r:embed="rId2">
            <a:extLst>
              <a:ext uri="{28A0092B-C50C-407E-A947-70E740481C1C}">
                <a14:useLocalDpi xmlns:a14="http://schemas.microsoft.com/office/drawing/2010/main" val="0"/>
              </a:ext>
            </a:extLst>
          </a:blip>
          <a:srcRect/>
          <a:stretch>
            <a:fillRect/>
          </a:stretch>
        </p:blipFill>
        <p:spPr bwMode="auto">
          <a:xfrm>
            <a:off x="1847100" y="2986361"/>
            <a:ext cx="2014855" cy="1276350"/>
          </a:xfrm>
          <a:prstGeom prst="rect">
            <a:avLst/>
          </a:prstGeom>
          <a:noFill/>
          <a:ln>
            <a:noFill/>
          </a:ln>
        </p:spPr>
      </p:pic>
      <p:pic>
        <p:nvPicPr>
          <p:cNvPr id="6" name="Picture 5" descr="C:\Users\USER\Documents\Teaching_Materials\Mechanics\Final note\unstable_equilibrium.gif"/>
          <p:cNvPicPr/>
          <p:nvPr/>
        </p:nvPicPr>
        <p:blipFill>
          <a:blip r:embed="rId3">
            <a:extLst>
              <a:ext uri="{28A0092B-C50C-407E-A947-70E740481C1C}">
                <a14:useLocalDpi xmlns:a14="http://schemas.microsoft.com/office/drawing/2010/main" val="0"/>
              </a:ext>
            </a:extLst>
          </a:blip>
          <a:srcRect/>
          <a:stretch>
            <a:fillRect/>
          </a:stretch>
        </p:blipFill>
        <p:spPr bwMode="auto">
          <a:xfrm>
            <a:off x="6681355" y="939756"/>
            <a:ext cx="1219200" cy="2046605"/>
          </a:xfrm>
          <a:prstGeom prst="rect">
            <a:avLst/>
          </a:prstGeom>
          <a:noFill/>
          <a:ln>
            <a:noFill/>
          </a:ln>
        </p:spPr>
      </p:pic>
      <p:pic>
        <p:nvPicPr>
          <p:cNvPr id="7" name="Picture 6" descr="C:\Users\USER\Documents\Teaching_Materials\Mechanics\Final note\neutral_equilibrium.gif"/>
          <p:cNvPicPr/>
          <p:nvPr/>
        </p:nvPicPr>
        <p:blipFill rotWithShape="1">
          <a:blip r:embed="rId4">
            <a:extLst>
              <a:ext uri="{28A0092B-C50C-407E-A947-70E740481C1C}">
                <a14:useLocalDpi xmlns:a14="http://schemas.microsoft.com/office/drawing/2010/main" val="0"/>
              </a:ext>
            </a:extLst>
          </a:blip>
          <a:srcRect b="14599"/>
          <a:stretch/>
        </p:blipFill>
        <p:spPr bwMode="auto">
          <a:xfrm>
            <a:off x="5715000" y="5133975"/>
            <a:ext cx="2571750" cy="11747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2746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8934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a:t>
            </a:r>
            <a:r>
              <a:rPr lang="es-ES_tradnl" dirty="0"/>
              <a:t/>
            </a:r>
            <a:br>
              <a:rPr lang="es-ES_tradnl" dirty="0"/>
            </a:br>
            <a:endParaRPr lang="es-ES_tradnl" dirty="0"/>
          </a:p>
        </p:txBody>
      </p:sp>
      <p:sp>
        <p:nvSpPr>
          <p:cNvPr id="3" name="Content Placeholder 2"/>
          <p:cNvSpPr>
            <a:spLocks noGrp="1"/>
          </p:cNvSpPr>
          <p:nvPr>
            <p:ph idx="1"/>
          </p:nvPr>
        </p:nvSpPr>
        <p:spPr>
          <a:xfrm>
            <a:off x="152400" y="1066800"/>
            <a:ext cx="8763000" cy="5791200"/>
          </a:xfrm>
        </p:spPr>
        <p:txBody>
          <a:bodyPr>
            <a:normAutofit/>
          </a:bodyPr>
          <a:lstStyle/>
          <a:p>
            <a:r>
              <a:rPr lang="en-US" dirty="0"/>
              <a:t>Machines are devices on which </a:t>
            </a:r>
            <a:r>
              <a:rPr lang="en-US" dirty="0" smtClean="0"/>
              <a:t>when an </a:t>
            </a:r>
            <a:r>
              <a:rPr lang="en-US" dirty="0"/>
              <a:t>effort </a:t>
            </a:r>
            <a:r>
              <a:rPr lang="en-US" dirty="0" smtClean="0"/>
              <a:t>is applied on it at </a:t>
            </a:r>
            <a:r>
              <a:rPr lang="en-US" dirty="0"/>
              <a:t>one </a:t>
            </a:r>
            <a:r>
              <a:rPr lang="en-US" dirty="0" smtClean="0"/>
              <a:t>point, it </a:t>
            </a:r>
            <a:r>
              <a:rPr lang="en-US" dirty="0"/>
              <a:t>can be used to overcome a load at another point. The effort is the force applied while the load is the force that must be </a:t>
            </a:r>
            <a:r>
              <a:rPr lang="en-US" dirty="0" smtClean="0"/>
              <a:t>overcome</a:t>
            </a:r>
          </a:p>
          <a:p>
            <a:endParaRPr lang="en-US" dirty="0"/>
          </a:p>
          <a:p>
            <a:r>
              <a:rPr lang="en-US" dirty="0" smtClean="0"/>
              <a:t>Levers</a:t>
            </a:r>
          </a:p>
          <a:p>
            <a:r>
              <a:rPr lang="en-US" dirty="0" smtClean="0"/>
              <a:t>Pulleys</a:t>
            </a:r>
          </a:p>
          <a:p>
            <a:endParaRPr lang="en-US" dirty="0"/>
          </a:p>
          <a:p>
            <a:endParaRPr lang="en-US" dirty="0"/>
          </a:p>
          <a:p>
            <a:endParaRPr lang="en-US" dirty="0" smtClean="0"/>
          </a:p>
          <a:p>
            <a:endParaRPr lang="en-US" dirty="0"/>
          </a:p>
          <a:p>
            <a:endParaRPr lang="es-ES_tradnl"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1027" name="Rectangle 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Mechanical Advantage (</a:t>
            </a:r>
            <a:r>
              <a:rPr lang="en-US" dirty="0" smtClean="0"/>
              <a:t>M.A.)</a:t>
            </a:r>
            <a:r>
              <a:rPr lang="en-US" dirty="0"/>
              <a:t/>
            </a:r>
            <a:br>
              <a:rPr lang="en-US" dirty="0"/>
            </a:br>
            <a:endParaRPr lang="en-GB" dirty="0"/>
          </a:p>
        </p:txBody>
      </p:sp>
      <p:sp>
        <p:nvSpPr>
          <p:cNvPr id="3" name="Content Placeholder 2"/>
          <p:cNvSpPr>
            <a:spLocks noGrp="1"/>
          </p:cNvSpPr>
          <p:nvPr>
            <p:ph idx="1"/>
          </p:nvPr>
        </p:nvSpPr>
        <p:spPr>
          <a:xfrm>
            <a:off x="457200" y="1417638"/>
            <a:ext cx="8229600" cy="4708525"/>
          </a:xfrm>
        </p:spPr>
        <p:txBody>
          <a:bodyPr/>
          <a:lstStyle/>
          <a:p>
            <a:r>
              <a:rPr lang="en-US" dirty="0" smtClean="0"/>
              <a:t>The </a:t>
            </a:r>
            <a:r>
              <a:rPr lang="en-US" dirty="0"/>
              <a:t>ratio of the load to the effort is known as the mechanical advantage M.A</a:t>
            </a:r>
          </a:p>
          <a:p>
            <a:endParaRPr lang="en-GB" dirty="0"/>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743200" y="4038600"/>
            <a:ext cx="2667000" cy="853440"/>
          </a:xfrm>
          <a:prstGeom prst="rect">
            <a:avLst/>
          </a:prstGeom>
          <a:noFill/>
        </p:spPr>
      </p:pic>
    </p:spTree>
    <p:extLst>
      <p:ext uri="{BB962C8B-B14F-4D97-AF65-F5344CB8AC3E}">
        <p14:creationId xmlns:p14="http://schemas.microsoft.com/office/powerpoint/2010/main" val="2011798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elocity Ratio (V.R.)</a:t>
            </a:r>
            <a:endParaRPr lang="es-ES_tradnl" dirty="0"/>
          </a:p>
        </p:txBody>
      </p:sp>
      <p:sp>
        <p:nvSpPr>
          <p:cNvPr id="3" name="Content Placeholder 2"/>
          <p:cNvSpPr>
            <a:spLocks noGrp="1"/>
          </p:cNvSpPr>
          <p:nvPr>
            <p:ph idx="1"/>
          </p:nvPr>
        </p:nvSpPr>
        <p:spPr>
          <a:xfrm>
            <a:off x="0" y="1600200"/>
            <a:ext cx="9144000" cy="5029200"/>
          </a:xfrm>
        </p:spPr>
        <p:txBody>
          <a:bodyPr/>
          <a:lstStyle/>
          <a:p>
            <a:r>
              <a:rPr lang="en-US" sz="4000" dirty="0" smtClean="0"/>
              <a:t>The ratio of the distance moved by the effort to the distance moved by the load at the same time is known as the velocity ratio V.R.,</a:t>
            </a:r>
            <a:endParaRPr lang="es-ES_tradnl" sz="4000" dirty="0" smtClean="0"/>
          </a:p>
          <a:p>
            <a:endParaRPr lang="en-US" dirty="0" smtClean="0"/>
          </a:p>
          <a:p>
            <a:endParaRPr lang="es-ES_tradnl"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2048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42486" y="4800600"/>
            <a:ext cx="7615714" cy="797457"/>
          </a:xfrm>
          <a:prstGeom prst="rect">
            <a:avLst/>
          </a:prstGeom>
          <a:noFill/>
        </p:spPr>
      </p:pic>
      <p:sp>
        <p:nvSpPr>
          <p:cNvPr id="20483" name="Rectangle 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da-DK" dirty="0" smtClean="0"/>
              <a:t>Rigid body</a:t>
            </a:r>
            <a:endParaRPr lang="en-GB" dirty="0"/>
          </a:p>
        </p:txBody>
      </p:sp>
      <p:sp>
        <p:nvSpPr>
          <p:cNvPr id="3" name="Content Placeholder 2"/>
          <p:cNvSpPr>
            <a:spLocks noGrp="1"/>
          </p:cNvSpPr>
          <p:nvPr>
            <p:ph idx="1"/>
          </p:nvPr>
        </p:nvSpPr>
        <p:spPr>
          <a:xfrm>
            <a:off x="228600" y="990600"/>
            <a:ext cx="8763000" cy="5486400"/>
          </a:xfrm>
        </p:spPr>
        <p:txBody>
          <a:bodyPr>
            <a:normAutofit/>
          </a:bodyPr>
          <a:lstStyle/>
          <a:p>
            <a:r>
              <a:rPr lang="en-US" dirty="0" smtClean="0"/>
              <a:t>Body </a:t>
            </a:r>
            <a:r>
              <a:rPr lang="en-US" dirty="0"/>
              <a:t>whose particles are not displaced with respect to the other when a force is applied on </a:t>
            </a:r>
            <a:r>
              <a:rPr lang="en-US" dirty="0" smtClean="0"/>
              <a:t>them. </a:t>
            </a:r>
          </a:p>
          <a:p>
            <a:endParaRPr lang="en-GB" dirty="0" smtClean="0"/>
          </a:p>
          <a:p>
            <a:pPr marL="0" indent="0">
              <a:buNone/>
            </a:pPr>
            <a:endParaRPr lang="en-GB" dirty="0"/>
          </a:p>
        </p:txBody>
      </p:sp>
    </p:spTree>
    <p:extLst>
      <p:ext uri="{BB962C8B-B14F-4D97-AF65-F5344CB8AC3E}">
        <p14:creationId xmlns:p14="http://schemas.microsoft.com/office/powerpoint/2010/main" val="3650348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EFFICIENCY </a:t>
            </a:r>
            <a:r>
              <a:rPr lang="es-ES_tradnl" dirty="0"/>
              <a:t/>
            </a:r>
            <a:br>
              <a:rPr lang="es-ES_tradnl" dirty="0"/>
            </a:br>
            <a:endParaRPr lang="es-ES_tradnl" dirty="0"/>
          </a:p>
        </p:txBody>
      </p:sp>
      <p:sp>
        <p:nvSpPr>
          <p:cNvPr id="3" name="Content Placeholder 2"/>
          <p:cNvSpPr>
            <a:spLocks noGrp="1"/>
          </p:cNvSpPr>
          <p:nvPr>
            <p:ph idx="1"/>
          </p:nvPr>
        </p:nvSpPr>
        <p:spPr>
          <a:xfrm>
            <a:off x="457200" y="838200"/>
            <a:ext cx="8229600" cy="5287963"/>
          </a:xfrm>
        </p:spPr>
        <p:txBody>
          <a:bodyPr/>
          <a:lstStyle/>
          <a:p>
            <a:r>
              <a:rPr lang="en-US" dirty="0"/>
              <a:t>This is the ratio of the work done by effort to the work done against the load expressed in percentage</a:t>
            </a:r>
            <a:endParaRPr lang="en-US" dirty="0" smtClean="0"/>
          </a:p>
          <a:p>
            <a:endParaRPr lang="en-US" dirty="0"/>
          </a:p>
          <a:p>
            <a:r>
              <a:rPr lang="en-US" dirty="0" smtClean="0"/>
              <a:t>Input </a:t>
            </a:r>
            <a:r>
              <a:rPr lang="en-US" dirty="0"/>
              <a:t>energy = work done by effort = E x d</a:t>
            </a:r>
            <a:r>
              <a:rPr lang="en-US" baseline="-25000" dirty="0"/>
              <a:t>e</a:t>
            </a:r>
            <a:endParaRPr lang="es-ES_tradnl" dirty="0"/>
          </a:p>
          <a:p>
            <a:r>
              <a:rPr lang="en-US" dirty="0" smtClean="0"/>
              <a:t>Output </a:t>
            </a:r>
            <a:r>
              <a:rPr lang="en-US" dirty="0"/>
              <a:t>energy = </a:t>
            </a:r>
            <a:r>
              <a:rPr lang="en-US" sz="2400" dirty="0"/>
              <a:t>work done against the load </a:t>
            </a:r>
            <a:r>
              <a:rPr lang="en-US" dirty="0"/>
              <a:t>= L x d</a:t>
            </a:r>
            <a:r>
              <a:rPr lang="en-US" baseline="-25000" dirty="0"/>
              <a:t>l</a:t>
            </a:r>
            <a:endParaRPr lang="es-ES_tradnl" dirty="0"/>
          </a:p>
          <a:p>
            <a:pPr>
              <a:buNone/>
            </a:pPr>
            <a:endParaRPr lang="es-ES_tradnl" dirty="0" smtClean="0"/>
          </a:p>
          <a:p>
            <a:endParaRPr lang="es-ES_tradnl" dirty="0"/>
          </a:p>
        </p:txBody>
      </p:sp>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1945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14500" y="4546860"/>
            <a:ext cx="5715000" cy="589175"/>
          </a:xfrm>
          <a:prstGeom prst="rect">
            <a:avLst/>
          </a:prstGeom>
          <a:noFill/>
        </p:spPr>
      </p:pic>
      <p:sp>
        <p:nvSpPr>
          <p:cNvPr id="19459" name="Rectangle 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smtClean="0">
              <a:ln>
                <a:noFill/>
              </a:ln>
              <a:solidFill>
                <a:schemeClr val="tx1"/>
              </a:solidFill>
              <a:effectLst/>
              <a:latin typeface="Arial" pitchFamily="34" charset="0"/>
              <a:cs typeface="Arial" pitchFamily="34" charset="0"/>
            </a:endParaRPr>
          </a:p>
        </p:txBody>
      </p:sp>
      <p:sp>
        <p:nvSpPr>
          <p:cNvPr id="1946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19460"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76600" y="5429794"/>
            <a:ext cx="2057400" cy="705394"/>
          </a:xfrm>
          <a:prstGeom prst="rect">
            <a:avLst/>
          </a:prstGeom>
          <a:noFill/>
        </p:spPr>
      </p:pic>
      <p:sp>
        <p:nvSpPr>
          <p:cNvPr id="19462" name="Rectangle 6"/>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LEVER</a:t>
            </a:r>
            <a:r>
              <a:rPr lang="es-ES_tradnl" dirty="0"/>
              <a:t/>
            </a:r>
            <a:br>
              <a:rPr lang="es-ES_tradnl" dirty="0"/>
            </a:br>
            <a:endParaRPr lang="es-ES_tradnl" dirty="0"/>
          </a:p>
        </p:txBody>
      </p:sp>
      <p:sp>
        <p:nvSpPr>
          <p:cNvPr id="3" name="Content Placeholder 2"/>
          <p:cNvSpPr>
            <a:spLocks noGrp="1"/>
          </p:cNvSpPr>
          <p:nvPr>
            <p:ph idx="1"/>
          </p:nvPr>
        </p:nvSpPr>
        <p:spPr>
          <a:xfrm>
            <a:off x="457200" y="990600"/>
            <a:ext cx="8229600" cy="5715000"/>
          </a:xfrm>
        </p:spPr>
        <p:txBody>
          <a:bodyPr>
            <a:normAutofit/>
          </a:bodyPr>
          <a:lstStyle/>
          <a:p>
            <a:r>
              <a:rPr lang="en-US" dirty="0"/>
              <a:t>First class </a:t>
            </a:r>
            <a:r>
              <a:rPr lang="en-US" dirty="0" smtClean="0"/>
              <a:t>lever</a:t>
            </a:r>
          </a:p>
          <a:p>
            <a:endParaRPr lang="en-US" dirty="0" smtClean="0"/>
          </a:p>
          <a:p>
            <a:r>
              <a:rPr lang="en-US" dirty="0" smtClean="0"/>
              <a:t>L</a:t>
            </a:r>
            <a:r>
              <a:rPr lang="en-US" dirty="0"/>
              <a:t>		    P		      </a:t>
            </a:r>
            <a:r>
              <a:rPr lang="en-US" dirty="0" smtClean="0"/>
              <a:t>E</a:t>
            </a:r>
          </a:p>
          <a:p>
            <a:pPr>
              <a:buNone/>
            </a:pPr>
            <a:r>
              <a:rPr lang="en-US" dirty="0" smtClean="0"/>
              <a:t>  	 Second class lever	</a:t>
            </a:r>
          </a:p>
          <a:p>
            <a:pPr>
              <a:buNone/>
            </a:pPr>
            <a:r>
              <a:rPr lang="en-US" dirty="0" smtClean="0"/>
              <a:t>                   	L</a:t>
            </a:r>
            <a:endParaRPr lang="en-US" dirty="0"/>
          </a:p>
          <a:p>
            <a:endParaRPr lang="en-US" dirty="0" smtClean="0"/>
          </a:p>
          <a:p>
            <a:pPr>
              <a:buNone/>
            </a:pPr>
            <a:r>
              <a:rPr lang="en-US" dirty="0" smtClean="0"/>
              <a:t>        P</a:t>
            </a:r>
            <a:r>
              <a:rPr lang="en-US" dirty="0"/>
              <a:t>			 E</a:t>
            </a:r>
            <a:endParaRPr lang="es-ES_tradnl" dirty="0"/>
          </a:p>
          <a:p>
            <a:pPr marL="0" indent="0">
              <a:buNone/>
            </a:pPr>
            <a:endParaRPr lang="es-ES_tradnl" dirty="0"/>
          </a:p>
        </p:txBody>
      </p:sp>
      <p:grpSp>
        <p:nvGrpSpPr>
          <p:cNvPr id="18433" name="Group 1"/>
          <p:cNvGrpSpPr>
            <a:grpSpLocks/>
          </p:cNvGrpSpPr>
          <p:nvPr/>
        </p:nvGrpSpPr>
        <p:grpSpPr bwMode="auto">
          <a:xfrm>
            <a:off x="1145190" y="3757154"/>
            <a:ext cx="3352800" cy="908050"/>
            <a:chOff x="3950" y="4702"/>
            <a:chExt cx="2842" cy="829"/>
          </a:xfrm>
        </p:grpSpPr>
        <p:cxnSp>
          <p:nvCxnSpPr>
            <p:cNvPr id="18434" name="AutoShape 2"/>
            <p:cNvCxnSpPr>
              <a:cxnSpLocks noChangeShapeType="1"/>
            </p:cNvCxnSpPr>
            <p:nvPr/>
          </p:nvCxnSpPr>
          <p:spPr bwMode="auto">
            <a:xfrm>
              <a:off x="3950" y="5046"/>
              <a:ext cx="2842" cy="0"/>
            </a:xfrm>
            <a:prstGeom prst="straightConnector1">
              <a:avLst/>
            </a:prstGeom>
            <a:noFill/>
            <a:ln w="9525">
              <a:solidFill>
                <a:srgbClr val="000000"/>
              </a:solidFill>
              <a:round/>
              <a:headEnd/>
              <a:tailEnd/>
            </a:ln>
          </p:spPr>
        </p:cxnSp>
        <p:sp>
          <p:nvSpPr>
            <p:cNvPr id="18435" name="AutoShape 3"/>
            <p:cNvSpPr>
              <a:spLocks noChangeArrowheads="1"/>
            </p:cNvSpPr>
            <p:nvPr/>
          </p:nvSpPr>
          <p:spPr bwMode="auto">
            <a:xfrm>
              <a:off x="4230" y="5046"/>
              <a:ext cx="165" cy="382"/>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ES_tradnl"/>
            </a:p>
          </p:txBody>
        </p:sp>
        <p:cxnSp>
          <p:nvCxnSpPr>
            <p:cNvPr id="18436" name="AutoShape 4"/>
            <p:cNvCxnSpPr>
              <a:cxnSpLocks noChangeShapeType="1"/>
            </p:cNvCxnSpPr>
            <p:nvPr/>
          </p:nvCxnSpPr>
          <p:spPr bwMode="auto">
            <a:xfrm>
              <a:off x="6792" y="5046"/>
              <a:ext cx="0" cy="485"/>
            </a:xfrm>
            <a:prstGeom prst="straightConnector1">
              <a:avLst/>
            </a:prstGeom>
            <a:noFill/>
            <a:ln w="9525">
              <a:solidFill>
                <a:srgbClr val="000000"/>
              </a:solidFill>
              <a:round/>
              <a:headEnd/>
              <a:tailEnd type="triangle" w="med" len="med"/>
            </a:ln>
          </p:spPr>
        </p:cxnSp>
        <p:cxnSp>
          <p:nvCxnSpPr>
            <p:cNvPr id="18437" name="AutoShape 5"/>
            <p:cNvCxnSpPr>
              <a:cxnSpLocks noChangeShapeType="1"/>
            </p:cNvCxnSpPr>
            <p:nvPr/>
          </p:nvCxnSpPr>
          <p:spPr bwMode="auto">
            <a:xfrm flipV="1">
              <a:off x="5276" y="4702"/>
              <a:ext cx="0" cy="344"/>
            </a:xfrm>
            <a:prstGeom prst="straightConnector1">
              <a:avLst/>
            </a:prstGeom>
            <a:noFill/>
            <a:ln w="9525">
              <a:solidFill>
                <a:srgbClr val="000000"/>
              </a:solidFill>
              <a:round/>
              <a:headEnd/>
              <a:tailEnd type="triangle" w="med" len="med"/>
            </a:ln>
          </p:spPr>
        </p:cxnSp>
      </p:grpSp>
      <p:grpSp>
        <p:nvGrpSpPr>
          <p:cNvPr id="18439" name="Group 7"/>
          <p:cNvGrpSpPr>
            <a:grpSpLocks/>
          </p:cNvGrpSpPr>
          <p:nvPr/>
        </p:nvGrpSpPr>
        <p:grpSpPr bwMode="auto">
          <a:xfrm>
            <a:off x="886920" y="1866900"/>
            <a:ext cx="3962400" cy="381000"/>
            <a:chOff x="3148" y="2931"/>
            <a:chExt cx="3236" cy="382"/>
          </a:xfrm>
        </p:grpSpPr>
        <p:cxnSp>
          <p:nvCxnSpPr>
            <p:cNvPr id="18440" name="AutoShape 8"/>
            <p:cNvCxnSpPr>
              <a:cxnSpLocks noChangeShapeType="1"/>
            </p:cNvCxnSpPr>
            <p:nvPr/>
          </p:nvCxnSpPr>
          <p:spPr bwMode="auto">
            <a:xfrm>
              <a:off x="3148" y="2931"/>
              <a:ext cx="3236" cy="0"/>
            </a:xfrm>
            <a:prstGeom prst="straightConnector1">
              <a:avLst/>
            </a:prstGeom>
            <a:noFill/>
            <a:ln w="9525">
              <a:solidFill>
                <a:srgbClr val="000000"/>
              </a:solidFill>
              <a:round/>
              <a:headEnd/>
              <a:tailEnd/>
            </a:ln>
          </p:spPr>
        </p:cxnSp>
        <p:sp>
          <p:nvSpPr>
            <p:cNvPr id="18441" name="AutoShape 9"/>
            <p:cNvSpPr>
              <a:spLocks noChangeArrowheads="1"/>
            </p:cNvSpPr>
            <p:nvPr/>
          </p:nvSpPr>
          <p:spPr bwMode="auto">
            <a:xfrm>
              <a:off x="4728" y="2931"/>
              <a:ext cx="165" cy="382"/>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ES_tradnl"/>
            </a:p>
          </p:txBody>
        </p:sp>
        <p:cxnSp>
          <p:nvCxnSpPr>
            <p:cNvPr id="18442" name="AutoShape 10"/>
            <p:cNvCxnSpPr>
              <a:cxnSpLocks noChangeShapeType="1"/>
            </p:cNvCxnSpPr>
            <p:nvPr/>
          </p:nvCxnSpPr>
          <p:spPr bwMode="auto">
            <a:xfrm>
              <a:off x="3148" y="2931"/>
              <a:ext cx="0" cy="382"/>
            </a:xfrm>
            <a:prstGeom prst="straightConnector1">
              <a:avLst/>
            </a:prstGeom>
            <a:noFill/>
            <a:ln w="9525">
              <a:solidFill>
                <a:srgbClr val="000000"/>
              </a:solidFill>
              <a:round/>
              <a:headEnd/>
              <a:tailEnd type="triangle" w="med" len="med"/>
            </a:ln>
          </p:spPr>
        </p:cxnSp>
        <p:cxnSp>
          <p:nvCxnSpPr>
            <p:cNvPr id="18443" name="AutoShape 11"/>
            <p:cNvCxnSpPr>
              <a:cxnSpLocks noChangeShapeType="1"/>
            </p:cNvCxnSpPr>
            <p:nvPr/>
          </p:nvCxnSpPr>
          <p:spPr bwMode="auto">
            <a:xfrm>
              <a:off x="6384" y="2931"/>
              <a:ext cx="0" cy="382"/>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t>
            </a:r>
            <a:endParaRPr lang="es-ES_tradnl" dirty="0">
              <a:solidFill>
                <a:schemeClr val="bg1"/>
              </a:solidFill>
            </a:endParaRPr>
          </a:p>
        </p:txBody>
      </p:sp>
      <p:sp>
        <p:nvSpPr>
          <p:cNvPr id="3" name="Content Placeholder 2"/>
          <p:cNvSpPr>
            <a:spLocks noGrp="1"/>
          </p:cNvSpPr>
          <p:nvPr>
            <p:ph idx="1"/>
          </p:nvPr>
        </p:nvSpPr>
        <p:spPr/>
        <p:txBody>
          <a:bodyPr/>
          <a:lstStyle/>
          <a:p>
            <a:pPr>
              <a:buNone/>
            </a:pPr>
            <a:r>
              <a:rPr lang="en-US" dirty="0" smtClean="0">
                <a:solidFill>
                  <a:schemeClr val="bg1"/>
                </a:solidFill>
              </a:rPr>
              <a:t>.</a:t>
            </a:r>
            <a:endParaRPr lang="es-ES_tradnl" dirty="0">
              <a:solidFill>
                <a:schemeClr val="bg1"/>
              </a:solidFill>
            </a:endParaRPr>
          </a:p>
        </p:txBody>
      </p:sp>
      <p:sp>
        <p:nvSpPr>
          <p:cNvPr id="17428" name="Rectangle 20"/>
          <p:cNvSpPr>
            <a:spLocks noChangeArrowheads="1"/>
          </p:cNvSpPr>
          <p:nvPr/>
        </p:nvSpPr>
        <p:spPr bwMode="auto">
          <a:xfrm>
            <a:off x="190500" y="2203156"/>
            <a:ext cx="87249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sz="1800" b="0" i="0" u="none" strike="noStrike" cap="none" normalizeH="0" baseline="0" dirty="0" smtClean="0">
                <a:ln>
                  <a:noFill/>
                </a:ln>
                <a:solidFill>
                  <a:schemeClr val="tx1"/>
                </a:solidFill>
                <a:effectLst/>
                <a:latin typeface="Arial" pitchFamily="34" charset="0"/>
                <a:cs typeface="Arial" pitchFamily="34" charset="0"/>
              </a:rPr>
              <a:t/>
            </a:r>
            <a:br>
              <a:rPr kumimoji="0" lang="es-ES_tradnl" sz="1800" b="0" i="0" u="none" strike="noStrike" cap="none" normalizeH="0" baseline="0" dirty="0" smtClean="0">
                <a:ln>
                  <a:noFill/>
                </a:ln>
                <a:solidFill>
                  <a:schemeClr val="tx1"/>
                </a:solidFill>
                <a:effectLst/>
                <a:latin typeface="Arial" pitchFamily="34" charset="0"/>
                <a:cs typeface="Arial" pitchFamily="34" charset="0"/>
              </a:rPr>
            </a:br>
            <a:endParaRPr kumimoji="0" lang="es-ES_tradnl"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2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200" baseline="-30000"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200" baseline="-30000" dirty="0">
              <a:latin typeface="Times New Roman" pitchFamily="18" charset="0"/>
              <a:cs typeface="Times New Roman" pitchFamily="18" charset="0"/>
            </a:endParaRPr>
          </a:p>
          <a:p>
            <a:pPr lvl="0" algn="just" eaLnBrk="0" fontAlgn="base" hangingPunct="0">
              <a:spcBef>
                <a:spcPct val="0"/>
              </a:spcBef>
              <a:spcAft>
                <a:spcPct val="0"/>
              </a:spcAft>
            </a:pPr>
            <a:r>
              <a:rPr lang="en-US" sz="2400" dirty="0" smtClean="0"/>
              <a:t>If </a:t>
            </a:r>
            <a:r>
              <a:rPr lang="en-US" sz="2400" dirty="0"/>
              <a:t>the perpendicular separation of load and effort from the fulcrum are respectively h</a:t>
            </a:r>
            <a:r>
              <a:rPr lang="en-US" sz="2400" baseline="-25000" dirty="0"/>
              <a:t>l</a:t>
            </a:r>
            <a:r>
              <a:rPr lang="en-US" sz="2400" dirty="0"/>
              <a:t> and h</a:t>
            </a:r>
            <a:r>
              <a:rPr lang="en-US" sz="2400" baseline="-25000" dirty="0"/>
              <a:t>e</a:t>
            </a:r>
            <a:r>
              <a:rPr lang="en-US" sz="2400" dirty="0"/>
              <a:t> then taken moments about the fulcrum </a:t>
            </a:r>
            <a:r>
              <a:rPr lang="en-US" sz="2400" dirty="0" smtClean="0"/>
              <a:t>position</a:t>
            </a:r>
          </a:p>
          <a:p>
            <a:pPr lvl="0" algn="just" eaLnBrk="0" fontAlgn="base" hangingPunct="0">
              <a:spcBef>
                <a:spcPct val="0"/>
              </a:spcBef>
              <a:spcAft>
                <a:spcPct val="0"/>
              </a:spcAf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algn="just" eaLnBrk="0" fontAlgn="base" hangingPunct="0">
              <a:spcBef>
                <a:spcPct val="0"/>
              </a:spcBef>
              <a:spcAft>
                <a:spcPct val="0"/>
              </a:spcAft>
            </a:pPr>
            <a:endParaRPr lang="es-ES_tradnl" dirty="0"/>
          </a:p>
          <a:p>
            <a:pPr lvl="0" algn="just" eaLnBrk="0" fontAlgn="base" hangingPunct="0">
              <a:spcBef>
                <a:spcPct val="0"/>
              </a:spcBef>
              <a:spcAft>
                <a:spcPct val="0"/>
              </a:spcAf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430" name="Picture 2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33600" y="4343400"/>
            <a:ext cx="2667000" cy="473579"/>
          </a:xfrm>
          <a:prstGeom prst="rect">
            <a:avLst/>
          </a:prstGeom>
          <a:noFill/>
        </p:spPr>
      </p:pic>
      <p:pic>
        <p:nvPicPr>
          <p:cNvPr id="17429" name="Picture 2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642755" y="4953000"/>
            <a:ext cx="1395845" cy="706331"/>
          </a:xfrm>
          <a:prstGeom prst="rect">
            <a:avLst/>
          </a:prstGeom>
          <a:noFill/>
        </p:spPr>
      </p:pic>
      <p:sp>
        <p:nvSpPr>
          <p:cNvPr id="17431"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17432" name="Rectangle 24"/>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33" name="Rectangle 25"/>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smtClean="0">
              <a:ln>
                <a:noFill/>
              </a:ln>
              <a:solidFill>
                <a:schemeClr val="tx1"/>
              </a:solidFill>
              <a:effectLst/>
              <a:latin typeface="Arial" pitchFamily="34" charset="0"/>
              <a:cs typeface="Arial" pitchFamily="34" charset="0"/>
            </a:endParaRPr>
          </a:p>
        </p:txBody>
      </p:sp>
      <p:pic>
        <p:nvPicPr>
          <p:cNvPr id="17434" name="Picture 26"/>
          <p:cNvPicPr>
            <a:picLocks noChangeAspect="1" noChangeArrowheads="1"/>
          </p:cNvPicPr>
          <p:nvPr/>
        </p:nvPicPr>
        <p:blipFill>
          <a:blip r:embed="rId4"/>
          <a:srcRect/>
          <a:stretch>
            <a:fillRect/>
          </a:stretch>
        </p:blipFill>
        <p:spPr bwMode="auto">
          <a:xfrm>
            <a:off x="685800" y="290286"/>
            <a:ext cx="6934200" cy="2757714"/>
          </a:xfrm>
          <a:prstGeom prst="rect">
            <a:avLst/>
          </a:prstGeom>
          <a:noFill/>
          <a:ln w="9525">
            <a:noFill/>
            <a:miter lim="800000"/>
            <a:headEnd/>
            <a:tailEnd/>
          </a:ln>
          <a:effectLst/>
        </p:spPr>
      </p:pic>
      <p:sp>
        <p:nvSpPr>
          <p:cNvPr id="4" name="TextBox 3"/>
          <p:cNvSpPr txBox="1"/>
          <p:nvPr/>
        </p:nvSpPr>
        <p:spPr>
          <a:xfrm>
            <a:off x="457200" y="5823328"/>
            <a:ext cx="2678554" cy="369332"/>
          </a:xfrm>
          <a:prstGeom prst="rect">
            <a:avLst/>
          </a:prstGeom>
          <a:noFill/>
        </p:spPr>
        <p:txBody>
          <a:bodyPr wrap="none" rtlCol="0">
            <a:spAutoFit/>
          </a:bodyPr>
          <a:lstStyle/>
          <a:p>
            <a:r>
              <a:rPr lang="en-US" dirty="0" smtClean="0"/>
              <a:t>Hence for all lever systems</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3318948" y="6079423"/>
                <a:ext cx="155785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0">
                          <a:latin typeface="Cambria Math" panose="02040503050406030204" pitchFamily="18" charset="0"/>
                        </a:rPr>
                        <m:t>.</m:t>
                      </m:r>
                      <m:r>
                        <a:rPr lang="en-US" i="1">
                          <a:latin typeface="Cambria Math" panose="02040503050406030204" pitchFamily="18" charset="0"/>
                        </a:rPr>
                        <m:t>𝐴</m:t>
                      </m:r>
                      <m:r>
                        <a:rPr lang="en-US" i="0">
                          <a:latin typeface="Cambria Math" panose="02040503050406030204" pitchFamily="18" charset="0"/>
                        </a:rPr>
                        <m:t>.=</m:t>
                      </m:r>
                      <m:r>
                        <a:rPr lang="en-US" i="1">
                          <a:latin typeface="Cambria Math" panose="02040503050406030204" pitchFamily="18" charset="0"/>
                        </a:rPr>
                        <m:t>𝑉</m:t>
                      </m:r>
                      <m:r>
                        <a:rPr lang="en-US" i="0">
                          <a:latin typeface="Cambria Math" panose="02040503050406030204" pitchFamily="18" charset="0"/>
                        </a:rPr>
                        <m:t>.</m:t>
                      </m:r>
                      <m:r>
                        <a:rPr lang="en-US" i="1">
                          <a:latin typeface="Cambria Math" panose="02040503050406030204" pitchFamily="18" charset="0"/>
                        </a:rPr>
                        <m:t>𝑅</m:t>
                      </m:r>
                      <m:r>
                        <a:rPr lang="en-US" i="0">
                          <a:latin typeface="Cambria Math" panose="02040503050406030204" pitchFamily="18" charset="0"/>
                        </a:rPr>
                        <m:t>.</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318948" y="6079423"/>
                <a:ext cx="1557852" cy="369332"/>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400800"/>
          </a:xfrm>
        </p:spPr>
        <p:txBody>
          <a:bodyPr>
            <a:normAutofit/>
          </a:bodyPr>
          <a:lstStyle/>
          <a:p>
            <a:r>
              <a:rPr lang="en-US" dirty="0"/>
              <a:t>A man uses a rod of length 5.00 m to lift a 700 kg marble. The fulcrum is 0.50 m from the end of the bar that is under the marble. Calculate the M.A. and minimum effort required to lift the load. If the efficiency of this system is 90% determine its V.R. What class of levers does this system belongs.</a:t>
            </a:r>
            <a:endParaRPr lang="es-ES_tradnl" dirty="0"/>
          </a:p>
          <a:p>
            <a:pPr>
              <a:buNone/>
            </a:pPr>
            <a:r>
              <a:rPr lang="en-US" dirty="0"/>
              <a:t> </a:t>
            </a:r>
            <a:endParaRPr lang="es-ES_tradnl" dirty="0"/>
          </a:p>
        </p:txBody>
      </p:sp>
      <p:sp>
        <p:nvSpPr>
          <p:cNvPr id="163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1639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16393" name="Rectangle 9"/>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smtClean="0">
              <a:ln>
                <a:noFill/>
              </a:ln>
              <a:solidFill>
                <a:schemeClr val="tx1"/>
              </a:solidFill>
              <a:effectLst/>
              <a:latin typeface="Arial" pitchFamily="34" charset="0"/>
              <a:cs typeface="Arial" pitchFamily="34" charset="0"/>
            </a:endParaRPr>
          </a:p>
        </p:txBody>
      </p:sp>
      <p:sp>
        <p:nvSpPr>
          <p:cNvPr id="1639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16396"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smtClean="0">
              <a:ln>
                <a:noFill/>
              </a:ln>
              <a:solidFill>
                <a:schemeClr val="tx1"/>
              </a:solidFill>
              <a:effectLst/>
              <a:latin typeface="Arial" pitchFamily="34" charset="0"/>
              <a:cs typeface="Arial" pitchFamily="34" charset="0"/>
            </a:endParaRPr>
          </a:p>
        </p:txBody>
      </p:sp>
      <p:sp>
        <p:nvSpPr>
          <p:cNvPr id="1639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16399" name="Rectangle 15"/>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smtClean="0">
              <a:ln>
                <a:noFill/>
              </a:ln>
              <a:solidFill>
                <a:schemeClr val="tx1"/>
              </a:solidFill>
              <a:effectLst/>
              <a:latin typeface="Arial" pitchFamily="34" charset="0"/>
              <a:cs typeface="Arial" pitchFamily="34" charset="0"/>
            </a:endParaRPr>
          </a:p>
        </p:txBody>
      </p:sp>
      <p:sp>
        <p:nvSpPr>
          <p:cNvPr id="1640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16402" name="Rectangle 18"/>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smtClean="0">
              <a:ln>
                <a:noFill/>
              </a:ln>
              <a:solidFill>
                <a:schemeClr val="tx1"/>
              </a:solidFill>
              <a:effectLst/>
              <a:latin typeface="Arial" pitchFamily="34" charset="0"/>
              <a:cs typeface="Arial" pitchFamily="34" charset="0"/>
            </a:endParaRPr>
          </a:p>
        </p:txBody>
      </p:sp>
      <p:sp>
        <p:nvSpPr>
          <p:cNvPr id="16404"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16405" name="Rectangle 21"/>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PULLEY</a:t>
            </a:r>
            <a:endParaRPr lang="en-GB" dirty="0"/>
          </a:p>
        </p:txBody>
      </p:sp>
      <p:sp>
        <p:nvSpPr>
          <p:cNvPr id="3" name="Content Placeholder 2"/>
          <p:cNvSpPr>
            <a:spLocks noGrp="1"/>
          </p:cNvSpPr>
          <p:nvPr>
            <p:ph idx="1"/>
          </p:nvPr>
        </p:nvSpPr>
        <p:spPr/>
        <p:txBody>
          <a:bodyPr/>
          <a:lstStyle/>
          <a:p>
            <a:pPr algn="just"/>
            <a:r>
              <a:rPr lang="en-US" dirty="0"/>
              <a:t>This is a wheel with a grooved rim around which a cord passes and acts to change the direction of a force applied to the cord and is used to raise heavy weights</a:t>
            </a:r>
            <a:r>
              <a:rPr lang="en-US" dirty="0" smtClean="0"/>
              <a:t>.</a:t>
            </a:r>
          </a:p>
          <a:p>
            <a:endParaRPr lang="en-US" dirty="0" smtClean="0"/>
          </a:p>
          <a:p>
            <a:r>
              <a:rPr lang="en-US" dirty="0" smtClean="0"/>
              <a:t>Block </a:t>
            </a:r>
            <a:r>
              <a:rPr lang="en-US" dirty="0"/>
              <a:t>and tackle</a:t>
            </a:r>
            <a:r>
              <a:rPr lang="en-US" sz="3000" dirty="0"/>
              <a:t> </a:t>
            </a:r>
          </a:p>
          <a:p>
            <a:endParaRPr lang="en-US" dirty="0" smtClean="0"/>
          </a:p>
          <a:p>
            <a:endParaRPr lang="en-GB" dirty="0"/>
          </a:p>
        </p:txBody>
      </p:sp>
    </p:spTree>
    <p:extLst>
      <p:ext uri="{BB962C8B-B14F-4D97-AF65-F5344CB8AC3E}">
        <p14:creationId xmlns:p14="http://schemas.microsoft.com/office/powerpoint/2010/main" val="2754938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dirty="0" smtClean="0"/>
              <a:t/>
            </a:r>
            <a:br>
              <a:rPr lang="en-US" dirty="0" smtClean="0"/>
            </a:br>
            <a:r>
              <a:rPr lang="en-US" dirty="0" smtClean="0"/>
              <a:t>Equation of motion of a pulley system</a:t>
            </a:r>
            <a:r>
              <a:rPr lang="es-ES_tradnl" dirty="0"/>
              <a:t/>
            </a:r>
            <a:br>
              <a:rPr lang="es-ES_tradnl" dirty="0"/>
            </a:br>
            <a:endParaRPr lang="es-ES_tradnl" dirty="0"/>
          </a:p>
        </p:txBody>
      </p:sp>
      <p:pic>
        <p:nvPicPr>
          <p:cNvPr id="15361" name="Picture 1"/>
          <p:cNvPicPr>
            <a:picLocks noChangeAspect="1" noChangeArrowheads="1"/>
          </p:cNvPicPr>
          <p:nvPr/>
        </p:nvPicPr>
        <p:blipFill>
          <a:blip r:embed="rId3"/>
          <a:srcRect/>
          <a:stretch>
            <a:fillRect/>
          </a:stretch>
        </p:blipFill>
        <p:spPr bwMode="auto">
          <a:xfrm>
            <a:off x="3657600" y="1828800"/>
            <a:ext cx="2590800" cy="4025900"/>
          </a:xfrm>
          <a:prstGeom prst="rect">
            <a:avLst/>
          </a:prstGeom>
          <a:noFill/>
          <a:ln w="9525">
            <a:noFill/>
            <a:miter lim="800000"/>
            <a:headEnd/>
            <a:tailEnd/>
          </a:ln>
          <a:effectLst/>
        </p:spPr>
      </p:pic>
      <p:graphicFrame>
        <p:nvGraphicFramePr>
          <p:cNvPr id="6" name="Content Placeholder 5"/>
          <p:cNvGraphicFramePr>
            <a:graphicFrameLocks noGrp="1" noChangeAspect="1"/>
          </p:cNvGraphicFramePr>
          <p:nvPr>
            <p:ph idx="1"/>
          </p:nvPr>
        </p:nvGraphicFramePr>
        <p:xfrm>
          <a:off x="5867400" y="5715000"/>
          <a:ext cx="530225" cy="644525"/>
        </p:xfrm>
        <a:graphic>
          <a:graphicData uri="http://schemas.openxmlformats.org/presentationml/2006/ole">
            <mc:AlternateContent xmlns:mc="http://schemas.openxmlformats.org/markup-compatibility/2006">
              <mc:Choice xmlns:v="urn:schemas-microsoft-com:vml" Requires="v">
                <p:oleObj spid="_x0000_s1806" name="Equation" r:id="rId4" imgW="177480" imgH="215640" progId="Equation.3">
                  <p:embed/>
                </p:oleObj>
              </mc:Choice>
              <mc:Fallback>
                <p:oleObj name="Equation" r:id="rId4" imgW="177480" imgH="215640" progId="Equation.3">
                  <p:embed/>
                  <p:pic>
                    <p:nvPicPr>
                      <p:cNvPr id="0" name="Content Placeholder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5715000"/>
                        <a:ext cx="530225"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Content Placeholder 5"/>
          <p:cNvGraphicFramePr>
            <a:graphicFrameLocks noChangeAspect="1"/>
          </p:cNvGraphicFramePr>
          <p:nvPr/>
        </p:nvGraphicFramePr>
        <p:xfrm>
          <a:off x="3657600" y="2743200"/>
          <a:ext cx="455612" cy="644525"/>
        </p:xfrm>
        <a:graphic>
          <a:graphicData uri="http://schemas.openxmlformats.org/presentationml/2006/ole">
            <mc:AlternateContent xmlns:mc="http://schemas.openxmlformats.org/markup-compatibility/2006">
              <mc:Choice xmlns:v="urn:schemas-microsoft-com:vml" Requires="v">
                <p:oleObj spid="_x0000_s1807" name="Equation" r:id="rId6" imgW="152280" imgH="215640" progId="Equation.3">
                  <p:embed/>
                </p:oleObj>
              </mc:Choice>
              <mc:Fallback>
                <p:oleObj name="Equation" r:id="rId6" imgW="152280" imgH="215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2743200"/>
                        <a:ext cx="455612"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4419600" y="4800600"/>
          <a:ext cx="469900" cy="488950"/>
        </p:xfrm>
        <a:graphic>
          <a:graphicData uri="http://schemas.openxmlformats.org/presentationml/2006/ole">
            <mc:AlternateContent xmlns:mc="http://schemas.openxmlformats.org/markup-compatibility/2006">
              <mc:Choice xmlns:v="urn:schemas-microsoft-com:vml" Requires="v">
                <p:oleObj spid="_x0000_s1808" name="Equation" r:id="rId8" imgW="177480" imgH="215640" progId="Equation.3">
                  <p:embed/>
                </p:oleObj>
              </mc:Choice>
              <mc:Fallback>
                <p:oleObj name="Equation" r:id="rId8" imgW="177480" imgH="215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4800600"/>
                        <a:ext cx="4699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5410200" y="5410200"/>
          <a:ext cx="400050" cy="609600"/>
        </p:xfrm>
        <a:graphic>
          <a:graphicData uri="http://schemas.openxmlformats.org/presentationml/2006/ole">
            <mc:AlternateContent xmlns:mc="http://schemas.openxmlformats.org/markup-compatibility/2006">
              <mc:Choice xmlns:v="urn:schemas-microsoft-com:vml" Requires="v">
                <p:oleObj spid="_x0000_s1809" name="Equation" r:id="rId10" imgW="190440" imgH="215640" progId="Equation.3">
                  <p:embed/>
                </p:oleObj>
              </mc:Choice>
              <mc:Fallback>
                <p:oleObj name="Equation" r:id="rId10" imgW="190440" imgH="2156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5410200"/>
                        <a:ext cx="4000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4" name="TextBox 3"/>
              <p:cNvSpPr txBox="1"/>
              <p:nvPr/>
            </p:nvSpPr>
            <p:spPr>
              <a:xfrm>
                <a:off x="457200" y="5284569"/>
                <a:ext cx="8553304" cy="1523494"/>
              </a:xfrm>
              <a:prstGeom prst="rect">
                <a:avLst/>
              </a:prstGeom>
              <a:noFill/>
            </p:spPr>
            <p:txBody>
              <a:bodyPr wrap="square" rtlCol="0">
                <a:spAutoFit/>
              </a:bodyPr>
              <a:lstStyle/>
              <a:p>
                <a:r>
                  <a:rPr lang="en-US" sz="2500" dirty="0"/>
                  <a:t>Since m</a:t>
                </a:r>
                <a:r>
                  <a:rPr lang="en-US" sz="2500" baseline="-25000" dirty="0"/>
                  <a:t>1 </a:t>
                </a:r>
                <a:r>
                  <a:rPr lang="en-US" sz="2500" dirty="0"/>
                  <a:t>is moving up and m</a:t>
                </a:r>
                <a:r>
                  <a:rPr lang="en-US" sz="2500" baseline="-25000" dirty="0"/>
                  <a:t>2</a:t>
                </a:r>
                <a:r>
                  <a:rPr lang="en-US" sz="2500" dirty="0"/>
                  <a:t> </a:t>
                </a:r>
                <a:endParaRPr lang="en-US" sz="2500" dirty="0" smtClean="0"/>
              </a:p>
              <a:p>
                <a:r>
                  <a:rPr lang="en-US" sz="2500" dirty="0" smtClean="0"/>
                  <a:t>is </a:t>
                </a:r>
                <a:r>
                  <a:rPr lang="en-US" sz="2500" dirty="0"/>
                  <a:t>moving down it implies that, </a:t>
                </a:r>
                <a:endParaRPr lang="da-DK" sz="2500" i="1" dirty="0" smtClean="0"/>
              </a:p>
              <a:p>
                <a14:m>
                  <m:oMath xmlns:m="http://schemas.openxmlformats.org/officeDocument/2006/math">
                    <m:r>
                      <a:rPr lang="en-US" sz="2500" i="1">
                        <a:latin typeface="Cambria Math"/>
                      </a:rPr>
                      <m:t>𝑇</m:t>
                    </m:r>
                    <m:r>
                      <a:rPr lang="en-US" sz="2500" i="1">
                        <a:latin typeface="Cambria Math"/>
                      </a:rPr>
                      <m:t> &gt; </m:t>
                    </m:r>
                    <m:sSub>
                      <m:sSubPr>
                        <m:ctrlPr>
                          <a:rPr lang="en-GB" sz="2500" i="1">
                            <a:latin typeface="Cambria Math" panose="02040503050406030204" pitchFamily="18" charset="0"/>
                          </a:rPr>
                        </m:ctrlPr>
                      </m:sSubPr>
                      <m:e>
                        <m:r>
                          <a:rPr lang="en-US" sz="2500" i="1">
                            <a:latin typeface="Cambria Math"/>
                          </a:rPr>
                          <m:t>𝑤</m:t>
                        </m:r>
                      </m:e>
                      <m:sub>
                        <m:r>
                          <a:rPr lang="en-US" sz="2500" i="1">
                            <a:latin typeface="Cambria Math"/>
                          </a:rPr>
                          <m:t>1</m:t>
                        </m:r>
                      </m:sub>
                    </m:sSub>
                  </m:oMath>
                </a14:m>
                <a:r>
                  <a:rPr lang="en-US" sz="2500" dirty="0"/>
                  <a:t> and </a:t>
                </a:r>
                <a14:m>
                  <m:oMath xmlns:m="http://schemas.openxmlformats.org/officeDocument/2006/math">
                    <m:r>
                      <a:rPr lang="en-US" sz="2500" i="1">
                        <a:latin typeface="Cambria Math"/>
                      </a:rPr>
                      <m:t>𝑇</m:t>
                    </m:r>
                    <m:r>
                      <a:rPr lang="en-US" sz="2500" i="1">
                        <a:latin typeface="Cambria Math"/>
                      </a:rPr>
                      <m:t>&lt;</m:t>
                    </m:r>
                    <m:sSub>
                      <m:sSubPr>
                        <m:ctrlPr>
                          <a:rPr lang="en-GB" sz="2500" i="1">
                            <a:latin typeface="Cambria Math" panose="02040503050406030204" pitchFamily="18" charset="0"/>
                          </a:rPr>
                        </m:ctrlPr>
                      </m:sSubPr>
                      <m:e>
                        <m:r>
                          <a:rPr lang="en-US" sz="2500" i="1">
                            <a:latin typeface="Cambria Math"/>
                          </a:rPr>
                          <m:t>𝑤</m:t>
                        </m:r>
                      </m:e>
                      <m:sub>
                        <m:r>
                          <a:rPr lang="en-US" sz="2500" i="1">
                            <a:latin typeface="Cambria Math"/>
                          </a:rPr>
                          <m:t>2</m:t>
                        </m:r>
                      </m:sub>
                    </m:sSub>
                  </m:oMath>
                </a14:m>
                <a:r>
                  <a:rPr lang="en-US" sz="2500" dirty="0"/>
                  <a:t>, also</a:t>
                </a:r>
                <a:endParaRPr lang="en-GB" sz="2500" dirty="0"/>
              </a:p>
              <a:p>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457200" y="5284569"/>
                <a:ext cx="8553304" cy="1523494"/>
              </a:xfrm>
              <a:prstGeom prst="rect">
                <a:avLst/>
              </a:prstGeom>
              <a:blipFill>
                <a:blip r:embed="rId12"/>
                <a:stretch>
                  <a:fillRect l="-1140" t="-3200"/>
                </a:stretch>
              </a:blipFill>
            </p:spPr>
            <p:txBody>
              <a:bodyPr/>
              <a:lstStyle/>
              <a:p>
                <a:r>
                  <a:rPr lang="en-US">
                    <a:noFill/>
                  </a:rPr>
                  <a:t> </a:t>
                </a:r>
              </a:p>
            </p:txBody>
          </p:sp>
        </mc:Fallback>
      </mc:AlternateContent>
      <p:sp>
        <p:nvSpPr>
          <p:cNvPr id="5" name="TextBox 4"/>
          <p:cNvSpPr txBox="1"/>
          <p:nvPr/>
        </p:nvSpPr>
        <p:spPr>
          <a:xfrm>
            <a:off x="0" y="762000"/>
            <a:ext cx="9010504" cy="1477328"/>
          </a:xfrm>
          <a:prstGeom prst="rect">
            <a:avLst/>
          </a:prstGeom>
          <a:noFill/>
        </p:spPr>
        <p:txBody>
          <a:bodyPr wrap="square" rtlCol="0">
            <a:spAutoFit/>
          </a:bodyPr>
          <a:lstStyle/>
          <a:p>
            <a:endParaRPr lang="en-US" sz="3000" dirty="0"/>
          </a:p>
          <a:p>
            <a:r>
              <a:rPr lang="en-US" sz="3000" dirty="0" smtClean="0"/>
              <a:t>                       </a:t>
            </a:r>
            <a:endParaRPr lang="en-US" sz="3000" dirty="0"/>
          </a:p>
          <a:p>
            <a:endParaRPr lang="en-GB" sz="3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sz="3000" dirty="0" smtClean="0"/>
              <a:t>Since the two bodies are accelerating at the same rate</a:t>
            </a:r>
            <a:endParaRPr lang="en-GB" sz="3000"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0" y="1600200"/>
                <a:ext cx="8458200" cy="5105400"/>
              </a:xfrm>
            </p:spPr>
            <p:txBody>
              <a:bodyPr>
                <a:normAutofit/>
              </a:bodyPr>
              <a:lstStyle/>
              <a:p>
                <a:pPr marL="0" indent="0" algn="ctr">
                  <a:buNone/>
                </a:pPr>
                <a:r>
                  <a:rPr lang="en-GB" dirty="0" smtClean="0"/>
                  <a:t>	</a:t>
                </a:r>
                <a14:m>
                  <m:oMath xmlns:m="http://schemas.openxmlformats.org/officeDocument/2006/math">
                    <m:sSub>
                      <m:sSubPr>
                        <m:ctrlPr>
                          <a:rPr lang="en-GB" i="1">
                            <a:latin typeface="Cambria Math" panose="02040503050406030204" pitchFamily="18" charset="0"/>
                          </a:rPr>
                        </m:ctrlPr>
                      </m:sSubPr>
                      <m:e>
                        <m:r>
                          <a:rPr lang="en-US" i="1">
                            <a:latin typeface="Cambria Math"/>
                          </a:rPr>
                          <m:t>𝑎</m:t>
                        </m:r>
                      </m:e>
                      <m:sub>
                        <m:r>
                          <a:rPr lang="en-US" i="1">
                            <a:latin typeface="Cambria Math"/>
                          </a:rPr>
                          <m:t>1</m:t>
                        </m:r>
                      </m:sub>
                    </m:sSub>
                    <m:r>
                      <a:rPr lang="en-US" i="1">
                        <a:latin typeface="Cambria Math"/>
                      </a:rPr>
                      <m:t>=</m:t>
                    </m:r>
                    <m:sSub>
                      <m:sSubPr>
                        <m:ctrlPr>
                          <a:rPr lang="en-GB" i="1">
                            <a:latin typeface="Cambria Math" panose="02040503050406030204" pitchFamily="18" charset="0"/>
                          </a:rPr>
                        </m:ctrlPr>
                      </m:sSubPr>
                      <m:e>
                        <m:r>
                          <a:rPr lang="en-US" i="1">
                            <a:latin typeface="Cambria Math"/>
                          </a:rPr>
                          <m:t>𝑎</m:t>
                        </m:r>
                      </m:e>
                      <m:sub>
                        <m:r>
                          <a:rPr lang="en-US" i="1">
                            <a:latin typeface="Cambria Math"/>
                          </a:rPr>
                          <m:t>2</m:t>
                        </m:r>
                      </m:sub>
                    </m:sSub>
                    <m:r>
                      <a:rPr lang="en-US" i="1">
                        <a:latin typeface="Cambria Math"/>
                      </a:rPr>
                      <m:t>=</m:t>
                    </m:r>
                    <m:r>
                      <a:rPr lang="en-US" i="1">
                        <a:latin typeface="Cambria Math"/>
                      </a:rPr>
                      <m:t>𝑎</m:t>
                    </m:r>
                  </m:oMath>
                </a14:m>
                <a:r>
                  <a:rPr lang="en-US" dirty="0"/>
                  <a:t>.</a:t>
                </a:r>
                <a:endParaRPr lang="en-GB" dirty="0"/>
              </a:p>
              <a:p>
                <a:pPr marL="0" indent="0">
                  <a:buNone/>
                </a:pPr>
                <a:r>
                  <a:rPr lang="en-US" dirty="0"/>
                  <a:t> </a:t>
                </a:r>
                <a:endParaRPr lang="en-GB" dirty="0"/>
              </a:p>
              <a:p>
                <a:r>
                  <a:rPr lang="en-US" dirty="0"/>
                  <a:t> Applying Newton’s second law </a:t>
                </a:r>
                <a:r>
                  <a:rPr lang="en-US" dirty="0" smtClean="0"/>
                  <a:t>of motion to </a:t>
                </a:r>
                <a:r>
                  <a:rPr lang="en-US" dirty="0"/>
                  <a:t>m</a:t>
                </a:r>
                <a:r>
                  <a:rPr lang="en-US" baseline="-25000" dirty="0"/>
                  <a:t>1 </a:t>
                </a:r>
                <a:r>
                  <a:rPr lang="en-US" dirty="0"/>
                  <a:t>and </a:t>
                </a:r>
                <a:r>
                  <a:rPr lang="en-US" dirty="0" smtClean="0"/>
                  <a:t>m</a:t>
                </a:r>
                <a:r>
                  <a:rPr lang="en-US" baseline="-25000" dirty="0" smtClean="0"/>
                  <a:t>2</a:t>
                </a:r>
                <a:endParaRPr lang="en-GB" dirty="0"/>
              </a:p>
              <a:p>
                <a:pPr marL="0" indent="0">
                  <a:buNone/>
                </a:pPr>
                <a:r>
                  <a:rPr lang="en-US" dirty="0"/>
                  <a:t> </a:t>
                </a:r>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r>
                        <a:rPr lang="en-US" i="1">
                          <a:latin typeface="Cambria Math"/>
                        </a:rPr>
                        <m:t>−</m:t>
                      </m:r>
                      <m:sSub>
                        <m:sSubPr>
                          <m:ctrlPr>
                            <a:rPr lang="en-GB" i="1">
                              <a:latin typeface="Cambria Math" panose="02040503050406030204" pitchFamily="18" charset="0"/>
                            </a:rPr>
                          </m:ctrlPr>
                        </m:sSubPr>
                        <m:e>
                          <m:r>
                            <a:rPr lang="en-US" i="1">
                              <a:latin typeface="Cambria Math"/>
                            </a:rPr>
                            <m:t>𝑤</m:t>
                          </m:r>
                        </m:e>
                        <m:sub>
                          <m:r>
                            <a:rPr lang="en-US" i="1">
                              <a:latin typeface="Cambria Math"/>
                            </a:rPr>
                            <m:t>1</m:t>
                          </m:r>
                        </m:sub>
                      </m:sSub>
                      <m:r>
                        <a:rPr lang="en-US" i="1">
                          <a:latin typeface="Cambria Math"/>
                        </a:rPr>
                        <m:t>=</m:t>
                      </m:r>
                      <m:r>
                        <a:rPr lang="en-US" i="1">
                          <a:latin typeface="Cambria Math"/>
                        </a:rPr>
                        <m:t>𝑇</m:t>
                      </m:r>
                      <m:r>
                        <a:rPr lang="en-US" i="1">
                          <a:latin typeface="Cambria Math"/>
                        </a:rPr>
                        <m:t>−</m:t>
                      </m:r>
                      <m:sSub>
                        <m:sSubPr>
                          <m:ctrlPr>
                            <a:rPr lang="en-GB" i="1">
                              <a:latin typeface="Cambria Math" panose="02040503050406030204" pitchFamily="18" charset="0"/>
                            </a:rPr>
                          </m:ctrlPr>
                        </m:sSubPr>
                        <m:e>
                          <m:r>
                            <a:rPr lang="en-US" i="1">
                              <a:latin typeface="Cambria Math"/>
                            </a:rPr>
                            <m:t>𝑚</m:t>
                          </m:r>
                        </m:e>
                        <m:sub>
                          <m:r>
                            <a:rPr lang="en-US" i="1">
                              <a:latin typeface="Cambria Math"/>
                            </a:rPr>
                            <m:t>1</m:t>
                          </m:r>
                        </m:sub>
                      </m:sSub>
                      <m:r>
                        <a:rPr lang="en-US" i="1">
                          <a:latin typeface="Cambria Math"/>
                        </a:rPr>
                        <m:t>𝑔</m:t>
                      </m:r>
                      <m:r>
                        <a:rPr lang="en-US" i="1">
                          <a:latin typeface="Cambria Math"/>
                        </a:rPr>
                        <m:t>=</m:t>
                      </m:r>
                      <m:sSub>
                        <m:sSubPr>
                          <m:ctrlPr>
                            <a:rPr lang="en-GB" i="1">
                              <a:latin typeface="Cambria Math" panose="02040503050406030204" pitchFamily="18" charset="0"/>
                            </a:rPr>
                          </m:ctrlPr>
                        </m:sSubPr>
                        <m:e>
                          <m:r>
                            <a:rPr lang="en-US" i="1">
                              <a:latin typeface="Cambria Math"/>
                            </a:rPr>
                            <m:t>𝑚</m:t>
                          </m:r>
                        </m:e>
                        <m:sub>
                          <m:r>
                            <a:rPr lang="en-US" i="1">
                              <a:latin typeface="Cambria Math"/>
                            </a:rPr>
                            <m:t>1</m:t>
                          </m:r>
                        </m:sub>
                      </m:sSub>
                      <m:sSub>
                        <m:sSubPr>
                          <m:ctrlPr>
                            <a:rPr lang="en-GB" i="1">
                              <a:latin typeface="Cambria Math" panose="02040503050406030204" pitchFamily="18" charset="0"/>
                            </a:rPr>
                          </m:ctrlPr>
                        </m:sSubPr>
                        <m:e>
                          <m:r>
                            <a:rPr lang="en-US" i="1">
                              <a:latin typeface="Cambria Math"/>
                            </a:rPr>
                            <m:t>𝑎</m:t>
                          </m:r>
                        </m:e>
                        <m:sub>
                          <m:r>
                            <a:rPr lang="en-US" i="1">
                              <a:latin typeface="Cambria Math"/>
                            </a:rPr>
                            <m:t>1</m:t>
                          </m:r>
                        </m:sub>
                      </m:sSub>
                      <m:r>
                        <a:rPr lang="en-US" i="1">
                          <a:latin typeface="Cambria Math"/>
                        </a:rPr>
                        <m:t>=</m:t>
                      </m:r>
                      <m:sSub>
                        <m:sSubPr>
                          <m:ctrlPr>
                            <a:rPr lang="en-GB" i="1">
                              <a:latin typeface="Cambria Math" panose="02040503050406030204" pitchFamily="18" charset="0"/>
                            </a:rPr>
                          </m:ctrlPr>
                        </m:sSubPr>
                        <m:e>
                          <m:r>
                            <a:rPr lang="en-US" i="1">
                              <a:latin typeface="Cambria Math"/>
                            </a:rPr>
                            <m:t>𝑚</m:t>
                          </m:r>
                        </m:e>
                        <m:sub>
                          <m:r>
                            <a:rPr lang="en-US" i="1">
                              <a:latin typeface="Cambria Math"/>
                            </a:rPr>
                            <m:t>1</m:t>
                          </m:r>
                        </m:sub>
                      </m:sSub>
                      <m:r>
                        <a:rPr lang="en-US" i="1">
                          <a:latin typeface="Cambria Math"/>
                        </a:rPr>
                        <m:t>𝑎</m:t>
                      </m:r>
                    </m:oMath>
                  </m:oMathPara>
                </a14:m>
                <a:endParaRPr lang="en-GB" dirty="0"/>
              </a:p>
              <a:p>
                <a:pPr marL="0" indent="0">
                  <a:buNone/>
                </a:pPr>
                <a:r>
                  <a:rPr lang="en-US" dirty="0"/>
                  <a:t> Similarly</a:t>
                </a:r>
                <a14:m>
                  <m:oMath xmlns:m="http://schemas.openxmlformats.org/officeDocument/2006/math">
                    <m:r>
                      <a:rPr lang="en-US" i="1">
                        <a:latin typeface="Cambria Math"/>
                      </a:rPr>
                      <m:t> </m:t>
                    </m:r>
                  </m:oMath>
                </a14:m>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  </m:t>
                      </m:r>
                      <m:sSub>
                        <m:sSubPr>
                          <m:ctrlPr>
                            <a:rPr lang="en-GB" i="1">
                              <a:latin typeface="Cambria Math" panose="02040503050406030204" pitchFamily="18" charset="0"/>
                            </a:rPr>
                          </m:ctrlPr>
                        </m:sSubPr>
                        <m:e>
                          <m:r>
                            <a:rPr lang="en-US" i="1">
                              <a:latin typeface="Cambria Math"/>
                            </a:rPr>
                            <m:t>𝑤</m:t>
                          </m:r>
                        </m:e>
                        <m:sub>
                          <m:r>
                            <a:rPr lang="en-US" i="1">
                              <a:latin typeface="Cambria Math"/>
                            </a:rPr>
                            <m:t>2</m:t>
                          </m:r>
                        </m:sub>
                      </m:sSub>
                      <m:r>
                        <a:rPr lang="en-US" i="1">
                          <a:latin typeface="Cambria Math"/>
                        </a:rPr>
                        <m:t>−</m:t>
                      </m:r>
                      <m:r>
                        <a:rPr lang="en-US" i="1">
                          <a:latin typeface="Cambria Math"/>
                        </a:rPr>
                        <m:t>𝑇</m:t>
                      </m:r>
                      <m:r>
                        <a:rPr lang="en-US" i="1">
                          <a:latin typeface="Cambria Math"/>
                        </a:rPr>
                        <m:t>=</m:t>
                      </m:r>
                      <m:sSub>
                        <m:sSubPr>
                          <m:ctrlPr>
                            <a:rPr lang="en-GB" i="1">
                              <a:latin typeface="Cambria Math" panose="02040503050406030204" pitchFamily="18" charset="0"/>
                            </a:rPr>
                          </m:ctrlPr>
                        </m:sSubPr>
                        <m:e>
                          <m:r>
                            <a:rPr lang="en-US" i="1">
                              <a:latin typeface="Cambria Math"/>
                            </a:rPr>
                            <m:t>𝑚</m:t>
                          </m:r>
                        </m:e>
                        <m:sub>
                          <m:r>
                            <a:rPr lang="en-US" i="1">
                              <a:latin typeface="Cambria Math"/>
                            </a:rPr>
                            <m:t>2</m:t>
                          </m:r>
                        </m:sub>
                      </m:sSub>
                      <m:r>
                        <a:rPr lang="en-US" i="1">
                          <a:latin typeface="Cambria Math"/>
                        </a:rPr>
                        <m:t>𝑔</m:t>
                      </m:r>
                      <m:r>
                        <a:rPr lang="en-US" i="1">
                          <a:latin typeface="Cambria Math"/>
                        </a:rPr>
                        <m:t>−</m:t>
                      </m:r>
                      <m:r>
                        <a:rPr lang="en-US" i="1">
                          <a:latin typeface="Cambria Math"/>
                        </a:rPr>
                        <m:t>𝑇</m:t>
                      </m:r>
                      <m:r>
                        <a:rPr lang="en-US" i="1">
                          <a:latin typeface="Cambria Math"/>
                        </a:rPr>
                        <m:t>=</m:t>
                      </m:r>
                      <m:sSub>
                        <m:sSubPr>
                          <m:ctrlPr>
                            <a:rPr lang="en-GB" i="1">
                              <a:latin typeface="Cambria Math" panose="02040503050406030204" pitchFamily="18" charset="0"/>
                            </a:rPr>
                          </m:ctrlPr>
                        </m:sSubPr>
                        <m:e>
                          <m:r>
                            <a:rPr lang="en-US" i="1">
                              <a:latin typeface="Cambria Math"/>
                            </a:rPr>
                            <m:t>𝑚</m:t>
                          </m:r>
                        </m:e>
                        <m:sub>
                          <m:r>
                            <a:rPr lang="en-US" i="1">
                              <a:latin typeface="Cambria Math"/>
                            </a:rPr>
                            <m:t>2</m:t>
                          </m:r>
                        </m:sub>
                      </m:sSub>
                      <m:sSub>
                        <m:sSubPr>
                          <m:ctrlPr>
                            <a:rPr lang="en-GB" i="1">
                              <a:latin typeface="Cambria Math" panose="02040503050406030204" pitchFamily="18" charset="0"/>
                            </a:rPr>
                          </m:ctrlPr>
                        </m:sSubPr>
                        <m:e>
                          <m:r>
                            <a:rPr lang="en-US" i="1">
                              <a:latin typeface="Cambria Math"/>
                            </a:rPr>
                            <m:t>𝑎</m:t>
                          </m:r>
                        </m:e>
                        <m:sub>
                          <m:r>
                            <a:rPr lang="en-US" i="1">
                              <a:latin typeface="Cambria Math"/>
                            </a:rPr>
                            <m:t>2</m:t>
                          </m:r>
                        </m:sub>
                      </m:sSub>
                      <m:r>
                        <a:rPr lang="en-US" i="1">
                          <a:latin typeface="Cambria Math"/>
                        </a:rPr>
                        <m:t>=</m:t>
                      </m:r>
                      <m:sSub>
                        <m:sSubPr>
                          <m:ctrlPr>
                            <a:rPr lang="en-GB" i="1">
                              <a:latin typeface="Cambria Math" panose="02040503050406030204" pitchFamily="18" charset="0"/>
                            </a:rPr>
                          </m:ctrlPr>
                        </m:sSubPr>
                        <m:e>
                          <m:r>
                            <a:rPr lang="en-US" i="1">
                              <a:latin typeface="Cambria Math"/>
                            </a:rPr>
                            <m:t>𝑚</m:t>
                          </m:r>
                        </m:e>
                        <m:sub>
                          <m:r>
                            <a:rPr lang="en-US" i="1">
                              <a:latin typeface="Cambria Math"/>
                            </a:rPr>
                            <m:t>2</m:t>
                          </m:r>
                        </m:sub>
                      </m:sSub>
                      <m:r>
                        <a:rPr lang="en-US" i="1">
                          <a:latin typeface="Cambria Math"/>
                        </a:rPr>
                        <m:t>𝑎</m:t>
                      </m:r>
                    </m:oMath>
                  </m:oMathPara>
                </a14:m>
                <a:endParaRPr lang="en-GB" dirty="0" smtClean="0"/>
              </a:p>
              <a:p>
                <a:pPr marL="0" indent="0">
                  <a:buNone/>
                </a:pPr>
                <a:endParaRPr lang="en-GB" dirty="0"/>
              </a:p>
              <a:p>
                <a:pPr marL="0" indent="0">
                  <a:buNone/>
                </a:pPr>
                <a:endParaRPr lang="en-GB" dirty="0"/>
              </a:p>
              <a:p>
                <a:endParaRPr lang="en-GB"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0" y="1600200"/>
                <a:ext cx="8458200" cy="5105400"/>
              </a:xfrm>
              <a:blipFill rotWithShape="0">
                <a:blip r:embed="rId2"/>
                <a:stretch>
                  <a:fillRect l="-1657" t="-1434" r="-216"/>
                </a:stretch>
              </a:blipFill>
            </p:spPr>
            <p:txBody>
              <a:bodyPr/>
              <a:lstStyle/>
              <a:p>
                <a:r>
                  <a:rPr lang="en-GB">
                    <a:noFill/>
                  </a:rPr>
                  <a:t> </a:t>
                </a:r>
              </a:p>
            </p:txBody>
          </p:sp>
        </mc:Fallback>
      </mc:AlternateContent>
    </p:spTree>
    <p:extLst>
      <p:ext uri="{BB962C8B-B14F-4D97-AF65-F5344CB8AC3E}">
        <p14:creationId xmlns:p14="http://schemas.microsoft.com/office/powerpoint/2010/main" val="3836978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t/>
            </a:r>
            <a:br>
              <a:rPr lang="en-US" sz="2700" dirty="0" smtClean="0"/>
            </a:br>
            <a:r>
              <a:rPr lang="en-US" sz="2700" dirty="0" smtClean="0"/>
              <a:t>By </a:t>
            </a:r>
            <a:r>
              <a:rPr lang="en-US" sz="2700" dirty="0"/>
              <a:t>eliminating T from the above equations where </a:t>
            </a:r>
            <a:r>
              <a:rPr lang="en-US" sz="2700" dirty="0" smtClean="0"/>
              <a:t>‘a’ </a:t>
            </a:r>
            <a:r>
              <a:rPr lang="en-US" sz="2700" dirty="0"/>
              <a:t>and </a:t>
            </a:r>
            <a:r>
              <a:rPr lang="en-US" sz="2700" dirty="0" smtClean="0"/>
              <a:t>‘T’ </a:t>
            </a:r>
            <a:r>
              <a:rPr lang="en-US" sz="2700" dirty="0"/>
              <a:t>are unknown </a:t>
            </a:r>
            <a:r>
              <a:rPr lang="en-US" sz="2700" dirty="0" smtClean="0"/>
              <a:t>gives</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US" i="1">
                              <a:latin typeface="Cambria Math"/>
                            </a:rPr>
                            <m:t>𝑚</m:t>
                          </m:r>
                        </m:e>
                        <m:sub>
                          <m:r>
                            <a:rPr lang="en-US" i="1">
                              <a:latin typeface="Cambria Math"/>
                            </a:rPr>
                            <m:t>2</m:t>
                          </m:r>
                        </m:sub>
                      </m:sSub>
                      <m:r>
                        <a:rPr lang="en-US" i="1">
                          <a:latin typeface="Cambria Math"/>
                        </a:rPr>
                        <m:t>𝑔</m:t>
                      </m:r>
                      <m:r>
                        <a:rPr lang="en-US" i="1">
                          <a:latin typeface="Cambria Math"/>
                        </a:rPr>
                        <m:t>−</m:t>
                      </m:r>
                      <m:sSub>
                        <m:sSubPr>
                          <m:ctrlPr>
                            <a:rPr lang="en-GB" i="1">
                              <a:latin typeface="Cambria Math" panose="02040503050406030204" pitchFamily="18" charset="0"/>
                            </a:rPr>
                          </m:ctrlPr>
                        </m:sSubPr>
                        <m:e>
                          <m:r>
                            <a:rPr lang="en-US" i="1">
                              <a:latin typeface="Cambria Math"/>
                            </a:rPr>
                            <m:t>𝑚</m:t>
                          </m:r>
                        </m:e>
                        <m:sub>
                          <m:r>
                            <a:rPr lang="en-US" i="1">
                              <a:latin typeface="Cambria Math"/>
                            </a:rPr>
                            <m:t>1</m:t>
                          </m:r>
                        </m:sub>
                      </m:sSub>
                      <m:r>
                        <a:rPr lang="en-US" i="1">
                          <a:latin typeface="Cambria Math"/>
                        </a:rPr>
                        <m:t>𝑔</m:t>
                      </m:r>
                      <m:r>
                        <a:rPr lang="en-US" i="1">
                          <a:latin typeface="Cambria Math"/>
                        </a:rPr>
                        <m:t>=</m:t>
                      </m:r>
                      <m:sSub>
                        <m:sSubPr>
                          <m:ctrlPr>
                            <a:rPr lang="en-GB" i="1">
                              <a:latin typeface="Cambria Math" panose="02040503050406030204" pitchFamily="18" charset="0"/>
                            </a:rPr>
                          </m:ctrlPr>
                        </m:sSubPr>
                        <m:e>
                          <m:r>
                            <a:rPr lang="en-US" i="1">
                              <a:latin typeface="Cambria Math"/>
                            </a:rPr>
                            <m:t>𝑚</m:t>
                          </m:r>
                        </m:e>
                        <m:sub>
                          <m:r>
                            <a:rPr lang="en-US" i="1">
                              <a:latin typeface="Cambria Math"/>
                            </a:rPr>
                            <m:t>1</m:t>
                          </m:r>
                        </m:sub>
                      </m:sSub>
                      <m:r>
                        <a:rPr lang="en-US" i="1">
                          <a:latin typeface="Cambria Math"/>
                        </a:rPr>
                        <m:t>𝑎</m:t>
                      </m:r>
                      <m:r>
                        <a:rPr lang="en-US" i="1">
                          <a:latin typeface="Cambria Math"/>
                        </a:rPr>
                        <m:t>+</m:t>
                      </m:r>
                      <m:sSub>
                        <m:sSubPr>
                          <m:ctrlPr>
                            <a:rPr lang="en-GB" i="1">
                              <a:latin typeface="Cambria Math" panose="02040503050406030204" pitchFamily="18" charset="0"/>
                            </a:rPr>
                          </m:ctrlPr>
                        </m:sSubPr>
                        <m:e>
                          <m:r>
                            <a:rPr lang="en-US" i="1">
                              <a:latin typeface="Cambria Math"/>
                            </a:rPr>
                            <m:t>𝑚</m:t>
                          </m:r>
                        </m:e>
                        <m:sub>
                          <m:r>
                            <a:rPr lang="en-US" i="1">
                              <a:latin typeface="Cambria Math"/>
                            </a:rPr>
                            <m:t>2</m:t>
                          </m:r>
                        </m:sub>
                      </m:sSub>
                      <m:r>
                        <a:rPr lang="en-US" i="1">
                          <a:latin typeface="Cambria Math"/>
                        </a:rPr>
                        <m:t>𝑎</m:t>
                      </m:r>
                    </m:oMath>
                  </m:oMathPara>
                </a14:m>
                <a:endParaRPr lang="en-GB" dirty="0"/>
              </a:p>
              <a:p>
                <a:r>
                  <a:rPr lang="en-US" dirty="0"/>
                  <a:t>Therefore </a:t>
                </a:r>
                <a:endParaRPr lang="en-GB" dirty="0"/>
              </a:p>
              <a:p>
                <a:endParaRPr lang="en-GB" dirty="0"/>
              </a:p>
              <a:p>
                <a14:m>
                  <m:oMath xmlns:m="http://schemas.openxmlformats.org/officeDocument/2006/math">
                    <m:r>
                      <a:rPr lang="en-US" i="1" smtClean="0">
                        <a:solidFill>
                          <a:schemeClr val="tx1"/>
                        </a:solidFill>
                        <a:latin typeface="Cambria Math"/>
                      </a:rPr>
                      <m:t>𝑎</m:t>
                    </m:r>
                    <m:r>
                      <a:rPr lang="en-US" i="1" smtClean="0">
                        <a:solidFill>
                          <a:schemeClr val="tx1"/>
                        </a:solidFill>
                        <a:latin typeface="Cambria Math"/>
                      </a:rPr>
                      <m:t>=</m:t>
                    </m:r>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d>
                              <m:dPr>
                                <m:ctrlPr>
                                  <a:rPr lang="da-DK" i="1">
                                    <a:solidFill>
                                      <a:schemeClr val="tx1"/>
                                    </a:solidFill>
                                    <a:latin typeface="Cambria Math" panose="02040503050406030204" pitchFamily="18" charset="0"/>
                                  </a:rPr>
                                </m:ctrlPr>
                              </m:dPr>
                              <m:e>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2</m:t>
                                    </m:r>
                                  </m:sub>
                                </m:sSub>
                                <m:r>
                                  <a:rPr lang="en-US" i="1">
                                    <a:solidFill>
                                      <a:schemeClr val="tx1"/>
                                    </a:solidFill>
                                    <a:latin typeface="Cambria Math"/>
                                  </a:rPr>
                                  <m:t>−</m:t>
                                </m:r>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1</m:t>
                                    </m:r>
                                  </m:sub>
                                </m:sSub>
                              </m:e>
                            </m:d>
                            <m:r>
                              <a:rPr lang="da-DK" i="1">
                                <a:solidFill>
                                  <a:schemeClr val="tx1"/>
                                </a:solidFill>
                                <a:latin typeface="Cambria Math"/>
                              </a:rPr>
                              <m:t>𝑔</m:t>
                            </m:r>
                          </m:num>
                          <m:den>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1</m:t>
                                </m:r>
                              </m:sub>
                            </m:sSub>
                            <m:r>
                              <a:rPr lang="en-US" i="1">
                                <a:solidFill>
                                  <a:schemeClr val="tx1"/>
                                </a:solidFill>
                                <a:latin typeface="Cambria Math"/>
                              </a:rPr>
                              <m:t>+</m:t>
                            </m:r>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2</m:t>
                                </m:r>
                              </m:sub>
                            </m:sSub>
                          </m:den>
                        </m:f>
                      </m:e>
                    </m:d>
                  </m:oMath>
                </a14:m>
                <a:endParaRPr lang="en-GB" dirty="0"/>
              </a:p>
              <a:p>
                <a:pPr marL="0" indent="0">
                  <a:buNone/>
                </a:pPr>
                <a:r>
                  <a:rPr lang="en-US" dirty="0"/>
                  <a:t> </a:t>
                </a:r>
                <a:endParaRPr lang="en-GB" dirty="0"/>
              </a:p>
              <a:p>
                <a:r>
                  <a:rPr lang="en-US" dirty="0"/>
                  <a:t>Substituting, a into equation 1, gives</a:t>
                </a:r>
                <a:endParaRPr lang="en-GB" dirty="0"/>
              </a:p>
              <a:p>
                <a:pPr marL="0" indent="0">
                  <a:buNone/>
                </a:pPr>
                <a:r>
                  <a:rPr lang="en-US" dirty="0"/>
                  <a:t> </a:t>
                </a:r>
                <a:endParaRPr lang="en-GB" dirty="0"/>
              </a:p>
              <a:p>
                <a14:m>
                  <m:oMath xmlns:m="http://schemas.openxmlformats.org/officeDocument/2006/math">
                    <m:r>
                      <a:rPr lang="en-US" i="1" smtClean="0">
                        <a:solidFill>
                          <a:schemeClr val="tx1"/>
                        </a:solidFill>
                        <a:latin typeface="Cambria Math"/>
                      </a:rPr>
                      <m:t>𝑇</m:t>
                    </m:r>
                    <m:r>
                      <a:rPr lang="en-US" i="1" smtClean="0">
                        <a:solidFill>
                          <a:schemeClr val="tx1"/>
                        </a:solidFill>
                        <a:latin typeface="Cambria Math"/>
                      </a:rPr>
                      <m:t>−</m:t>
                    </m:r>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1</m:t>
                        </m:r>
                      </m:sub>
                    </m:sSub>
                    <m:r>
                      <a:rPr lang="en-US" i="1">
                        <a:solidFill>
                          <a:schemeClr val="tx1"/>
                        </a:solidFill>
                        <a:latin typeface="Cambria Math"/>
                      </a:rPr>
                      <m:t>𝑔</m:t>
                    </m:r>
                    <m:r>
                      <a:rPr lang="en-US" i="1">
                        <a:solidFill>
                          <a:schemeClr val="tx1"/>
                        </a:solidFill>
                        <a:latin typeface="Cambria Math"/>
                      </a:rPr>
                      <m:t>=</m:t>
                    </m:r>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1</m:t>
                        </m:r>
                      </m:sub>
                    </m:sSub>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r>
                              <a:rPr lang="da-DK" i="1">
                                <a:solidFill>
                                  <a:schemeClr val="tx1"/>
                                </a:solidFill>
                                <a:latin typeface="Cambria Math"/>
                              </a:rPr>
                              <m:t>(</m:t>
                            </m:r>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2</m:t>
                                </m:r>
                              </m:sub>
                            </m:sSub>
                            <m:r>
                              <a:rPr lang="en-US" i="1">
                                <a:solidFill>
                                  <a:schemeClr val="tx1"/>
                                </a:solidFill>
                                <a:latin typeface="Cambria Math"/>
                              </a:rPr>
                              <m:t>−</m:t>
                            </m:r>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1</m:t>
                                </m:r>
                              </m:sub>
                            </m:sSub>
                            <m:r>
                              <a:rPr lang="da-DK" i="1">
                                <a:solidFill>
                                  <a:schemeClr val="tx1"/>
                                </a:solidFill>
                                <a:latin typeface="Cambria Math"/>
                              </a:rPr>
                              <m:t>)</m:t>
                            </m:r>
                            <m:r>
                              <a:rPr lang="da-DK" i="1">
                                <a:solidFill>
                                  <a:schemeClr val="tx1"/>
                                </a:solidFill>
                                <a:latin typeface="Cambria Math"/>
                              </a:rPr>
                              <m:t>𝑔</m:t>
                            </m:r>
                          </m:num>
                          <m:den>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1</m:t>
                                </m:r>
                              </m:sub>
                            </m:sSub>
                            <m:r>
                              <a:rPr lang="en-US" i="1">
                                <a:solidFill>
                                  <a:schemeClr val="tx1"/>
                                </a:solidFill>
                                <a:latin typeface="Cambria Math"/>
                              </a:rPr>
                              <m:t>+</m:t>
                            </m:r>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2</m:t>
                                </m:r>
                              </m:sub>
                            </m:sSub>
                          </m:den>
                        </m:f>
                      </m:e>
                    </m:d>
                  </m:oMath>
                </a14:m>
                <a:endParaRPr lang="en-GB" dirty="0">
                  <a:solidFill>
                    <a:srgbClr val="FF0000"/>
                  </a:solidFill>
                </a:endParaRPr>
              </a:p>
              <a:p>
                <a:pPr marL="0" indent="0">
                  <a:buNone/>
                </a:pPr>
                <a:endParaRPr lang="en-GB" dirty="0">
                  <a:solidFill>
                    <a:srgbClr val="FF0000"/>
                  </a:solidFill>
                </a:endParaRPr>
              </a:p>
              <a:p>
                <a14:m>
                  <m:oMath xmlns:m="http://schemas.openxmlformats.org/officeDocument/2006/math">
                    <m:r>
                      <a:rPr lang="en-US" i="1" smtClean="0">
                        <a:solidFill>
                          <a:schemeClr val="tx1"/>
                        </a:solidFill>
                        <a:latin typeface="Cambria Math"/>
                      </a:rPr>
                      <m:t>𝑇</m:t>
                    </m:r>
                    <m:r>
                      <a:rPr lang="en-US" i="1" smtClean="0">
                        <a:solidFill>
                          <a:schemeClr val="tx1"/>
                        </a:solidFill>
                        <a:latin typeface="Cambria Math"/>
                      </a:rPr>
                      <m:t>=</m:t>
                    </m:r>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r>
                              <a:rPr lang="en-US" i="1">
                                <a:solidFill>
                                  <a:schemeClr val="tx1"/>
                                </a:solidFill>
                                <a:latin typeface="Cambria Math"/>
                              </a:rPr>
                              <m:t>2</m:t>
                            </m:r>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1</m:t>
                                </m:r>
                              </m:sub>
                            </m:sSub>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2</m:t>
                                </m:r>
                              </m:sub>
                            </m:sSub>
                            <m:r>
                              <a:rPr lang="da-DK" i="1">
                                <a:solidFill>
                                  <a:schemeClr val="tx1"/>
                                </a:solidFill>
                                <a:latin typeface="Cambria Math"/>
                              </a:rPr>
                              <m:t>𝑔</m:t>
                            </m:r>
                          </m:num>
                          <m:den>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2</m:t>
                                </m:r>
                              </m:sub>
                            </m:sSub>
                            <m:r>
                              <a:rPr lang="en-US" i="1">
                                <a:solidFill>
                                  <a:schemeClr val="tx1"/>
                                </a:solidFill>
                                <a:latin typeface="Cambria Math"/>
                              </a:rPr>
                              <m:t>+</m:t>
                            </m:r>
                            <m:sSub>
                              <m:sSubPr>
                                <m:ctrlPr>
                                  <a:rPr lang="en-GB"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1</m:t>
                                </m:r>
                              </m:sub>
                            </m:sSub>
                          </m:den>
                        </m:f>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5"/>
                </a:stretch>
              </a:blipFill>
            </p:spPr>
            <p:txBody>
              <a:bodyPr/>
              <a:lstStyle/>
              <a:p>
                <a:r>
                  <a:rPr lang="en-GB">
                    <a:noFill/>
                  </a:rPr>
                  <a:t> </a:t>
                </a:r>
              </a:p>
            </p:txBody>
          </p:sp>
        </mc:Fallback>
      </mc:AlternateContent>
    </p:spTree>
    <p:extLst>
      <p:ext uri="{BB962C8B-B14F-4D97-AF65-F5344CB8AC3E}">
        <p14:creationId xmlns:p14="http://schemas.microsoft.com/office/powerpoint/2010/main" val="55838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ingle </a:t>
            </a:r>
            <a:r>
              <a:rPr lang="en-US" dirty="0"/>
              <a:t>fixed pulley </a:t>
            </a:r>
            <a:endParaRPr lang="en-GB" dirty="0"/>
          </a:p>
        </p:txBody>
      </p:sp>
      <p:sp>
        <p:nvSpPr>
          <p:cNvPr id="3" name="Content Placeholder 2"/>
          <p:cNvSpPr>
            <a:spLocks noGrp="1"/>
          </p:cNvSpPr>
          <p:nvPr>
            <p:ph sz="half" idx="1"/>
          </p:nvPr>
        </p:nvSpPr>
        <p:spPr/>
        <p:txBody>
          <a:bodyPr/>
          <a:lstStyle/>
          <a:p>
            <a:r>
              <a:rPr lang="da-DK" dirty="0" smtClean="0"/>
              <a:t>.</a:t>
            </a:r>
            <a:endParaRPr lang="en-GB"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3581400" y="1600200"/>
                <a:ext cx="5105400" cy="4525963"/>
              </a:xfrm>
            </p:spPr>
            <p:txBody>
              <a:bodyPr/>
              <a:lstStyle/>
              <a:p>
                <a:pPr marL="0" indent="0">
                  <a:buNone/>
                </a:pPr>
                <a:r>
                  <a:rPr lang="en-US" dirty="0" smtClean="0"/>
                  <a:t>      Load </a:t>
                </a:r>
                <a:r>
                  <a:rPr lang="en-US" dirty="0"/>
                  <a:t>L = </a:t>
                </a:r>
                <a:r>
                  <a:rPr lang="en-US" dirty="0" smtClean="0"/>
                  <a:t>E</a:t>
                </a:r>
                <a:endParaRPr lang="da-DK" b="0" i="0" dirty="0" smtClean="0">
                  <a:latin typeface="Cambria Math"/>
                </a:endParaRPr>
              </a:p>
              <a:p>
                <a:pPr marL="0" indent="0">
                  <a:buNone/>
                </a:pPr>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𝑀</m:t>
                      </m:r>
                      <m:r>
                        <a:rPr lang="en-US" i="1">
                          <a:latin typeface="Cambria Math"/>
                        </a:rPr>
                        <m:t>.</m:t>
                      </m:r>
                      <m:r>
                        <a:rPr lang="en-US" i="1">
                          <a:latin typeface="Cambria Math"/>
                        </a:rPr>
                        <m:t>𝐴</m:t>
                      </m:r>
                      <m:r>
                        <a:rPr lang="en-US" i="1">
                          <a:latin typeface="Cambria Math"/>
                        </a:rPr>
                        <m:t> =</m:t>
                      </m:r>
                      <m:f>
                        <m:fPr>
                          <m:ctrlPr>
                            <a:rPr lang="en-GB" i="1">
                              <a:latin typeface="Cambria Math" panose="02040503050406030204" pitchFamily="18" charset="0"/>
                            </a:rPr>
                          </m:ctrlPr>
                        </m:fPr>
                        <m:num>
                          <m:r>
                            <a:rPr lang="en-US" i="1">
                              <a:latin typeface="Cambria Math"/>
                            </a:rPr>
                            <m:t>𝐿</m:t>
                          </m:r>
                        </m:num>
                        <m:den>
                          <m:r>
                            <a:rPr lang="en-US" i="1">
                              <a:latin typeface="Cambria Math"/>
                            </a:rPr>
                            <m:t>𝐸</m:t>
                          </m:r>
                        </m:den>
                      </m:f>
                      <m:r>
                        <a:rPr lang="en-US" i="1">
                          <a:latin typeface="Cambria Math"/>
                        </a:rPr>
                        <m:t>=1</m:t>
                      </m:r>
                    </m:oMath>
                  </m:oMathPara>
                </a14:m>
                <a:endParaRPr lang="en-US" dirty="0" smtClean="0"/>
              </a:p>
              <a:p>
                <a:pPr marL="0" indent="0">
                  <a:buNone/>
                </a:pPr>
                <a:endParaRPr lang="en-US" dirty="0"/>
              </a:p>
              <a:p>
                <a:pPr marL="0" indent="0">
                  <a:buNone/>
                </a:pPr>
                <a:r>
                  <a:rPr lang="en-US" dirty="0"/>
                  <a:t>velocity ratio </a:t>
                </a:r>
                <a14:m>
                  <m:oMath xmlns:m="http://schemas.openxmlformats.org/officeDocument/2006/math">
                    <m:r>
                      <a:rPr lang="en-US" i="1">
                        <a:latin typeface="Cambria Math"/>
                      </a:rPr>
                      <m:t>𝑉</m:t>
                    </m:r>
                    <m:r>
                      <a:rPr lang="en-US" i="1">
                        <a:latin typeface="Cambria Math"/>
                      </a:rPr>
                      <m:t>.</m:t>
                    </m:r>
                    <m:r>
                      <a:rPr lang="en-US" i="1">
                        <a:latin typeface="Cambria Math"/>
                      </a:rPr>
                      <m:t>𝑅</m:t>
                    </m:r>
                    <m:r>
                      <a:rPr lang="en-US" i="1">
                        <a:latin typeface="Cambria Math"/>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US" i="1">
                                <a:latin typeface="Cambria Math"/>
                              </a:rPr>
                              <m:t>𝑑</m:t>
                            </m:r>
                          </m:e>
                          <m:sub>
                            <m:r>
                              <a:rPr lang="en-US" i="1">
                                <a:latin typeface="Cambria Math"/>
                              </a:rPr>
                              <m:t>𝑒</m:t>
                            </m:r>
                          </m:sub>
                        </m:sSub>
                      </m:num>
                      <m:den>
                        <m:sSub>
                          <m:sSubPr>
                            <m:ctrlPr>
                              <a:rPr lang="en-GB" i="1">
                                <a:latin typeface="Cambria Math" panose="02040503050406030204" pitchFamily="18" charset="0"/>
                              </a:rPr>
                            </m:ctrlPr>
                          </m:sSubPr>
                          <m:e>
                            <m:r>
                              <a:rPr lang="en-US" i="1">
                                <a:latin typeface="Cambria Math"/>
                              </a:rPr>
                              <m:t>𝑑</m:t>
                            </m:r>
                          </m:e>
                          <m:sub>
                            <m:r>
                              <a:rPr lang="en-US" i="1">
                                <a:latin typeface="Cambria Math"/>
                              </a:rPr>
                              <m:t>𝑙</m:t>
                            </m:r>
                          </m:sub>
                        </m:sSub>
                      </m:den>
                    </m:f>
                    <m:r>
                      <a:rPr lang="en-US" i="1">
                        <a:latin typeface="Cambria Math"/>
                      </a:rPr>
                      <m:t>=1</m:t>
                    </m:r>
                  </m:oMath>
                </a14:m>
                <a:r>
                  <a:rPr lang="en-US" dirty="0" smtClean="0"/>
                  <a:t> </a:t>
                </a:r>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3581400" y="1600200"/>
                <a:ext cx="5105400" cy="4525963"/>
              </a:xfrm>
              <a:blipFill rotWithShape="1">
                <a:blip r:embed="rId2"/>
                <a:stretch>
                  <a:fillRect l="-2509" t="-1617"/>
                </a:stretch>
              </a:blipFill>
            </p:spPr>
            <p:txBody>
              <a:bodyPr/>
              <a:lstStyle/>
              <a:p>
                <a:r>
                  <a:rPr lang="en-GB">
                    <a:noFill/>
                  </a:rPr>
                  <a:t> </a:t>
                </a:r>
              </a:p>
            </p:txBody>
          </p:sp>
        </mc:Fallback>
      </mc:AlternateContent>
      <p:grpSp>
        <p:nvGrpSpPr>
          <p:cNvPr id="5" name="Group 1"/>
          <p:cNvGrpSpPr>
            <a:grpSpLocks/>
          </p:cNvGrpSpPr>
          <p:nvPr/>
        </p:nvGrpSpPr>
        <p:grpSpPr bwMode="auto">
          <a:xfrm>
            <a:off x="556490" y="1936196"/>
            <a:ext cx="2491510" cy="3702604"/>
            <a:chOff x="1961" y="5161"/>
            <a:chExt cx="2037" cy="2958"/>
          </a:xfrm>
        </p:grpSpPr>
        <p:sp>
          <p:nvSpPr>
            <p:cNvPr id="6" name="AutoShape 14"/>
            <p:cNvSpPr>
              <a:spLocks noChangeShapeType="1"/>
            </p:cNvSpPr>
            <p:nvPr/>
          </p:nvSpPr>
          <p:spPr bwMode="auto">
            <a:xfrm>
              <a:off x="1961" y="5162"/>
              <a:ext cx="188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Oval 13"/>
            <p:cNvSpPr>
              <a:spLocks noChangeArrowheads="1"/>
            </p:cNvSpPr>
            <p:nvPr/>
          </p:nvSpPr>
          <p:spPr bwMode="auto">
            <a:xfrm>
              <a:off x="2807" y="5508"/>
              <a:ext cx="344" cy="33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Oval 12"/>
            <p:cNvSpPr>
              <a:spLocks noChangeArrowheads="1"/>
            </p:cNvSpPr>
            <p:nvPr/>
          </p:nvSpPr>
          <p:spPr bwMode="auto">
            <a:xfrm>
              <a:off x="2650" y="5378"/>
              <a:ext cx="611" cy="65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Rectangle 11"/>
            <p:cNvSpPr>
              <a:spLocks noChangeArrowheads="1"/>
            </p:cNvSpPr>
            <p:nvPr/>
          </p:nvSpPr>
          <p:spPr bwMode="auto">
            <a:xfrm>
              <a:off x="2926" y="5161"/>
              <a:ext cx="143" cy="4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 name="AutoShape 10"/>
            <p:cNvSpPr>
              <a:spLocks noChangeShapeType="1"/>
            </p:cNvSpPr>
            <p:nvPr/>
          </p:nvSpPr>
          <p:spPr bwMode="auto">
            <a:xfrm>
              <a:off x="2650" y="5727"/>
              <a:ext cx="0" cy="10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9"/>
            <p:cNvSpPr>
              <a:spLocks noChangeShapeType="1"/>
            </p:cNvSpPr>
            <p:nvPr/>
          </p:nvSpPr>
          <p:spPr bwMode="auto">
            <a:xfrm>
              <a:off x="3261" y="5619"/>
              <a:ext cx="0" cy="95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8"/>
            <p:cNvSpPr>
              <a:spLocks noChangeArrowheads="1"/>
            </p:cNvSpPr>
            <p:nvPr/>
          </p:nvSpPr>
          <p:spPr bwMode="auto">
            <a:xfrm>
              <a:off x="2256" y="6817"/>
              <a:ext cx="746" cy="230"/>
            </a:xfrm>
            <a:prstGeom prst="can">
              <a:avLst>
                <a:gd name="adj" fmla="val 2500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AutoShape 7"/>
            <p:cNvSpPr>
              <a:spLocks noChangeShapeType="1"/>
            </p:cNvSpPr>
            <p:nvPr/>
          </p:nvSpPr>
          <p:spPr bwMode="auto">
            <a:xfrm>
              <a:off x="2650" y="7047"/>
              <a:ext cx="0" cy="30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AutoShape 6"/>
            <p:cNvSpPr>
              <a:spLocks noChangeShapeType="1"/>
            </p:cNvSpPr>
            <p:nvPr/>
          </p:nvSpPr>
          <p:spPr bwMode="auto">
            <a:xfrm flipV="1">
              <a:off x="1961" y="8089"/>
              <a:ext cx="2037" cy="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AutoShape 5"/>
            <p:cNvSpPr>
              <a:spLocks noChangeShapeType="1"/>
            </p:cNvSpPr>
            <p:nvPr/>
          </p:nvSpPr>
          <p:spPr bwMode="auto">
            <a:xfrm>
              <a:off x="2256" y="7047"/>
              <a:ext cx="0" cy="1042"/>
            </a:xfrm>
            <a:prstGeom prst="straightConnector1">
              <a:avLst/>
            </a:prstGeom>
            <a:noFill/>
            <a:ln w="9525">
              <a:solidFill>
                <a:srgbClr val="000000"/>
              </a:solidFill>
              <a:prstDash val="dashDot"/>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 name="AutoShape 4"/>
            <p:cNvSpPr>
              <a:spLocks noChangeShapeType="1"/>
            </p:cNvSpPr>
            <p:nvPr/>
          </p:nvSpPr>
          <p:spPr bwMode="auto">
            <a:xfrm flipV="1">
              <a:off x="3069" y="7047"/>
              <a:ext cx="0" cy="1072"/>
            </a:xfrm>
            <a:prstGeom prst="straightConnector1">
              <a:avLst/>
            </a:prstGeom>
            <a:noFill/>
            <a:ln w="9525">
              <a:solidFill>
                <a:srgbClr val="000000"/>
              </a:solidFill>
              <a:prstDash val="dashDot"/>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AutoShape 3"/>
            <p:cNvSpPr>
              <a:spLocks noChangeShapeType="1"/>
            </p:cNvSpPr>
            <p:nvPr/>
          </p:nvSpPr>
          <p:spPr bwMode="auto">
            <a:xfrm flipH="1">
              <a:off x="2512" y="6128"/>
              <a:ext cx="138" cy="15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AutoShape 2"/>
            <p:cNvSpPr>
              <a:spLocks noChangeShapeType="1"/>
            </p:cNvSpPr>
            <p:nvPr/>
          </p:nvSpPr>
          <p:spPr bwMode="auto">
            <a:xfrm>
              <a:off x="2650" y="6128"/>
              <a:ext cx="157" cy="15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33" name="Rectangle 2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30"/>
          <p:cNvSpPr>
            <a:spLocks noChangeArrowheads="1"/>
          </p:cNvSpPr>
          <p:nvPr/>
        </p:nvSpPr>
        <p:spPr bwMode="auto">
          <a:xfrm>
            <a:off x="556490" y="234301"/>
            <a:ext cx="245657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GB"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GB"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GB"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GB"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GB"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_tradnl" sz="1200" dirty="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_tradnl" sz="1200" dirty="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_tradnl" sz="1200" dirty="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_tradnl" sz="1200" dirty="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_tradnl" sz="1200" dirty="0" smtClean="0">
                <a:latin typeface="Times New Roman" pitchFamily="18" charset="0"/>
                <a:ea typeface="Calibri" pitchFamily="34" charset="0"/>
                <a:cs typeface="Times New Roman" pitchFamily="18" charset="0"/>
              </a:rPr>
              <a:t>    </a:t>
            </a:r>
            <a:r>
              <a:rPr kumimoji="0" lang="es-ES_tradnl"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s-ES_tradnl"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mg</a:t>
            </a:r>
          </a:p>
          <a:p>
            <a:pPr eaLnBrk="0" fontAlgn="base" hangingPunct="0">
              <a:spcBef>
                <a:spcPct val="0"/>
              </a:spcBef>
              <a:spcAft>
                <a:spcPct val="0"/>
              </a:spcAft>
            </a:pPr>
            <a:r>
              <a:rPr kumimoji="0" lang="es-ES_tradnl"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lang="es-ES_tradnl" sz="1600" dirty="0" smtClean="0">
                <a:latin typeface="Times New Roman" pitchFamily="18" charset="0"/>
                <a:ea typeface="Calibri" pitchFamily="34" charset="0"/>
                <a:cs typeface="Times New Roman" pitchFamily="18" charset="0"/>
              </a:rPr>
              <a:t>dl</a:t>
            </a:r>
            <a:r>
              <a:rPr lang="en-GB" sz="1600" dirty="0" smtClean="0">
                <a:latin typeface="Arial" pitchFamily="34" charset="0"/>
                <a:cs typeface="Arial" pitchFamily="34" charset="0"/>
              </a:rPr>
              <a:t> </a:t>
            </a:r>
            <a:endParaRPr lang="en-GB" sz="1600"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a:t>
            </a:r>
            <a:r>
              <a:rPr kumimoji="0" lang="en-GB" sz="16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018300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Autofit/>
          </a:bodyPr>
          <a:lstStyle/>
          <a:p>
            <a:r>
              <a:rPr lang="en-US" sz="3200" dirty="0"/>
              <a:t>SEVERAL PULLEYS (BLOCK AND TACKLE) SYSTEMS</a:t>
            </a:r>
            <a:endParaRPr lang="en-GB" sz="3200"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52400" y="1600200"/>
                <a:ext cx="8991600" cy="5257800"/>
              </a:xfrm>
            </p:spPr>
            <p:txBody>
              <a:bodyPr>
                <a:normAutofit fontScale="77500" lnSpcReduction="20000"/>
              </a:bodyPr>
              <a:lstStyle/>
              <a:p>
                <a:pPr lvl="0"/>
                <a:r>
                  <a:rPr lang="en-US" dirty="0"/>
                  <a:t>For N number of pulleys, </a:t>
                </a:r>
                <a14:m>
                  <m:oMath xmlns:m="http://schemas.openxmlformats.org/officeDocument/2006/math">
                    <m:f>
                      <m:fPr>
                        <m:type m:val="skw"/>
                        <m:ctrlPr>
                          <a:rPr lang="en-GB" i="1">
                            <a:latin typeface="Cambria Math" panose="02040503050406030204" pitchFamily="18" charset="0"/>
                          </a:rPr>
                        </m:ctrlPr>
                      </m:fPr>
                      <m:num>
                        <m:r>
                          <a:rPr lang="en-US" i="1">
                            <a:latin typeface="Cambria Math"/>
                          </a:rPr>
                          <m:t>𝑁</m:t>
                        </m:r>
                      </m:num>
                      <m:den>
                        <m:r>
                          <a:rPr lang="en-US" i="1">
                            <a:latin typeface="Cambria Math"/>
                          </a:rPr>
                          <m:t>2</m:t>
                        </m:r>
                      </m:den>
                    </m:f>
                  </m:oMath>
                </a14:m>
                <a:r>
                  <a:rPr lang="en-US" dirty="0"/>
                  <a:t> will be fixed at the top while </a:t>
                </a:r>
                <a14:m>
                  <m:oMath xmlns:m="http://schemas.openxmlformats.org/officeDocument/2006/math">
                    <m:f>
                      <m:fPr>
                        <m:type m:val="skw"/>
                        <m:ctrlPr>
                          <a:rPr lang="en-GB" i="1">
                            <a:latin typeface="Cambria Math" panose="02040503050406030204" pitchFamily="18" charset="0"/>
                          </a:rPr>
                        </m:ctrlPr>
                      </m:fPr>
                      <m:num>
                        <m:r>
                          <a:rPr lang="en-US" i="1">
                            <a:latin typeface="Cambria Math"/>
                          </a:rPr>
                          <m:t>𝑁</m:t>
                        </m:r>
                      </m:num>
                      <m:den>
                        <m:r>
                          <a:rPr lang="en-US" i="1">
                            <a:latin typeface="Cambria Math"/>
                          </a:rPr>
                          <m:t>2</m:t>
                        </m:r>
                      </m:den>
                    </m:f>
                  </m:oMath>
                </a14:m>
                <a:r>
                  <a:rPr lang="en-US" dirty="0"/>
                  <a:t> pulleys will be moving if N is even. </a:t>
                </a:r>
                <a:r>
                  <a:rPr lang="en-US" dirty="0" smtClean="0"/>
                  <a:t>If N is </a:t>
                </a:r>
                <a:r>
                  <a:rPr lang="en-US" dirty="0"/>
                  <a:t>odd, </a:t>
                </a:r>
                <a14:m>
                  <m:oMath xmlns:m="http://schemas.openxmlformats.org/officeDocument/2006/math">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US" i="1">
                                <a:latin typeface="Cambria Math"/>
                              </a:rPr>
                              <m:t>𝑁</m:t>
                            </m:r>
                            <m:r>
                              <a:rPr lang="en-US" i="1">
                                <a:latin typeface="Cambria Math"/>
                              </a:rPr>
                              <m:t>+1</m:t>
                            </m:r>
                          </m:num>
                          <m:den>
                            <m:r>
                              <a:rPr lang="en-US" i="1">
                                <a:latin typeface="Cambria Math"/>
                              </a:rPr>
                              <m:t>2</m:t>
                            </m:r>
                          </m:den>
                        </m:f>
                      </m:e>
                    </m:d>
                  </m:oMath>
                </a14:m>
                <a:r>
                  <a:rPr lang="en-US" dirty="0"/>
                  <a:t> pulleys must be fixed at the top and the remainder at the lower part of windings as moving </a:t>
                </a:r>
                <a:r>
                  <a:rPr lang="en-US" dirty="0" smtClean="0"/>
                  <a:t>pulleys </a:t>
                </a:r>
              </a:p>
              <a:p>
                <a:pPr lvl="0"/>
                <a:endParaRPr lang="en-US" dirty="0" smtClean="0"/>
              </a:p>
              <a:p>
                <a:pPr lvl="0"/>
                <a:endParaRPr lang="en-US" dirty="0"/>
              </a:p>
              <a:p>
                <a:pPr lvl="0"/>
                <a:endParaRPr lang="en-US" dirty="0" smtClean="0"/>
              </a:p>
              <a:p>
                <a:pPr lvl="0"/>
                <a:endParaRPr lang="en-US" dirty="0" smtClean="0"/>
              </a:p>
              <a:p>
                <a:pPr lvl="0"/>
                <a:endParaRPr lang="en-US" dirty="0"/>
              </a:p>
              <a:p>
                <a:pPr lvl="0"/>
                <a:endParaRPr lang="en-US" dirty="0" smtClean="0"/>
              </a:p>
              <a:p>
                <a:pPr lvl="0"/>
                <a:endParaRPr lang="en-US" dirty="0"/>
              </a:p>
              <a:p>
                <a:pPr lvl="0"/>
                <a:endParaRPr lang="en-US" dirty="0" smtClean="0"/>
              </a:p>
              <a:p>
                <a:pPr lvl="0"/>
                <a:r>
                  <a:rPr lang="en-US" dirty="0" smtClean="0"/>
                  <a:t>The </a:t>
                </a:r>
                <a:r>
                  <a:rPr lang="en-US" dirty="0"/>
                  <a:t>number of pulleys is equal to </a:t>
                </a:r>
                <a:r>
                  <a:rPr lang="en-US" dirty="0" smtClean="0"/>
                  <a:t>V.R</a:t>
                </a:r>
                <a:endParaRPr lang="en-GB" dirty="0"/>
              </a:p>
              <a:p>
                <a:endParaRPr lang="en-GB"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52400" y="1600200"/>
                <a:ext cx="8991600" cy="5257800"/>
              </a:xfrm>
              <a:blipFill>
                <a:blip r:embed="rId2"/>
                <a:stretch>
                  <a:fillRect l="-949" t="-12413" r="-2780"/>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134" y="3124200"/>
            <a:ext cx="4504266" cy="2895600"/>
          </a:xfrm>
          <a:prstGeom prst="rect">
            <a:avLst/>
          </a:prstGeom>
        </p:spPr>
      </p:pic>
    </p:spTree>
    <p:extLst>
      <p:ext uri="{BB962C8B-B14F-4D97-AF65-F5344CB8AC3E}">
        <p14:creationId xmlns:p14="http://schemas.microsoft.com/office/powerpoint/2010/main" val="3478961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dirty="0" smtClean="0"/>
              <a:t> </a:t>
            </a:r>
            <a:r>
              <a:rPr lang="en-GB" dirty="0"/>
              <a:t>ROTATION OF RIGID BODIES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GB" dirty="0" smtClean="0"/>
                  <a:t> </a:t>
                </a:r>
                <a:r>
                  <a:rPr lang="en-GB" dirty="0"/>
                  <a:t>When a rigid body undergoes a rotation about an axis, each particle in the body describes a circular motion with the axis at the </a:t>
                </a:r>
                <a:r>
                  <a:rPr lang="en-GB" dirty="0" err="1"/>
                  <a:t>center</a:t>
                </a:r>
                <a:r>
                  <a:rPr lang="en-GB" dirty="0"/>
                  <a:t> of the circle. </a:t>
                </a:r>
                <a:endParaRPr lang="en-GB" dirty="0" smtClean="0"/>
              </a:p>
              <a:p>
                <a:r>
                  <a:rPr lang="en-US" dirty="0"/>
                  <a:t>Velocity of any particle within the body</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𝜔</m:t>
                      </m:r>
                    </m:oMath>
                  </m:oMathPara>
                </a14:m>
                <a:endParaRPr lang="en-GB"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𝐾𝑖𝑛𝑒𝑡𝑖𝑐</m:t>
                      </m:r>
                      <m:r>
                        <a:rPr lang="en-US" i="1">
                          <a:latin typeface="Cambria Math" panose="02040503050406030204" pitchFamily="18" charset="0"/>
                        </a:rPr>
                        <m:t> </m:t>
                      </m:r>
                      <m:r>
                        <a:rPr lang="en-US" i="1">
                          <a:latin typeface="Cambria Math" panose="02040503050406030204" pitchFamily="18" charset="0"/>
                        </a:rPr>
                        <m:t>𝐸𝑛𝑒𝑟𝑔𝑦</m:t>
                      </m:r>
                      <m:r>
                        <a:rPr lang="da-DK" i="1">
                          <a:latin typeface="Cambria Math" panose="02040503050406030204" pitchFamily="18" charset="0"/>
                        </a:rPr>
                        <m:t> </m:t>
                      </m:r>
                      <m:r>
                        <a:rPr lang="da-DK" i="1">
                          <a:latin typeface="Cambria Math" panose="02040503050406030204" pitchFamily="18" charset="0"/>
                        </a:rPr>
                        <m:t>𝑜𝑓</m:t>
                      </m:r>
                      <m:r>
                        <a:rPr lang="da-DK" i="1">
                          <a:latin typeface="Cambria Math" panose="02040503050406030204" pitchFamily="18" charset="0"/>
                        </a:rPr>
                        <m:t> </m:t>
                      </m:r>
                      <m:r>
                        <a:rPr lang="da-DK" i="1">
                          <a:latin typeface="Cambria Math" panose="02040503050406030204" pitchFamily="18" charset="0"/>
                        </a:rPr>
                        <m:t>𝑡h𝑎𝑡</m:t>
                      </m:r>
                      <m:r>
                        <a:rPr lang="da-DK" i="1">
                          <a:latin typeface="Cambria Math" panose="02040503050406030204" pitchFamily="18" charset="0"/>
                        </a:rPr>
                        <m:t> </m:t>
                      </m:r>
                      <m:r>
                        <a:rPr lang="da-DK" i="1">
                          <a:latin typeface="Cambria Math" panose="02040503050406030204" pitchFamily="18" charset="0"/>
                        </a:rPr>
                        <m:t>𝑝𝑎𝑟𝑡𝑖𝑐𝑙𝑒</m:t>
                      </m:r>
                      <m:r>
                        <a:rPr lang="da-DK" i="1">
                          <a:latin typeface="Cambria Math" panose="02040503050406030204" pitchFamily="18" charset="0"/>
                        </a:rPr>
                        <m:t> , </m:t>
                      </m:r>
                      <m:r>
                        <a:rPr lang="en-US" i="1">
                          <a:latin typeface="Cambria Math" panose="02040503050406030204" pitchFamily="18" charset="0"/>
                        </a:rPr>
                        <m:t>𝐾</m:t>
                      </m:r>
                      <m:r>
                        <a:rPr lang="da-DK" i="1">
                          <a:latin typeface="Cambria Math" panose="02040503050406030204" pitchFamily="18" charset="0"/>
                        </a:rPr>
                        <m:t>.</m:t>
                      </m:r>
                      <m:r>
                        <a:rPr lang="en-US" i="1">
                          <a:latin typeface="Cambria Math" panose="02040503050406030204" pitchFamily="18" charset="0"/>
                        </a:rPr>
                        <m:t>𝐸</m:t>
                      </m:r>
                      <m:r>
                        <a:rPr lang="da-DK" i="1">
                          <a:latin typeface="Cambria Math" panose="02040503050406030204" pitchFamily="18" charset="0"/>
                        </a:rPr>
                        <m:t>=</m:t>
                      </m:r>
                      <m:f>
                        <m:fPr>
                          <m:type m:val="skw"/>
                          <m:ctrlPr>
                            <a:rPr lang="en-GB" i="1">
                              <a:latin typeface="Cambria Math" panose="02040503050406030204" pitchFamily="18" charset="0"/>
                            </a:rPr>
                          </m:ctrlPr>
                        </m:fPr>
                        <m:num>
                          <m:r>
                            <a:rPr lang="da-DK" i="1">
                              <a:latin typeface="Cambria Math" panose="02040503050406030204" pitchFamily="18" charset="0"/>
                            </a:rPr>
                            <m:t>1</m:t>
                          </m:r>
                        </m:num>
                        <m:den>
                          <m:r>
                            <a:rPr lang="da-DK" i="1">
                              <a:latin typeface="Cambria Math" panose="02040503050406030204" pitchFamily="18" charset="0"/>
                            </a:rPr>
                            <m:t>2</m:t>
                          </m:r>
                        </m:den>
                      </m:f>
                      <m:r>
                        <a:rPr lang="en-US" i="1">
                          <a:latin typeface="Cambria Math" panose="02040503050406030204" pitchFamily="18" charset="0"/>
                        </a:rPr>
                        <m:t>𝑚</m:t>
                      </m:r>
                      <m:sSup>
                        <m:sSupPr>
                          <m:ctrlPr>
                            <a:rPr lang="en-GB" i="1">
                              <a:latin typeface="Cambria Math" panose="02040503050406030204" pitchFamily="18" charset="0"/>
                            </a:rPr>
                          </m:ctrlPr>
                        </m:sSupPr>
                        <m:e>
                          <m:r>
                            <a:rPr lang="en-US" i="1">
                              <a:latin typeface="Cambria Math" panose="02040503050406030204" pitchFamily="18" charset="0"/>
                            </a:rPr>
                            <m:t>𝑟</m:t>
                          </m:r>
                        </m:e>
                        <m:sup>
                          <m:r>
                            <a:rPr lang="da-DK" i="1">
                              <a:latin typeface="Cambria Math" panose="02040503050406030204" pitchFamily="18" charset="0"/>
                            </a:rPr>
                            <m:t>2</m:t>
                          </m:r>
                        </m:sup>
                      </m:sSup>
                      <m:sSup>
                        <m:sSupPr>
                          <m:ctrlPr>
                            <a:rPr lang="en-GB" i="1">
                              <a:latin typeface="Cambria Math" panose="02040503050406030204" pitchFamily="18" charset="0"/>
                            </a:rPr>
                          </m:ctrlPr>
                        </m:sSupPr>
                        <m:e>
                          <m:r>
                            <a:rPr lang="en-US" i="1">
                              <a:latin typeface="Cambria Math" panose="02040503050406030204" pitchFamily="18" charset="0"/>
                            </a:rPr>
                            <m:t>𝜔</m:t>
                          </m:r>
                        </m:e>
                        <m:sup>
                          <m:r>
                            <a:rPr lang="da-DK" i="1">
                              <a:latin typeface="Cambria Math" panose="02040503050406030204" pitchFamily="18" charset="0"/>
                            </a:rPr>
                            <m:t>2</m:t>
                          </m:r>
                        </m:sup>
                      </m:sSup>
                    </m:oMath>
                  </m:oMathPara>
                </a14:m>
                <a:endParaRPr lang="en-GB" dirty="0"/>
              </a:p>
              <a:p>
                <a:r>
                  <a:rPr lang="da-DK" dirty="0"/>
                  <a:t>For the whole rigid body</a:t>
                </a:r>
              </a:p>
              <a:p>
                <a:endParaRPr lang="da-DK"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m:t>
                      </m:r>
                      <m:r>
                        <a:rPr lang="da-DK" i="1">
                          <a:latin typeface="Cambria Math" panose="02040503050406030204" pitchFamily="18" charset="0"/>
                        </a:rPr>
                        <m:t>h</m:t>
                      </m:r>
                      <m:r>
                        <a:rPr lang="en-US" i="1">
                          <a:latin typeface="Cambria Math" panose="02040503050406030204" pitchFamily="18" charset="0"/>
                        </a:rPr>
                        <m:t>𝑒</m:t>
                      </m:r>
                      <m:r>
                        <a:rPr lang="en-US" i="1">
                          <a:latin typeface="Cambria Math" panose="02040503050406030204" pitchFamily="18" charset="0"/>
                        </a:rPr>
                        <m:t> </m:t>
                      </m:r>
                      <m:r>
                        <a:rPr lang="en-US" i="1">
                          <a:latin typeface="Cambria Math" panose="02040503050406030204" pitchFamily="18" charset="0"/>
                        </a:rPr>
                        <m:t>𝑡𝑜𝑡𝑎𝑙</m:t>
                      </m:r>
                      <m:r>
                        <a:rPr lang="en-US" i="1">
                          <a:latin typeface="Cambria Math" panose="02040503050406030204" pitchFamily="18" charset="0"/>
                        </a:rPr>
                        <m:t> </m:t>
                      </m:r>
                      <m:r>
                        <a:rPr lang="en-US" i="1">
                          <a:latin typeface="Cambria Math" panose="02040503050406030204" pitchFamily="18" charset="0"/>
                        </a:rPr>
                        <m:t>𝑘𝑖𝑛𝑒𝑡𝑖𝑐</m:t>
                      </m:r>
                      <m:r>
                        <a:rPr lang="en-US" i="1">
                          <a:latin typeface="Cambria Math" panose="02040503050406030204" pitchFamily="18" charset="0"/>
                        </a:rPr>
                        <m:t> </m:t>
                      </m:r>
                      <m:r>
                        <a:rPr lang="en-US" i="1">
                          <a:latin typeface="Cambria Math" panose="02040503050406030204" pitchFamily="18" charset="0"/>
                        </a:rPr>
                        <m:t>𝑒𝑛𝑒𝑟𝑔𝑦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𝑝𝑎𝑟𝑡𝑖𝑐𝑙𝑒𝑠</m:t>
                      </m:r>
                      <m:r>
                        <a:rPr lang="da-DK" i="1">
                          <a:latin typeface="Cambria Math" panose="02040503050406030204" pitchFamily="18" charset="0"/>
                        </a:rPr>
                        <m:t>, </m:t>
                      </m:r>
                      <m:r>
                        <a:rPr lang="en-US" i="1">
                          <a:latin typeface="Cambria Math" panose="02040503050406030204" pitchFamily="18" charset="0"/>
                        </a:rPr>
                        <m:t>𝐾</m:t>
                      </m:r>
                      <m:r>
                        <a:rPr lang="da-DK" i="1">
                          <a:latin typeface="Cambria Math" panose="02040503050406030204" pitchFamily="18" charset="0"/>
                        </a:rPr>
                        <m:t>.</m:t>
                      </m:r>
                      <m:r>
                        <a:rPr lang="en-US" i="1">
                          <a:latin typeface="Cambria Math" panose="02040503050406030204" pitchFamily="18" charset="0"/>
                        </a:rPr>
                        <m:t>𝐸</m:t>
                      </m:r>
                      <m:r>
                        <a:rPr lang="da-DK" i="1">
                          <a:latin typeface="Cambria Math" panose="02040503050406030204" pitchFamily="18" charset="0"/>
                        </a:rPr>
                        <m:t>=</m:t>
                      </m:r>
                      <m:nary>
                        <m:naryPr>
                          <m:chr m:val="∑"/>
                          <m:limLoc m:val="undOvr"/>
                          <m:subHide m:val="on"/>
                          <m:supHide m:val="on"/>
                          <m:ctrlPr>
                            <a:rPr lang="en-GB" i="1">
                              <a:latin typeface="Cambria Math" panose="02040503050406030204" pitchFamily="18" charset="0"/>
                            </a:rPr>
                          </m:ctrlPr>
                        </m:naryPr>
                        <m:sub/>
                        <m:sup/>
                        <m:e>
                          <m:d>
                            <m:dPr>
                              <m:ctrlPr>
                                <a:rPr lang="en-GB" i="1">
                                  <a:latin typeface="Cambria Math" panose="02040503050406030204" pitchFamily="18" charset="0"/>
                                </a:rPr>
                              </m:ctrlPr>
                            </m:dPr>
                            <m:e>
                              <m:f>
                                <m:fPr>
                                  <m:type m:val="skw"/>
                                  <m:ctrlPr>
                                    <a:rPr lang="en-GB" i="1">
                                      <a:latin typeface="Cambria Math" panose="02040503050406030204" pitchFamily="18" charset="0"/>
                                    </a:rPr>
                                  </m:ctrlPr>
                                </m:fPr>
                                <m:num>
                                  <m:r>
                                    <a:rPr lang="da-DK" i="1">
                                      <a:latin typeface="Cambria Math" panose="02040503050406030204" pitchFamily="18" charset="0"/>
                                    </a:rPr>
                                    <m:t>1</m:t>
                                  </m:r>
                                </m:num>
                                <m:den>
                                  <m:r>
                                    <a:rPr lang="da-DK" i="1">
                                      <a:latin typeface="Cambria Math" panose="02040503050406030204" pitchFamily="18" charset="0"/>
                                    </a:rPr>
                                    <m:t>2</m:t>
                                  </m:r>
                                </m:den>
                              </m:f>
                              <m:r>
                                <a:rPr lang="en-US" i="1">
                                  <a:latin typeface="Cambria Math" panose="02040503050406030204" pitchFamily="18" charset="0"/>
                                </a:rPr>
                                <m:t>𝑚</m:t>
                              </m:r>
                              <m:sSup>
                                <m:sSupPr>
                                  <m:ctrlPr>
                                    <a:rPr lang="en-GB" i="1">
                                      <a:latin typeface="Cambria Math" panose="02040503050406030204" pitchFamily="18" charset="0"/>
                                    </a:rPr>
                                  </m:ctrlPr>
                                </m:sSupPr>
                                <m:e>
                                  <m:r>
                                    <a:rPr lang="en-US" i="1">
                                      <a:latin typeface="Cambria Math" panose="02040503050406030204" pitchFamily="18" charset="0"/>
                                    </a:rPr>
                                    <m:t>𝑟</m:t>
                                  </m:r>
                                </m:e>
                                <m:sup>
                                  <m:r>
                                    <a:rPr lang="da-DK" i="1">
                                      <a:latin typeface="Cambria Math" panose="02040503050406030204" pitchFamily="18" charset="0"/>
                                    </a:rPr>
                                    <m:t>2</m:t>
                                  </m:r>
                                </m:sup>
                              </m:sSup>
                              <m:sSup>
                                <m:sSupPr>
                                  <m:ctrlPr>
                                    <a:rPr lang="en-GB" i="1">
                                      <a:latin typeface="Cambria Math" panose="02040503050406030204" pitchFamily="18" charset="0"/>
                                    </a:rPr>
                                  </m:ctrlPr>
                                </m:sSupPr>
                                <m:e>
                                  <m:r>
                                    <a:rPr lang="en-US" i="1">
                                      <a:latin typeface="Cambria Math" panose="02040503050406030204" pitchFamily="18" charset="0"/>
                                    </a:rPr>
                                    <m:t>𝜔</m:t>
                                  </m:r>
                                </m:e>
                                <m:sup>
                                  <m:r>
                                    <a:rPr lang="da-DK" i="1">
                                      <a:latin typeface="Cambria Math" panose="02040503050406030204" pitchFamily="18" charset="0"/>
                                    </a:rPr>
                                    <m:t>2</m:t>
                                  </m:r>
                                </m:sup>
                              </m:sSup>
                            </m:e>
                          </m:d>
                          <m:r>
                            <a:rPr lang="da-DK" i="1">
                              <a:latin typeface="Cambria Math" panose="02040503050406030204" pitchFamily="18" charset="0"/>
                            </a:rPr>
                            <m:t>=</m:t>
                          </m:r>
                          <m:f>
                            <m:fPr>
                              <m:type m:val="skw"/>
                              <m:ctrlPr>
                                <a:rPr lang="en-GB"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GB"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nary>
                            <m:naryPr>
                              <m:chr m:val="∑"/>
                              <m:limLoc m:val="undOvr"/>
                              <m:subHide m:val="on"/>
                              <m:supHide m:val="on"/>
                              <m:ctrlPr>
                                <a:rPr lang="en-GB" i="1">
                                  <a:latin typeface="Cambria Math" panose="02040503050406030204" pitchFamily="18" charset="0"/>
                                </a:rPr>
                              </m:ctrlPr>
                            </m:naryPr>
                            <m:sub/>
                            <m:sup/>
                            <m:e>
                              <m:d>
                                <m:dPr>
                                  <m:ctrlPr>
                                    <a:rPr lang="en-GB" i="1">
                                      <a:latin typeface="Cambria Math" panose="02040503050406030204" pitchFamily="18" charset="0"/>
                                    </a:rPr>
                                  </m:ctrlPr>
                                </m:dPr>
                                <m:e>
                                  <m:r>
                                    <a:rPr lang="en-US" i="1">
                                      <a:latin typeface="Cambria Math" panose="02040503050406030204" pitchFamily="18" charset="0"/>
                                    </a:rPr>
                                    <m:t>𝑚</m:t>
                                  </m:r>
                                  <m:sSup>
                                    <m:sSupPr>
                                      <m:ctrlPr>
                                        <a:rPr lang="en-GB"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e>
                              </m:d>
                            </m:e>
                          </m:nary>
                          <m:r>
                            <a:rPr lang="en-US" i="1">
                              <a:latin typeface="Cambria Math" panose="02040503050406030204" pitchFamily="18" charset="0"/>
                            </a:rPr>
                            <m:t>=</m:t>
                          </m:r>
                          <m:f>
                            <m:fPr>
                              <m:type m:val="skw"/>
                              <m:ctrlPr>
                                <a:rPr lang="en-GB"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𝐼</m:t>
                          </m:r>
                          <m:sSup>
                            <m:sSupPr>
                              <m:ctrlPr>
                                <a:rPr lang="en-GB"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e>
                      </m:nary>
                    </m:oMath>
                  </m:oMathPara>
                </a14:m>
                <a:endParaRPr lang="en-GB" dirty="0"/>
              </a:p>
              <a:p>
                <a:pPr marL="0" indent="0">
                  <a:buNone/>
                </a:pPr>
                <a:endParaRPr lang="en-GB" dirty="0"/>
              </a:p>
              <a:p>
                <a:pPr marL="0" indent="0">
                  <a:buNone/>
                </a:pPr>
                <a:r>
                  <a:rPr lang="en-US" dirty="0"/>
                  <a:t>Moment of inertia, </a:t>
                </a:r>
                <a14:m>
                  <m:oMath xmlns:m="http://schemas.openxmlformats.org/officeDocument/2006/math">
                    <m:r>
                      <a:rPr lang="da-DK" i="1">
                        <a:latin typeface="Cambria Math" panose="02040503050406030204" pitchFamily="18" charset="0"/>
                      </a:rPr>
                      <m:t>𝐼</m:t>
                    </m:r>
                    <m:r>
                      <a:rPr lang="da-DK" i="1">
                        <a:latin typeface="Cambria Math" panose="02040503050406030204" pitchFamily="18" charset="0"/>
                      </a:rPr>
                      <m:t>=</m:t>
                    </m:r>
                    <m:nary>
                      <m:naryPr>
                        <m:chr m:val="∑"/>
                        <m:limLoc m:val="undOvr"/>
                        <m:subHide m:val="on"/>
                        <m:supHide m:val="on"/>
                        <m:ctrlPr>
                          <a:rPr lang="en-GB" i="1">
                            <a:latin typeface="Cambria Math" panose="02040503050406030204" pitchFamily="18" charset="0"/>
                          </a:rPr>
                        </m:ctrlPr>
                      </m:naryPr>
                      <m:sub/>
                      <m:sup/>
                      <m:e>
                        <m:d>
                          <m:dPr>
                            <m:ctrlPr>
                              <a:rPr lang="en-GB" i="1">
                                <a:latin typeface="Cambria Math" panose="02040503050406030204" pitchFamily="18" charset="0"/>
                              </a:rPr>
                            </m:ctrlPr>
                          </m:dPr>
                          <m:e>
                            <m:r>
                              <a:rPr lang="en-US" i="1">
                                <a:latin typeface="Cambria Math" panose="02040503050406030204" pitchFamily="18" charset="0"/>
                              </a:rPr>
                              <m:t>𝑚</m:t>
                            </m:r>
                            <m:sSup>
                              <m:sSupPr>
                                <m:ctrlPr>
                                  <a:rPr lang="en-GB"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e>
                        </m:d>
                      </m:e>
                    </m:nary>
                  </m:oMath>
                </a14:m>
                <a:r>
                  <a:rPr lang="en-GB" dirty="0" smtClean="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0">
                <a:blip r:embed="rId2"/>
                <a:stretch>
                  <a:fillRect l="-1185" t="-2257" b="-17221"/>
                </a:stretch>
              </a:blipFill>
            </p:spPr>
            <p:txBody>
              <a:bodyPr/>
              <a:lstStyle/>
              <a:p>
                <a:r>
                  <a:rPr lang="en-GB">
                    <a:noFill/>
                  </a:rPr>
                  <a:t> </a:t>
                </a:r>
              </a:p>
            </p:txBody>
          </p:sp>
        </mc:Fallback>
      </mc:AlternateContent>
    </p:spTree>
    <p:extLst>
      <p:ext uri="{BB962C8B-B14F-4D97-AF65-F5344CB8AC3E}">
        <p14:creationId xmlns:p14="http://schemas.microsoft.com/office/powerpoint/2010/main" val="1318062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dirty="0"/>
              <a:t>GRAVITATION</a:t>
            </a:r>
            <a:r>
              <a:rPr lang="en-US" dirty="0" smtClean="0"/>
              <a:t/>
            </a:r>
            <a:br>
              <a:rPr lang="en-US" dirty="0" smtClean="0"/>
            </a:br>
            <a:endParaRPr lang="en-GB" dirty="0"/>
          </a:p>
        </p:txBody>
      </p:sp>
      <p:sp>
        <p:nvSpPr>
          <p:cNvPr id="3" name="Content Placeholder 2"/>
          <p:cNvSpPr>
            <a:spLocks noGrp="1"/>
          </p:cNvSpPr>
          <p:nvPr>
            <p:ph idx="1"/>
          </p:nvPr>
        </p:nvSpPr>
        <p:spPr>
          <a:xfrm>
            <a:off x="152400" y="914400"/>
            <a:ext cx="8991600" cy="5943600"/>
          </a:xfrm>
        </p:spPr>
        <p:txBody>
          <a:bodyPr>
            <a:normAutofit fontScale="70000" lnSpcReduction="20000"/>
          </a:bodyPr>
          <a:lstStyle/>
          <a:p>
            <a:r>
              <a:rPr lang="en-US" sz="4500" dirty="0"/>
              <a:t>KEPLER’S </a:t>
            </a:r>
            <a:r>
              <a:rPr lang="en-US" sz="4500" dirty="0" smtClean="0"/>
              <a:t>LAW</a:t>
            </a:r>
            <a:endParaRPr lang="en-US" sz="4500" dirty="0"/>
          </a:p>
          <a:p>
            <a:pPr marL="0" indent="0">
              <a:buNone/>
            </a:pPr>
            <a:r>
              <a:rPr lang="en-US" dirty="0"/>
              <a:t>Kepler's laws of planetary motion are three scientific laws describing the motion of planets around the Sun. These laws were inferred from the analyzing of data collected on the motion of planets through the sky</a:t>
            </a:r>
            <a:r>
              <a:rPr lang="en-US" dirty="0" smtClean="0"/>
              <a:t>.</a:t>
            </a:r>
          </a:p>
          <a:p>
            <a:pPr marL="0" indent="0">
              <a:buNone/>
            </a:pPr>
            <a:endParaRPr lang="en-US" sz="4500" dirty="0"/>
          </a:p>
          <a:p>
            <a:pPr marL="0" indent="0">
              <a:buNone/>
            </a:pPr>
            <a:r>
              <a:rPr lang="en-US" dirty="0" smtClean="0"/>
              <a:t>Law </a:t>
            </a:r>
            <a:r>
              <a:rPr lang="en-US" dirty="0"/>
              <a:t>1</a:t>
            </a:r>
            <a:endParaRPr lang="en-GB" dirty="0"/>
          </a:p>
          <a:p>
            <a:r>
              <a:rPr lang="en-US" dirty="0"/>
              <a:t>The planets describe elliptical orbit around the sun as one at focus (</a:t>
            </a:r>
            <a:r>
              <a:rPr lang="en-US" dirty="0" err="1"/>
              <a:t>centre</a:t>
            </a:r>
            <a:r>
              <a:rPr lang="en-US" dirty="0"/>
              <a:t>).</a:t>
            </a:r>
            <a:endParaRPr lang="en-GB" dirty="0"/>
          </a:p>
          <a:p>
            <a:endParaRPr lang="da-DK" dirty="0" smtClean="0"/>
          </a:p>
          <a:p>
            <a:pPr marL="0" indent="0">
              <a:buNone/>
            </a:pPr>
            <a:r>
              <a:rPr lang="en-US" dirty="0"/>
              <a:t>Law 2</a:t>
            </a:r>
            <a:endParaRPr lang="en-GB" dirty="0"/>
          </a:p>
          <a:p>
            <a:r>
              <a:rPr lang="en-US" dirty="0"/>
              <a:t>The line joining the sun and the planets sweeps out equal area in equal times interval.</a:t>
            </a:r>
            <a:endParaRPr lang="en-GB" dirty="0"/>
          </a:p>
          <a:p>
            <a:pPr marL="0" indent="0">
              <a:buNone/>
            </a:pPr>
            <a:r>
              <a:rPr lang="en-US" dirty="0"/>
              <a:t> </a:t>
            </a:r>
            <a:endParaRPr lang="en-GB" dirty="0"/>
          </a:p>
          <a:p>
            <a:pPr marL="0" indent="0">
              <a:buNone/>
            </a:pPr>
            <a:r>
              <a:rPr lang="en-US" dirty="0"/>
              <a:t>Law 3</a:t>
            </a:r>
            <a:endParaRPr lang="en-GB" dirty="0"/>
          </a:p>
          <a:p>
            <a:r>
              <a:rPr lang="en-US" dirty="0"/>
              <a:t>The square of the period of revolution of the planets are proportional to the cube of the planets  mean distance from the sun</a:t>
            </a:r>
            <a:r>
              <a:rPr lang="en-US" dirty="0" smtClean="0"/>
              <a:t>.</a:t>
            </a:r>
          </a:p>
          <a:p>
            <a:endParaRPr lang="en-US" dirty="0"/>
          </a:p>
          <a:p>
            <a:endParaRPr lang="en-GB" dirty="0"/>
          </a:p>
          <a:p>
            <a:endParaRPr lang="da-DK" dirty="0" smtClean="0"/>
          </a:p>
          <a:p>
            <a:endParaRPr lang="en-GB" dirty="0"/>
          </a:p>
        </p:txBody>
      </p:sp>
    </p:spTree>
    <p:extLst>
      <p:ext uri="{BB962C8B-B14F-4D97-AF65-F5344CB8AC3E}">
        <p14:creationId xmlns:p14="http://schemas.microsoft.com/office/powerpoint/2010/main" val="3652446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0"/>
                <a:ext cx="8229600" cy="6858000"/>
              </a:xfrm>
            </p:spPr>
            <p:txBody>
              <a:bodyPr>
                <a:normAutofit fontScale="85000" lnSpcReduction="10000"/>
              </a:bodyPr>
              <a:lstStyle/>
              <a:p>
                <a:r>
                  <a:rPr lang="en-US" dirty="0" smtClean="0"/>
                  <a:t>From the inverse square law or coulombs law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oMath>
                </a14:m>
                <a:endParaRPr lang="en-US" dirty="0"/>
              </a:p>
              <a:p>
                <a:pPr marL="0" indent="0">
                  <a:buNone/>
                </a:pPr>
                <a:r>
                  <a:rPr lang="en-US" dirty="0"/>
                  <a:t> </a:t>
                </a:r>
              </a:p>
              <a:p>
                <a:r>
                  <a:rPr lang="en-US" dirty="0"/>
                  <a:t>Force on planet,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b="0" i="1" smtClean="0">
                        <a:latin typeface="Cambria Math" panose="02040503050406030204" pitchFamily="18" charset="0"/>
                      </a:rPr>
                      <m:t>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i="1">
                        <a:latin typeface="Cambria Math" panose="02040503050406030204" pitchFamily="18" charset="0"/>
                      </a:rPr>
                      <m:t>𝑚𝑟</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𝜋</m:t>
                                </m:r>
                              </m:num>
                              <m:den>
                                <m:r>
                                  <a:rPr lang="en-US" i="1">
                                    <a:latin typeface="Cambria Math" panose="02040503050406030204" pitchFamily="18" charset="0"/>
                                  </a:rPr>
                                  <m:t>𝑇</m:t>
                                </m:r>
                              </m:den>
                            </m:f>
                          </m:e>
                        </m:d>
                      </m:e>
                      <m:sup>
                        <m:r>
                          <a:rPr lang="en-US" i="1">
                            <a:latin typeface="Cambria Math" panose="02040503050406030204" pitchFamily="18" charset="0"/>
                          </a:rPr>
                          <m:t>2</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𝜋</m:t>
                            </m:r>
                          </m:e>
                          <m:sup>
                            <m:r>
                              <a:rPr lang="en-US" i="1">
                                <a:latin typeface="Cambria Math" panose="02040503050406030204" pitchFamily="18" charset="0"/>
                              </a:rPr>
                              <m:t>2</m:t>
                            </m:r>
                          </m:sup>
                        </m:sSup>
                        <m:r>
                          <a:rPr lang="en-US" i="1">
                            <a:latin typeface="Cambria Math" panose="02040503050406030204" pitchFamily="18" charset="0"/>
                          </a:rPr>
                          <m:t>𝑚𝑟</m:t>
                        </m:r>
                      </m:num>
                      <m:den>
                        <m:sSup>
                          <m:sSupPr>
                            <m:ctrlPr>
                              <a:rPr lang="en-US" i="1">
                                <a:latin typeface="Cambria Math" panose="02040503050406030204" pitchFamily="18" charset="0"/>
                              </a:rPr>
                            </m:ctrlPr>
                          </m:sSupPr>
                          <m:e>
                            <m:r>
                              <a:rPr lang="en-US" i="1">
                                <a:latin typeface="Cambria Math" panose="02040503050406030204" pitchFamily="18" charset="0"/>
                              </a:rPr>
                              <m:t>𝑇</m:t>
                            </m:r>
                          </m:e>
                          <m:sup>
                            <m:r>
                              <a:rPr lang="en-US" i="1">
                                <a:latin typeface="Cambria Math" panose="02040503050406030204" pitchFamily="18" charset="0"/>
                              </a:rPr>
                              <m:t>2</m:t>
                            </m:r>
                          </m:sup>
                        </m:sSup>
                      </m:den>
                    </m:f>
                  </m:oMath>
                </a14:m>
                <a:endParaRPr lang="en-US" dirty="0"/>
              </a:p>
              <a:p>
                <a:pPr marL="0" indent="0">
                  <a:buNone/>
                </a:pPr>
                <a:r>
                  <a:rPr lang="en-US" dirty="0" smtClean="0"/>
                  <a:t>Since,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b="0" i="1" smtClean="0">
                        <a:latin typeface="Cambria Math" panose="02040503050406030204" pitchFamily="18" charset="0"/>
                      </a:rPr>
                      <m:t>𝑟</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rPr>
                          <m:t>2</m:t>
                        </m:r>
                      </m:sup>
                    </m:sSup>
                  </m:oMath>
                </a14:m>
                <a:endParaRPr lang="en-US" dirty="0"/>
              </a:p>
              <a:p>
                <a:r>
                  <a:rPr lang="en-US" dirty="0"/>
                  <a:t>Assuming an inverse square law with k as the constant of proportionality, the force on planet</a:t>
                </a:r>
              </a:p>
              <a:p>
                <a:pPr marL="0" indent="0">
                  <a:buNone/>
                </a:pPr>
                <a:r>
                  <a:rPr lang="en-US" dirty="0"/>
                  <a:t> </a:t>
                </a:r>
              </a:p>
              <a:p>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𝑘𝑚</m:t>
                        </m:r>
                      </m:num>
                      <m:den>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oMath>
                </a14:m>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𝑘𝑚</m:t>
                        </m:r>
                      </m:num>
                      <m:den>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𝜋</m:t>
                            </m:r>
                          </m:e>
                          <m:sup>
                            <m:r>
                              <a:rPr lang="en-US" i="1">
                                <a:latin typeface="Cambria Math" panose="02040503050406030204" pitchFamily="18" charset="0"/>
                              </a:rPr>
                              <m:t>2</m:t>
                            </m:r>
                          </m:sup>
                        </m:sSup>
                        <m:r>
                          <a:rPr lang="en-US" i="1">
                            <a:latin typeface="Cambria Math" panose="02040503050406030204" pitchFamily="18" charset="0"/>
                          </a:rPr>
                          <m:t>𝑚𝑟</m:t>
                        </m:r>
                      </m:num>
                      <m:den>
                        <m:sSup>
                          <m:sSupPr>
                            <m:ctrlPr>
                              <a:rPr lang="en-US" i="1">
                                <a:latin typeface="Cambria Math" panose="02040503050406030204" pitchFamily="18" charset="0"/>
                              </a:rPr>
                            </m:ctrlPr>
                          </m:sSupPr>
                          <m:e>
                            <m:r>
                              <a:rPr lang="en-US" i="1">
                                <a:latin typeface="Cambria Math" panose="02040503050406030204" pitchFamily="18" charset="0"/>
                              </a:rPr>
                              <m:t>𝑇</m:t>
                            </m:r>
                          </m:e>
                          <m:sup>
                            <m:r>
                              <a:rPr lang="en-US" i="1">
                                <a:latin typeface="Cambria Math" panose="02040503050406030204" pitchFamily="18" charset="0"/>
                              </a:rPr>
                              <m:t>2</m:t>
                            </m:r>
                          </m:sup>
                        </m:sSup>
                      </m:den>
                    </m:f>
                  </m:oMath>
                </a14:m>
                <a:endParaRPr lang="en-US" dirty="0"/>
              </a:p>
              <a:p>
                <a:r>
                  <a:rPr lang="en-US" dirty="0"/>
                  <a:t>Hence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𝑇</m:t>
                        </m:r>
                      </m:e>
                      <m:sup>
                        <m:r>
                          <a:rPr lang="en-US" i="1">
                            <a:latin typeface="Cambria Math" panose="02040503050406030204" pitchFamily="18" charset="0"/>
                          </a:rPr>
                          <m:t>2</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𝜋</m:t>
                            </m:r>
                          </m:e>
                          <m:sup>
                            <m:r>
                              <a:rPr lang="en-US" i="1">
                                <a:latin typeface="Cambria Math" panose="02040503050406030204" pitchFamily="18" charset="0"/>
                              </a:rPr>
                              <m:t>2</m:t>
                            </m:r>
                          </m:sup>
                        </m:sSup>
                      </m:num>
                      <m:den>
                        <m:r>
                          <a:rPr lang="en-US" i="1">
                            <a:latin typeface="Cambria Math" panose="02040503050406030204" pitchFamily="18" charset="0"/>
                          </a:rPr>
                          <m:t>𝑘</m:t>
                        </m:r>
                      </m:den>
                    </m:f>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3</m:t>
                        </m:r>
                      </m:sup>
                    </m:sSup>
                  </m:oMath>
                </a14:m>
                <a:endParaRPr lang="en-US" dirty="0"/>
              </a:p>
              <a:p>
                <a:pPr marL="0" indent="0">
                  <a:buNone/>
                </a:pPr>
                <a:r>
                  <a:rPr lang="en-US" dirty="0"/>
                  <a:t> </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𝑇</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3</m:t>
                        </m:r>
                      </m:sup>
                    </m:sSup>
                  </m:oMath>
                </a14:m>
                <a:r>
                  <a:rPr lang="en-US" dirty="0"/>
                  <a:t> --------- </a:t>
                </a:r>
                <a:r>
                  <a:rPr lang="en-US" dirty="0" err="1"/>
                  <a:t>Keplers</a:t>
                </a:r>
                <a:r>
                  <a:rPr lang="en-US" dirty="0"/>
                  <a:t> 3</a:t>
                </a:r>
                <a:r>
                  <a:rPr lang="en-US" baseline="30000" dirty="0"/>
                  <a:t>rd</a:t>
                </a:r>
                <a:r>
                  <a:rPr lang="en-US" dirty="0"/>
                  <a:t> law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0"/>
                <a:ext cx="8229600" cy="6858000"/>
              </a:xfrm>
              <a:blipFill>
                <a:blip r:embed="rId2"/>
                <a:stretch>
                  <a:fillRect l="-1407" r="-222" b="-444"/>
                </a:stretch>
              </a:blipFill>
            </p:spPr>
            <p:txBody>
              <a:bodyPr/>
              <a:lstStyle/>
              <a:p>
                <a:r>
                  <a:rPr lang="en-US">
                    <a:noFill/>
                  </a:rPr>
                  <a:t> </a:t>
                </a:r>
              </a:p>
            </p:txBody>
          </p:sp>
        </mc:Fallback>
      </mc:AlternateContent>
    </p:spTree>
    <p:extLst>
      <p:ext uri="{BB962C8B-B14F-4D97-AF65-F5344CB8AC3E}">
        <p14:creationId xmlns:p14="http://schemas.microsoft.com/office/powerpoint/2010/main" val="44307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1143000"/>
          </a:xfrm>
        </p:spPr>
        <p:txBody>
          <a:bodyPr>
            <a:normAutofit fontScale="90000"/>
          </a:bodyPr>
          <a:lstStyle/>
          <a:p>
            <a:r>
              <a:rPr lang="en-US" sz="3900" dirty="0" smtClean="0"/>
              <a:t>GRAVITATION</a:t>
            </a:r>
            <a:r>
              <a:rPr lang="en-GB" dirty="0"/>
              <a:t/>
            </a:r>
            <a:br>
              <a:rPr lang="en-GB" dirty="0"/>
            </a:br>
            <a:endParaRPr lang="en-GB" dirty="0"/>
          </a:p>
        </p:txBody>
      </p:sp>
      <p:sp>
        <p:nvSpPr>
          <p:cNvPr id="3" name="Content Placeholder 2"/>
          <p:cNvSpPr>
            <a:spLocks noGrp="1"/>
          </p:cNvSpPr>
          <p:nvPr>
            <p:ph idx="1"/>
          </p:nvPr>
        </p:nvSpPr>
        <p:spPr/>
        <p:txBody>
          <a:bodyPr/>
          <a:lstStyle/>
          <a:p>
            <a:r>
              <a:rPr lang="en-US" dirty="0" smtClean="0"/>
              <a:t>Newton’s Universal Law Of Gravitation</a:t>
            </a:r>
          </a:p>
          <a:p>
            <a:endParaRPr lang="en-US" dirty="0"/>
          </a:p>
          <a:p>
            <a:endParaRPr lang="da-DK" dirty="0" smtClean="0"/>
          </a:p>
          <a:p>
            <a:endParaRPr lang="da-DK" dirty="0" smtClean="0"/>
          </a:p>
          <a:p>
            <a:endParaRPr lang="en-US" i="1" dirty="0" smtClean="0"/>
          </a:p>
          <a:p>
            <a:r>
              <a:rPr lang="en-US" i="1" dirty="0" smtClean="0"/>
              <a:t>G </a:t>
            </a:r>
            <a:r>
              <a:rPr lang="en-US" dirty="0"/>
              <a:t>= 6.67 ×10</a:t>
            </a:r>
            <a:r>
              <a:rPr lang="en-US" baseline="30000" dirty="0"/>
              <a:t>-11</a:t>
            </a:r>
            <a:r>
              <a:rPr lang="en-US" dirty="0"/>
              <a:t> </a:t>
            </a:r>
            <a:r>
              <a:rPr lang="en-US" i="1" dirty="0"/>
              <a:t>Nm</a:t>
            </a:r>
            <a:r>
              <a:rPr lang="en-US" i="1" baseline="30000" dirty="0"/>
              <a:t>2</a:t>
            </a:r>
            <a:r>
              <a:rPr lang="en-US" dirty="0"/>
              <a:t>/</a:t>
            </a:r>
            <a:r>
              <a:rPr lang="en-US" i="1" dirty="0"/>
              <a:t>kg</a:t>
            </a:r>
            <a:r>
              <a:rPr lang="en-US" i="1" baseline="30000" dirty="0"/>
              <a:t>2</a:t>
            </a:r>
            <a:endParaRPr lang="da-DK" dirty="0"/>
          </a:p>
        </p:txBody>
      </p:sp>
      <p:pic>
        <p:nvPicPr>
          <p:cNvPr id="4" name="Picture 3"/>
          <p:cNvPicPr/>
          <p:nvPr/>
        </p:nvPicPr>
        <p:blipFill>
          <a:blip r:embed="rId2"/>
          <a:srcRect/>
          <a:stretch>
            <a:fillRect/>
          </a:stretch>
        </p:blipFill>
        <p:spPr bwMode="auto">
          <a:xfrm>
            <a:off x="2971800" y="2438400"/>
            <a:ext cx="2667000" cy="1447800"/>
          </a:xfrm>
          <a:prstGeom prst="rect">
            <a:avLst/>
          </a:prstGeom>
          <a:noFill/>
          <a:ln w="9525">
            <a:noFill/>
            <a:miter lim="800000"/>
            <a:headEnd/>
            <a:tailEnd/>
          </a:ln>
        </p:spPr>
      </p:pic>
    </p:spTree>
    <p:extLst>
      <p:ext uri="{BB962C8B-B14F-4D97-AF65-F5344CB8AC3E}">
        <p14:creationId xmlns:p14="http://schemas.microsoft.com/office/powerpoint/2010/main" val="1362967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3074"/>
            <a:ext cx="8229600" cy="792162"/>
          </a:xfrm>
        </p:spPr>
        <p:txBody>
          <a:bodyPr/>
          <a:lstStyle/>
          <a:p>
            <a:r>
              <a:rPr lang="en-GB" dirty="0" smtClean="0"/>
              <a:t>PLANET IN A CIRCULAR ORBIT</a:t>
            </a:r>
            <a:endParaRPr lang="en-GB" dirty="0"/>
          </a:p>
        </p:txBody>
      </p:sp>
      <p:sp>
        <p:nvSpPr>
          <p:cNvPr id="5" name="Content Placeholder 4"/>
          <p:cNvSpPr>
            <a:spLocks noGrp="1"/>
          </p:cNvSpPr>
          <p:nvPr>
            <p:ph sz="half" idx="1"/>
          </p:nvPr>
        </p:nvSpPr>
        <p:spPr/>
        <p:txBody>
          <a:bodyPr/>
          <a:lstStyle/>
          <a:p>
            <a:pPr marL="0" indent="0">
              <a:buNone/>
            </a:pPr>
            <a:r>
              <a:rPr lang="da-DK" smtClean="0"/>
              <a:t>                      </a:t>
            </a:r>
            <a:endParaRPr lang="en-GB" dirty="0"/>
          </a:p>
        </p:txBody>
      </p:sp>
      <mc:AlternateContent xmlns:mc="http://schemas.openxmlformats.org/markup-compatibility/2006" xmlns:a14="http://schemas.microsoft.com/office/drawing/2010/main">
        <mc:Choice Requires="a14">
          <p:sp>
            <p:nvSpPr>
              <p:cNvPr id="6" name="Content Placeholder 5"/>
              <p:cNvSpPr>
                <a:spLocks noGrp="1"/>
              </p:cNvSpPr>
              <p:nvPr>
                <p:ph sz="half" idx="2"/>
              </p:nvPr>
            </p:nvSpPr>
            <p:spPr>
              <a:xfrm>
                <a:off x="4572000" y="1600200"/>
                <a:ext cx="4267200" cy="4953000"/>
              </a:xfrm>
            </p:spPr>
            <p:txBody>
              <a:bodyPr/>
              <a:lstStyle/>
              <a:p>
                <a:r>
                  <a:rPr lang="en-US" dirty="0"/>
                  <a:t>P</a:t>
                </a:r>
                <a:r>
                  <a:rPr lang="en-US" dirty="0" smtClean="0"/>
                  <a:t>lanet of mass m moving </a:t>
                </a:r>
                <a:r>
                  <a:rPr lang="en-US" dirty="0"/>
                  <a:t>in a circular orbit around the sun </a:t>
                </a:r>
                <a:r>
                  <a:rPr lang="en-US" dirty="0" smtClean="0"/>
                  <a:t>experience a force </a:t>
                </a:r>
                <a:r>
                  <a:rPr lang="en-US" dirty="0"/>
                  <a:t>F </a:t>
                </a:r>
                <a:endParaRPr lang="en-US" dirty="0" smtClean="0"/>
              </a:p>
              <a:p>
                <a:pPr marL="0" indent="0">
                  <a:buNone/>
                </a:pPr>
                <a:endParaRPr lang="en-GB" dirty="0"/>
              </a:p>
              <a:p>
                <a14:m>
                  <m:oMath xmlns:m="http://schemas.openxmlformats.org/officeDocument/2006/math">
                    <m:r>
                      <a:rPr lang="en-US" i="1">
                        <a:latin typeface="Cambria Math"/>
                      </a:rPr>
                      <m:t>𝑚</m:t>
                    </m:r>
                    <m:sSub>
                      <m:sSubPr>
                        <m:ctrlPr>
                          <a:rPr lang="en-GB" i="1">
                            <a:latin typeface="Cambria Math" panose="02040503050406030204" pitchFamily="18" charset="0"/>
                          </a:rPr>
                        </m:ctrlPr>
                      </m:sSubPr>
                      <m:e>
                        <m:r>
                          <a:rPr lang="en-US" i="1">
                            <a:latin typeface="Cambria Math"/>
                          </a:rPr>
                          <m:t>𝑎</m:t>
                        </m:r>
                      </m:e>
                      <m:sub>
                        <m:r>
                          <a:rPr lang="en-US" i="1">
                            <a:latin typeface="Cambria Math"/>
                          </a:rPr>
                          <m:t>𝑐</m:t>
                        </m:r>
                      </m:sub>
                    </m:sSub>
                    <m:r>
                      <a:rPr lang="en-US" i="1">
                        <a:latin typeface="Cambria Math"/>
                      </a:rPr>
                      <m:t>=</m:t>
                    </m:r>
                    <m:r>
                      <a:rPr lang="en-US" i="1">
                        <a:latin typeface="Cambria Math"/>
                      </a:rPr>
                      <m:t>𝑚</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𝑣</m:t>
                            </m:r>
                          </m:e>
                          <m:sup>
                            <m:r>
                              <a:rPr lang="en-US" i="1">
                                <a:latin typeface="Cambria Math"/>
                              </a:rPr>
                              <m:t>2</m:t>
                            </m:r>
                          </m:sup>
                        </m:sSup>
                      </m:num>
                      <m:den>
                        <m:r>
                          <a:rPr lang="en-US" i="1">
                            <a:latin typeface="Cambria Math"/>
                          </a:rPr>
                          <m:t>𝑟</m:t>
                        </m:r>
                      </m:den>
                    </m:f>
                    <m:r>
                      <a:rPr lang="en-US" i="1">
                        <a:latin typeface="Cambria Math"/>
                      </a:rPr>
                      <m:t>=</m:t>
                    </m:r>
                    <m:r>
                      <a:rPr lang="en-US" i="1">
                        <a:latin typeface="Cambria Math"/>
                      </a:rPr>
                      <m:t>𝑚𝑟</m:t>
                    </m:r>
                    <m:sSup>
                      <m:sSupPr>
                        <m:ctrlPr>
                          <a:rPr lang="en-GB" i="1">
                            <a:latin typeface="Cambria Math" panose="02040503050406030204" pitchFamily="18" charset="0"/>
                          </a:rPr>
                        </m:ctrlPr>
                      </m:sSupPr>
                      <m:e>
                        <m:r>
                          <a:rPr lang="en-US" i="1">
                            <a:latin typeface="Cambria Math"/>
                          </a:rPr>
                          <m:t>𝜔</m:t>
                        </m:r>
                      </m:e>
                      <m:sup>
                        <m:r>
                          <a:rPr lang="en-US" i="1">
                            <a:latin typeface="Cambria Math"/>
                          </a:rPr>
                          <m:t>2</m:t>
                        </m:r>
                      </m:sup>
                    </m:sSup>
                  </m:oMath>
                </a14:m>
                <a:endParaRPr lang="en-GB" dirty="0"/>
              </a:p>
              <a:p>
                <a:pPr marL="0" indent="0">
                  <a:buNone/>
                </a:pPr>
                <a:r>
                  <a:rPr lang="en-US" dirty="0" smtClean="0"/>
                  <a:t>The force </a:t>
                </a:r>
                <a:r>
                  <a:rPr lang="en-US" dirty="0"/>
                  <a:t>on the planet</a:t>
                </a:r>
                <a:endParaRPr lang="da-DK" dirty="0" smtClean="0"/>
              </a:p>
              <a:p>
                <a14:m>
                  <m:oMath xmlns:m="http://schemas.openxmlformats.org/officeDocument/2006/math">
                    <m:r>
                      <a:rPr lang="en-US" i="1">
                        <a:latin typeface="Cambria Math"/>
                      </a:rPr>
                      <m:t>𝐹</m:t>
                    </m:r>
                    <m:r>
                      <a:rPr lang="en-US" i="1">
                        <a:latin typeface="Cambria Math"/>
                      </a:rPr>
                      <m:t>=</m:t>
                    </m:r>
                    <m:r>
                      <a:rPr lang="en-US" i="1">
                        <a:latin typeface="Cambria Math"/>
                      </a:rPr>
                      <m:t>𝑚𝑟</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US" i="1">
                                    <a:latin typeface="Cambria Math"/>
                                  </a:rPr>
                                  <m:t>2</m:t>
                                </m:r>
                                <m:r>
                                  <a:rPr lang="en-US" i="1">
                                    <a:latin typeface="Cambria Math"/>
                                  </a:rPr>
                                  <m:t>𝜋</m:t>
                                </m:r>
                              </m:num>
                              <m:den>
                                <m:r>
                                  <a:rPr lang="en-US" i="1">
                                    <a:latin typeface="Cambria Math"/>
                                  </a:rPr>
                                  <m:t>𝑇</m:t>
                                </m:r>
                              </m:den>
                            </m:f>
                          </m:e>
                        </m:d>
                      </m:e>
                      <m:sup>
                        <m:r>
                          <a:rPr lang="en-US" i="1">
                            <a:latin typeface="Cambria Math"/>
                          </a:rPr>
                          <m:t>2</m:t>
                        </m:r>
                      </m:sup>
                    </m:sSup>
                    <m:r>
                      <a:rPr lang="en-US" i="1">
                        <a:latin typeface="Cambria Math"/>
                      </a:rPr>
                      <m:t>=</m:t>
                    </m:r>
                    <m:f>
                      <m:fPr>
                        <m:ctrlPr>
                          <a:rPr lang="en-GB" i="1">
                            <a:latin typeface="Cambria Math" panose="02040503050406030204" pitchFamily="18" charset="0"/>
                          </a:rPr>
                        </m:ctrlPr>
                      </m:fPr>
                      <m:num>
                        <m:r>
                          <a:rPr lang="en-US" i="1">
                            <a:latin typeface="Cambria Math"/>
                          </a:rPr>
                          <m:t>4</m:t>
                        </m:r>
                        <m:sSup>
                          <m:sSupPr>
                            <m:ctrlPr>
                              <a:rPr lang="en-GB" i="1">
                                <a:latin typeface="Cambria Math" panose="02040503050406030204" pitchFamily="18" charset="0"/>
                              </a:rPr>
                            </m:ctrlPr>
                          </m:sSupPr>
                          <m:e>
                            <m:r>
                              <a:rPr lang="en-US" i="1">
                                <a:latin typeface="Cambria Math"/>
                              </a:rPr>
                              <m:t>𝜋</m:t>
                            </m:r>
                          </m:e>
                          <m:sup>
                            <m:r>
                              <a:rPr lang="en-US" i="1">
                                <a:latin typeface="Cambria Math"/>
                              </a:rPr>
                              <m:t>2</m:t>
                            </m:r>
                          </m:sup>
                        </m:sSup>
                        <m:r>
                          <a:rPr lang="en-US" i="1">
                            <a:latin typeface="Cambria Math"/>
                          </a:rPr>
                          <m:t>𝑚𝑟</m:t>
                        </m:r>
                      </m:num>
                      <m:den>
                        <m:sSup>
                          <m:sSupPr>
                            <m:ctrlPr>
                              <a:rPr lang="en-GB" i="1">
                                <a:latin typeface="Cambria Math" panose="02040503050406030204" pitchFamily="18" charset="0"/>
                              </a:rPr>
                            </m:ctrlPr>
                          </m:sSupPr>
                          <m:e>
                            <m:r>
                              <a:rPr lang="en-US" i="1">
                                <a:latin typeface="Cambria Math"/>
                              </a:rPr>
                              <m:t>𝑇</m:t>
                            </m:r>
                          </m:e>
                          <m:sup>
                            <m:r>
                              <a:rPr lang="en-US" i="1">
                                <a:latin typeface="Cambria Math"/>
                              </a:rPr>
                              <m:t>2</m:t>
                            </m:r>
                          </m:sup>
                        </m:sSup>
                      </m:den>
                    </m:f>
                  </m:oMath>
                </a14:m>
                <a:endParaRPr lang="en-GB" dirty="0"/>
              </a:p>
              <a:p>
                <a:endParaRPr lang="en-GB" dirty="0"/>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xfrm>
                <a:off x="4572000" y="1600200"/>
                <a:ext cx="4267200" cy="4953000"/>
              </a:xfrm>
              <a:blipFill>
                <a:blip r:embed="rId2"/>
                <a:stretch>
                  <a:fillRect l="-2857" t="-1232" r="-1857"/>
                </a:stretch>
              </a:blipFill>
            </p:spPr>
            <p:txBody>
              <a:bodyPr/>
              <a:lstStyle/>
              <a:p>
                <a:r>
                  <a:rPr lang="en-US">
                    <a:noFill/>
                  </a:rPr>
                  <a:t> </a:t>
                </a:r>
              </a:p>
            </p:txBody>
          </p:sp>
        </mc:Fallback>
      </mc:AlternateContent>
      <p:grpSp>
        <p:nvGrpSpPr>
          <p:cNvPr id="8" name="Group 2"/>
          <p:cNvGrpSpPr>
            <a:grpSpLocks/>
          </p:cNvGrpSpPr>
          <p:nvPr/>
        </p:nvGrpSpPr>
        <p:grpSpPr bwMode="auto">
          <a:xfrm>
            <a:off x="457200" y="1969532"/>
            <a:ext cx="4038600" cy="4396631"/>
            <a:chOff x="3930" y="3081"/>
            <a:chExt cx="2415" cy="2760"/>
          </a:xfrm>
        </p:grpSpPr>
        <p:sp>
          <p:nvSpPr>
            <p:cNvPr id="9" name="Oval 3"/>
            <p:cNvSpPr>
              <a:spLocks noChangeArrowheads="1"/>
            </p:cNvSpPr>
            <p:nvPr/>
          </p:nvSpPr>
          <p:spPr bwMode="auto">
            <a:xfrm>
              <a:off x="3930" y="3216"/>
              <a:ext cx="2415" cy="26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da-DK" dirty="0" smtClean="0"/>
            </a:p>
            <a:p>
              <a:endParaRPr lang="da-DK" dirty="0"/>
            </a:p>
            <a:p>
              <a:endParaRPr lang="da-DK" dirty="0" smtClean="0"/>
            </a:p>
            <a:p>
              <a:endParaRPr lang="da-DK" dirty="0"/>
            </a:p>
            <a:p>
              <a:endParaRPr lang="da-DK" dirty="0" smtClean="0"/>
            </a:p>
            <a:p>
              <a:endParaRPr lang="da-DK" dirty="0"/>
            </a:p>
            <a:p>
              <a:endParaRPr lang="da-DK" dirty="0" smtClean="0"/>
            </a:p>
            <a:p>
              <a:endParaRPr lang="da-DK" dirty="0"/>
            </a:p>
            <a:p>
              <a:endParaRPr lang="en-GB" dirty="0"/>
            </a:p>
          </p:txBody>
        </p:sp>
        <p:sp>
          <p:nvSpPr>
            <p:cNvPr id="10" name="Oval 4"/>
            <p:cNvSpPr>
              <a:spLocks noChangeArrowheads="1"/>
            </p:cNvSpPr>
            <p:nvPr/>
          </p:nvSpPr>
          <p:spPr bwMode="auto">
            <a:xfrm>
              <a:off x="4935" y="4367"/>
              <a:ext cx="480" cy="4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r>
                <a:rPr lang="da-DK" dirty="0" smtClean="0"/>
                <a:t>Sun</a:t>
              </a:r>
              <a:endParaRPr lang="en-GB" dirty="0"/>
            </a:p>
          </p:txBody>
        </p:sp>
        <p:sp>
          <p:nvSpPr>
            <p:cNvPr id="11" name="Oval 5"/>
            <p:cNvSpPr>
              <a:spLocks noChangeArrowheads="1"/>
            </p:cNvSpPr>
            <p:nvPr/>
          </p:nvSpPr>
          <p:spPr bwMode="auto">
            <a:xfrm>
              <a:off x="4935" y="3081"/>
              <a:ext cx="315"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dirty="0"/>
            </a:p>
          </p:txBody>
        </p:sp>
        <p:cxnSp>
          <p:nvCxnSpPr>
            <p:cNvPr id="3078" name="AutoShape 6"/>
            <p:cNvCxnSpPr>
              <a:cxnSpLocks noChangeShapeType="1"/>
            </p:cNvCxnSpPr>
            <p:nvPr/>
          </p:nvCxnSpPr>
          <p:spPr bwMode="auto">
            <a:xfrm>
              <a:off x="5097" y="3216"/>
              <a:ext cx="0" cy="1395"/>
            </a:xfrm>
            <a:prstGeom prst="straightConnector1">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cxnSp>
        <p:cxnSp>
          <p:nvCxnSpPr>
            <p:cNvPr id="3079" name="AutoShape 7"/>
            <p:cNvCxnSpPr>
              <a:cxnSpLocks noChangeShapeType="1"/>
            </p:cNvCxnSpPr>
            <p:nvPr/>
          </p:nvCxnSpPr>
          <p:spPr bwMode="auto">
            <a:xfrm flipH="1" flipV="1">
              <a:off x="4935" y="3795"/>
              <a:ext cx="162" cy="16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80" name="AutoShape 8"/>
            <p:cNvCxnSpPr>
              <a:cxnSpLocks noChangeShapeType="1"/>
            </p:cNvCxnSpPr>
            <p:nvPr/>
          </p:nvCxnSpPr>
          <p:spPr bwMode="auto">
            <a:xfrm flipV="1">
              <a:off x="5097" y="3795"/>
              <a:ext cx="153" cy="16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2" name="TextBox 11"/>
          <p:cNvSpPr txBox="1"/>
          <p:nvPr/>
        </p:nvSpPr>
        <p:spPr>
          <a:xfrm>
            <a:off x="2307582" y="1524000"/>
            <a:ext cx="1426218" cy="369332"/>
          </a:xfrm>
          <a:prstGeom prst="rect">
            <a:avLst/>
          </a:prstGeom>
          <a:noFill/>
        </p:spPr>
        <p:txBody>
          <a:bodyPr wrap="square" rtlCol="0">
            <a:spAutoFit/>
          </a:bodyPr>
          <a:lstStyle/>
          <a:p>
            <a:r>
              <a:rPr lang="da-DK" dirty="0" smtClean="0"/>
              <a:t>      Planet</a:t>
            </a:r>
            <a:endParaRPr lang="en-GB" dirty="0"/>
          </a:p>
        </p:txBody>
      </p:sp>
      <mc:AlternateContent xmlns:mc="http://schemas.openxmlformats.org/markup-compatibility/2006" xmlns:a14="http://schemas.microsoft.com/office/drawing/2010/main">
        <mc:Choice Requires="a14">
          <p:sp>
            <p:nvSpPr>
              <p:cNvPr id="13" name="TextBox 12"/>
              <p:cNvSpPr txBox="1"/>
              <p:nvPr/>
            </p:nvSpPr>
            <p:spPr>
              <a:xfrm>
                <a:off x="1949252" y="2286000"/>
                <a:ext cx="12584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𝑚𝑟</m:t>
                      </m:r>
                      <m:sSup>
                        <m:sSupPr>
                          <m:ctrlPr>
                            <a:rPr lang="en-GB" i="1">
                              <a:latin typeface="Cambria Math" panose="02040503050406030204" pitchFamily="18" charset="0"/>
                            </a:rPr>
                          </m:ctrlPr>
                        </m:sSupPr>
                        <m:e>
                          <m:r>
                            <a:rPr lang="en-US" i="1">
                              <a:latin typeface="Cambria Math"/>
                            </a:rPr>
                            <m:t>𝜔</m:t>
                          </m:r>
                        </m:e>
                        <m:sup>
                          <m:r>
                            <a:rPr lang="en-US" i="1">
                              <a:latin typeface="Cambria Math"/>
                            </a:rPr>
                            <m:t>2</m:t>
                          </m:r>
                        </m:sup>
                      </m:sSup>
                    </m:oMath>
                  </m:oMathPara>
                </a14:m>
                <a:endParaRPr lang="en-GB" dirty="0"/>
              </a:p>
            </p:txBody>
          </p:sp>
        </mc:Choice>
        <mc:Fallback xmlns="">
          <p:sp>
            <p:nvSpPr>
              <p:cNvPr id="13" name="TextBox 12"/>
              <p:cNvSpPr txBox="1">
                <a:spLocks noRot="1" noChangeAspect="1" noMove="1" noResize="1" noEditPoints="1" noAdjustHandles="1" noChangeArrowheads="1" noChangeShapeType="1" noTextEdit="1"/>
              </p:cNvSpPr>
              <p:nvPr/>
            </p:nvSpPr>
            <p:spPr>
              <a:xfrm>
                <a:off x="1949252" y="2286000"/>
                <a:ext cx="1258483" cy="369332"/>
              </a:xfrm>
              <a:prstGeom prst="rect">
                <a:avLst/>
              </a:prstGeom>
              <a:blipFill rotWithShape="1">
                <a:blip r:embed="rId3"/>
                <a:stretch>
                  <a:fillRect t="-8197" b="-24590"/>
                </a:stretch>
              </a:blipFill>
            </p:spPr>
            <p:txBody>
              <a:bodyPr/>
              <a:lstStyle/>
              <a:p>
                <a:r>
                  <a:rPr lang="en-GB">
                    <a:noFill/>
                  </a:rPr>
                  <a:t> </a:t>
                </a:r>
              </a:p>
            </p:txBody>
          </p:sp>
        </mc:Fallback>
      </mc:AlternateContent>
    </p:spTree>
    <p:extLst>
      <p:ext uri="{BB962C8B-B14F-4D97-AF65-F5344CB8AC3E}">
        <p14:creationId xmlns:p14="http://schemas.microsoft.com/office/powerpoint/2010/main" val="1563335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GRAVITATIONAL FORCE AND WEIGHT</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17638"/>
                <a:ext cx="8686800" cy="5287962"/>
              </a:xfrm>
            </p:spPr>
            <p:txBody>
              <a:bodyPr/>
              <a:lstStyle/>
              <a:p>
                <a:r>
                  <a:rPr lang="da-DK" dirty="0" smtClean="0"/>
                  <a:t>The weight of a body on any planet is balanced by the gravitational attraction between the body and the planet </a:t>
                </a:r>
              </a:p>
              <a:p>
                <a:pPr marL="457200" lvl="1"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US" i="1">
                              <a:latin typeface="Cambria Math"/>
                            </a:rPr>
                            <m:t>𝐹</m:t>
                          </m:r>
                        </m:e>
                        <m:sub>
                          <m:r>
                            <a:rPr lang="en-US" i="1">
                              <a:latin typeface="Cambria Math"/>
                            </a:rPr>
                            <m:t>𝑔</m:t>
                          </m:r>
                        </m:sub>
                      </m:sSub>
                      <m:r>
                        <a:rPr lang="en-US" i="1">
                          <a:latin typeface="Cambria Math"/>
                        </a:rPr>
                        <m:t>=</m:t>
                      </m:r>
                      <m:r>
                        <a:rPr lang="en-US" i="1">
                          <a:latin typeface="Cambria Math"/>
                        </a:rPr>
                        <m:t>𝑤</m:t>
                      </m:r>
                    </m:oMath>
                  </m:oMathPara>
                </a14:m>
                <a:endParaRPr lang="en-GB" dirty="0"/>
              </a:p>
              <a:p>
                <a:endParaRPr lang="en-GB" dirty="0"/>
              </a:p>
              <a:p>
                <a:pPr marL="0" indent="0">
                  <a:buNone/>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US" i="1">
                              <a:latin typeface="Cambria Math"/>
                            </a:rPr>
                            <m:t>𝐺</m:t>
                          </m:r>
                          <m:sSub>
                            <m:sSubPr>
                              <m:ctrlPr>
                                <a:rPr lang="en-GB" i="1">
                                  <a:latin typeface="Cambria Math" panose="02040503050406030204" pitchFamily="18" charset="0"/>
                                </a:rPr>
                              </m:ctrlPr>
                            </m:sSubPr>
                            <m:e>
                              <m:r>
                                <a:rPr lang="en-US" i="1">
                                  <a:latin typeface="Cambria Math"/>
                                </a:rPr>
                                <m:t>𝑚</m:t>
                              </m:r>
                            </m:e>
                            <m:sub>
                              <m:r>
                                <a:rPr lang="en-US" i="1">
                                  <a:latin typeface="Cambria Math"/>
                                </a:rPr>
                                <m:t>𝑒</m:t>
                              </m:r>
                            </m:sub>
                          </m:sSub>
                          <m:r>
                            <a:rPr lang="en-US" i="1">
                              <a:latin typeface="Cambria Math"/>
                            </a:rPr>
                            <m:t>𝑚</m:t>
                          </m:r>
                        </m:num>
                        <m:den>
                          <m:sSup>
                            <m:sSupPr>
                              <m:ctrlPr>
                                <a:rPr lang="en-GB" i="1">
                                  <a:latin typeface="Cambria Math" panose="02040503050406030204" pitchFamily="18" charset="0"/>
                                </a:rPr>
                              </m:ctrlPr>
                            </m:sSupPr>
                            <m:e>
                              <m:r>
                                <a:rPr lang="en-US" i="1">
                                  <a:latin typeface="Cambria Math"/>
                                </a:rPr>
                                <m:t>𝑟</m:t>
                              </m:r>
                            </m:e>
                            <m:sup>
                              <m:r>
                                <a:rPr lang="en-US" i="1">
                                  <a:latin typeface="Cambria Math"/>
                                </a:rPr>
                                <m:t>2</m:t>
                              </m:r>
                            </m:sup>
                          </m:sSup>
                        </m:den>
                      </m:f>
                      <m:r>
                        <a:rPr lang="en-US" i="1">
                          <a:latin typeface="Cambria Math"/>
                        </a:rPr>
                        <m:t>=</m:t>
                      </m:r>
                      <m:r>
                        <a:rPr lang="en-US" i="1">
                          <a:latin typeface="Cambria Math"/>
                        </a:rPr>
                        <m:t>𝑚𝑔</m:t>
                      </m:r>
                    </m:oMath>
                  </m:oMathPara>
                </a14:m>
                <a:endParaRPr lang="en-GB"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𝑔</m:t>
                      </m:r>
                      <m:r>
                        <a:rPr lang="en-US" i="1">
                          <a:latin typeface="Cambria Math"/>
                        </a:rPr>
                        <m:t>=</m:t>
                      </m:r>
                      <m:f>
                        <m:fPr>
                          <m:ctrlPr>
                            <a:rPr lang="en-GB" i="1">
                              <a:latin typeface="Cambria Math" panose="02040503050406030204" pitchFamily="18" charset="0"/>
                            </a:rPr>
                          </m:ctrlPr>
                        </m:fPr>
                        <m:num>
                          <m:r>
                            <a:rPr lang="en-US" i="1">
                              <a:latin typeface="Cambria Math"/>
                            </a:rPr>
                            <m:t>𝐺</m:t>
                          </m:r>
                          <m:sSub>
                            <m:sSubPr>
                              <m:ctrlPr>
                                <a:rPr lang="en-GB" i="1">
                                  <a:latin typeface="Cambria Math" panose="02040503050406030204" pitchFamily="18" charset="0"/>
                                </a:rPr>
                              </m:ctrlPr>
                            </m:sSubPr>
                            <m:e>
                              <m:r>
                                <a:rPr lang="en-US" i="1">
                                  <a:latin typeface="Cambria Math"/>
                                </a:rPr>
                                <m:t>𝑚</m:t>
                              </m:r>
                            </m:e>
                            <m:sub>
                              <m:r>
                                <a:rPr lang="en-US" i="1">
                                  <a:latin typeface="Cambria Math"/>
                                </a:rPr>
                                <m:t>𝑒</m:t>
                              </m:r>
                            </m:sub>
                          </m:sSub>
                        </m:num>
                        <m:den>
                          <m:sSup>
                            <m:sSupPr>
                              <m:ctrlPr>
                                <a:rPr lang="en-GB" i="1">
                                  <a:latin typeface="Cambria Math" panose="02040503050406030204" pitchFamily="18" charset="0"/>
                                </a:rPr>
                              </m:ctrlPr>
                            </m:sSupPr>
                            <m:e>
                              <m:r>
                                <a:rPr lang="en-US" i="1">
                                  <a:latin typeface="Cambria Math"/>
                                </a:rPr>
                                <m:t>𝑅</m:t>
                              </m:r>
                            </m:e>
                            <m:sup>
                              <m:r>
                                <a:rPr lang="en-US" i="1">
                                  <a:latin typeface="Cambria Math"/>
                                </a:rPr>
                                <m:t>2</m:t>
                              </m:r>
                            </m:sup>
                          </m:sSup>
                        </m:den>
                      </m:f>
                    </m:oMath>
                  </m:oMathPara>
                </a14:m>
                <a:endParaRPr lang="en-GB" dirty="0"/>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17638"/>
                <a:ext cx="8686800" cy="5287962"/>
              </a:xfrm>
              <a:blipFill>
                <a:blip r:embed="rId2"/>
                <a:stretch>
                  <a:fillRect l="-1614" t="-1499" r="-1123"/>
                </a:stretch>
              </a:blipFill>
            </p:spPr>
            <p:txBody>
              <a:bodyPr/>
              <a:lstStyle/>
              <a:p>
                <a:r>
                  <a:rPr lang="en-US">
                    <a:noFill/>
                  </a:rPr>
                  <a:t> </a:t>
                </a:r>
              </a:p>
            </p:txBody>
          </p:sp>
        </mc:Fallback>
      </mc:AlternateContent>
    </p:spTree>
    <p:extLst>
      <p:ext uri="{BB962C8B-B14F-4D97-AF65-F5344CB8AC3E}">
        <p14:creationId xmlns:p14="http://schemas.microsoft.com/office/powerpoint/2010/main" val="3736388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2011362"/>
          </a:xfrm>
        </p:spPr>
        <p:txBody>
          <a:bodyPr>
            <a:normAutofit fontScale="90000"/>
          </a:bodyPr>
          <a:lstStyle/>
          <a:p>
            <a:r>
              <a:rPr lang="en-US" dirty="0" smtClean="0"/>
              <a:t>Assignment. Submission date </a:t>
            </a:r>
            <a:r>
              <a:rPr lang="en-US" dirty="0"/>
              <a:t>3</a:t>
            </a:r>
            <a:r>
              <a:rPr lang="en-US" dirty="0" smtClean="0"/>
              <a:t>/12/2017  </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286000"/>
                <a:ext cx="8229600" cy="3840163"/>
              </a:xfrm>
            </p:spPr>
            <p:txBody>
              <a:bodyPr/>
              <a:lstStyle/>
              <a:p>
                <a:endParaRPr lang="en-US" dirty="0"/>
              </a:p>
              <a:p>
                <a:r>
                  <a:rPr lang="en-US" dirty="0" smtClean="0"/>
                  <a:t>Assuming </a:t>
                </a:r>
                <a:r>
                  <a:rPr lang="en-US" dirty="0"/>
                  <a:t>that the earth is homogeneous spherical body with radius R, show that its mean density </a:t>
                </a:r>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𝜌</m:t>
                      </m:r>
                      <m:r>
                        <a:rPr lang="en-US" i="1">
                          <a:latin typeface="Cambria Math"/>
                        </a:rPr>
                        <m:t>=</m:t>
                      </m:r>
                      <m:f>
                        <m:fPr>
                          <m:ctrlPr>
                            <a:rPr lang="en-GB" i="1">
                              <a:latin typeface="Cambria Math" panose="02040503050406030204" pitchFamily="18" charset="0"/>
                            </a:rPr>
                          </m:ctrlPr>
                        </m:fPr>
                        <m:num>
                          <m:r>
                            <a:rPr lang="en-US" i="1">
                              <a:latin typeface="Cambria Math"/>
                            </a:rPr>
                            <m:t>3</m:t>
                          </m:r>
                          <m:r>
                            <a:rPr lang="en-US" i="1">
                              <a:latin typeface="Cambria Math"/>
                            </a:rPr>
                            <m:t>𝑔</m:t>
                          </m:r>
                        </m:num>
                        <m:den>
                          <m:r>
                            <a:rPr lang="en-US" i="1">
                              <a:latin typeface="Cambria Math"/>
                            </a:rPr>
                            <m:t>4</m:t>
                          </m:r>
                          <m:r>
                            <a:rPr lang="en-US" i="1">
                              <a:latin typeface="Cambria Math"/>
                            </a:rPr>
                            <m:t>𝜋</m:t>
                          </m:r>
                          <m:r>
                            <a:rPr lang="en-US" i="1">
                              <a:latin typeface="Cambria Math"/>
                            </a:rPr>
                            <m:t>𝐺𝑅</m:t>
                          </m:r>
                        </m:den>
                      </m:f>
                    </m:oMath>
                  </m:oMathPara>
                </a14:m>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286000"/>
                <a:ext cx="8229600" cy="3840163"/>
              </a:xfrm>
              <a:blipFill>
                <a:blip r:embed="rId2"/>
                <a:stretch>
                  <a:fillRect l="-1704"/>
                </a:stretch>
              </a:blipFill>
            </p:spPr>
            <p:txBody>
              <a:bodyPr/>
              <a:lstStyle/>
              <a:p>
                <a:r>
                  <a:rPr lang="en-US">
                    <a:noFill/>
                  </a:rPr>
                  <a:t> </a:t>
                </a:r>
              </a:p>
            </p:txBody>
          </p:sp>
        </mc:Fallback>
      </mc:AlternateContent>
    </p:spTree>
    <p:extLst>
      <p:ext uri="{BB962C8B-B14F-4D97-AF65-F5344CB8AC3E}">
        <p14:creationId xmlns:p14="http://schemas.microsoft.com/office/powerpoint/2010/main" val="491435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GRAVITATIONAL POTENTIAL ENERGY</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gravitational potential energy is the work done in moving a body of mass m, through a distance r, in the gravitational force field.</a:t>
                </a:r>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𝐺𝑃𝐸</m:t>
                      </m:r>
                      <m:r>
                        <a:rPr lang="en-US" i="1">
                          <a:latin typeface="Cambria Math"/>
                        </a:rPr>
                        <m:t>=−</m:t>
                      </m:r>
                      <m:f>
                        <m:fPr>
                          <m:ctrlPr>
                            <a:rPr lang="en-GB" i="1">
                              <a:latin typeface="Cambria Math" panose="02040503050406030204" pitchFamily="18" charset="0"/>
                            </a:rPr>
                          </m:ctrlPr>
                        </m:fPr>
                        <m:num>
                          <m:r>
                            <a:rPr lang="en-US" i="1">
                              <a:latin typeface="Cambria Math"/>
                            </a:rPr>
                            <m:t>𝐺𝑚𝑀</m:t>
                          </m:r>
                        </m:num>
                        <m:den>
                          <m:sSup>
                            <m:sSupPr>
                              <m:ctrlPr>
                                <a:rPr lang="en-GB" i="1">
                                  <a:latin typeface="Cambria Math" panose="02040503050406030204" pitchFamily="18" charset="0"/>
                                </a:rPr>
                              </m:ctrlPr>
                            </m:sSupPr>
                            <m:e>
                              <m:r>
                                <a:rPr lang="en-US" i="1">
                                  <a:latin typeface="Cambria Math"/>
                                </a:rPr>
                                <m:t>𝑟</m:t>
                              </m:r>
                            </m:e>
                            <m:sup>
                              <m:r>
                                <a:rPr lang="en-US" i="1">
                                  <a:latin typeface="Cambria Math"/>
                                </a:rPr>
                                <m:t>1</m:t>
                              </m:r>
                            </m:sup>
                          </m:sSup>
                        </m:den>
                      </m:f>
                    </m:oMath>
                  </m:oMathPara>
                </a14:m>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22"/>
                </a:stretch>
              </a:blipFill>
            </p:spPr>
            <p:txBody>
              <a:bodyPr/>
              <a:lstStyle/>
              <a:p>
                <a:r>
                  <a:rPr lang="en-GB">
                    <a:noFill/>
                  </a:rPr>
                  <a:t> </a:t>
                </a:r>
              </a:p>
            </p:txBody>
          </p:sp>
        </mc:Fallback>
      </mc:AlternateContent>
    </p:spTree>
    <p:extLst>
      <p:ext uri="{BB962C8B-B14F-4D97-AF65-F5344CB8AC3E}">
        <p14:creationId xmlns:p14="http://schemas.microsoft.com/office/powerpoint/2010/main" val="6934931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GRAVITATIONAL POTENTIAL</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a:t>
                </a:r>
                <a:r>
                  <a:rPr lang="en-US" dirty="0"/>
                  <a:t>gravitational potential at a point in the gravitational force field of a mass is the WORK DONE in bringing a unit mass from infinity to that point.</a:t>
                </a:r>
                <a:endParaRPr lang="en-GB" dirty="0"/>
              </a:p>
              <a:p>
                <a:pPr marL="0" indent="0">
                  <a:buNone/>
                </a:pPr>
                <a:r>
                  <a:rPr lang="en-US" dirty="0"/>
                  <a:t> </a:t>
                </a: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US" i="1">
                              <a:latin typeface="Cambria Math"/>
                            </a:rPr>
                            <m:t>𝑃</m:t>
                          </m:r>
                        </m:e>
                        <m:sub>
                          <m:r>
                            <a:rPr lang="en-US" i="1">
                              <a:latin typeface="Cambria Math"/>
                            </a:rPr>
                            <m:t>𝐸</m:t>
                          </m:r>
                        </m:sub>
                      </m:sSub>
                      <m:r>
                        <a:rPr lang="en-US" i="1">
                          <a:latin typeface="Cambria Math"/>
                        </a:rPr>
                        <m:t>=−</m:t>
                      </m:r>
                      <m:f>
                        <m:fPr>
                          <m:ctrlPr>
                            <a:rPr lang="en-GB" i="1">
                              <a:latin typeface="Cambria Math" panose="02040503050406030204" pitchFamily="18" charset="0"/>
                            </a:rPr>
                          </m:ctrlPr>
                        </m:fPr>
                        <m:num>
                          <m:r>
                            <a:rPr lang="en-US" i="1">
                              <a:latin typeface="Cambria Math"/>
                            </a:rPr>
                            <m:t>𝐺𝑀</m:t>
                          </m:r>
                        </m:num>
                        <m:den>
                          <m:r>
                            <a:rPr lang="en-US" i="1">
                              <a:latin typeface="Cambria Math"/>
                            </a:rPr>
                            <m:t>𝑟</m:t>
                          </m:r>
                        </m:den>
                      </m:f>
                    </m:oMath>
                  </m:oMathPara>
                </a14:m>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704"/>
                </a:stretch>
              </a:blipFill>
            </p:spPr>
            <p:txBody>
              <a:bodyPr/>
              <a:lstStyle/>
              <a:p>
                <a:r>
                  <a:rPr lang="en-GB">
                    <a:noFill/>
                  </a:rPr>
                  <a:t> </a:t>
                </a:r>
              </a:p>
            </p:txBody>
          </p:sp>
        </mc:Fallback>
      </mc:AlternateContent>
    </p:spTree>
    <p:extLst>
      <p:ext uri="{BB962C8B-B14F-4D97-AF65-F5344CB8AC3E}">
        <p14:creationId xmlns:p14="http://schemas.microsoft.com/office/powerpoint/2010/main" val="4094117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 system of masses m</a:t>
            </a:r>
            <a:r>
              <a:rPr lang="en-US" baseline="-25000" dirty="0"/>
              <a:t>1</a:t>
            </a:r>
            <a:r>
              <a:rPr lang="en-US" dirty="0"/>
              <a:t>, m</a:t>
            </a:r>
            <a:r>
              <a:rPr lang="en-US" baseline="-25000" dirty="0"/>
              <a:t>2</a:t>
            </a:r>
            <a:r>
              <a:rPr lang="en-US" dirty="0"/>
              <a:t> and m</a:t>
            </a:r>
            <a:r>
              <a:rPr lang="en-US" baseline="-25000" dirty="0"/>
              <a:t>3</a:t>
            </a:r>
            <a:r>
              <a:rPr lang="en-US" dirty="0"/>
              <a:t> </a:t>
            </a:r>
            <a:endParaRPr lang="en-GB" dirty="0"/>
          </a:p>
        </p:txBody>
      </p:sp>
      <mc:AlternateContent xmlns:mc="http://schemas.openxmlformats.org/markup-compatibility/2006" xmlns:a14="http://schemas.microsoft.com/office/drawing/2010/main">
        <mc:Choice Requires="a14">
          <p:sp>
            <p:nvSpPr>
              <p:cNvPr id="6" name="Content Placeholder 5"/>
              <p:cNvSpPr>
                <a:spLocks noGrp="1"/>
              </p:cNvSpPr>
              <p:nvPr>
                <p:ph sz="half" idx="2"/>
              </p:nvPr>
            </p:nvSpPr>
            <p:spPr>
              <a:xfrm>
                <a:off x="3276600" y="1447800"/>
                <a:ext cx="5867400" cy="5410200"/>
              </a:xfrm>
            </p:spPr>
            <p:txBody>
              <a:bodyPr>
                <a:normAutofit/>
              </a:bodyPr>
              <a:lstStyle/>
              <a:p>
                <a:r>
                  <a:rPr lang="en-US" dirty="0" smtClean="0"/>
                  <a:t>The gravitational potential </a:t>
                </a:r>
                <a:r>
                  <a:rPr lang="en-US" dirty="0"/>
                  <a:t>at </a:t>
                </a:r>
                <a:r>
                  <a:rPr lang="en-US" dirty="0" smtClean="0"/>
                  <a:t>a </a:t>
                </a:r>
                <a:r>
                  <a:rPr lang="en-US" dirty="0"/>
                  <a:t>point P is the sum of potentials due to each of the point </a:t>
                </a:r>
                <a:r>
                  <a:rPr lang="en-US" dirty="0" smtClean="0"/>
                  <a:t> </a:t>
                </a:r>
                <a:endParaRPr lang="en-GB" dirty="0"/>
              </a:p>
              <a:p>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𝑃𝑜𝑡𝑒𝑛𝑡𝑖𝑎𝑙</m:t>
                      </m:r>
                      <m:r>
                        <a:rPr lang="en-US" i="1">
                          <a:latin typeface="Cambria Math"/>
                        </a:rPr>
                        <m:t> = − </m:t>
                      </m:r>
                      <m:f>
                        <m:fPr>
                          <m:ctrlPr>
                            <a:rPr lang="en-GB" i="1">
                              <a:latin typeface="Cambria Math" panose="02040503050406030204" pitchFamily="18" charset="0"/>
                            </a:rPr>
                          </m:ctrlPr>
                        </m:fPr>
                        <m:num>
                          <m:r>
                            <a:rPr lang="en-US" i="1">
                              <a:latin typeface="Cambria Math"/>
                            </a:rPr>
                            <m:t>𝐺𝑚</m:t>
                          </m:r>
                          <m:r>
                            <a:rPr lang="en-US" i="1">
                              <a:latin typeface="Cambria Math"/>
                            </a:rPr>
                            <m:t>1</m:t>
                          </m:r>
                        </m:num>
                        <m:den>
                          <m:sSub>
                            <m:sSubPr>
                              <m:ctrlPr>
                                <a:rPr lang="en-GB" i="1">
                                  <a:latin typeface="Cambria Math" panose="02040503050406030204" pitchFamily="18" charset="0"/>
                                </a:rPr>
                              </m:ctrlPr>
                            </m:sSubPr>
                            <m:e>
                              <m:r>
                                <a:rPr lang="en-US" i="1">
                                  <a:latin typeface="Cambria Math"/>
                                </a:rPr>
                                <m:t>𝑟</m:t>
                              </m:r>
                            </m:e>
                            <m:sub>
                              <m:r>
                                <a:rPr lang="en-US" i="1">
                                  <a:latin typeface="Cambria Math"/>
                                </a:rPr>
                                <m:t>1</m:t>
                              </m:r>
                            </m:sub>
                          </m:sSub>
                        </m:den>
                      </m:f>
                      <m:r>
                        <a:rPr lang="en-US" i="1">
                          <a:latin typeface="Cambria Math"/>
                        </a:rPr>
                        <m:t>−</m:t>
                      </m:r>
                      <m:f>
                        <m:fPr>
                          <m:ctrlPr>
                            <a:rPr lang="en-GB" i="1">
                              <a:latin typeface="Cambria Math" panose="02040503050406030204" pitchFamily="18" charset="0"/>
                            </a:rPr>
                          </m:ctrlPr>
                        </m:fPr>
                        <m:num>
                          <m:r>
                            <a:rPr lang="en-US" i="1">
                              <a:latin typeface="Cambria Math"/>
                            </a:rPr>
                            <m:t>𝐺𝑚</m:t>
                          </m:r>
                          <m:r>
                            <a:rPr lang="en-US" i="1">
                              <a:latin typeface="Cambria Math"/>
                            </a:rPr>
                            <m:t>2</m:t>
                          </m:r>
                        </m:num>
                        <m:den>
                          <m:sSub>
                            <m:sSubPr>
                              <m:ctrlPr>
                                <a:rPr lang="en-GB" i="1">
                                  <a:latin typeface="Cambria Math" panose="02040503050406030204" pitchFamily="18" charset="0"/>
                                </a:rPr>
                              </m:ctrlPr>
                            </m:sSubPr>
                            <m:e>
                              <m:r>
                                <a:rPr lang="en-US" i="1">
                                  <a:latin typeface="Cambria Math"/>
                                </a:rPr>
                                <m:t>𝑟</m:t>
                              </m:r>
                            </m:e>
                            <m:sub>
                              <m:r>
                                <a:rPr lang="en-US" i="1">
                                  <a:latin typeface="Cambria Math"/>
                                </a:rPr>
                                <m:t>2</m:t>
                              </m:r>
                            </m:sub>
                          </m:sSub>
                        </m:den>
                      </m:f>
                      <m:r>
                        <a:rPr lang="en-US" i="1">
                          <a:latin typeface="Cambria Math"/>
                        </a:rPr>
                        <m:t>−</m:t>
                      </m:r>
                      <m:f>
                        <m:fPr>
                          <m:ctrlPr>
                            <a:rPr lang="en-GB" i="1">
                              <a:latin typeface="Cambria Math" panose="02040503050406030204" pitchFamily="18" charset="0"/>
                            </a:rPr>
                          </m:ctrlPr>
                        </m:fPr>
                        <m:num>
                          <m:r>
                            <a:rPr lang="en-US" i="1">
                              <a:latin typeface="Cambria Math"/>
                            </a:rPr>
                            <m:t>𝐺𝑚</m:t>
                          </m:r>
                          <m:r>
                            <a:rPr lang="en-US" i="1">
                              <a:latin typeface="Cambria Math"/>
                            </a:rPr>
                            <m:t>3</m:t>
                          </m:r>
                        </m:num>
                        <m:den>
                          <m:sSub>
                            <m:sSubPr>
                              <m:ctrlPr>
                                <a:rPr lang="en-GB" i="1">
                                  <a:latin typeface="Cambria Math" panose="02040503050406030204" pitchFamily="18" charset="0"/>
                                </a:rPr>
                              </m:ctrlPr>
                            </m:sSubPr>
                            <m:e>
                              <m:r>
                                <a:rPr lang="en-US" i="1">
                                  <a:latin typeface="Cambria Math"/>
                                </a:rPr>
                                <m:t>𝑟</m:t>
                              </m:r>
                            </m:e>
                            <m:sub>
                              <m:r>
                                <a:rPr lang="en-US" i="1">
                                  <a:latin typeface="Cambria Math"/>
                                </a:rPr>
                                <m:t>3</m:t>
                              </m:r>
                            </m:sub>
                          </m:sSub>
                        </m:den>
                      </m:f>
                      <m:r>
                        <a:rPr lang="en-US" i="1">
                          <a:latin typeface="Cambria Math"/>
                        </a:rPr>
                        <m:t> </m:t>
                      </m:r>
                    </m:oMath>
                  </m:oMathPara>
                </a14:m>
                <a:endParaRPr lang="en-GB" dirty="0"/>
              </a:p>
              <a:p>
                <a:endParaRPr lang="en-GB" dirty="0"/>
              </a:p>
              <a:p>
                <a14:m>
                  <m:oMath xmlns:m="http://schemas.openxmlformats.org/officeDocument/2006/math">
                    <m:r>
                      <a:rPr lang="en-US" i="1">
                        <a:latin typeface="Cambria Math"/>
                      </a:rPr>
                      <m:t>𝑃</m:t>
                    </m:r>
                    <m:r>
                      <a:rPr lang="en-US" i="1">
                        <a:latin typeface="Cambria Math"/>
                      </a:rPr>
                      <m:t>=−</m:t>
                    </m:r>
                    <m:r>
                      <a:rPr lang="en-US" i="1">
                        <a:latin typeface="Cambria Math"/>
                      </a:rPr>
                      <m:t>𝐺</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US" i="1">
                                    <a:latin typeface="Cambria Math"/>
                                  </a:rPr>
                                  <m:t>𝑚</m:t>
                                </m:r>
                              </m:e>
                              <m:sub>
                                <m:r>
                                  <a:rPr lang="en-US" i="1">
                                    <a:latin typeface="Cambria Math"/>
                                  </a:rPr>
                                  <m:t>1</m:t>
                                </m:r>
                              </m:sub>
                            </m:sSub>
                          </m:num>
                          <m:den>
                            <m:sSub>
                              <m:sSubPr>
                                <m:ctrlPr>
                                  <a:rPr lang="en-GB" i="1">
                                    <a:latin typeface="Cambria Math" panose="02040503050406030204" pitchFamily="18" charset="0"/>
                                  </a:rPr>
                                </m:ctrlPr>
                              </m:sSubPr>
                              <m:e>
                                <m:r>
                                  <a:rPr lang="en-US" i="1">
                                    <a:latin typeface="Cambria Math"/>
                                  </a:rPr>
                                  <m:t>𝑟</m:t>
                                </m:r>
                              </m:e>
                              <m:sub>
                                <m:r>
                                  <a:rPr lang="en-US" i="1">
                                    <a:latin typeface="Cambria Math"/>
                                  </a:rPr>
                                  <m:t>1</m:t>
                                </m:r>
                              </m:sub>
                            </m:sSub>
                          </m:den>
                        </m:f>
                        <m:r>
                          <a:rPr lang="en-US" i="1">
                            <a:latin typeface="Cambria Math"/>
                          </a:rPr>
                          <m:t>+ </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US" i="1">
                                    <a:latin typeface="Cambria Math" panose="02040503050406030204" pitchFamily="18" charset="0"/>
                                  </a:rPr>
                                  <m:t>𝑚</m:t>
                                </m:r>
                              </m:e>
                              <m:sub>
                                <m:r>
                                  <a:rPr lang="en-US" i="1">
                                    <a:latin typeface="Cambria Math"/>
                                  </a:rPr>
                                  <m:t>2</m:t>
                                </m:r>
                              </m:sub>
                            </m:sSub>
                          </m:num>
                          <m:den>
                            <m:sSub>
                              <m:sSubPr>
                                <m:ctrlPr>
                                  <a:rPr lang="en-GB" i="1">
                                    <a:latin typeface="Cambria Math" panose="02040503050406030204" pitchFamily="18" charset="0"/>
                                  </a:rPr>
                                </m:ctrlPr>
                              </m:sSubPr>
                              <m:e>
                                <m:r>
                                  <a:rPr lang="en-US" i="1">
                                    <a:latin typeface="Cambria Math"/>
                                  </a:rPr>
                                  <m:t>𝑟</m:t>
                                </m:r>
                              </m:e>
                              <m:sub>
                                <m:r>
                                  <a:rPr lang="en-US" i="1">
                                    <a:latin typeface="Cambria Math"/>
                                  </a:rPr>
                                  <m:t>2</m:t>
                                </m:r>
                              </m:sub>
                            </m:sSub>
                          </m:den>
                        </m:f>
                        <m:r>
                          <a:rPr lang="en-US" i="1">
                            <a:latin typeface="Cambria Math"/>
                          </a:rPr>
                          <m:t>+ </m:t>
                        </m:r>
                        <m:f>
                          <m:fPr>
                            <m:ctrlPr>
                              <a:rPr lang="en-GB" i="1">
                                <a:latin typeface="Cambria Math" panose="02040503050406030204" pitchFamily="18" charset="0"/>
                              </a:rPr>
                            </m:ctrlPr>
                          </m:fPr>
                          <m:num>
                            <m:r>
                              <a:rPr lang="en-US" i="1">
                                <a:latin typeface="Cambria Math"/>
                              </a:rPr>
                              <m:t>𝑚</m:t>
                            </m:r>
                            <m:r>
                              <a:rPr lang="en-US" i="1">
                                <a:latin typeface="Cambria Math"/>
                              </a:rPr>
                              <m:t>3</m:t>
                            </m:r>
                          </m:num>
                          <m:den>
                            <m:r>
                              <a:rPr lang="en-US" i="1">
                                <a:latin typeface="Cambria Math"/>
                              </a:rPr>
                              <m:t>𝑟</m:t>
                            </m:r>
                            <m:r>
                              <a:rPr lang="en-US" i="1">
                                <a:latin typeface="Cambria Math"/>
                              </a:rPr>
                              <m:t>3</m:t>
                            </m:r>
                          </m:den>
                        </m:f>
                      </m:e>
                    </m:d>
                    <m:r>
                      <a:rPr lang="en-US" i="1">
                        <a:latin typeface="Cambria Math"/>
                      </a:rPr>
                      <m:t> </m:t>
                    </m:r>
                  </m:oMath>
                </a14:m>
                <a:endParaRPr lang="en-GB" dirty="0"/>
              </a:p>
              <a:p>
                <a:pPr marL="0" indent="0">
                  <a:buNone/>
                </a:pPr>
                <a:r>
                  <a:rPr lang="en-US" dirty="0"/>
                  <a:t> </a:t>
                </a:r>
                <a:endParaRPr lang="en-GB" dirty="0"/>
              </a:p>
              <a:p>
                <a:endParaRPr lang="en-GB" dirty="0"/>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xfrm>
                <a:off x="3276600" y="1447800"/>
                <a:ext cx="5867400" cy="5410200"/>
              </a:xfrm>
              <a:blipFill>
                <a:blip r:embed="rId2"/>
                <a:stretch>
                  <a:fillRect l="-1871" t="-1127" r="-1975"/>
                </a:stretch>
              </a:blipFill>
            </p:spPr>
            <p:txBody>
              <a:bodyPr/>
              <a:lstStyle/>
              <a:p>
                <a:r>
                  <a:rPr lang="en-US">
                    <a:noFill/>
                  </a:rPr>
                  <a:t> </a:t>
                </a:r>
              </a:p>
            </p:txBody>
          </p:sp>
        </mc:Fallback>
      </mc:AlternateContent>
      <p:grpSp>
        <p:nvGrpSpPr>
          <p:cNvPr id="4" name="Group 2"/>
          <p:cNvGrpSpPr>
            <a:grpSpLocks/>
          </p:cNvGrpSpPr>
          <p:nvPr/>
        </p:nvGrpSpPr>
        <p:grpSpPr bwMode="auto">
          <a:xfrm>
            <a:off x="228600" y="2273200"/>
            <a:ext cx="3276600" cy="2628698"/>
            <a:chOff x="5583" y="9371"/>
            <a:chExt cx="2975" cy="1701"/>
          </a:xfrm>
        </p:grpSpPr>
        <p:sp>
          <p:nvSpPr>
            <p:cNvPr id="5" name="Oval 3"/>
            <p:cNvSpPr>
              <a:spLocks noChangeArrowheads="1"/>
            </p:cNvSpPr>
            <p:nvPr/>
          </p:nvSpPr>
          <p:spPr bwMode="auto">
            <a:xfrm>
              <a:off x="7186" y="9371"/>
              <a:ext cx="81" cy="7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cxnSp>
          <p:nvCxnSpPr>
            <p:cNvPr id="4100" name="AutoShape 4"/>
            <p:cNvCxnSpPr>
              <a:cxnSpLocks noChangeShapeType="1"/>
            </p:cNvCxnSpPr>
            <p:nvPr/>
          </p:nvCxnSpPr>
          <p:spPr bwMode="auto">
            <a:xfrm flipH="1">
              <a:off x="5583" y="9442"/>
              <a:ext cx="1603" cy="107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01" name="AutoShape 5"/>
            <p:cNvCxnSpPr>
              <a:cxnSpLocks noChangeShapeType="1"/>
            </p:cNvCxnSpPr>
            <p:nvPr/>
          </p:nvCxnSpPr>
          <p:spPr bwMode="auto">
            <a:xfrm>
              <a:off x="7186" y="9442"/>
              <a:ext cx="0" cy="16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02" name="AutoShape 6"/>
            <p:cNvCxnSpPr>
              <a:cxnSpLocks noChangeShapeType="1"/>
            </p:cNvCxnSpPr>
            <p:nvPr/>
          </p:nvCxnSpPr>
          <p:spPr bwMode="auto">
            <a:xfrm>
              <a:off x="7186" y="9442"/>
              <a:ext cx="1372" cy="159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03" name="AutoShape 7"/>
            <p:cNvCxnSpPr>
              <a:cxnSpLocks noChangeShapeType="1"/>
            </p:cNvCxnSpPr>
            <p:nvPr/>
          </p:nvCxnSpPr>
          <p:spPr bwMode="auto">
            <a:xfrm flipH="1">
              <a:off x="6263" y="9903"/>
              <a:ext cx="217" cy="1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04" name="AutoShape 8"/>
            <p:cNvCxnSpPr>
              <a:cxnSpLocks noChangeShapeType="1"/>
            </p:cNvCxnSpPr>
            <p:nvPr/>
          </p:nvCxnSpPr>
          <p:spPr bwMode="auto">
            <a:xfrm>
              <a:off x="6480" y="9917"/>
              <a:ext cx="0" cy="20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05" name="AutoShape 9"/>
            <p:cNvCxnSpPr>
              <a:cxnSpLocks noChangeShapeType="1"/>
            </p:cNvCxnSpPr>
            <p:nvPr/>
          </p:nvCxnSpPr>
          <p:spPr bwMode="auto">
            <a:xfrm flipH="1">
              <a:off x="7078" y="9808"/>
              <a:ext cx="108" cy="1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06" name="AutoShape 10"/>
            <p:cNvCxnSpPr>
              <a:cxnSpLocks noChangeShapeType="1"/>
            </p:cNvCxnSpPr>
            <p:nvPr/>
          </p:nvCxnSpPr>
          <p:spPr bwMode="auto">
            <a:xfrm>
              <a:off x="7576" y="9903"/>
              <a:ext cx="0" cy="20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07" name="AutoShape 11"/>
            <p:cNvCxnSpPr>
              <a:cxnSpLocks noChangeShapeType="1"/>
            </p:cNvCxnSpPr>
            <p:nvPr/>
          </p:nvCxnSpPr>
          <p:spPr bwMode="auto">
            <a:xfrm flipH="1" flipV="1">
              <a:off x="7186" y="9822"/>
              <a:ext cx="81" cy="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08" name="AutoShape 12"/>
            <p:cNvCxnSpPr>
              <a:cxnSpLocks noChangeShapeType="1"/>
            </p:cNvCxnSpPr>
            <p:nvPr/>
          </p:nvCxnSpPr>
          <p:spPr bwMode="auto">
            <a:xfrm flipH="1" flipV="1">
              <a:off x="7576" y="9903"/>
              <a:ext cx="217" cy="9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7" name="TextBox 6"/>
          <p:cNvSpPr txBox="1"/>
          <p:nvPr/>
        </p:nvSpPr>
        <p:spPr>
          <a:xfrm>
            <a:off x="134076" y="4079587"/>
            <a:ext cx="3375421" cy="1800493"/>
          </a:xfrm>
          <a:prstGeom prst="rect">
            <a:avLst/>
          </a:prstGeom>
          <a:noFill/>
        </p:spPr>
        <p:txBody>
          <a:bodyPr wrap="square" rtlCol="0">
            <a:spAutoFit/>
          </a:bodyPr>
          <a:lstStyle/>
          <a:p>
            <a:r>
              <a:rPr lang="da-DK" dirty="0" smtClean="0"/>
              <a:t>  </a:t>
            </a:r>
            <a:r>
              <a:rPr lang="en-US" dirty="0" smtClean="0"/>
              <a:t>m</a:t>
            </a:r>
            <a:r>
              <a:rPr lang="en-US" sz="2500" baseline="-25000" dirty="0" smtClean="0">
                <a:latin typeface="Times New Roman" pitchFamily="18" charset="0"/>
                <a:cs typeface="Times New Roman" pitchFamily="18" charset="0"/>
              </a:rPr>
              <a:t>1	 </a:t>
            </a:r>
            <a:r>
              <a:rPr lang="en-US" sz="2500" dirty="0" smtClean="0">
                <a:latin typeface="Times New Roman" pitchFamily="18" charset="0"/>
                <a:cs typeface="Times New Roman" pitchFamily="18" charset="0"/>
              </a:rPr>
              <a:t>  	     </a:t>
            </a:r>
          </a:p>
          <a:p>
            <a:r>
              <a:rPr lang="en-US" sz="2500" dirty="0" smtClean="0">
                <a:latin typeface="Times New Roman" pitchFamily="18" charset="0"/>
                <a:cs typeface="Times New Roman" pitchFamily="18" charset="0"/>
              </a:rPr>
              <a:t>		            m</a:t>
            </a:r>
            <a:r>
              <a:rPr lang="en-US" sz="2500" baseline="-25000" dirty="0" smtClean="0">
                <a:latin typeface="Times New Roman" pitchFamily="18" charset="0"/>
                <a:cs typeface="Times New Roman" pitchFamily="18" charset="0"/>
              </a:rPr>
              <a:t>3</a:t>
            </a:r>
            <a:r>
              <a:rPr lang="en-US" sz="2500" dirty="0" smtClean="0">
                <a:latin typeface="Times New Roman" pitchFamily="18" charset="0"/>
                <a:cs typeface="Times New Roman" pitchFamily="18" charset="0"/>
              </a:rPr>
              <a:t>                     	         m</a:t>
            </a:r>
            <a:r>
              <a:rPr lang="en-US" sz="2500" baseline="-25000" dirty="0" smtClean="0">
                <a:latin typeface="Times New Roman" pitchFamily="18" charset="0"/>
                <a:cs typeface="Times New Roman" pitchFamily="18" charset="0"/>
              </a:rPr>
              <a:t>2	</a:t>
            </a:r>
            <a:r>
              <a:rPr lang="en-US" baseline="-25000" dirty="0" smtClean="0"/>
              <a:t>	</a:t>
            </a:r>
            <a:endParaRPr lang="en-GB" dirty="0" smtClean="0"/>
          </a:p>
          <a:p>
            <a:r>
              <a:rPr lang="en-US" baseline="-25000" dirty="0"/>
              <a:t> </a:t>
            </a:r>
            <a:endParaRPr lang="en-GB" dirty="0"/>
          </a:p>
        </p:txBody>
      </p:sp>
      <p:sp>
        <p:nvSpPr>
          <p:cNvPr id="18" name="TextBox 17"/>
          <p:cNvSpPr txBox="1"/>
          <p:nvPr/>
        </p:nvSpPr>
        <p:spPr>
          <a:xfrm>
            <a:off x="457306" y="3300245"/>
            <a:ext cx="2954655" cy="1138773"/>
          </a:xfrm>
          <a:prstGeom prst="rect">
            <a:avLst/>
          </a:prstGeom>
          <a:noFill/>
        </p:spPr>
        <p:txBody>
          <a:bodyPr wrap="none" rtlCol="0">
            <a:spAutoFit/>
          </a:bodyPr>
          <a:lstStyle/>
          <a:p>
            <a:r>
              <a:rPr lang="da-DK" dirty="0" smtClean="0"/>
              <a:t>        </a:t>
            </a:r>
            <a:r>
              <a:rPr lang="en-US" dirty="0" smtClean="0"/>
              <a:t> </a:t>
            </a:r>
            <a:r>
              <a:rPr lang="en-US" sz="2500" dirty="0">
                <a:latin typeface="Times New Roman" pitchFamily="18" charset="0"/>
                <a:cs typeface="Times New Roman" pitchFamily="18" charset="0"/>
              </a:rPr>
              <a:t>r</a:t>
            </a:r>
            <a:r>
              <a:rPr lang="en-US" sz="2500" baseline="-25000" dirty="0">
                <a:latin typeface="Times New Roman" pitchFamily="18" charset="0"/>
                <a:cs typeface="Times New Roman" pitchFamily="18" charset="0"/>
              </a:rPr>
              <a:t>1	 </a:t>
            </a: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r</a:t>
            </a:r>
            <a:r>
              <a:rPr lang="en-US" sz="2500" baseline="-25000" dirty="0">
                <a:latin typeface="Times New Roman" pitchFamily="18" charset="0"/>
                <a:cs typeface="Times New Roman" pitchFamily="18" charset="0"/>
              </a:rPr>
              <a:t>3</a:t>
            </a:r>
            <a:endParaRPr lang="en-GB" sz="2500" dirty="0">
              <a:latin typeface="Times New Roman" pitchFamily="18" charset="0"/>
              <a:cs typeface="Times New Roman" pitchFamily="18" charset="0"/>
            </a:endParaRPr>
          </a:p>
          <a:p>
            <a:r>
              <a:rPr lang="en-US" sz="2500" baseline="-25000" dirty="0">
                <a:latin typeface="Times New Roman" pitchFamily="18" charset="0"/>
                <a:cs typeface="Times New Roman" pitchFamily="18" charset="0"/>
              </a:rPr>
              <a:t>	</a:t>
            </a:r>
            <a:r>
              <a:rPr lang="en-US" sz="2500" baseline="-250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r</a:t>
            </a:r>
            <a:r>
              <a:rPr lang="en-US" sz="2500" baseline="-25000" dirty="0">
                <a:latin typeface="Times New Roman" pitchFamily="18" charset="0"/>
                <a:cs typeface="Times New Roman" pitchFamily="18" charset="0"/>
              </a:rPr>
              <a:t>2	</a:t>
            </a:r>
            <a:r>
              <a:rPr lang="en-US" baseline="-25000" dirty="0"/>
              <a:t>	</a:t>
            </a:r>
            <a:endParaRPr lang="en-GB" dirty="0"/>
          </a:p>
          <a:p>
            <a:r>
              <a:rPr lang="en-US" baseline="-25000" dirty="0"/>
              <a:t> </a:t>
            </a:r>
            <a:endParaRPr lang="en-GB" dirty="0"/>
          </a:p>
        </p:txBody>
      </p:sp>
      <p:sp>
        <p:nvSpPr>
          <p:cNvPr id="3" name="TextBox 2"/>
          <p:cNvSpPr txBox="1"/>
          <p:nvPr/>
        </p:nvSpPr>
        <p:spPr>
          <a:xfrm>
            <a:off x="1887071" y="2004864"/>
            <a:ext cx="303288" cy="369332"/>
          </a:xfrm>
          <a:prstGeom prst="rect">
            <a:avLst/>
          </a:prstGeom>
          <a:noFill/>
        </p:spPr>
        <p:txBody>
          <a:bodyPr wrap="none" rtlCol="0">
            <a:spAutoFit/>
          </a:bodyPr>
          <a:lstStyle/>
          <a:p>
            <a:r>
              <a:rPr lang="en-US" dirty="0" smtClean="0"/>
              <a:t>P</a:t>
            </a:r>
            <a:endParaRPr lang="en-US" dirty="0"/>
          </a:p>
        </p:txBody>
      </p:sp>
    </p:spTree>
    <p:extLst>
      <p:ext uri="{BB962C8B-B14F-4D97-AF65-F5344CB8AC3E}">
        <p14:creationId xmlns:p14="http://schemas.microsoft.com/office/powerpoint/2010/main" val="39482104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POTENTIAL DIFFERENCE BETWEEN TWO POINTS</a:t>
            </a:r>
            <a:r>
              <a:rPr lang="en-GB" dirty="0"/>
              <a:t/>
            </a:r>
            <a:br>
              <a:rPr lang="en-GB" dirty="0"/>
            </a:br>
            <a:endParaRPr lang="en-GB" dirty="0"/>
          </a:p>
        </p:txBody>
      </p:sp>
      <p:sp>
        <p:nvSpPr>
          <p:cNvPr id="4" name="Content Placeholder 3"/>
          <p:cNvSpPr>
            <a:spLocks noGrp="1"/>
          </p:cNvSpPr>
          <p:nvPr>
            <p:ph sz="half" idx="2"/>
          </p:nvPr>
        </p:nvSpPr>
        <p:spPr>
          <a:xfrm>
            <a:off x="228600" y="990600"/>
            <a:ext cx="4038600" cy="4800600"/>
          </a:xfrm>
        </p:spPr>
        <p:txBody>
          <a:bodyPr/>
          <a:lstStyle/>
          <a:p>
            <a:endParaRPr lang="en-US" dirty="0" smtClean="0"/>
          </a:p>
          <a:p>
            <a:r>
              <a:rPr lang="en-US" dirty="0" smtClean="0"/>
              <a:t>Work </a:t>
            </a:r>
            <a:r>
              <a:rPr lang="en-US" dirty="0"/>
              <a:t>Done in taking </a:t>
            </a:r>
            <a:r>
              <a:rPr lang="en-US" dirty="0" smtClean="0"/>
              <a:t>a </a:t>
            </a:r>
            <a:r>
              <a:rPr lang="en-US" dirty="0"/>
              <a:t>unit mass from the higher </a:t>
            </a:r>
            <a:r>
              <a:rPr lang="en-US" dirty="0" smtClean="0"/>
              <a:t>potential </a:t>
            </a:r>
            <a:r>
              <a:rPr lang="en-US" dirty="0"/>
              <a:t>to the lower </a:t>
            </a:r>
            <a:r>
              <a:rPr lang="en-US" dirty="0" smtClean="0"/>
              <a:t>potential.</a:t>
            </a:r>
          </a:p>
          <a:p>
            <a:r>
              <a:rPr lang="en-US" dirty="0" smtClean="0"/>
              <a:t>If </a:t>
            </a:r>
            <a:r>
              <a:rPr lang="en-US" dirty="0"/>
              <a:t>b &gt; a, then b is at a higher potential than a.</a:t>
            </a:r>
            <a:endParaRPr lang="en-GB" dirty="0"/>
          </a:p>
          <a:p>
            <a:endParaRPr lang="en-GB" dirty="0"/>
          </a:p>
          <a:p>
            <a:endParaRPr lang="en-GB" dirty="0"/>
          </a:p>
          <a:p>
            <a:endParaRPr lang="en-GB" dirty="0"/>
          </a:p>
        </p:txBody>
      </p:sp>
      <p:sp>
        <p:nvSpPr>
          <p:cNvPr id="5" name="Freeform 2"/>
          <p:cNvSpPr>
            <a:spLocks/>
          </p:cNvSpPr>
          <p:nvPr/>
        </p:nvSpPr>
        <p:spPr bwMode="auto">
          <a:xfrm>
            <a:off x="519906" y="4267200"/>
            <a:ext cx="3899694" cy="1828800"/>
          </a:xfrm>
          <a:custGeom>
            <a:avLst/>
            <a:gdLst>
              <a:gd name="T0" fmla="*/ 0 w 3532"/>
              <a:gd name="T1" fmla="*/ 1379 h 1379"/>
              <a:gd name="T2" fmla="*/ 2147 w 3532"/>
              <a:gd name="T3" fmla="*/ 156 h 1379"/>
              <a:gd name="T4" fmla="*/ 2708 w 3532"/>
              <a:gd name="T5" fmla="*/ 441 h 1379"/>
              <a:gd name="T6" fmla="*/ 3070 w 3532"/>
              <a:gd name="T7" fmla="*/ 672 h 1379"/>
              <a:gd name="T8" fmla="*/ 3532 w 3532"/>
              <a:gd name="T9" fmla="*/ 523 h 1379"/>
            </a:gdLst>
            <a:ahLst/>
            <a:cxnLst>
              <a:cxn ang="0">
                <a:pos x="T0" y="T1"/>
              </a:cxn>
              <a:cxn ang="0">
                <a:pos x="T2" y="T3"/>
              </a:cxn>
              <a:cxn ang="0">
                <a:pos x="T4" y="T5"/>
              </a:cxn>
              <a:cxn ang="0">
                <a:pos x="T6" y="T7"/>
              </a:cxn>
              <a:cxn ang="0">
                <a:pos x="T8" y="T9"/>
              </a:cxn>
            </a:cxnLst>
            <a:rect l="0" t="0" r="r" b="b"/>
            <a:pathLst>
              <a:path w="3532" h="1379">
                <a:moveTo>
                  <a:pt x="0" y="1379"/>
                </a:moveTo>
                <a:cubicBezTo>
                  <a:pt x="848" y="845"/>
                  <a:pt x="1696" y="312"/>
                  <a:pt x="2147" y="156"/>
                </a:cubicBezTo>
                <a:cubicBezTo>
                  <a:pt x="2598" y="0"/>
                  <a:pt x="2554" y="355"/>
                  <a:pt x="2708" y="441"/>
                </a:cubicBezTo>
                <a:cubicBezTo>
                  <a:pt x="2862" y="527"/>
                  <a:pt x="2933" y="658"/>
                  <a:pt x="3070" y="672"/>
                </a:cubicBezTo>
                <a:cubicBezTo>
                  <a:pt x="3207" y="686"/>
                  <a:pt x="3455" y="550"/>
                  <a:pt x="3532" y="52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mc:AlternateContent xmlns:mc="http://schemas.openxmlformats.org/markup-compatibility/2006" xmlns:a14="http://schemas.microsoft.com/office/drawing/2010/main">
        <mc:Choice Requires="a14">
          <p:sp>
            <p:nvSpPr>
              <p:cNvPr id="6" name="Content Placeholder 3"/>
              <p:cNvSpPr>
                <a:spLocks noGrp="1"/>
              </p:cNvSpPr>
              <p:nvPr>
                <p:ph sz="half" idx="2"/>
              </p:nvPr>
            </p:nvSpPr>
            <p:spPr>
              <a:xfrm>
                <a:off x="4038600" y="838200"/>
                <a:ext cx="5105400" cy="5867400"/>
              </a:xfrm>
            </p:spPr>
            <p:txBody>
              <a:bodyPr>
                <a:normAutofit fontScale="92500" lnSpcReduction="10000"/>
              </a:bodyPr>
              <a:lstStyle/>
              <a:p>
                <a:pPr marL="0" indent="0">
                  <a:buNone/>
                </a:pPr>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𝑃𝑜𝑡𝑒𝑛𝑡𝑖𝑎𝑙</m:t>
                      </m:r>
                      <m:r>
                        <a:rPr lang="en-US" i="1">
                          <a:latin typeface="Cambria Math"/>
                        </a:rPr>
                        <m:t> </m:t>
                      </m:r>
                      <m:r>
                        <a:rPr lang="en-US" i="1">
                          <a:latin typeface="Cambria Math"/>
                        </a:rPr>
                        <m:t>𝐷𝑖𝑓𝑓𝑒𝑟𝑒𝑛𝑐𝑒</m:t>
                      </m:r>
                      <m:r>
                        <a:rPr lang="da-DK" b="0" i="1" smtClean="0">
                          <a:latin typeface="Cambria Math"/>
                        </a:rPr>
                        <m:t>=</m:t>
                      </m:r>
                      <m:nary>
                        <m:naryPr>
                          <m:limLoc m:val="subSup"/>
                          <m:ctrlPr>
                            <a:rPr lang="en-GB" i="1">
                              <a:latin typeface="Cambria Math" panose="02040503050406030204" pitchFamily="18" charset="0"/>
                            </a:rPr>
                          </m:ctrlPr>
                        </m:naryPr>
                        <m:sub>
                          <m:r>
                            <a:rPr lang="en-US" i="1">
                              <a:latin typeface="Cambria Math"/>
                            </a:rPr>
                            <m:t>𝑏</m:t>
                          </m:r>
                        </m:sub>
                        <m:sup>
                          <m:r>
                            <a:rPr lang="en-US" i="1">
                              <a:latin typeface="Cambria Math"/>
                            </a:rPr>
                            <m:t>𝑎</m:t>
                          </m:r>
                        </m:sup>
                        <m:e>
                          <m:r>
                            <a:rPr lang="en-US" i="1">
                              <a:latin typeface="Cambria Math"/>
                            </a:rPr>
                            <m:t>𝐹𝑑𝑟</m:t>
                          </m:r>
                        </m:e>
                      </m:nary>
                    </m:oMath>
                  </m:oMathPara>
                </a14:m>
                <a:endParaRPr lang="en-GB" dirty="0"/>
              </a:p>
              <a:p>
                <a:endParaRPr lang="da-DK" dirty="0" smtClean="0"/>
              </a:p>
              <a:p>
                <a:pPr marL="0" indent="0" algn="ctr">
                  <a:buNone/>
                </a:pPr>
                <a:r>
                  <a:rPr lang="en-US" dirty="0" smtClean="0"/>
                  <a:t>	F </a:t>
                </a:r>
                <a:r>
                  <a:rPr lang="en-US" dirty="0"/>
                  <a:t>= </a:t>
                </a:r>
                <a14:m>
                  <m:oMath xmlns:m="http://schemas.openxmlformats.org/officeDocument/2006/math">
                    <m:f>
                      <m:fPr>
                        <m:ctrlPr>
                          <a:rPr lang="en-GB" i="1">
                            <a:latin typeface="Cambria Math" panose="02040503050406030204" pitchFamily="18" charset="0"/>
                          </a:rPr>
                        </m:ctrlPr>
                      </m:fPr>
                      <m:num>
                        <m:r>
                          <a:rPr lang="en-US" i="1">
                            <a:latin typeface="Cambria Math"/>
                          </a:rPr>
                          <m:t>𝐺𝑚𝑀</m:t>
                        </m:r>
                      </m:num>
                      <m:den>
                        <m:sSup>
                          <m:sSupPr>
                            <m:ctrlPr>
                              <a:rPr lang="en-GB" i="1">
                                <a:latin typeface="Cambria Math" panose="02040503050406030204" pitchFamily="18" charset="0"/>
                              </a:rPr>
                            </m:ctrlPr>
                          </m:sSupPr>
                          <m:e>
                            <m:r>
                              <a:rPr lang="en-US" i="1">
                                <a:latin typeface="Cambria Math"/>
                              </a:rPr>
                              <m:t>𝑟</m:t>
                            </m:r>
                          </m:e>
                          <m:sup>
                            <m:r>
                              <a:rPr lang="en-US" i="1">
                                <a:latin typeface="Cambria Math"/>
                              </a:rPr>
                              <m:t>2</m:t>
                            </m:r>
                          </m:sup>
                        </m:sSup>
                      </m:den>
                    </m:f>
                  </m:oMath>
                </a14:m>
                <a:endParaRPr lang="en-GB" dirty="0"/>
              </a:p>
              <a:p>
                <a:r>
                  <a:rPr lang="en-US" dirty="0" smtClean="0"/>
                  <a:t>For unit mass,  m </a:t>
                </a:r>
                <a:r>
                  <a:rPr lang="en-US" dirty="0"/>
                  <a:t>= 1 </a:t>
                </a:r>
                <a:endParaRPr lang="en-US" dirty="0" smtClean="0"/>
              </a:p>
              <a:p>
                <a:endParaRPr lang="en-GB" dirty="0"/>
              </a:p>
              <a:p>
                <a:pPr marL="0" indent="0">
                  <a:buNone/>
                </a:pPr>
                <a:r>
                  <a:rPr lang="en-GB" dirty="0"/>
                  <a:t>	</a:t>
                </a:r>
                <a:r>
                  <a:rPr lang="en-GB" dirty="0" smtClean="0"/>
                  <a:t>	</a:t>
                </a:r>
                <a:r>
                  <a:rPr lang="en-US" dirty="0" smtClean="0"/>
                  <a:t>F </a:t>
                </a:r>
                <a:r>
                  <a:rPr lang="en-US" dirty="0"/>
                  <a:t>= </a:t>
                </a:r>
                <a14:m>
                  <m:oMath xmlns:m="http://schemas.openxmlformats.org/officeDocument/2006/math">
                    <m:f>
                      <m:fPr>
                        <m:ctrlPr>
                          <a:rPr lang="en-GB" i="1">
                            <a:latin typeface="Cambria Math" panose="02040503050406030204" pitchFamily="18" charset="0"/>
                          </a:rPr>
                        </m:ctrlPr>
                      </m:fPr>
                      <m:num>
                        <m:r>
                          <a:rPr lang="en-US" i="1">
                            <a:latin typeface="Cambria Math"/>
                          </a:rPr>
                          <m:t>𝐺𝑀</m:t>
                        </m:r>
                      </m:num>
                      <m:den>
                        <m:sSup>
                          <m:sSupPr>
                            <m:ctrlPr>
                              <a:rPr lang="en-GB" i="1">
                                <a:latin typeface="Cambria Math" panose="02040503050406030204" pitchFamily="18" charset="0"/>
                              </a:rPr>
                            </m:ctrlPr>
                          </m:sSupPr>
                          <m:e>
                            <m:r>
                              <a:rPr lang="en-US" i="1">
                                <a:latin typeface="Cambria Math"/>
                              </a:rPr>
                              <m:t>𝑟</m:t>
                            </m:r>
                          </m:e>
                          <m:sup>
                            <m:r>
                              <a:rPr lang="en-US" i="1">
                                <a:latin typeface="Cambria Math"/>
                              </a:rPr>
                              <m:t>2</m:t>
                            </m:r>
                          </m:sup>
                        </m:sSup>
                      </m:den>
                    </m:f>
                  </m:oMath>
                </a14:m>
                <a:endParaRPr lang="en-GB" dirty="0"/>
              </a:p>
              <a:p>
                <a:pPr marL="0" indent="0">
                  <a:buNone/>
                </a:pPr>
                <a:r>
                  <a:rPr lang="da-DK" dirty="0" smtClean="0"/>
                  <a:t>     a</a:t>
                </a:r>
                <a:endParaRPr lang="en-GB" dirty="0"/>
              </a:p>
              <a:p>
                <a:pPr marL="0" indent="0">
                  <a:buNone/>
                </a:pPr>
                <a14:m>
                  <m:oMath xmlns:m="http://schemas.openxmlformats.org/officeDocument/2006/math">
                    <m:r>
                      <a:rPr lang="en-US" i="1">
                        <a:latin typeface="Cambria Math"/>
                      </a:rPr>
                      <m:t>𝑃𝐷</m:t>
                    </m:r>
                    <m:r>
                      <a:rPr lang="en-US" i="1">
                        <a:latin typeface="Cambria Math"/>
                      </a:rPr>
                      <m:t> = </m:t>
                    </m:r>
                    <m:r>
                      <a:rPr lang="en-US" i="1">
                        <a:latin typeface="Cambria Math"/>
                      </a:rPr>
                      <m:t>𝐺𝑀</m:t>
                    </m:r>
                    <m:nary>
                      <m:naryPr>
                        <m:limLoc m:val="subSup"/>
                        <m:ctrlPr>
                          <a:rPr lang="en-GB" i="1">
                            <a:latin typeface="Cambria Math" panose="02040503050406030204" pitchFamily="18" charset="0"/>
                          </a:rPr>
                        </m:ctrlPr>
                      </m:naryPr>
                      <m:sub>
                        <m:r>
                          <a:rPr lang="en-US" i="1">
                            <a:latin typeface="Cambria Math"/>
                          </a:rPr>
                          <m:t>𝑏</m:t>
                        </m:r>
                      </m:sub>
                      <m:sup>
                        <m:r>
                          <a:rPr lang="en-US" i="1">
                            <a:latin typeface="Cambria Math"/>
                          </a:rPr>
                          <m:t>𝑎</m:t>
                        </m:r>
                      </m:sup>
                      <m:e>
                        <m:f>
                          <m:fPr>
                            <m:ctrlPr>
                              <a:rPr lang="en-GB" i="1">
                                <a:latin typeface="Cambria Math" panose="02040503050406030204" pitchFamily="18" charset="0"/>
                              </a:rPr>
                            </m:ctrlPr>
                          </m:fPr>
                          <m:num>
                            <m:r>
                              <a:rPr lang="en-US" i="1">
                                <a:latin typeface="Cambria Math"/>
                              </a:rPr>
                              <m:t>1</m:t>
                            </m:r>
                          </m:num>
                          <m:den>
                            <m:sSup>
                              <m:sSupPr>
                                <m:ctrlPr>
                                  <a:rPr lang="en-GB" i="1">
                                    <a:latin typeface="Cambria Math" panose="02040503050406030204" pitchFamily="18" charset="0"/>
                                  </a:rPr>
                                </m:ctrlPr>
                              </m:sSupPr>
                              <m:e>
                                <m:r>
                                  <a:rPr lang="en-US" i="1">
                                    <a:latin typeface="Cambria Math"/>
                                  </a:rPr>
                                  <m:t>𝑟</m:t>
                                </m:r>
                              </m:e>
                              <m:sup>
                                <m:r>
                                  <a:rPr lang="en-US" i="1">
                                    <a:latin typeface="Cambria Math"/>
                                  </a:rPr>
                                  <m:t>2</m:t>
                                </m:r>
                              </m:sup>
                            </m:sSup>
                          </m:den>
                        </m:f>
                      </m:e>
                    </m:nary>
                    <m:r>
                      <a:rPr lang="en-US" i="1">
                        <a:latin typeface="Cambria Math"/>
                      </a:rPr>
                      <m:t>𝑑𝑟</m:t>
                    </m:r>
                    <m:r>
                      <a:rPr lang="en-US" i="1">
                        <a:latin typeface="Cambria Math"/>
                      </a:rPr>
                      <m:t>= − </m:t>
                    </m:r>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US" i="1">
                                <a:latin typeface="Cambria Math"/>
                              </a:rPr>
                              <m:t>1</m:t>
                            </m:r>
                          </m:num>
                          <m:den>
                            <m:r>
                              <a:rPr lang="en-US" i="1">
                                <a:latin typeface="Cambria Math"/>
                              </a:rPr>
                              <m:t>𝑟</m:t>
                            </m:r>
                          </m:den>
                        </m:f>
                      </m:e>
                    </m:d>
                    <m:f>
                      <m:fPr>
                        <m:type m:val="noBar"/>
                        <m:ctrlPr>
                          <a:rPr lang="en-GB" i="1">
                            <a:latin typeface="Cambria Math" panose="02040503050406030204" pitchFamily="18" charset="0"/>
                          </a:rPr>
                        </m:ctrlPr>
                      </m:fPr>
                      <m:num>
                        <m:r>
                          <a:rPr lang="en-US" i="1">
                            <a:latin typeface="Cambria Math"/>
                          </a:rPr>
                          <m:t>𝑎</m:t>
                        </m:r>
                      </m:num>
                      <m:den>
                        <m:r>
                          <a:rPr lang="en-US" i="1">
                            <a:latin typeface="Cambria Math"/>
                          </a:rPr>
                          <m:t>𝑏</m:t>
                        </m:r>
                      </m:den>
                    </m:f>
                    <m:r>
                      <a:rPr lang="en-US" i="1">
                        <a:latin typeface="Cambria Math"/>
                      </a:rPr>
                      <m:t>=−</m:t>
                    </m:r>
                    <m:r>
                      <a:rPr lang="en-US" i="1">
                        <a:latin typeface="Cambria Math"/>
                      </a:rPr>
                      <m:t>𝐺𝑀</m:t>
                    </m:r>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US" i="1">
                                <a:latin typeface="Cambria Math"/>
                              </a:rPr>
                              <m:t>1</m:t>
                            </m:r>
                          </m:num>
                          <m:den>
                            <m:r>
                              <a:rPr lang="en-US" i="1">
                                <a:latin typeface="Cambria Math"/>
                              </a:rPr>
                              <m:t>𝑎</m:t>
                            </m:r>
                          </m:den>
                        </m:f>
                        <m:r>
                          <a:rPr lang="en-US" i="1">
                            <a:latin typeface="Cambria Math"/>
                          </a:rPr>
                          <m:t>−</m:t>
                        </m:r>
                        <m:f>
                          <m:fPr>
                            <m:ctrlPr>
                              <a:rPr lang="en-GB" i="1">
                                <a:latin typeface="Cambria Math" panose="02040503050406030204" pitchFamily="18" charset="0"/>
                              </a:rPr>
                            </m:ctrlPr>
                          </m:fPr>
                          <m:num>
                            <m:r>
                              <a:rPr lang="en-US" i="1">
                                <a:latin typeface="Cambria Math"/>
                              </a:rPr>
                              <m:t>1</m:t>
                            </m:r>
                          </m:num>
                          <m:den>
                            <m:r>
                              <a:rPr lang="en-US" i="1">
                                <a:latin typeface="Cambria Math"/>
                              </a:rPr>
                              <m:t>𝑏</m:t>
                            </m:r>
                          </m:den>
                        </m:f>
                      </m:e>
                    </m:d>
                  </m:oMath>
                </a14:m>
                <a:r>
                  <a:rPr lang="en-US" dirty="0"/>
                  <a:t> </a:t>
                </a:r>
                <a:endParaRPr lang="en-GB" dirty="0"/>
              </a:p>
              <a:p>
                <a:endParaRPr lang="en-GB" dirty="0"/>
              </a:p>
            </p:txBody>
          </p:sp>
        </mc:Choice>
        <mc:Fallback xmlns="">
          <p:sp>
            <p:nvSpPr>
              <p:cNvPr id="6" name="Content Placeholder 3"/>
              <p:cNvSpPr>
                <a:spLocks noGrp="1" noRot="1" noChangeAspect="1" noMove="1" noResize="1" noEditPoints="1" noAdjustHandles="1" noChangeArrowheads="1" noChangeShapeType="1" noTextEdit="1"/>
              </p:cNvSpPr>
              <p:nvPr>
                <p:ph sz="half" idx="2"/>
              </p:nvPr>
            </p:nvSpPr>
            <p:spPr>
              <a:xfrm>
                <a:off x="4038600" y="838200"/>
                <a:ext cx="5105400" cy="5867400"/>
              </a:xfrm>
              <a:blipFill rotWithShape="1">
                <a:blip r:embed="rId2"/>
                <a:stretch>
                  <a:fillRect l="-2151" t="-1559" b="-3430"/>
                </a:stretch>
              </a:blipFill>
            </p:spPr>
            <p:txBody>
              <a:bodyPr/>
              <a:lstStyle/>
              <a:p>
                <a:r>
                  <a:rPr lang="en-GB">
                    <a:noFill/>
                  </a:rPr>
                  <a:t> </a:t>
                </a:r>
              </a:p>
            </p:txBody>
          </p:sp>
        </mc:Fallback>
      </mc:AlternateContent>
      <p:sp>
        <p:nvSpPr>
          <p:cNvPr id="7" name="TextBox 6"/>
          <p:cNvSpPr txBox="1"/>
          <p:nvPr/>
        </p:nvSpPr>
        <p:spPr>
          <a:xfrm>
            <a:off x="519906" y="6324600"/>
            <a:ext cx="306494" cy="369332"/>
          </a:xfrm>
          <a:prstGeom prst="rect">
            <a:avLst/>
          </a:prstGeom>
          <a:noFill/>
        </p:spPr>
        <p:txBody>
          <a:bodyPr wrap="none" rtlCol="0">
            <a:spAutoFit/>
          </a:bodyPr>
          <a:lstStyle/>
          <a:p>
            <a:r>
              <a:rPr lang="da-DK" dirty="0" smtClean="0"/>
              <a:t>b</a:t>
            </a:r>
            <a:endParaRPr lang="en-GB" dirty="0"/>
          </a:p>
        </p:txBody>
      </p:sp>
    </p:spTree>
    <p:extLst>
      <p:ext uri="{BB962C8B-B14F-4D97-AF65-F5344CB8AC3E}">
        <p14:creationId xmlns:p14="http://schemas.microsoft.com/office/powerpoint/2010/main" val="2559470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a-DK" dirty="0"/>
              <a:t>Moment of </a:t>
            </a:r>
            <a:r>
              <a:rPr lang="da-DK" dirty="0" smtClean="0"/>
              <a:t>Inertia</a:t>
            </a:r>
            <a:r>
              <a:rPr lang="en-GB" dirty="0"/>
              <a:t/>
            </a:r>
            <a:br>
              <a:rPr lang="en-GB" dirty="0"/>
            </a:br>
            <a:endParaRPr lang="en-GB" dirty="0"/>
          </a:p>
        </p:txBody>
      </p:sp>
      <p:sp>
        <p:nvSpPr>
          <p:cNvPr id="3" name="Content Placeholder 2"/>
          <p:cNvSpPr>
            <a:spLocks noGrp="1"/>
          </p:cNvSpPr>
          <p:nvPr>
            <p:ph idx="1"/>
          </p:nvPr>
        </p:nvSpPr>
        <p:spPr>
          <a:xfrm>
            <a:off x="457200" y="1219200"/>
            <a:ext cx="8229600" cy="4906963"/>
          </a:xfrm>
        </p:spPr>
        <p:txBody>
          <a:bodyPr>
            <a:normAutofit/>
          </a:bodyPr>
          <a:lstStyle/>
          <a:p>
            <a:r>
              <a:rPr lang="en-US" sz="3200" dirty="0" smtClean="0"/>
              <a:t>The </a:t>
            </a:r>
            <a:r>
              <a:rPr lang="en-US" sz="3200" dirty="0"/>
              <a:t>moment of </a:t>
            </a:r>
            <a:r>
              <a:rPr lang="en-US" sz="3200" dirty="0" smtClean="0"/>
              <a:t>inertia </a:t>
            </a:r>
            <a:r>
              <a:rPr lang="en-US" sz="3200" dirty="0"/>
              <a:t>is the measure of the reluctance of a body to undergo a rotational motion when a torque is applied to it or come to rest when already in rotational motion when an opposing torque is applied to it.</a:t>
            </a:r>
            <a:endParaRPr lang="en-GB" sz="3200" dirty="0"/>
          </a:p>
          <a:p>
            <a:endParaRPr lang="en-GB" sz="3200" dirty="0"/>
          </a:p>
        </p:txBody>
      </p:sp>
      <p:sp>
        <p:nvSpPr>
          <p:cNvPr id="11" name="Content Placeholder 10"/>
          <p:cNvSpPr>
            <a:spLocks noGrp="1"/>
          </p:cNvSpPr>
          <p:nvPr>
            <p:ph sz="quarter" idx="4294967295"/>
          </p:nvPr>
        </p:nvSpPr>
        <p:spPr>
          <a:xfrm>
            <a:off x="4873625" y="1371600"/>
            <a:ext cx="4270375" cy="5257800"/>
          </a:xfrm>
        </p:spPr>
        <p:txBody>
          <a:bodyPr>
            <a:normAutofit/>
          </a:bodyPr>
          <a:lstStyle/>
          <a:p>
            <a:endParaRPr lang="en-GB" sz="3200" dirty="0"/>
          </a:p>
          <a:p>
            <a:endParaRPr lang="en-GB" sz="3200" dirty="0"/>
          </a:p>
        </p:txBody>
      </p:sp>
    </p:spTree>
    <p:extLst>
      <p:ext uri="{BB962C8B-B14F-4D97-AF65-F5344CB8AC3E}">
        <p14:creationId xmlns:p14="http://schemas.microsoft.com/office/powerpoint/2010/main" val="36478996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GRAVITATIONAL FIELD INTENSITY</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43000"/>
                <a:ext cx="9144000" cy="5715000"/>
              </a:xfrm>
            </p:spPr>
            <p:txBody>
              <a:bodyPr>
                <a:normAutofit fontScale="92500" lnSpcReduction="20000"/>
              </a:bodyPr>
              <a:lstStyle/>
              <a:p>
                <a:r>
                  <a:rPr lang="en-US" dirty="0" smtClean="0"/>
                  <a:t>Force </a:t>
                </a:r>
                <a:r>
                  <a:rPr lang="en-US" dirty="0"/>
                  <a:t>experienced by a unit mass at a</a:t>
                </a:r>
                <a:r>
                  <a:rPr lang="en-US" dirty="0" smtClean="0"/>
                  <a:t> </a:t>
                </a:r>
                <a:r>
                  <a:rPr lang="en-US" dirty="0"/>
                  <a:t>point, acting towards the </a:t>
                </a:r>
                <a:r>
                  <a:rPr lang="en-US" dirty="0" err="1"/>
                  <a:t>centre</a:t>
                </a:r>
                <a:r>
                  <a:rPr lang="en-US" dirty="0"/>
                  <a:t> of the mass </a:t>
                </a:r>
                <a:r>
                  <a:rPr lang="en-US" dirty="0" smtClean="0"/>
                  <a:t>distribution.</a:t>
                </a:r>
              </a:p>
              <a:p>
                <a:endParaRPr lang="en-US" dirty="0"/>
              </a:p>
              <a:p>
                <a:r>
                  <a:rPr lang="en-US" dirty="0" smtClean="0"/>
                  <a:t>Assuming the mass of the Earth is concentrated </a:t>
                </a:r>
                <a:r>
                  <a:rPr lang="en-US" dirty="0"/>
                  <a:t>at the </a:t>
                </a:r>
                <a:r>
                  <a:rPr lang="en-US" dirty="0" err="1" smtClean="0"/>
                  <a:t>centre</a:t>
                </a:r>
                <a:endParaRPr lang="en-GB" dirty="0"/>
              </a:p>
              <a:p>
                <a:pPr marL="0" indent="0" algn="ctr">
                  <a:buNone/>
                </a:pPr>
                <a14:m>
                  <m:oMath xmlns:m="http://schemas.openxmlformats.org/officeDocument/2006/math">
                    <m:sSub>
                      <m:sSubPr>
                        <m:ctrlPr>
                          <a:rPr lang="en-GB" i="1">
                            <a:latin typeface="Cambria Math" panose="02040503050406030204" pitchFamily="18" charset="0"/>
                          </a:rPr>
                        </m:ctrlPr>
                      </m:sSubPr>
                      <m:e>
                        <m:r>
                          <a:rPr lang="en-US" i="1">
                            <a:latin typeface="Cambria Math"/>
                          </a:rPr>
                          <m:t>𝐸</m:t>
                        </m:r>
                      </m:e>
                      <m:sub>
                        <m:r>
                          <a:rPr lang="en-US" i="1">
                            <a:latin typeface="Cambria Math"/>
                          </a:rPr>
                          <m:t>𝐺</m:t>
                        </m:r>
                      </m:sub>
                    </m:sSub>
                    <m:r>
                      <a:rPr lang="en-US" i="1">
                        <a:latin typeface="Cambria Math"/>
                      </a:rPr>
                      <m:t>=</m:t>
                    </m:r>
                    <m:f>
                      <m:fPr>
                        <m:ctrlPr>
                          <a:rPr lang="en-GB" i="1">
                            <a:latin typeface="Cambria Math" panose="02040503050406030204" pitchFamily="18" charset="0"/>
                          </a:rPr>
                        </m:ctrlPr>
                      </m:fPr>
                      <m:num>
                        <m:r>
                          <a:rPr lang="en-US" i="1">
                            <a:latin typeface="Cambria Math"/>
                          </a:rPr>
                          <m:t>𝐹</m:t>
                        </m:r>
                      </m:num>
                      <m:den>
                        <m:r>
                          <a:rPr lang="en-US" i="1">
                            <a:latin typeface="Cambria Math"/>
                          </a:rPr>
                          <m:t>𝑚</m:t>
                        </m:r>
                      </m:den>
                    </m:f>
                    <m:r>
                      <a:rPr lang="en-US" i="1">
                        <a:latin typeface="Cambria Math"/>
                      </a:rPr>
                      <m:t>=</m:t>
                    </m:r>
                    <m:f>
                      <m:fPr>
                        <m:ctrlPr>
                          <a:rPr lang="en-GB" i="1">
                            <a:latin typeface="Cambria Math" panose="02040503050406030204" pitchFamily="18" charset="0"/>
                          </a:rPr>
                        </m:ctrlPr>
                      </m:fPr>
                      <m:num>
                        <m:r>
                          <a:rPr lang="en-US" i="1">
                            <a:latin typeface="Cambria Math"/>
                          </a:rPr>
                          <m:t>𝐺𝑀</m:t>
                        </m:r>
                        <m:r>
                          <a:rPr lang="en-US" i="1">
                            <a:latin typeface="Cambria Math"/>
                          </a:rPr>
                          <m:t> </m:t>
                        </m:r>
                      </m:num>
                      <m:den>
                        <m:sSup>
                          <m:sSupPr>
                            <m:ctrlPr>
                              <a:rPr lang="en-GB" i="1">
                                <a:latin typeface="Cambria Math" panose="02040503050406030204" pitchFamily="18" charset="0"/>
                              </a:rPr>
                            </m:ctrlPr>
                          </m:sSupPr>
                          <m:e>
                            <m:r>
                              <a:rPr lang="en-US" i="1">
                                <a:latin typeface="Cambria Math"/>
                              </a:rPr>
                              <m:t>𝑟</m:t>
                            </m:r>
                          </m:e>
                          <m:sup>
                            <m:r>
                              <a:rPr lang="en-US" i="1">
                                <a:latin typeface="Cambria Math"/>
                              </a:rPr>
                              <m:t>2</m:t>
                            </m:r>
                          </m:sup>
                        </m:sSup>
                      </m:den>
                    </m:f>
                  </m:oMath>
                </a14:m>
                <a:r>
                  <a:rPr lang="en-US" dirty="0"/>
                  <a:t> </a:t>
                </a:r>
                <a:endParaRPr lang="en-US" dirty="0" smtClean="0"/>
              </a:p>
              <a:p>
                <a:pPr marL="0" indent="0" algn="ctr">
                  <a:buNone/>
                </a:pPr>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𝑔</m:t>
                      </m:r>
                      <m:r>
                        <a:rPr lang="en-US" i="1">
                          <a:latin typeface="Cambria Math"/>
                        </a:rPr>
                        <m:t>=</m:t>
                      </m:r>
                      <m:f>
                        <m:fPr>
                          <m:ctrlPr>
                            <a:rPr lang="en-GB" i="1">
                              <a:latin typeface="Cambria Math" panose="02040503050406030204" pitchFamily="18" charset="0"/>
                            </a:rPr>
                          </m:ctrlPr>
                        </m:fPr>
                        <m:num>
                          <m:r>
                            <a:rPr lang="en-US" i="1">
                              <a:latin typeface="Cambria Math"/>
                            </a:rPr>
                            <m:t>𝐺𝑀</m:t>
                          </m:r>
                        </m:num>
                        <m:den>
                          <m:sSup>
                            <m:sSupPr>
                              <m:ctrlPr>
                                <a:rPr lang="en-GB" i="1">
                                  <a:latin typeface="Cambria Math" panose="02040503050406030204" pitchFamily="18" charset="0"/>
                                </a:rPr>
                              </m:ctrlPr>
                            </m:sSupPr>
                            <m:e>
                              <m:r>
                                <a:rPr lang="en-US" i="1">
                                  <a:latin typeface="Cambria Math"/>
                                </a:rPr>
                                <m:t>𝑟</m:t>
                              </m:r>
                            </m:e>
                            <m:sup>
                              <m:r>
                                <a:rPr lang="en-US" i="1">
                                  <a:latin typeface="Cambria Math"/>
                                </a:rPr>
                                <m:t>2</m:t>
                              </m:r>
                            </m:sup>
                          </m:sSup>
                        </m:den>
                      </m:f>
                    </m:oMath>
                  </m:oMathPara>
                </a14:m>
                <a:endParaRPr lang="en-GB" dirty="0" smtClean="0"/>
              </a:p>
              <a:p>
                <a:pPr marL="0" indent="0" algn="ctr">
                  <a:buNone/>
                </a:pPr>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𝑔</m:t>
                      </m:r>
                      <m:r>
                        <a:rPr lang="en-US" i="1">
                          <a:latin typeface="Cambria Math"/>
                        </a:rPr>
                        <m:t>=</m:t>
                      </m:r>
                      <m:f>
                        <m:fPr>
                          <m:ctrlPr>
                            <a:rPr lang="en-GB" i="1">
                              <a:latin typeface="Cambria Math" panose="02040503050406030204" pitchFamily="18" charset="0"/>
                            </a:rPr>
                          </m:ctrlPr>
                        </m:fPr>
                        <m:num>
                          <m:r>
                            <a:rPr lang="en-US" i="1">
                              <a:latin typeface="Cambria Math"/>
                            </a:rPr>
                            <m:t>𝐹</m:t>
                          </m:r>
                        </m:num>
                        <m:den>
                          <m:r>
                            <a:rPr lang="en-US" i="1">
                              <a:latin typeface="Cambria Math"/>
                            </a:rPr>
                            <m:t>𝑚</m:t>
                          </m:r>
                        </m:den>
                      </m:f>
                      <m:r>
                        <a:rPr lang="en-US" i="1">
                          <a:latin typeface="Cambria Math"/>
                        </a:rPr>
                        <m:t>=</m:t>
                      </m:r>
                      <m:sSub>
                        <m:sSubPr>
                          <m:ctrlPr>
                            <a:rPr lang="en-GB" i="1">
                              <a:latin typeface="Cambria Math" panose="02040503050406030204" pitchFamily="18" charset="0"/>
                            </a:rPr>
                          </m:ctrlPr>
                        </m:sSubPr>
                        <m:e>
                          <m:r>
                            <a:rPr lang="en-US" i="1">
                              <a:latin typeface="Cambria Math"/>
                            </a:rPr>
                            <m:t>𝐸</m:t>
                          </m:r>
                        </m:e>
                        <m:sub>
                          <m:r>
                            <a:rPr lang="en-US" i="1">
                              <a:latin typeface="Cambria Math"/>
                            </a:rPr>
                            <m:t>𝐺</m:t>
                          </m:r>
                        </m:sub>
                      </m:sSub>
                    </m:oMath>
                  </m:oMathPara>
                </a14:m>
                <a:endParaRPr lang="en-GB" dirty="0"/>
              </a:p>
              <a:p>
                <a:endParaRPr lang="en-GB" dirty="0"/>
              </a:p>
              <a:p>
                <a:pPr marL="0" indent="0" algn="ctr">
                  <a:buNone/>
                </a:pP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43000"/>
                <a:ext cx="9144000" cy="5715000"/>
              </a:xfrm>
              <a:blipFill>
                <a:blip r:embed="rId2"/>
                <a:stretch>
                  <a:fillRect l="-1333" t="-2775"/>
                </a:stretch>
              </a:blipFill>
            </p:spPr>
            <p:txBody>
              <a:bodyPr/>
              <a:lstStyle/>
              <a:p>
                <a:r>
                  <a:rPr lang="en-US">
                    <a:noFill/>
                  </a:rPr>
                  <a:t> </a:t>
                </a:r>
              </a:p>
            </p:txBody>
          </p:sp>
        </mc:Fallback>
      </mc:AlternateContent>
    </p:spTree>
    <p:extLst>
      <p:ext uri="{BB962C8B-B14F-4D97-AF65-F5344CB8AC3E}">
        <p14:creationId xmlns:p14="http://schemas.microsoft.com/office/powerpoint/2010/main" val="6661195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a-DK" dirty="0" smtClean="0"/>
              <a:t>For system of</a:t>
            </a:r>
            <a:r>
              <a:rPr lang="en-US" dirty="0" smtClean="0"/>
              <a:t> </a:t>
            </a:r>
            <a:r>
              <a:rPr lang="en-US" dirty="0"/>
              <a:t>masses m</a:t>
            </a:r>
            <a:r>
              <a:rPr lang="en-US" baseline="-25000" dirty="0"/>
              <a:t>1</a:t>
            </a:r>
            <a:r>
              <a:rPr lang="en-US" dirty="0"/>
              <a:t>, m</a:t>
            </a:r>
            <a:r>
              <a:rPr lang="en-US" baseline="-25000" dirty="0"/>
              <a:t>2</a:t>
            </a:r>
            <a:r>
              <a:rPr lang="en-US" dirty="0"/>
              <a:t> and m</a:t>
            </a:r>
            <a:r>
              <a:rPr lang="en-US" baseline="-25000" dirty="0"/>
              <a:t>3</a:t>
            </a:r>
            <a:endParaRPr lang="en-GB" dirty="0"/>
          </a:p>
        </p:txBody>
      </p:sp>
      <p:sp>
        <p:nvSpPr>
          <p:cNvPr id="3" name="Content Placeholder 2"/>
          <p:cNvSpPr>
            <a:spLocks noGrp="1"/>
          </p:cNvSpPr>
          <p:nvPr>
            <p:ph sz="half" idx="1"/>
          </p:nvPr>
        </p:nvSpPr>
        <p:spPr>
          <a:xfrm>
            <a:off x="228600" y="1600201"/>
            <a:ext cx="3307080" cy="2895599"/>
          </a:xfrm>
        </p:spPr>
        <p:txBody>
          <a:bodyPr>
            <a:normAutofit fontScale="40000" lnSpcReduction="20000"/>
          </a:bodyPr>
          <a:lstStyle/>
          <a:p>
            <a:pPr marL="0" indent="0">
              <a:buNone/>
            </a:pPr>
            <a:r>
              <a:rPr lang="en-US" dirty="0" smtClean="0"/>
              <a:t>	</a:t>
            </a:r>
            <a:r>
              <a:rPr lang="en-US" sz="3200" dirty="0" smtClean="0"/>
              <a:t>				P</a:t>
            </a:r>
            <a:endParaRPr lang="en-GB" sz="3200" dirty="0"/>
          </a:p>
          <a:p>
            <a:pPr marL="0" indent="0">
              <a:buNone/>
            </a:pPr>
            <a:r>
              <a:rPr lang="en-US" sz="3200" baseline="-25000" dirty="0"/>
              <a:t> </a:t>
            </a:r>
            <a:endParaRPr lang="en-GB" sz="3200" dirty="0"/>
          </a:p>
          <a:p>
            <a:pPr marL="0" indent="0">
              <a:buNone/>
            </a:pPr>
            <a:r>
              <a:rPr lang="en-US" sz="3200" baseline="-25000" dirty="0"/>
              <a:t>				</a:t>
            </a:r>
            <a:r>
              <a:rPr lang="en-US" sz="3200" dirty="0" smtClean="0"/>
              <a:t>E</a:t>
            </a:r>
            <a:r>
              <a:rPr lang="en-US" sz="3200" baseline="-25000" dirty="0" smtClean="0"/>
              <a:t>1</a:t>
            </a:r>
            <a:r>
              <a:rPr lang="en-US" sz="3200" dirty="0"/>
              <a:t>, </a:t>
            </a:r>
            <a:r>
              <a:rPr lang="en-US" sz="3800" dirty="0"/>
              <a:t>r</a:t>
            </a:r>
            <a:r>
              <a:rPr lang="en-US" sz="3800" baseline="-25000" dirty="0"/>
              <a:t>1	 </a:t>
            </a:r>
            <a:r>
              <a:rPr lang="en-US" sz="3800" dirty="0"/>
              <a:t>  	         </a:t>
            </a:r>
            <a:r>
              <a:rPr lang="en-US" sz="3800" dirty="0" smtClean="0"/>
              <a:t>		            E</a:t>
            </a:r>
            <a:r>
              <a:rPr lang="en-US" sz="3800" baseline="-25000" dirty="0" smtClean="0"/>
              <a:t>3</a:t>
            </a:r>
            <a:r>
              <a:rPr lang="en-US" sz="3800" dirty="0"/>
              <a:t>, r</a:t>
            </a:r>
            <a:r>
              <a:rPr lang="en-US" sz="3200" baseline="-25000" dirty="0"/>
              <a:t>3</a:t>
            </a:r>
            <a:endParaRPr lang="en-GB" sz="3200" dirty="0"/>
          </a:p>
          <a:p>
            <a:r>
              <a:rPr lang="en-US" sz="3200" baseline="-25000" dirty="0"/>
              <a:t>							</a:t>
            </a:r>
            <a:r>
              <a:rPr lang="en-US" sz="3200" baseline="-25000" dirty="0" smtClean="0"/>
              <a:t>               </a:t>
            </a:r>
            <a:r>
              <a:rPr lang="en-US" sz="3800" dirty="0"/>
              <a:t>E</a:t>
            </a:r>
            <a:r>
              <a:rPr lang="en-US" sz="3800" baseline="-25000" dirty="0"/>
              <a:t>2</a:t>
            </a:r>
            <a:r>
              <a:rPr lang="en-US" sz="3800" dirty="0"/>
              <a:t>, r</a:t>
            </a:r>
            <a:r>
              <a:rPr lang="en-US" sz="3800" baseline="-25000" dirty="0"/>
              <a:t>2</a:t>
            </a:r>
            <a:r>
              <a:rPr lang="en-US" sz="3200" baseline="-25000" dirty="0"/>
              <a:t>		</a:t>
            </a:r>
            <a:endParaRPr lang="en-GB" sz="3200" dirty="0"/>
          </a:p>
          <a:p>
            <a:pPr marL="0" indent="0">
              <a:buNone/>
            </a:pPr>
            <a:r>
              <a:rPr lang="en-US" sz="3200" baseline="-25000" dirty="0"/>
              <a:t> </a:t>
            </a:r>
            <a:endParaRPr lang="en-GB" sz="3200" dirty="0"/>
          </a:p>
          <a:p>
            <a:pPr marL="0" indent="0">
              <a:buNone/>
            </a:pPr>
            <a:r>
              <a:rPr lang="en-US" sz="3200" baseline="-25000" dirty="0"/>
              <a:t>		</a:t>
            </a:r>
            <a:r>
              <a:rPr lang="en-US" sz="3200" baseline="-25000" dirty="0" smtClean="0"/>
              <a:t>	         </a:t>
            </a:r>
            <a:r>
              <a:rPr lang="en-US" sz="3800" dirty="0" smtClean="0"/>
              <a:t>m</a:t>
            </a:r>
            <a:r>
              <a:rPr lang="en-US" sz="3800" baseline="-25000" dirty="0" smtClean="0"/>
              <a:t>1</a:t>
            </a:r>
            <a:r>
              <a:rPr lang="en-US" sz="3200" baseline="-25000" dirty="0"/>
              <a:t>			</a:t>
            </a:r>
            <a:r>
              <a:rPr lang="en-US" sz="3200" baseline="-25000" dirty="0" smtClean="0"/>
              <a:t>       </a:t>
            </a:r>
            <a:r>
              <a:rPr lang="en-US" sz="3200" dirty="0" smtClean="0"/>
              <a:t>m</a:t>
            </a:r>
            <a:r>
              <a:rPr lang="en-US" sz="3200" baseline="-25000" dirty="0" smtClean="0"/>
              <a:t>3</a:t>
            </a:r>
            <a:endParaRPr lang="en-GB" sz="3200" dirty="0"/>
          </a:p>
          <a:p>
            <a:pPr marL="0" indent="0">
              <a:buNone/>
            </a:pPr>
            <a:r>
              <a:rPr lang="en-US" sz="3200" baseline="-25000" dirty="0"/>
              <a:t>			         </a:t>
            </a:r>
            <a:r>
              <a:rPr lang="en-US" sz="3200" baseline="-25000" dirty="0" smtClean="0"/>
              <a:t>                 		</a:t>
            </a:r>
            <a:r>
              <a:rPr lang="en-US" sz="3800" dirty="0" smtClean="0"/>
              <a:t>m</a:t>
            </a:r>
            <a:r>
              <a:rPr lang="en-US" sz="3800" baseline="-25000" dirty="0" smtClean="0"/>
              <a:t>2</a:t>
            </a:r>
            <a:r>
              <a:rPr lang="en-US" sz="3200" baseline="-25000" dirty="0"/>
              <a:t>		</a:t>
            </a:r>
            <a:endParaRPr lang="en-GB" sz="3800" dirty="0"/>
          </a:p>
        </p:txBody>
      </p:sp>
      <p:sp>
        <p:nvSpPr>
          <p:cNvPr id="6" name="Content Placeholder 5"/>
          <p:cNvSpPr>
            <a:spLocks noGrp="1"/>
          </p:cNvSpPr>
          <p:nvPr>
            <p:ph sz="half" idx="2"/>
          </p:nvPr>
        </p:nvSpPr>
        <p:spPr/>
        <p:txBody>
          <a:bodyPr>
            <a:normAutofit fontScale="40000" lnSpcReduction="20000"/>
          </a:bodyPr>
          <a:lstStyle/>
          <a:p>
            <a:pPr marL="0" indent="0">
              <a:buNone/>
            </a:pPr>
            <a:r>
              <a:rPr lang="en-GB" baseline="-25000" dirty="0" smtClean="0"/>
              <a:t>	</a:t>
            </a:r>
            <a:endParaRPr lang="en-GB" dirty="0"/>
          </a:p>
        </p:txBody>
      </p:sp>
      <p:grpSp>
        <p:nvGrpSpPr>
          <p:cNvPr id="4" name="Group 2"/>
          <p:cNvGrpSpPr>
            <a:grpSpLocks/>
          </p:cNvGrpSpPr>
          <p:nvPr/>
        </p:nvGrpSpPr>
        <p:grpSpPr bwMode="auto">
          <a:xfrm>
            <a:off x="228600" y="1852875"/>
            <a:ext cx="3307080" cy="1998839"/>
            <a:chOff x="5583" y="9371"/>
            <a:chExt cx="2975" cy="1701"/>
          </a:xfrm>
        </p:grpSpPr>
        <p:sp>
          <p:nvSpPr>
            <p:cNvPr id="5" name="Oval 3"/>
            <p:cNvSpPr>
              <a:spLocks noChangeArrowheads="1"/>
            </p:cNvSpPr>
            <p:nvPr/>
          </p:nvSpPr>
          <p:spPr bwMode="auto">
            <a:xfrm>
              <a:off x="7186" y="9371"/>
              <a:ext cx="81" cy="7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cxnSp>
          <p:nvCxnSpPr>
            <p:cNvPr id="6148" name="AutoShape 4"/>
            <p:cNvCxnSpPr>
              <a:cxnSpLocks noChangeShapeType="1"/>
            </p:cNvCxnSpPr>
            <p:nvPr/>
          </p:nvCxnSpPr>
          <p:spPr bwMode="auto">
            <a:xfrm flipH="1">
              <a:off x="5583" y="9442"/>
              <a:ext cx="1603" cy="107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9" name="AutoShape 5"/>
            <p:cNvCxnSpPr>
              <a:cxnSpLocks noChangeShapeType="1"/>
            </p:cNvCxnSpPr>
            <p:nvPr/>
          </p:nvCxnSpPr>
          <p:spPr bwMode="auto">
            <a:xfrm>
              <a:off x="7186" y="9442"/>
              <a:ext cx="0" cy="16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50" name="AutoShape 6"/>
            <p:cNvCxnSpPr>
              <a:cxnSpLocks noChangeShapeType="1"/>
            </p:cNvCxnSpPr>
            <p:nvPr/>
          </p:nvCxnSpPr>
          <p:spPr bwMode="auto">
            <a:xfrm>
              <a:off x="7186" y="9442"/>
              <a:ext cx="1372" cy="159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51" name="AutoShape 7"/>
            <p:cNvCxnSpPr>
              <a:cxnSpLocks noChangeShapeType="1"/>
            </p:cNvCxnSpPr>
            <p:nvPr/>
          </p:nvCxnSpPr>
          <p:spPr bwMode="auto">
            <a:xfrm flipH="1">
              <a:off x="6263" y="9903"/>
              <a:ext cx="217" cy="1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52" name="AutoShape 8"/>
            <p:cNvCxnSpPr>
              <a:cxnSpLocks noChangeShapeType="1"/>
            </p:cNvCxnSpPr>
            <p:nvPr/>
          </p:nvCxnSpPr>
          <p:spPr bwMode="auto">
            <a:xfrm>
              <a:off x="6480" y="9917"/>
              <a:ext cx="0" cy="20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53" name="AutoShape 9"/>
            <p:cNvCxnSpPr>
              <a:cxnSpLocks noChangeShapeType="1"/>
            </p:cNvCxnSpPr>
            <p:nvPr/>
          </p:nvCxnSpPr>
          <p:spPr bwMode="auto">
            <a:xfrm flipH="1">
              <a:off x="7078" y="9808"/>
              <a:ext cx="108" cy="1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54" name="AutoShape 10"/>
            <p:cNvCxnSpPr>
              <a:cxnSpLocks noChangeShapeType="1"/>
            </p:cNvCxnSpPr>
            <p:nvPr/>
          </p:nvCxnSpPr>
          <p:spPr bwMode="auto">
            <a:xfrm>
              <a:off x="7576" y="9903"/>
              <a:ext cx="0" cy="20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55" name="AutoShape 11"/>
            <p:cNvCxnSpPr>
              <a:cxnSpLocks noChangeShapeType="1"/>
            </p:cNvCxnSpPr>
            <p:nvPr/>
          </p:nvCxnSpPr>
          <p:spPr bwMode="auto">
            <a:xfrm flipH="1" flipV="1">
              <a:off x="7186" y="9822"/>
              <a:ext cx="81" cy="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56" name="AutoShape 12"/>
            <p:cNvCxnSpPr>
              <a:cxnSpLocks noChangeShapeType="1"/>
            </p:cNvCxnSpPr>
            <p:nvPr/>
          </p:nvCxnSpPr>
          <p:spPr bwMode="auto">
            <a:xfrm flipH="1" flipV="1">
              <a:off x="7576" y="9903"/>
              <a:ext cx="217" cy="9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7061162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200" y="1600200"/>
                <a:ext cx="4038600" cy="5257800"/>
              </a:xfrm>
            </p:spPr>
            <p:txBody>
              <a:bodyPr/>
              <a:lstStyle/>
              <a:p>
                <a14:m>
                  <m:oMath xmlns:m="http://schemas.openxmlformats.org/officeDocument/2006/math">
                    <m:sSub>
                      <m:sSubPr>
                        <m:ctrlPr>
                          <a:rPr lang="en-GB" i="1" baseline="-25000" smtClean="0">
                            <a:latin typeface="Cambria Math" panose="02040503050406030204" pitchFamily="18" charset="0"/>
                          </a:rPr>
                        </m:ctrlPr>
                      </m:sSubPr>
                      <m:e>
                        <m:r>
                          <a:rPr lang="en-US" i="1" baseline="-25000">
                            <a:latin typeface="Cambria Math"/>
                          </a:rPr>
                          <m:t>𝐸</m:t>
                        </m:r>
                      </m:e>
                      <m:sub>
                        <m:r>
                          <a:rPr lang="en-US" i="1" baseline="-25000">
                            <a:latin typeface="Cambria Math"/>
                          </a:rPr>
                          <m:t>1</m:t>
                        </m:r>
                      </m:sub>
                    </m:sSub>
                  </m:oMath>
                </a14:m>
                <a:endParaRPr lang="en-GB" dirty="0" smtClean="0"/>
              </a:p>
              <a:p>
                <a:pPr marL="0" indent="0">
                  <a:buNone/>
                </a:pPr>
                <a14:m>
                  <m:oMathPara xmlns:m="http://schemas.openxmlformats.org/officeDocument/2006/math">
                    <m:oMathParaPr>
                      <m:jc m:val="centerGroup"/>
                    </m:oMathParaPr>
                    <m:oMath xmlns:m="http://schemas.openxmlformats.org/officeDocument/2006/math">
                      <m:sSub>
                        <m:sSubPr>
                          <m:ctrlPr>
                            <a:rPr lang="en-GB" i="1" baseline="-25000" smtClean="0">
                              <a:latin typeface="Cambria Math" panose="02040503050406030204" pitchFamily="18" charset="0"/>
                            </a:rPr>
                          </m:ctrlPr>
                        </m:sSubPr>
                        <m:e>
                          <m:r>
                            <a:rPr lang="en-US" i="1" baseline="-25000">
                              <a:latin typeface="Cambria Math"/>
                            </a:rPr>
                            <m:t>𝐸</m:t>
                          </m:r>
                        </m:e>
                        <m:sub>
                          <m:r>
                            <a:rPr lang="en-US" i="1" baseline="-25000">
                              <a:latin typeface="Cambria Math"/>
                            </a:rPr>
                            <m:t>3</m:t>
                          </m:r>
                        </m:sub>
                      </m:sSub>
                      <m:r>
                        <a:rPr lang="en-US" i="1" baseline="-25000" smtClean="0">
                          <a:latin typeface="Cambria Math"/>
                        </a:rPr>
                        <m:t>=</m:t>
                      </m:r>
                      <m:f>
                        <m:fPr>
                          <m:ctrlPr>
                            <a:rPr lang="en-GB" i="1" baseline="-25000">
                              <a:latin typeface="Cambria Math" panose="02040503050406030204" pitchFamily="18" charset="0"/>
                            </a:rPr>
                          </m:ctrlPr>
                        </m:fPr>
                        <m:num>
                          <m:r>
                            <a:rPr lang="en-US" i="1" baseline="-25000">
                              <a:latin typeface="Cambria Math"/>
                            </a:rPr>
                            <m:t>𝐺</m:t>
                          </m:r>
                          <m:sSub>
                            <m:sSubPr>
                              <m:ctrlPr>
                                <a:rPr lang="en-GB" i="1" baseline="-25000">
                                  <a:latin typeface="Cambria Math" panose="02040503050406030204" pitchFamily="18" charset="0"/>
                                </a:rPr>
                              </m:ctrlPr>
                            </m:sSubPr>
                            <m:e>
                              <m:r>
                                <a:rPr lang="en-US" i="1" baseline="-25000">
                                  <a:latin typeface="Cambria Math"/>
                                </a:rPr>
                                <m:t>𝑚</m:t>
                              </m:r>
                            </m:e>
                            <m:sub>
                              <m:r>
                                <a:rPr lang="en-US" i="1" baseline="-25000">
                                  <a:latin typeface="Cambria Math"/>
                                </a:rPr>
                                <m:t>3</m:t>
                              </m:r>
                            </m:sub>
                          </m:sSub>
                        </m:num>
                        <m:den>
                          <m:sSubSup>
                            <m:sSubSupPr>
                              <m:ctrlPr>
                                <a:rPr lang="en-GB" i="1" baseline="-25000">
                                  <a:latin typeface="Cambria Math" panose="02040503050406030204" pitchFamily="18" charset="0"/>
                                </a:rPr>
                              </m:ctrlPr>
                            </m:sSubSupPr>
                            <m:e>
                              <m:r>
                                <a:rPr lang="en-US" i="1" baseline="-25000">
                                  <a:latin typeface="Cambria Math"/>
                                </a:rPr>
                                <m:t>𝑟</m:t>
                              </m:r>
                            </m:e>
                            <m:sub>
                              <m:r>
                                <a:rPr lang="en-US" i="1" baseline="-25000">
                                  <a:latin typeface="Cambria Math"/>
                                </a:rPr>
                                <m:t>3</m:t>
                              </m:r>
                            </m:sub>
                            <m:sup>
                              <m:r>
                                <a:rPr lang="en-US" i="1" baseline="-25000">
                                  <a:latin typeface="Cambria Math"/>
                                </a:rPr>
                                <m:t>2</m:t>
                              </m:r>
                            </m:sup>
                          </m:sSubSup>
                        </m:den>
                      </m:f>
                    </m:oMath>
                  </m:oMathPara>
                </a14:m>
                <a:endParaRPr lang="en-GB" dirty="0"/>
              </a:p>
              <a:p>
                <a:endParaRPr lang="en-GB" dirty="0" smtClean="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200" y="1600200"/>
                <a:ext cx="4038600" cy="525780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3352800" y="1600200"/>
                <a:ext cx="5334000" cy="5029200"/>
              </a:xfrm>
            </p:spPr>
            <p:txBody>
              <a:bodyPr/>
              <a:lstStyle/>
              <a:p>
                <a:pPr marL="0" indent="0">
                  <a:buNone/>
                </a:pPr>
                <a:r>
                  <a:rPr lang="en-US" dirty="0"/>
                  <a:t>The gravitational field intensity is a vector quantity; hence the resultant g at a point is a vector sum of the </a:t>
                </a:r>
                <a:r>
                  <a:rPr lang="en-US" dirty="0" smtClean="0"/>
                  <a:t>fields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GB" i="1" baseline="-25000">
                              <a:latin typeface="Cambria Math" panose="02040503050406030204" pitchFamily="18" charset="0"/>
                            </a:rPr>
                          </m:ctrlPr>
                        </m:accPr>
                        <m:e>
                          <m:r>
                            <a:rPr lang="en-US" i="1" baseline="-25000">
                              <a:latin typeface="Cambria Math"/>
                            </a:rPr>
                            <m:t>𝐸</m:t>
                          </m:r>
                        </m:e>
                      </m:acc>
                      <m:r>
                        <a:rPr lang="en-US" i="1" baseline="-25000">
                          <a:latin typeface="Cambria Math"/>
                        </a:rPr>
                        <m:t>=</m:t>
                      </m:r>
                      <m:acc>
                        <m:accPr>
                          <m:chr m:val="⃗"/>
                          <m:ctrlPr>
                            <a:rPr lang="en-GB" i="1" baseline="-25000">
                              <a:latin typeface="Cambria Math" panose="02040503050406030204" pitchFamily="18" charset="0"/>
                            </a:rPr>
                          </m:ctrlPr>
                        </m:accPr>
                        <m:e>
                          <m:sSub>
                            <m:sSubPr>
                              <m:ctrlPr>
                                <a:rPr lang="en-GB" i="1" baseline="-25000">
                                  <a:latin typeface="Cambria Math" panose="02040503050406030204" pitchFamily="18" charset="0"/>
                                </a:rPr>
                              </m:ctrlPr>
                            </m:sSubPr>
                            <m:e>
                              <m:r>
                                <a:rPr lang="en-US" i="1" baseline="-25000">
                                  <a:latin typeface="Cambria Math"/>
                                </a:rPr>
                                <m:t>𝐸</m:t>
                              </m:r>
                            </m:e>
                            <m:sub>
                              <m:r>
                                <a:rPr lang="en-US" i="1" baseline="-25000">
                                  <a:latin typeface="Cambria Math"/>
                                </a:rPr>
                                <m:t>1</m:t>
                              </m:r>
                            </m:sub>
                          </m:sSub>
                        </m:e>
                      </m:acc>
                      <m:r>
                        <a:rPr lang="en-US" i="1" baseline="-25000">
                          <a:latin typeface="Cambria Math"/>
                        </a:rPr>
                        <m:t>+</m:t>
                      </m:r>
                      <m:acc>
                        <m:accPr>
                          <m:chr m:val="⃗"/>
                          <m:ctrlPr>
                            <a:rPr lang="en-GB" i="1" baseline="-25000">
                              <a:latin typeface="Cambria Math" panose="02040503050406030204" pitchFamily="18" charset="0"/>
                            </a:rPr>
                          </m:ctrlPr>
                        </m:accPr>
                        <m:e>
                          <m:sSub>
                            <m:sSubPr>
                              <m:ctrlPr>
                                <a:rPr lang="en-GB" i="1" baseline="-25000">
                                  <a:latin typeface="Cambria Math" panose="02040503050406030204" pitchFamily="18" charset="0"/>
                                </a:rPr>
                              </m:ctrlPr>
                            </m:sSubPr>
                            <m:e>
                              <m:r>
                                <a:rPr lang="en-US" i="1" baseline="-25000">
                                  <a:latin typeface="Cambria Math"/>
                                </a:rPr>
                                <m:t>𝐸</m:t>
                              </m:r>
                            </m:e>
                            <m:sub>
                              <m:r>
                                <a:rPr lang="en-US" i="1" baseline="-25000">
                                  <a:latin typeface="Cambria Math"/>
                                </a:rPr>
                                <m:t>2</m:t>
                              </m:r>
                            </m:sub>
                          </m:sSub>
                        </m:e>
                      </m:acc>
                      <m:r>
                        <a:rPr lang="en-US" i="1" baseline="-25000">
                          <a:latin typeface="Cambria Math"/>
                        </a:rPr>
                        <m:t>+</m:t>
                      </m:r>
                      <m:acc>
                        <m:accPr>
                          <m:chr m:val="⃗"/>
                          <m:ctrlPr>
                            <a:rPr lang="en-GB" i="1" baseline="-25000">
                              <a:latin typeface="Cambria Math" panose="02040503050406030204" pitchFamily="18" charset="0"/>
                            </a:rPr>
                          </m:ctrlPr>
                        </m:accPr>
                        <m:e>
                          <m:sSub>
                            <m:sSubPr>
                              <m:ctrlPr>
                                <a:rPr lang="en-GB" i="1" baseline="-25000">
                                  <a:latin typeface="Cambria Math" panose="02040503050406030204" pitchFamily="18" charset="0"/>
                                </a:rPr>
                              </m:ctrlPr>
                            </m:sSubPr>
                            <m:e>
                              <m:r>
                                <a:rPr lang="en-US" i="1" baseline="-25000">
                                  <a:latin typeface="Cambria Math"/>
                                </a:rPr>
                                <m:t>𝐸</m:t>
                              </m:r>
                            </m:e>
                            <m:sub>
                              <m:r>
                                <a:rPr lang="en-US" i="1" baseline="-25000">
                                  <a:latin typeface="Cambria Math"/>
                                </a:rPr>
                                <m:t>3</m:t>
                              </m:r>
                            </m:sub>
                          </m:sSub>
                        </m:e>
                      </m:acc>
                    </m:oMath>
                  </m:oMathPara>
                </a14:m>
                <a:endParaRPr lang="en-GB" dirty="0"/>
              </a:p>
              <a:p>
                <a:pPr marL="0" indent="0">
                  <a:buNone/>
                </a:pPr>
                <a:endParaRPr lang="da-DK"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GB" i="1" baseline="-25000">
                              <a:latin typeface="Cambria Math" panose="02040503050406030204" pitchFamily="18" charset="0"/>
                            </a:rPr>
                          </m:ctrlPr>
                        </m:accPr>
                        <m:e>
                          <m:r>
                            <a:rPr lang="en-US" i="1" baseline="-25000">
                              <a:latin typeface="Cambria Math"/>
                            </a:rPr>
                            <m:t>𝐸</m:t>
                          </m:r>
                        </m:e>
                      </m:acc>
                      <m:r>
                        <a:rPr lang="en-US" i="1" baseline="-25000">
                          <a:latin typeface="Cambria Math"/>
                        </a:rPr>
                        <m:t>=</m:t>
                      </m:r>
                      <m:r>
                        <a:rPr lang="en-US" i="1" baseline="-25000">
                          <a:latin typeface="Cambria Math"/>
                        </a:rPr>
                        <m:t>𝐺</m:t>
                      </m:r>
                      <m:d>
                        <m:dPr>
                          <m:begChr m:val="["/>
                          <m:endChr m:val="]"/>
                          <m:ctrlPr>
                            <a:rPr lang="en-GB" i="1" baseline="-25000">
                              <a:latin typeface="Cambria Math" panose="02040503050406030204" pitchFamily="18" charset="0"/>
                            </a:rPr>
                          </m:ctrlPr>
                        </m:dPr>
                        <m:e>
                          <m:f>
                            <m:fPr>
                              <m:ctrlPr>
                                <a:rPr lang="en-GB" i="1" baseline="-25000">
                                  <a:latin typeface="Cambria Math" panose="02040503050406030204" pitchFamily="18" charset="0"/>
                                </a:rPr>
                              </m:ctrlPr>
                            </m:fPr>
                            <m:num>
                              <m:sSub>
                                <m:sSubPr>
                                  <m:ctrlPr>
                                    <a:rPr lang="en-GB" i="1" baseline="-25000">
                                      <a:latin typeface="Cambria Math" panose="02040503050406030204" pitchFamily="18" charset="0"/>
                                    </a:rPr>
                                  </m:ctrlPr>
                                </m:sSubPr>
                                <m:e>
                                  <m:r>
                                    <a:rPr lang="en-US" i="1" baseline="-25000">
                                      <a:latin typeface="Cambria Math"/>
                                    </a:rPr>
                                    <m:t>𝑚</m:t>
                                  </m:r>
                                </m:e>
                                <m:sub>
                                  <m:r>
                                    <a:rPr lang="en-US" i="1" baseline="-25000">
                                      <a:latin typeface="Cambria Math"/>
                                    </a:rPr>
                                    <m:t>1</m:t>
                                  </m:r>
                                </m:sub>
                              </m:sSub>
                            </m:num>
                            <m:den>
                              <m:sSubSup>
                                <m:sSubSupPr>
                                  <m:ctrlPr>
                                    <a:rPr lang="en-GB" i="1" baseline="-25000">
                                      <a:latin typeface="Cambria Math" panose="02040503050406030204" pitchFamily="18" charset="0"/>
                                    </a:rPr>
                                  </m:ctrlPr>
                                </m:sSubSupPr>
                                <m:e>
                                  <m:r>
                                    <a:rPr lang="en-US" i="1" baseline="-25000">
                                      <a:latin typeface="Cambria Math"/>
                                    </a:rPr>
                                    <m:t>𝑟</m:t>
                                  </m:r>
                                </m:e>
                                <m:sub>
                                  <m:r>
                                    <a:rPr lang="en-US" i="1" baseline="-25000">
                                      <a:latin typeface="Cambria Math"/>
                                    </a:rPr>
                                    <m:t>1</m:t>
                                  </m:r>
                                </m:sub>
                                <m:sup>
                                  <m:r>
                                    <a:rPr lang="en-US" i="1" baseline="-25000">
                                      <a:latin typeface="Cambria Math"/>
                                    </a:rPr>
                                    <m:t>2</m:t>
                                  </m:r>
                                </m:sup>
                              </m:sSubSup>
                            </m:den>
                          </m:f>
                          <m:r>
                            <a:rPr lang="en-US" i="1" baseline="-25000">
                              <a:latin typeface="Cambria Math"/>
                            </a:rPr>
                            <m:t>+</m:t>
                          </m:r>
                          <m:f>
                            <m:fPr>
                              <m:ctrlPr>
                                <a:rPr lang="en-GB" i="1" baseline="-25000">
                                  <a:latin typeface="Cambria Math" panose="02040503050406030204" pitchFamily="18" charset="0"/>
                                </a:rPr>
                              </m:ctrlPr>
                            </m:fPr>
                            <m:num>
                              <m:sSub>
                                <m:sSubPr>
                                  <m:ctrlPr>
                                    <a:rPr lang="en-GB" i="1" baseline="-25000">
                                      <a:latin typeface="Cambria Math" panose="02040503050406030204" pitchFamily="18" charset="0"/>
                                    </a:rPr>
                                  </m:ctrlPr>
                                </m:sSubPr>
                                <m:e>
                                  <m:r>
                                    <a:rPr lang="en-US" i="1" baseline="-25000">
                                      <a:latin typeface="Cambria Math"/>
                                    </a:rPr>
                                    <m:t>𝑚</m:t>
                                  </m:r>
                                </m:e>
                                <m:sub>
                                  <m:r>
                                    <a:rPr lang="en-US" i="1" baseline="-25000">
                                      <a:latin typeface="Cambria Math"/>
                                    </a:rPr>
                                    <m:t>2</m:t>
                                  </m:r>
                                </m:sub>
                              </m:sSub>
                            </m:num>
                            <m:den>
                              <m:sSubSup>
                                <m:sSubSupPr>
                                  <m:ctrlPr>
                                    <a:rPr lang="en-GB" i="1" baseline="-25000">
                                      <a:latin typeface="Cambria Math" panose="02040503050406030204" pitchFamily="18" charset="0"/>
                                    </a:rPr>
                                  </m:ctrlPr>
                                </m:sSubSupPr>
                                <m:e>
                                  <m:r>
                                    <a:rPr lang="en-US" i="1" baseline="-25000">
                                      <a:latin typeface="Cambria Math"/>
                                    </a:rPr>
                                    <m:t>𝑟</m:t>
                                  </m:r>
                                </m:e>
                                <m:sub>
                                  <m:r>
                                    <a:rPr lang="en-US" i="1" baseline="-25000">
                                      <a:latin typeface="Cambria Math"/>
                                    </a:rPr>
                                    <m:t>2</m:t>
                                  </m:r>
                                </m:sub>
                                <m:sup>
                                  <m:r>
                                    <a:rPr lang="en-US" i="1" baseline="-25000">
                                      <a:latin typeface="Cambria Math"/>
                                    </a:rPr>
                                    <m:t>2</m:t>
                                  </m:r>
                                </m:sup>
                              </m:sSubSup>
                            </m:den>
                          </m:f>
                          <m:r>
                            <a:rPr lang="en-US" i="1" baseline="-25000">
                              <a:latin typeface="Cambria Math"/>
                            </a:rPr>
                            <m:t>+</m:t>
                          </m:r>
                          <m:f>
                            <m:fPr>
                              <m:ctrlPr>
                                <a:rPr lang="en-GB" i="1" baseline="-25000">
                                  <a:latin typeface="Cambria Math" panose="02040503050406030204" pitchFamily="18" charset="0"/>
                                </a:rPr>
                              </m:ctrlPr>
                            </m:fPr>
                            <m:num>
                              <m:sSub>
                                <m:sSubPr>
                                  <m:ctrlPr>
                                    <a:rPr lang="en-GB" i="1" baseline="-25000">
                                      <a:latin typeface="Cambria Math" panose="02040503050406030204" pitchFamily="18" charset="0"/>
                                    </a:rPr>
                                  </m:ctrlPr>
                                </m:sSubPr>
                                <m:e>
                                  <m:r>
                                    <a:rPr lang="en-US" i="1" baseline="-25000">
                                      <a:latin typeface="Cambria Math"/>
                                    </a:rPr>
                                    <m:t>𝑚</m:t>
                                  </m:r>
                                </m:e>
                                <m:sub>
                                  <m:r>
                                    <a:rPr lang="en-US" i="1" baseline="-25000">
                                      <a:latin typeface="Cambria Math"/>
                                    </a:rPr>
                                    <m:t>3</m:t>
                                  </m:r>
                                </m:sub>
                              </m:sSub>
                            </m:num>
                            <m:den>
                              <m:sSubSup>
                                <m:sSubSupPr>
                                  <m:ctrlPr>
                                    <a:rPr lang="en-GB" i="1" baseline="-25000">
                                      <a:latin typeface="Cambria Math" panose="02040503050406030204" pitchFamily="18" charset="0"/>
                                    </a:rPr>
                                  </m:ctrlPr>
                                </m:sSubSupPr>
                                <m:e>
                                  <m:r>
                                    <a:rPr lang="en-US" i="1" baseline="-25000">
                                      <a:latin typeface="Cambria Math"/>
                                    </a:rPr>
                                    <m:t>𝑟</m:t>
                                  </m:r>
                                </m:e>
                                <m:sub>
                                  <m:r>
                                    <a:rPr lang="en-US" i="1" baseline="-25000">
                                      <a:latin typeface="Cambria Math"/>
                                    </a:rPr>
                                    <m:t>3</m:t>
                                  </m:r>
                                </m:sub>
                                <m:sup>
                                  <m:r>
                                    <a:rPr lang="en-US" i="1" baseline="-25000">
                                      <a:latin typeface="Cambria Math"/>
                                    </a:rPr>
                                    <m:t>2</m:t>
                                  </m:r>
                                </m:sup>
                              </m:sSubSup>
                            </m:den>
                          </m:f>
                        </m:e>
                      </m:d>
                    </m:oMath>
                  </m:oMathPara>
                </a14:m>
                <a:endParaRPr lang="en-GB" dirty="0"/>
              </a:p>
              <a:p>
                <a:pPr marL="0" indent="0">
                  <a:buNone/>
                </a:pPr>
                <a:endParaRPr lang="da-DK" dirty="0" smtClean="0"/>
              </a:p>
              <a:p>
                <a:endParaRPr lang="da-DK" dirty="0"/>
              </a:p>
              <a:p>
                <a:endParaRPr lang="da-DK" dirty="0" smtClean="0"/>
              </a:p>
              <a:p>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3352800" y="1600200"/>
                <a:ext cx="5334000" cy="5029200"/>
              </a:xfrm>
              <a:blipFill rotWithShape="1">
                <a:blip r:embed="rId3"/>
                <a:stretch>
                  <a:fillRect l="-2286" t="-1091" r="-1029" b="-23879"/>
                </a:stretch>
              </a:blipFill>
            </p:spPr>
            <p:txBody>
              <a:bodyPr/>
              <a:lstStyle/>
              <a:p>
                <a:r>
                  <a:rPr lang="en-GB">
                    <a:noFill/>
                  </a:rPr>
                  <a:t> </a:t>
                </a:r>
              </a:p>
            </p:txBody>
          </p:sp>
        </mc:Fallback>
      </mc:AlternateContent>
    </p:spTree>
    <p:extLst>
      <p:ext uri="{BB962C8B-B14F-4D97-AF65-F5344CB8AC3E}">
        <p14:creationId xmlns:p14="http://schemas.microsoft.com/office/powerpoint/2010/main" val="802786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VARIATION OF </a:t>
            </a:r>
            <a:r>
              <a:rPr lang="en-US" dirty="0" smtClean="0"/>
              <a:t>‘g’ </a:t>
            </a:r>
            <a:r>
              <a:rPr lang="en-US" dirty="0"/>
              <a:t>WITH DEPTH</a:t>
            </a:r>
            <a:r>
              <a:rPr lang="en-GB" dirty="0"/>
              <a:t/>
            </a:r>
            <a:br>
              <a:rPr lang="en-GB" dirty="0"/>
            </a:br>
            <a:endParaRPr lang="en-GB" dirty="0"/>
          </a:p>
        </p:txBody>
      </p:sp>
      <p:sp>
        <p:nvSpPr>
          <p:cNvPr id="3" name="Content Placeholder 2"/>
          <p:cNvSpPr>
            <a:spLocks noGrp="1"/>
          </p:cNvSpPr>
          <p:nvPr>
            <p:ph sz="half" idx="1"/>
          </p:nvPr>
        </p:nvSpPr>
        <p:spPr>
          <a:xfrm>
            <a:off x="107574" y="1562480"/>
            <a:ext cx="4540625" cy="4914520"/>
          </a:xfrm>
        </p:spPr>
        <p:txBody>
          <a:bodyPr>
            <a:normAutofit fontScale="92500"/>
          </a:bodyPr>
          <a:lstStyle/>
          <a:p>
            <a:pPr marL="0" indent="0">
              <a:buNone/>
            </a:pPr>
            <a:r>
              <a:rPr lang="da-DK" dirty="0" smtClean="0"/>
              <a:t>.</a:t>
            </a:r>
            <a:endParaRPr lang="en-GB"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267200" y="1143000"/>
                <a:ext cx="4876800" cy="5486400"/>
              </a:xfrm>
            </p:spPr>
            <p:txBody>
              <a:bodyPr>
                <a:normAutofit fontScale="92500"/>
              </a:bodyPr>
              <a:lstStyle/>
              <a:p>
                <a:r>
                  <a:rPr lang="en-US" dirty="0" smtClean="0"/>
                  <a:t>distance </a:t>
                </a:r>
                <a:r>
                  <a:rPr lang="en-US" dirty="0"/>
                  <a:t>h </a:t>
                </a:r>
                <a:r>
                  <a:rPr lang="en-US" dirty="0" smtClean="0"/>
                  <a:t>or </a:t>
                </a:r>
                <a:r>
                  <a:rPr lang="en-US" dirty="0"/>
                  <a:t>at a distance r from the </a:t>
                </a:r>
                <a:r>
                  <a:rPr lang="en-US" dirty="0" err="1"/>
                  <a:t>centre</a:t>
                </a:r>
                <a:r>
                  <a:rPr lang="en-US" dirty="0"/>
                  <a:t> of the earth</a:t>
                </a:r>
                <a:r>
                  <a:rPr lang="en-US" dirty="0" smtClean="0"/>
                  <a:t>,</a:t>
                </a:r>
              </a:p>
              <a:p>
                <a:pPr marL="0" indent="0">
                  <a:buNone/>
                </a:pPr>
                <a:endParaRPr lang="en-US" dirty="0" smtClean="0"/>
              </a:p>
              <a:p>
                <a:pPr marL="0" indent="0">
                  <a:buNone/>
                </a:pPr>
                <a:r>
                  <a:rPr lang="en-US" dirty="0" smtClean="0"/>
                  <a:t> mass m experiences a force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𝐹</m:t>
                      </m:r>
                      <m:r>
                        <a:rPr lang="en-US" i="1">
                          <a:latin typeface="Cambria Math"/>
                        </a:rPr>
                        <m:t>=</m:t>
                      </m:r>
                      <m:f>
                        <m:fPr>
                          <m:ctrlPr>
                            <a:rPr lang="en-GB" i="1">
                              <a:latin typeface="Cambria Math" panose="02040503050406030204" pitchFamily="18" charset="0"/>
                            </a:rPr>
                          </m:ctrlPr>
                        </m:fPr>
                        <m:num>
                          <m:r>
                            <a:rPr lang="en-US" i="1">
                              <a:latin typeface="Cambria Math"/>
                            </a:rPr>
                            <m:t>𝐺𝑚</m:t>
                          </m:r>
                          <m:sSub>
                            <m:sSubPr>
                              <m:ctrlPr>
                                <a:rPr lang="en-GB" i="1">
                                  <a:latin typeface="Cambria Math" panose="02040503050406030204" pitchFamily="18" charset="0"/>
                                </a:rPr>
                              </m:ctrlPr>
                            </m:sSubPr>
                            <m:e>
                              <m:sSup>
                                <m:sSupPr>
                                  <m:ctrlPr>
                                    <a:rPr lang="en-GB" i="1">
                                      <a:latin typeface="Cambria Math" panose="02040503050406030204" pitchFamily="18" charset="0"/>
                                    </a:rPr>
                                  </m:ctrlPr>
                                </m:sSupPr>
                                <m:e>
                                  <m:r>
                                    <a:rPr lang="en-US" i="1">
                                      <a:latin typeface="Cambria Math"/>
                                    </a:rPr>
                                    <m:t>𝑀</m:t>
                                  </m:r>
                                </m:e>
                                <m:sup>
                                  <m:r>
                                    <a:rPr lang="en-US" i="1">
                                      <a:latin typeface="Cambria Math"/>
                                    </a:rPr>
                                    <m:t>′′</m:t>
                                  </m:r>
                                </m:sup>
                              </m:sSup>
                            </m:e>
                            <m:sub>
                              <m:r>
                                <a:rPr lang="en-US" i="1">
                                  <a:latin typeface="Cambria Math"/>
                                </a:rPr>
                                <m:t>𝑒</m:t>
                              </m:r>
                            </m:sub>
                          </m:sSub>
                        </m:num>
                        <m:den>
                          <m:sSup>
                            <m:sSupPr>
                              <m:ctrlPr>
                                <a:rPr lang="en-GB" i="1">
                                  <a:latin typeface="Cambria Math" panose="02040503050406030204" pitchFamily="18" charset="0"/>
                                </a:rPr>
                              </m:ctrlPr>
                            </m:sSupPr>
                            <m:e>
                              <m:r>
                                <a:rPr lang="en-US" i="1">
                                  <a:latin typeface="Cambria Math"/>
                                </a:rPr>
                                <m:t>𝑟</m:t>
                              </m:r>
                            </m:e>
                            <m:sup>
                              <m:r>
                                <a:rPr lang="en-US" i="1">
                                  <a:latin typeface="Cambria Math"/>
                                </a:rPr>
                                <m:t>2</m:t>
                              </m:r>
                            </m:sup>
                          </m:sSup>
                        </m:den>
                      </m:f>
                    </m:oMath>
                  </m:oMathPara>
                </a14:m>
                <a:endParaRPr lang="en-GB" dirty="0"/>
              </a:p>
              <a:p>
                <a:r>
                  <a:rPr lang="en-US" dirty="0" smtClean="0"/>
                  <a:t>Considering </a:t>
                </a:r>
                <a:r>
                  <a:rPr lang="en-US" dirty="0"/>
                  <a:t>ρ </a:t>
                </a:r>
                <a:r>
                  <a:rPr lang="en-US" dirty="0" smtClean="0"/>
                  <a:t>as the </a:t>
                </a:r>
                <a:r>
                  <a:rPr lang="en-US" dirty="0"/>
                  <a:t>density</a:t>
                </a:r>
                <a:r>
                  <a:rPr lang="en-US" dirty="0" smtClean="0"/>
                  <a:t>  of the Earth with mass </a:t>
                </a:r>
                <a14:m>
                  <m:oMath xmlns:m="http://schemas.openxmlformats.org/officeDocument/2006/math">
                    <m:sSub>
                      <m:sSubPr>
                        <m:ctrlPr>
                          <a:rPr lang="en-GB" i="1">
                            <a:latin typeface="Cambria Math" panose="02040503050406030204" pitchFamily="18" charset="0"/>
                          </a:rPr>
                        </m:ctrlPr>
                      </m:sSubPr>
                      <m:e>
                        <m:r>
                          <a:rPr lang="en-US" i="1">
                            <a:latin typeface="Cambria Math"/>
                          </a:rPr>
                          <m:t>𝑀</m:t>
                        </m:r>
                      </m:e>
                      <m:sub>
                        <m:r>
                          <a:rPr lang="en-US" i="1">
                            <a:latin typeface="Cambria Math"/>
                          </a:rPr>
                          <m:t>𝑒</m:t>
                        </m:r>
                      </m:sub>
                    </m:sSub>
                  </m:oMath>
                </a14:m>
                <a:r>
                  <a:rPr lang="en-US" dirty="0" smtClean="0"/>
                  <a:t>then</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𝜌</m:t>
                      </m:r>
                      <m:r>
                        <a:rPr lang="en-US" i="1">
                          <a:latin typeface="Cambria Math"/>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sSup>
                                <m:sSupPr>
                                  <m:ctrlPr>
                                    <a:rPr lang="en-GB" i="1">
                                      <a:latin typeface="Cambria Math" panose="02040503050406030204" pitchFamily="18" charset="0"/>
                                    </a:rPr>
                                  </m:ctrlPr>
                                </m:sSupPr>
                                <m:e>
                                  <m:r>
                                    <a:rPr lang="en-US" i="1">
                                      <a:latin typeface="Cambria Math"/>
                                    </a:rPr>
                                    <m:t>𝑀</m:t>
                                  </m:r>
                                </m:e>
                                <m:sup>
                                  <m:r>
                                    <a:rPr lang="en-US" i="1">
                                      <a:latin typeface="Cambria Math"/>
                                    </a:rPr>
                                    <m:t>,,</m:t>
                                  </m:r>
                                </m:sup>
                              </m:sSup>
                            </m:e>
                            <m:sub>
                              <m:r>
                                <a:rPr lang="en-US" i="1">
                                  <a:latin typeface="Cambria Math"/>
                                </a:rPr>
                                <m:t>𝑒</m:t>
                              </m:r>
                            </m:sub>
                          </m:sSub>
                        </m:num>
                        <m:den>
                          <m:r>
                            <a:rPr lang="en-US" i="1">
                              <a:latin typeface="Cambria Math"/>
                            </a:rPr>
                            <m:t>𝑣</m:t>
                          </m:r>
                        </m:den>
                      </m:f>
                    </m:oMath>
                  </m:oMathPara>
                </a14:m>
                <a:endParaRPr lang="en-GB" dirty="0"/>
              </a:p>
              <a:p>
                <a:pPr marL="0" indent="0">
                  <a:buNone/>
                </a:pPr>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267200" y="1143000"/>
                <a:ext cx="4876800" cy="5486400"/>
              </a:xfrm>
              <a:blipFill rotWithShape="1">
                <a:blip r:embed="rId2"/>
                <a:stretch>
                  <a:fillRect l="-2125" t="-889" r="-375" b="-7111"/>
                </a:stretch>
              </a:blipFill>
            </p:spPr>
            <p:txBody>
              <a:bodyPr/>
              <a:lstStyle/>
              <a:p>
                <a:r>
                  <a:rPr lang="en-GB">
                    <a:noFill/>
                  </a:rPr>
                  <a:t> </a:t>
                </a:r>
              </a:p>
            </p:txBody>
          </p:sp>
        </mc:Fallback>
      </mc:AlternateContent>
      <p:grpSp>
        <p:nvGrpSpPr>
          <p:cNvPr id="5" name="Group 2"/>
          <p:cNvGrpSpPr>
            <a:grpSpLocks/>
          </p:cNvGrpSpPr>
          <p:nvPr/>
        </p:nvGrpSpPr>
        <p:grpSpPr bwMode="auto">
          <a:xfrm>
            <a:off x="422000" y="1839442"/>
            <a:ext cx="3692800" cy="3570758"/>
            <a:chOff x="3832" y="12785"/>
            <a:chExt cx="1553" cy="1715"/>
          </a:xfrm>
        </p:grpSpPr>
        <p:sp>
          <p:nvSpPr>
            <p:cNvPr id="6" name="Oval 3"/>
            <p:cNvSpPr>
              <a:spLocks noChangeArrowheads="1"/>
            </p:cNvSpPr>
            <p:nvPr/>
          </p:nvSpPr>
          <p:spPr bwMode="auto">
            <a:xfrm>
              <a:off x="4145" y="13098"/>
              <a:ext cx="914" cy="91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rc 4"/>
            <p:cNvSpPr>
              <a:spLocks/>
            </p:cNvSpPr>
            <p:nvPr/>
          </p:nvSpPr>
          <p:spPr bwMode="auto">
            <a:xfrm flipH="1">
              <a:off x="3832" y="12785"/>
              <a:ext cx="1553" cy="1715"/>
            </a:xfrm>
            <a:custGeom>
              <a:avLst/>
              <a:gdLst>
                <a:gd name="G0" fmla="+- 21600 0 0"/>
                <a:gd name="G1" fmla="+- 21600 0 0"/>
                <a:gd name="G2" fmla="+- 21600 0 0"/>
                <a:gd name="T0" fmla="*/ 18745 w 43200"/>
                <a:gd name="T1" fmla="*/ 189 h 43200"/>
                <a:gd name="T2" fmla="*/ 14550 w 43200"/>
                <a:gd name="T3" fmla="*/ 1183 h 43200"/>
                <a:gd name="T4" fmla="*/ 21600 w 43200"/>
                <a:gd name="T5" fmla="*/ 21600 h 43200"/>
              </a:gdLst>
              <a:ahLst/>
              <a:cxnLst>
                <a:cxn ang="0">
                  <a:pos x="T0" y="T1"/>
                </a:cxn>
                <a:cxn ang="0">
                  <a:pos x="T2" y="T3"/>
                </a:cxn>
                <a:cxn ang="0">
                  <a:pos x="T4" y="T5"/>
                </a:cxn>
              </a:cxnLst>
              <a:rect l="0" t="0" r="r" b="b"/>
              <a:pathLst>
                <a:path w="43200" h="43200" fill="none" extrusionOk="0">
                  <a:moveTo>
                    <a:pt x="18745" y="189"/>
                  </a:moveTo>
                  <a:cubicBezTo>
                    <a:pt x="19691" y="63"/>
                    <a:pt x="20645" y="-1"/>
                    <a:pt x="21600" y="0"/>
                  </a:cubicBezTo>
                  <a:cubicBezTo>
                    <a:pt x="33529" y="0"/>
                    <a:pt x="43200" y="9670"/>
                    <a:pt x="43200" y="21600"/>
                  </a:cubicBezTo>
                  <a:cubicBezTo>
                    <a:pt x="43200" y="33529"/>
                    <a:pt x="33529" y="43200"/>
                    <a:pt x="21600" y="43200"/>
                  </a:cubicBezTo>
                  <a:cubicBezTo>
                    <a:pt x="9670" y="43200"/>
                    <a:pt x="0" y="33529"/>
                    <a:pt x="0" y="21600"/>
                  </a:cubicBezTo>
                  <a:cubicBezTo>
                    <a:pt x="-1" y="12387"/>
                    <a:pt x="5842" y="4189"/>
                    <a:pt x="14549" y="1182"/>
                  </a:cubicBezTo>
                </a:path>
                <a:path w="43200" h="43200" stroke="0" extrusionOk="0">
                  <a:moveTo>
                    <a:pt x="18745" y="189"/>
                  </a:moveTo>
                  <a:cubicBezTo>
                    <a:pt x="19691" y="63"/>
                    <a:pt x="20645" y="-1"/>
                    <a:pt x="21600" y="0"/>
                  </a:cubicBezTo>
                  <a:cubicBezTo>
                    <a:pt x="33529" y="0"/>
                    <a:pt x="43200" y="9670"/>
                    <a:pt x="43200" y="21600"/>
                  </a:cubicBezTo>
                  <a:cubicBezTo>
                    <a:pt x="43200" y="33529"/>
                    <a:pt x="33529" y="43200"/>
                    <a:pt x="21600" y="43200"/>
                  </a:cubicBezTo>
                  <a:cubicBezTo>
                    <a:pt x="9670" y="43200"/>
                    <a:pt x="0" y="33529"/>
                    <a:pt x="0" y="21600"/>
                  </a:cubicBezTo>
                  <a:cubicBezTo>
                    <a:pt x="-1" y="12387"/>
                    <a:pt x="5842" y="4189"/>
                    <a:pt x="14549" y="1182"/>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Freeform 5"/>
            <p:cNvSpPr>
              <a:spLocks/>
            </p:cNvSpPr>
            <p:nvPr/>
          </p:nvSpPr>
          <p:spPr bwMode="auto">
            <a:xfrm>
              <a:off x="4673" y="12785"/>
              <a:ext cx="185" cy="365"/>
            </a:xfrm>
            <a:custGeom>
              <a:avLst/>
              <a:gdLst>
                <a:gd name="T0" fmla="*/ 35 w 185"/>
                <a:gd name="T1" fmla="*/ 0 h 365"/>
                <a:gd name="T2" fmla="*/ 10 w 185"/>
                <a:gd name="T3" fmla="*/ 313 h 365"/>
                <a:gd name="T4" fmla="*/ 98 w 185"/>
                <a:gd name="T5" fmla="*/ 313 h 365"/>
                <a:gd name="T6" fmla="*/ 185 w 185"/>
                <a:gd name="T7" fmla="*/ 0 h 365"/>
              </a:gdLst>
              <a:ahLst/>
              <a:cxnLst>
                <a:cxn ang="0">
                  <a:pos x="T0" y="T1"/>
                </a:cxn>
                <a:cxn ang="0">
                  <a:pos x="T2" y="T3"/>
                </a:cxn>
                <a:cxn ang="0">
                  <a:pos x="T4" y="T5"/>
                </a:cxn>
                <a:cxn ang="0">
                  <a:pos x="T6" y="T7"/>
                </a:cxn>
              </a:cxnLst>
              <a:rect l="0" t="0" r="r" b="b"/>
              <a:pathLst>
                <a:path w="185" h="365">
                  <a:moveTo>
                    <a:pt x="35" y="0"/>
                  </a:moveTo>
                  <a:cubicBezTo>
                    <a:pt x="17" y="130"/>
                    <a:pt x="0" y="261"/>
                    <a:pt x="10" y="313"/>
                  </a:cubicBezTo>
                  <a:cubicBezTo>
                    <a:pt x="20" y="365"/>
                    <a:pt x="69" y="365"/>
                    <a:pt x="98" y="313"/>
                  </a:cubicBezTo>
                  <a:cubicBezTo>
                    <a:pt x="127" y="261"/>
                    <a:pt x="171" y="52"/>
                    <a:pt x="185"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Oval 6"/>
            <p:cNvSpPr>
              <a:spLocks noChangeArrowheads="1"/>
            </p:cNvSpPr>
            <p:nvPr/>
          </p:nvSpPr>
          <p:spPr bwMode="auto">
            <a:xfrm>
              <a:off x="4673" y="13032"/>
              <a:ext cx="85" cy="11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cxnSp>
          <p:nvCxnSpPr>
            <p:cNvPr id="7175" name="AutoShape 7"/>
            <p:cNvCxnSpPr>
              <a:cxnSpLocks noChangeShapeType="1"/>
            </p:cNvCxnSpPr>
            <p:nvPr/>
          </p:nvCxnSpPr>
          <p:spPr bwMode="auto">
            <a:xfrm flipH="1">
              <a:off x="4583" y="13147"/>
              <a:ext cx="90" cy="36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176" name="AutoShape 8"/>
            <p:cNvCxnSpPr>
              <a:cxnSpLocks noChangeShapeType="1"/>
            </p:cNvCxnSpPr>
            <p:nvPr/>
          </p:nvCxnSpPr>
          <p:spPr bwMode="auto">
            <a:xfrm>
              <a:off x="4583" y="13511"/>
              <a:ext cx="275" cy="902"/>
            </a:xfrm>
            <a:prstGeom prst="straightConnector1">
              <a:avLst/>
            </a:prstGeom>
            <a:noFill/>
            <a:ln w="9525">
              <a:solidFill>
                <a:srgbClr val="000000"/>
              </a:solidFill>
              <a:prstDash val="lgDash"/>
              <a:round/>
              <a:headEnd type="triangle" w="med" len="med"/>
              <a:tailEnd type="triangle" w="med" len="med"/>
            </a:ln>
            <a:extLst>
              <a:ext uri="{909E8E84-426E-40DD-AFC4-6F175D3DCCD1}">
                <a14:hiddenFill xmlns:a14="http://schemas.microsoft.com/office/drawing/2010/main">
                  <a:noFill/>
                </a14:hiddenFill>
              </a:ext>
            </a:extLst>
          </p:spPr>
        </p:cxnSp>
        <p:cxnSp>
          <p:nvCxnSpPr>
            <p:cNvPr id="7177" name="AutoShape 9"/>
            <p:cNvCxnSpPr>
              <a:cxnSpLocks noChangeShapeType="1"/>
            </p:cNvCxnSpPr>
            <p:nvPr/>
          </p:nvCxnSpPr>
          <p:spPr bwMode="auto">
            <a:xfrm flipH="1">
              <a:off x="3919" y="13824"/>
              <a:ext cx="301" cy="188"/>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10" name="TextBox 9"/>
          <p:cNvSpPr txBox="1"/>
          <p:nvPr/>
        </p:nvSpPr>
        <p:spPr>
          <a:xfrm>
            <a:off x="1752600" y="3276600"/>
            <a:ext cx="290464" cy="369332"/>
          </a:xfrm>
          <a:prstGeom prst="rect">
            <a:avLst/>
          </a:prstGeom>
          <a:noFill/>
        </p:spPr>
        <p:txBody>
          <a:bodyPr wrap="none" rtlCol="0">
            <a:spAutoFit/>
          </a:bodyPr>
          <a:lstStyle/>
          <a:p>
            <a:r>
              <a:rPr lang="en-US" dirty="0" smtClean="0"/>
              <a:t>  </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415328" y="3067043"/>
                <a:ext cx="6745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sSup>
                            <m:sSupPr>
                              <m:ctrlPr>
                                <a:rPr lang="en-GB" i="1">
                                  <a:latin typeface="Cambria Math" panose="02040503050406030204" pitchFamily="18" charset="0"/>
                                </a:rPr>
                              </m:ctrlPr>
                            </m:sSupPr>
                            <m:e>
                              <m:r>
                                <a:rPr lang="en-US" i="1">
                                  <a:latin typeface="Cambria Math"/>
                                </a:rPr>
                                <m:t>𝑀</m:t>
                              </m:r>
                            </m:e>
                            <m:sup>
                              <m:r>
                                <a:rPr lang="en-US" i="1">
                                  <a:latin typeface="Cambria Math"/>
                                </a:rPr>
                                <m:t>′′</m:t>
                              </m:r>
                            </m:sup>
                          </m:sSup>
                        </m:e>
                        <m:sub>
                          <m:r>
                            <a:rPr lang="en-US" i="1">
                              <a:latin typeface="Cambria Math"/>
                            </a:rPr>
                            <m:t>𝑒</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415328" y="3067043"/>
                <a:ext cx="674544" cy="369332"/>
              </a:xfrm>
              <a:prstGeom prst="rect">
                <a:avLst/>
              </a:prstGeom>
              <a:blipFill>
                <a:blip r:embed="rId3"/>
                <a:stretch>
                  <a:fillRect/>
                </a:stretch>
              </a:blipFill>
            </p:spPr>
            <p:txBody>
              <a:bodyPr/>
              <a:lstStyle/>
              <a:p>
                <a:r>
                  <a:rPr lang="en-US">
                    <a:noFill/>
                  </a:rPr>
                  <a:t> </a:t>
                </a:r>
              </a:p>
            </p:txBody>
          </p:sp>
        </mc:Fallback>
      </mc:AlternateContent>
      <p:sp>
        <p:nvSpPr>
          <p:cNvPr id="12" name="TextBox 11"/>
          <p:cNvSpPr txBox="1"/>
          <p:nvPr/>
        </p:nvSpPr>
        <p:spPr>
          <a:xfrm flipH="1">
            <a:off x="2715490" y="4678681"/>
            <a:ext cx="460609" cy="369332"/>
          </a:xfrm>
          <a:prstGeom prst="rect">
            <a:avLst/>
          </a:prstGeom>
          <a:noFill/>
        </p:spPr>
        <p:txBody>
          <a:bodyPr wrap="square" rtlCol="0">
            <a:spAutoFit/>
          </a:bodyPr>
          <a:lstStyle/>
          <a:p>
            <a:r>
              <a:rPr lang="en-US" dirty="0" smtClean="0"/>
              <a:t>R</a:t>
            </a:r>
            <a:endParaRPr lang="en-US" dirty="0"/>
          </a:p>
        </p:txBody>
      </p:sp>
      <p:sp>
        <p:nvSpPr>
          <p:cNvPr id="13" name="TextBox 12"/>
          <p:cNvSpPr txBox="1"/>
          <p:nvPr/>
        </p:nvSpPr>
        <p:spPr>
          <a:xfrm>
            <a:off x="855523" y="4285681"/>
            <a:ext cx="430864" cy="369332"/>
          </a:xfrm>
          <a:prstGeom prst="rect">
            <a:avLst/>
          </a:prstGeom>
          <a:noFill/>
        </p:spPr>
        <p:txBody>
          <a:bodyPr wrap="square" rtlCol="0">
            <a:spAutoFit/>
          </a:bodyPr>
          <a:lstStyle/>
          <a:p>
            <a:r>
              <a:rPr lang="en-US" dirty="0" smtClean="0"/>
              <a:t>h</a:t>
            </a:r>
            <a:endParaRPr lang="en-US" dirty="0"/>
          </a:p>
        </p:txBody>
      </p:sp>
      <p:sp>
        <p:nvSpPr>
          <p:cNvPr id="14" name="TextBox 13"/>
          <p:cNvSpPr txBox="1"/>
          <p:nvPr/>
        </p:nvSpPr>
        <p:spPr>
          <a:xfrm>
            <a:off x="2268440" y="2941887"/>
            <a:ext cx="264816" cy="369332"/>
          </a:xfrm>
          <a:prstGeom prst="rect">
            <a:avLst/>
          </a:prstGeom>
          <a:noFill/>
        </p:spPr>
        <p:txBody>
          <a:bodyPr wrap="none" rtlCol="0">
            <a:spAutoFit/>
          </a:bodyPr>
          <a:lstStyle/>
          <a:p>
            <a:r>
              <a:rPr lang="en-US" dirty="0" smtClean="0"/>
              <a:t>r</a:t>
            </a:r>
            <a:endParaRPr lang="en-US" dirty="0"/>
          </a:p>
        </p:txBody>
      </p:sp>
    </p:spTree>
    <p:extLst>
      <p:ext uri="{BB962C8B-B14F-4D97-AF65-F5344CB8AC3E}">
        <p14:creationId xmlns:p14="http://schemas.microsoft.com/office/powerpoint/2010/main" val="21831701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228600" y="457200"/>
                <a:ext cx="4648200" cy="6096000"/>
              </a:xfrm>
            </p:spPr>
            <p:txBody>
              <a:bodyPr>
                <a:normAutofit/>
              </a:bodyPr>
              <a:lstStyle/>
              <a:p>
                <a14:m>
                  <m:oMath xmlns:m="http://schemas.openxmlformats.org/officeDocument/2006/math">
                    <m:sSub>
                      <m:sSubPr>
                        <m:ctrlPr>
                          <a:rPr lang="en-GB" i="1" smtClean="0">
                            <a:latin typeface="Cambria Math" panose="02040503050406030204" pitchFamily="18" charset="0"/>
                          </a:rPr>
                        </m:ctrlPr>
                      </m:sSubPr>
                      <m:e>
                        <m:sSup>
                          <m:sSupPr>
                            <m:ctrlPr>
                              <a:rPr lang="en-GB" i="1">
                                <a:latin typeface="Cambria Math" panose="02040503050406030204" pitchFamily="18" charset="0"/>
                              </a:rPr>
                            </m:ctrlPr>
                          </m:sSupPr>
                          <m:e>
                            <m:r>
                              <a:rPr lang="en-US" i="1">
                                <a:latin typeface="Cambria Math"/>
                              </a:rPr>
                              <m:t>𝑀</m:t>
                            </m:r>
                          </m:e>
                          <m:sup>
                            <m:r>
                              <a:rPr lang="en-US" i="1">
                                <a:latin typeface="Cambria Math"/>
                              </a:rPr>
                              <m:t>′′</m:t>
                            </m:r>
                          </m:sup>
                        </m:sSup>
                      </m:e>
                      <m:sub>
                        <m:r>
                          <a:rPr lang="en-US" i="1">
                            <a:latin typeface="Cambria Math"/>
                          </a:rPr>
                          <m:t>𝑒</m:t>
                        </m:r>
                      </m:sub>
                    </m:sSub>
                    <m:r>
                      <a:rPr lang="en-US" i="1">
                        <a:latin typeface="Cambria Math"/>
                      </a:rPr>
                      <m:t>=</m:t>
                    </m:r>
                    <m:r>
                      <a:rPr lang="en-US" i="1">
                        <a:latin typeface="Cambria Math"/>
                      </a:rPr>
                      <m:t>𝜌</m:t>
                    </m:r>
                    <m:r>
                      <a:rPr lang="en-US" i="1">
                        <a:latin typeface="Cambria Math"/>
                      </a:rPr>
                      <m:t>𝑣</m:t>
                    </m:r>
                    <m:r>
                      <a:rPr lang="en-US" i="1">
                        <a:latin typeface="Cambria Math"/>
                      </a:rPr>
                      <m:t>=</m:t>
                    </m:r>
                    <m:f>
                      <m:fPr>
                        <m:ctrlPr>
                          <a:rPr lang="en-GB" i="1">
                            <a:latin typeface="Cambria Math" panose="02040503050406030204" pitchFamily="18" charset="0"/>
                          </a:rPr>
                        </m:ctrlPr>
                      </m:fPr>
                      <m:num>
                        <m:r>
                          <a:rPr lang="en-US" i="1">
                            <a:latin typeface="Cambria Math"/>
                          </a:rPr>
                          <m:t>4</m:t>
                        </m:r>
                        <m:r>
                          <a:rPr lang="en-US" i="1">
                            <a:latin typeface="Cambria Math"/>
                          </a:rPr>
                          <m:t>𝜋</m:t>
                        </m:r>
                        <m:sSup>
                          <m:sSupPr>
                            <m:ctrlPr>
                              <a:rPr lang="en-GB" i="1">
                                <a:latin typeface="Cambria Math" panose="02040503050406030204" pitchFamily="18" charset="0"/>
                              </a:rPr>
                            </m:ctrlPr>
                          </m:sSupPr>
                          <m:e>
                            <m:r>
                              <a:rPr lang="en-US" i="1">
                                <a:latin typeface="Cambria Math"/>
                              </a:rPr>
                              <m:t>𝑟</m:t>
                            </m:r>
                          </m:e>
                          <m:sup>
                            <m:r>
                              <a:rPr lang="en-US" i="1">
                                <a:latin typeface="Cambria Math"/>
                              </a:rPr>
                              <m:t>3</m:t>
                            </m:r>
                          </m:sup>
                        </m:sSup>
                        <m:r>
                          <a:rPr lang="en-US" i="1">
                            <a:latin typeface="Cambria Math"/>
                          </a:rPr>
                          <m:t>𝜌</m:t>
                        </m:r>
                      </m:num>
                      <m:den>
                        <m:r>
                          <a:rPr lang="en-US" i="1">
                            <a:latin typeface="Cambria Math"/>
                          </a:rPr>
                          <m:t>3</m:t>
                        </m:r>
                      </m:den>
                    </m:f>
                    <m:r>
                      <a:rPr lang="da-DK" b="0" i="1" smtClean="0">
                        <a:latin typeface="Cambria Math"/>
                      </a:rPr>
                      <m:t>………1</m:t>
                    </m:r>
                  </m:oMath>
                </a14:m>
                <a:endParaRPr lang="da-DK" i="1" dirty="0" smtClean="0"/>
              </a:p>
              <a:p>
                <a:endParaRPr lang="en-US" i="1" dirty="0" smtClean="0"/>
              </a:p>
              <a:p>
                <a14:m>
                  <m:oMath xmlns:m="http://schemas.openxmlformats.org/officeDocument/2006/math">
                    <m:r>
                      <a:rPr lang="en-US" i="1">
                        <a:latin typeface="Cambria Math"/>
                      </a:rPr>
                      <m:t> </m:t>
                    </m:r>
                    <m:sSub>
                      <m:sSubPr>
                        <m:ctrlPr>
                          <a:rPr lang="en-GB" i="1">
                            <a:latin typeface="Cambria Math" panose="02040503050406030204" pitchFamily="18" charset="0"/>
                          </a:rPr>
                        </m:ctrlPr>
                      </m:sSubPr>
                      <m:e>
                        <m:r>
                          <a:rPr lang="en-US" i="1">
                            <a:latin typeface="Cambria Math"/>
                          </a:rPr>
                          <m:t>𝑀</m:t>
                        </m:r>
                      </m:e>
                      <m:sub>
                        <m:r>
                          <a:rPr lang="en-US" i="1">
                            <a:latin typeface="Cambria Math"/>
                          </a:rPr>
                          <m:t>𝑒</m:t>
                        </m:r>
                      </m:sub>
                    </m:sSub>
                    <m:r>
                      <a:rPr lang="en-US" i="1">
                        <a:latin typeface="Cambria Math"/>
                      </a:rPr>
                      <m:t>=</m:t>
                    </m:r>
                    <m:f>
                      <m:fPr>
                        <m:ctrlPr>
                          <a:rPr lang="en-GB" i="1">
                            <a:latin typeface="Cambria Math" panose="02040503050406030204" pitchFamily="18" charset="0"/>
                          </a:rPr>
                        </m:ctrlPr>
                      </m:fPr>
                      <m:num>
                        <m:r>
                          <a:rPr lang="en-US" i="1">
                            <a:latin typeface="Cambria Math"/>
                          </a:rPr>
                          <m:t>4</m:t>
                        </m:r>
                        <m:r>
                          <a:rPr lang="en-US" i="1">
                            <a:latin typeface="Cambria Math"/>
                          </a:rPr>
                          <m:t>𝜋</m:t>
                        </m:r>
                        <m:sSup>
                          <m:sSupPr>
                            <m:ctrlPr>
                              <a:rPr lang="en-GB" i="1">
                                <a:latin typeface="Cambria Math" panose="02040503050406030204" pitchFamily="18" charset="0"/>
                              </a:rPr>
                            </m:ctrlPr>
                          </m:sSupPr>
                          <m:e>
                            <m:r>
                              <a:rPr lang="en-US" i="1">
                                <a:latin typeface="Cambria Math"/>
                              </a:rPr>
                              <m:t>𝑅</m:t>
                            </m:r>
                          </m:e>
                          <m:sup>
                            <m:r>
                              <a:rPr lang="en-US" i="1">
                                <a:latin typeface="Cambria Math"/>
                              </a:rPr>
                              <m:t>3</m:t>
                            </m:r>
                          </m:sup>
                        </m:sSup>
                        <m:r>
                          <a:rPr lang="en-US" i="1">
                            <a:latin typeface="Cambria Math"/>
                          </a:rPr>
                          <m:t>𝜌</m:t>
                        </m:r>
                      </m:num>
                      <m:den>
                        <m:r>
                          <a:rPr lang="en-US" i="1">
                            <a:latin typeface="Cambria Math"/>
                          </a:rPr>
                          <m:t>3</m:t>
                        </m:r>
                      </m:den>
                    </m:f>
                  </m:oMath>
                </a14:m>
                <a:r>
                  <a:rPr lang="en-GB" dirty="0" smtClean="0"/>
                  <a:t>…………….2</a:t>
                </a:r>
              </a:p>
              <a:p>
                <a:pPr marL="0" indent="0">
                  <a:buNone/>
                </a:pPr>
                <a:r>
                  <a:rPr lang="da-DK" dirty="0" smtClean="0"/>
                  <a:t>Dividing equation 1 by 2</a:t>
                </a:r>
                <a:endParaRPr lang="da-DK" dirty="0"/>
              </a:p>
              <a:p>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sSup>
                              <m:sSupPr>
                                <m:ctrlPr>
                                  <a:rPr lang="en-GB" i="1">
                                    <a:latin typeface="Cambria Math" panose="02040503050406030204" pitchFamily="18" charset="0"/>
                                  </a:rPr>
                                </m:ctrlPr>
                              </m:sSupPr>
                              <m:e>
                                <m:r>
                                  <a:rPr lang="en-US" i="1">
                                    <a:latin typeface="Cambria Math"/>
                                  </a:rPr>
                                  <m:t>𝑀</m:t>
                                </m:r>
                              </m:e>
                              <m:sup>
                                <m:r>
                                  <a:rPr lang="en-US" i="1">
                                    <a:latin typeface="Cambria Math"/>
                                  </a:rPr>
                                  <m:t>′′</m:t>
                                </m:r>
                              </m:sup>
                            </m:sSup>
                          </m:e>
                          <m:sub>
                            <m:r>
                              <a:rPr lang="en-US" i="1">
                                <a:latin typeface="Cambria Math"/>
                              </a:rPr>
                              <m:t>𝑒</m:t>
                            </m:r>
                          </m:sub>
                        </m:sSub>
                      </m:num>
                      <m:den>
                        <m:sSub>
                          <m:sSubPr>
                            <m:ctrlPr>
                              <a:rPr lang="en-GB" i="1">
                                <a:latin typeface="Cambria Math" panose="02040503050406030204" pitchFamily="18" charset="0"/>
                              </a:rPr>
                            </m:ctrlPr>
                          </m:sSubPr>
                          <m:e>
                            <m:r>
                              <a:rPr lang="en-US" i="1">
                                <a:latin typeface="Cambria Math"/>
                              </a:rPr>
                              <m:t>𝑀</m:t>
                            </m:r>
                          </m:e>
                          <m:sub>
                            <m:r>
                              <a:rPr lang="en-US" i="1">
                                <a:latin typeface="Cambria Math"/>
                              </a:rPr>
                              <m:t>𝑒</m:t>
                            </m:r>
                          </m:sub>
                        </m:sSub>
                      </m:den>
                    </m:f>
                    <m:r>
                      <a:rPr lang="en-US" i="1">
                        <a:latin typeface="Cambria Math"/>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𝑟</m:t>
                            </m:r>
                          </m:e>
                          <m:sup>
                            <m:r>
                              <a:rPr lang="en-US" i="1">
                                <a:latin typeface="Cambria Math"/>
                              </a:rPr>
                              <m:t>3</m:t>
                            </m:r>
                          </m:sup>
                        </m:sSup>
                      </m:num>
                      <m:den>
                        <m:sSup>
                          <m:sSupPr>
                            <m:ctrlPr>
                              <a:rPr lang="en-GB" i="1">
                                <a:latin typeface="Cambria Math" panose="02040503050406030204" pitchFamily="18" charset="0"/>
                              </a:rPr>
                            </m:ctrlPr>
                          </m:sSupPr>
                          <m:e>
                            <m:r>
                              <a:rPr lang="en-US" i="1">
                                <a:latin typeface="Cambria Math"/>
                              </a:rPr>
                              <m:t>𝑅</m:t>
                            </m:r>
                          </m:e>
                          <m:sup>
                            <m:r>
                              <a:rPr lang="en-US" i="1">
                                <a:latin typeface="Cambria Math"/>
                              </a:rPr>
                              <m:t>3</m:t>
                            </m:r>
                          </m:sup>
                        </m:sSup>
                      </m:den>
                    </m:f>
                  </m:oMath>
                </a14:m>
                <a:endParaRPr lang="en-GB" dirty="0"/>
              </a:p>
              <a:p>
                <a14:m>
                  <m:oMath xmlns:m="http://schemas.openxmlformats.org/officeDocument/2006/math">
                    <m:r>
                      <a:rPr lang="en-US" i="1">
                        <a:latin typeface="Cambria Math"/>
                      </a:rPr>
                      <m:t>𝐹</m:t>
                    </m:r>
                    <m:r>
                      <a:rPr lang="en-US" i="1">
                        <a:latin typeface="Cambria Math"/>
                      </a:rPr>
                      <m:t>=</m:t>
                    </m:r>
                    <m:f>
                      <m:fPr>
                        <m:ctrlPr>
                          <a:rPr lang="en-GB" i="1">
                            <a:latin typeface="Cambria Math" panose="02040503050406030204" pitchFamily="18" charset="0"/>
                          </a:rPr>
                        </m:ctrlPr>
                      </m:fPr>
                      <m:num>
                        <m:r>
                          <a:rPr lang="en-US" i="1">
                            <a:latin typeface="Cambria Math"/>
                          </a:rPr>
                          <m:t>𝐺𝑚</m:t>
                        </m:r>
                        <m:sSub>
                          <m:sSubPr>
                            <m:ctrlPr>
                              <a:rPr lang="en-GB" i="1">
                                <a:latin typeface="Cambria Math" panose="02040503050406030204" pitchFamily="18" charset="0"/>
                              </a:rPr>
                            </m:ctrlPr>
                          </m:sSubPr>
                          <m:e>
                            <m:sSup>
                              <m:sSupPr>
                                <m:ctrlPr>
                                  <a:rPr lang="en-GB" i="1">
                                    <a:latin typeface="Cambria Math" panose="02040503050406030204" pitchFamily="18" charset="0"/>
                                  </a:rPr>
                                </m:ctrlPr>
                              </m:sSupPr>
                              <m:e>
                                <m:r>
                                  <a:rPr lang="en-US" i="1">
                                    <a:latin typeface="Cambria Math"/>
                                  </a:rPr>
                                  <m:t>𝑀</m:t>
                                </m:r>
                              </m:e>
                              <m:sup>
                                <m:r>
                                  <a:rPr lang="en-US" i="1">
                                    <a:latin typeface="Cambria Math"/>
                                  </a:rPr>
                                  <m:t>′′</m:t>
                                </m:r>
                              </m:sup>
                            </m:sSup>
                          </m:e>
                          <m:sub>
                            <m:r>
                              <a:rPr lang="en-US" i="1">
                                <a:latin typeface="Cambria Math"/>
                              </a:rPr>
                              <m:t>𝑒</m:t>
                            </m:r>
                          </m:sub>
                        </m:sSub>
                      </m:num>
                      <m:den>
                        <m:sSup>
                          <m:sSupPr>
                            <m:ctrlPr>
                              <a:rPr lang="en-GB" i="1">
                                <a:latin typeface="Cambria Math" panose="02040503050406030204" pitchFamily="18" charset="0"/>
                              </a:rPr>
                            </m:ctrlPr>
                          </m:sSupPr>
                          <m:e>
                            <m:r>
                              <a:rPr lang="en-US" i="1">
                                <a:latin typeface="Cambria Math"/>
                              </a:rPr>
                              <m:t>𝑟</m:t>
                            </m:r>
                          </m:e>
                          <m:sup>
                            <m:r>
                              <a:rPr lang="en-US" i="1">
                                <a:latin typeface="Cambria Math"/>
                              </a:rPr>
                              <m:t>2</m:t>
                            </m:r>
                          </m:sup>
                        </m:sSup>
                      </m:den>
                    </m:f>
                    <m:r>
                      <a:rPr lang="en-US" i="1">
                        <a:latin typeface="Cambria Math"/>
                      </a:rPr>
                      <m:t>=</m:t>
                    </m:r>
                    <m:f>
                      <m:fPr>
                        <m:ctrlPr>
                          <a:rPr lang="en-GB" i="1">
                            <a:latin typeface="Cambria Math" panose="02040503050406030204" pitchFamily="18" charset="0"/>
                          </a:rPr>
                        </m:ctrlPr>
                      </m:fPr>
                      <m:num>
                        <m:r>
                          <a:rPr lang="en-US" i="1">
                            <a:latin typeface="Cambria Math"/>
                          </a:rPr>
                          <m:t>𝐺𝑚</m:t>
                        </m:r>
                        <m:sSub>
                          <m:sSubPr>
                            <m:ctrlPr>
                              <a:rPr lang="en-GB" i="1">
                                <a:latin typeface="Cambria Math" panose="02040503050406030204" pitchFamily="18" charset="0"/>
                              </a:rPr>
                            </m:ctrlPr>
                          </m:sSubPr>
                          <m:e>
                            <m:r>
                              <a:rPr lang="en-US" i="1">
                                <a:latin typeface="Cambria Math"/>
                              </a:rPr>
                              <m:t>𝑀</m:t>
                            </m:r>
                          </m:e>
                          <m:sub>
                            <m:r>
                              <a:rPr lang="en-US" i="1">
                                <a:latin typeface="Cambria Math"/>
                              </a:rPr>
                              <m:t>𝑒</m:t>
                            </m:r>
                          </m:sub>
                        </m:sSub>
                        <m:f>
                          <m:fPr>
                            <m:type m:val="skw"/>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𝑟</m:t>
                                </m:r>
                              </m:e>
                              <m:sup>
                                <m:r>
                                  <a:rPr lang="en-US" i="1">
                                    <a:latin typeface="Cambria Math"/>
                                  </a:rPr>
                                  <m:t>3</m:t>
                                </m:r>
                              </m:sup>
                            </m:sSup>
                          </m:num>
                          <m:den>
                            <m:sSup>
                              <m:sSupPr>
                                <m:ctrlPr>
                                  <a:rPr lang="en-GB" i="1">
                                    <a:latin typeface="Cambria Math" panose="02040503050406030204" pitchFamily="18" charset="0"/>
                                  </a:rPr>
                                </m:ctrlPr>
                              </m:sSupPr>
                              <m:e>
                                <m:r>
                                  <a:rPr lang="en-US" i="1">
                                    <a:latin typeface="Cambria Math"/>
                                  </a:rPr>
                                  <m:t>𝑅</m:t>
                                </m:r>
                              </m:e>
                              <m:sup>
                                <m:r>
                                  <a:rPr lang="en-US" i="1">
                                    <a:latin typeface="Cambria Math"/>
                                  </a:rPr>
                                  <m:t>3</m:t>
                                </m:r>
                              </m:sup>
                            </m:sSup>
                          </m:den>
                        </m:f>
                      </m:num>
                      <m:den>
                        <m:sSup>
                          <m:sSupPr>
                            <m:ctrlPr>
                              <a:rPr lang="en-GB" i="1">
                                <a:latin typeface="Cambria Math" panose="02040503050406030204" pitchFamily="18" charset="0"/>
                              </a:rPr>
                            </m:ctrlPr>
                          </m:sSupPr>
                          <m:e>
                            <m:r>
                              <a:rPr lang="en-US" i="1">
                                <a:latin typeface="Cambria Math"/>
                              </a:rPr>
                              <m:t>𝑟</m:t>
                            </m:r>
                          </m:e>
                          <m:sup>
                            <m:r>
                              <a:rPr lang="en-US" i="1">
                                <a:latin typeface="Cambria Math"/>
                              </a:rPr>
                              <m:t>2</m:t>
                            </m:r>
                          </m:sup>
                        </m:sSup>
                      </m:den>
                    </m:f>
                  </m:oMath>
                </a14:m>
                <a:endParaRPr lang="en-GB" dirty="0"/>
              </a:p>
              <a:p>
                <a:pPr marL="0" indent="0">
                  <a:buNone/>
                </a:pPr>
                <a:r>
                  <a:rPr lang="en-US" dirty="0"/>
                  <a:t> </a:t>
                </a:r>
                <a:endParaRPr lang="en-GB" dirty="0"/>
              </a:p>
              <a:p>
                <a:r>
                  <a:rPr lang="en-US" dirty="0"/>
                  <a:t>but </a:t>
                </a:r>
                <a14:m>
                  <m:oMath xmlns:m="http://schemas.openxmlformats.org/officeDocument/2006/math">
                    <m:r>
                      <a:rPr lang="en-US" i="1">
                        <a:latin typeface="Cambria Math"/>
                      </a:rPr>
                      <m:t>𝐺</m:t>
                    </m:r>
                    <m:sSub>
                      <m:sSubPr>
                        <m:ctrlPr>
                          <a:rPr lang="en-GB" i="1">
                            <a:latin typeface="Cambria Math" panose="02040503050406030204" pitchFamily="18" charset="0"/>
                          </a:rPr>
                        </m:ctrlPr>
                      </m:sSubPr>
                      <m:e>
                        <m:r>
                          <a:rPr lang="en-US" i="1">
                            <a:latin typeface="Cambria Math"/>
                          </a:rPr>
                          <m:t>𝑀</m:t>
                        </m:r>
                      </m:e>
                      <m:sub>
                        <m:r>
                          <a:rPr lang="en-US" i="1">
                            <a:latin typeface="Cambria Math"/>
                          </a:rPr>
                          <m:t>𝑒</m:t>
                        </m:r>
                      </m:sub>
                    </m:sSub>
                    <m:r>
                      <a:rPr lang="en-US" i="1">
                        <a:latin typeface="Cambria Math"/>
                      </a:rPr>
                      <m:t>=</m:t>
                    </m:r>
                    <m:r>
                      <a:rPr lang="en-US" i="1">
                        <a:latin typeface="Cambria Math"/>
                      </a:rPr>
                      <m:t>𝑔</m:t>
                    </m:r>
                    <m:sSup>
                      <m:sSupPr>
                        <m:ctrlPr>
                          <a:rPr lang="en-GB" i="1">
                            <a:latin typeface="Cambria Math" panose="02040503050406030204" pitchFamily="18" charset="0"/>
                          </a:rPr>
                        </m:ctrlPr>
                      </m:sSupPr>
                      <m:e>
                        <m:r>
                          <a:rPr lang="en-US" i="1">
                            <a:latin typeface="Cambria Math"/>
                          </a:rPr>
                          <m:t>𝑅</m:t>
                        </m:r>
                      </m:e>
                      <m:sup>
                        <m:r>
                          <a:rPr lang="en-US" i="1">
                            <a:latin typeface="Cambria Math"/>
                          </a:rPr>
                          <m:t>2</m:t>
                        </m:r>
                      </m:sup>
                    </m:sSup>
                  </m:oMath>
                </a14:m>
                <a:endParaRPr lang="en-GB" dirty="0"/>
              </a:p>
              <a:p>
                <a:endParaRPr lang="en-GB" dirty="0"/>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228600" y="457200"/>
                <a:ext cx="4648200" cy="6096000"/>
              </a:xfrm>
              <a:blipFill>
                <a:blip r:embed="rId2"/>
                <a:stretch>
                  <a:fillRect l="-2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029200" y="0"/>
                <a:ext cx="4114800" cy="6858000"/>
              </a:xfrm>
            </p:spPr>
            <p:txBody>
              <a:bodyPr>
                <a:normAutofit/>
              </a:bodyPr>
              <a:lstStyle/>
              <a:p>
                <a:r>
                  <a:rPr lang="en-US" dirty="0"/>
                  <a:t>F</a:t>
                </a:r>
                <a14:m>
                  <m:oMath xmlns:m="http://schemas.openxmlformats.org/officeDocument/2006/math">
                    <m:r>
                      <a:rPr lang="en-US" i="1">
                        <a:latin typeface="Cambria Math"/>
                      </a:rPr>
                      <m:t>=</m:t>
                    </m:r>
                    <m:f>
                      <m:fPr>
                        <m:ctrlPr>
                          <a:rPr lang="en-GB" i="1">
                            <a:latin typeface="Cambria Math" panose="02040503050406030204" pitchFamily="18" charset="0"/>
                          </a:rPr>
                        </m:ctrlPr>
                      </m:fPr>
                      <m:num>
                        <m:r>
                          <a:rPr lang="en-US" i="1">
                            <a:latin typeface="Cambria Math"/>
                          </a:rPr>
                          <m:t>𝑚𝑔</m:t>
                        </m:r>
                        <m:sSup>
                          <m:sSupPr>
                            <m:ctrlPr>
                              <a:rPr lang="en-GB" i="1">
                                <a:latin typeface="Cambria Math" panose="02040503050406030204" pitchFamily="18" charset="0"/>
                              </a:rPr>
                            </m:ctrlPr>
                          </m:sSupPr>
                          <m:e>
                            <m:r>
                              <a:rPr lang="en-US" i="1">
                                <a:latin typeface="Cambria Math"/>
                              </a:rPr>
                              <m:t>𝑅</m:t>
                            </m:r>
                          </m:e>
                          <m:sup>
                            <m:r>
                              <a:rPr lang="en-US" i="1">
                                <a:latin typeface="Cambria Math"/>
                              </a:rPr>
                              <m:t>2</m:t>
                            </m:r>
                          </m:sup>
                        </m:sSup>
                        <m:f>
                          <m:fPr>
                            <m:type m:val="skw"/>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𝑟</m:t>
                                </m:r>
                              </m:e>
                              <m:sup>
                                <m:r>
                                  <a:rPr lang="en-US" i="1">
                                    <a:latin typeface="Cambria Math"/>
                                  </a:rPr>
                                  <m:t>3</m:t>
                                </m:r>
                              </m:sup>
                            </m:sSup>
                          </m:num>
                          <m:den>
                            <m:sSup>
                              <m:sSupPr>
                                <m:ctrlPr>
                                  <a:rPr lang="en-GB" i="1">
                                    <a:latin typeface="Cambria Math" panose="02040503050406030204" pitchFamily="18" charset="0"/>
                                  </a:rPr>
                                </m:ctrlPr>
                              </m:sSupPr>
                              <m:e>
                                <m:r>
                                  <a:rPr lang="en-US" i="1">
                                    <a:latin typeface="Cambria Math"/>
                                  </a:rPr>
                                  <m:t>𝑅</m:t>
                                </m:r>
                              </m:e>
                              <m:sup>
                                <m:r>
                                  <a:rPr lang="en-US" i="1">
                                    <a:latin typeface="Cambria Math"/>
                                  </a:rPr>
                                  <m:t>3</m:t>
                                </m:r>
                              </m:sup>
                            </m:sSup>
                          </m:den>
                        </m:f>
                      </m:num>
                      <m:den>
                        <m:sSup>
                          <m:sSupPr>
                            <m:ctrlPr>
                              <a:rPr lang="en-GB" i="1">
                                <a:latin typeface="Cambria Math" panose="02040503050406030204" pitchFamily="18" charset="0"/>
                              </a:rPr>
                            </m:ctrlPr>
                          </m:sSupPr>
                          <m:e>
                            <m:r>
                              <a:rPr lang="en-US" i="1">
                                <a:latin typeface="Cambria Math"/>
                              </a:rPr>
                              <m:t>𝑟</m:t>
                            </m:r>
                          </m:e>
                          <m:sup>
                            <m:r>
                              <a:rPr lang="en-US" i="1">
                                <a:latin typeface="Cambria Math"/>
                              </a:rPr>
                              <m:t>2</m:t>
                            </m:r>
                          </m:sup>
                        </m:sSup>
                      </m:den>
                    </m:f>
                  </m:oMath>
                </a14:m>
                <a:endParaRPr lang="en-GB" dirty="0"/>
              </a:p>
              <a:p>
                <a:endParaRPr lang="en-GB" dirty="0"/>
              </a:p>
              <a:p>
                <a14:m>
                  <m:oMath xmlns:m="http://schemas.openxmlformats.org/officeDocument/2006/math">
                    <m:r>
                      <a:rPr lang="en-US" i="1">
                        <a:latin typeface="Cambria Math"/>
                      </a:rPr>
                      <m:t>𝐹</m:t>
                    </m:r>
                    <m:r>
                      <a:rPr lang="en-US" i="1">
                        <a:latin typeface="Cambria Math"/>
                      </a:rPr>
                      <m:t>=</m:t>
                    </m:r>
                    <m:f>
                      <m:fPr>
                        <m:ctrlPr>
                          <a:rPr lang="en-GB" i="1">
                            <a:latin typeface="Cambria Math" panose="02040503050406030204" pitchFamily="18" charset="0"/>
                          </a:rPr>
                        </m:ctrlPr>
                      </m:fPr>
                      <m:num>
                        <m:r>
                          <a:rPr lang="en-US" i="1">
                            <a:latin typeface="Cambria Math"/>
                          </a:rPr>
                          <m:t>𝑚𝑔𝑟</m:t>
                        </m:r>
                      </m:num>
                      <m:den>
                        <m:r>
                          <a:rPr lang="en-US" i="1">
                            <a:latin typeface="Cambria Math"/>
                          </a:rPr>
                          <m:t>𝑅</m:t>
                        </m:r>
                      </m:den>
                    </m:f>
                  </m:oMath>
                </a14:m>
                <a:endParaRPr lang="en-GB" dirty="0" smtClean="0"/>
              </a:p>
              <a:p>
                <a:endParaRPr lang="en-GB" dirty="0"/>
              </a:p>
              <a:p>
                <a14:m>
                  <m:oMath xmlns:m="http://schemas.openxmlformats.org/officeDocument/2006/math">
                    <m:sSub>
                      <m:sSubPr>
                        <m:ctrlPr>
                          <a:rPr lang="en-GB" i="1">
                            <a:latin typeface="Cambria Math" panose="02040503050406030204" pitchFamily="18" charset="0"/>
                          </a:rPr>
                        </m:ctrlPr>
                      </m:sSubPr>
                      <m:e>
                        <m:r>
                          <a:rPr lang="en-US" i="1">
                            <a:latin typeface="Cambria Math"/>
                          </a:rPr>
                          <m:t>𝐸</m:t>
                        </m:r>
                      </m:e>
                      <m:sub>
                        <m:r>
                          <a:rPr lang="en-US" i="1">
                            <a:latin typeface="Cambria Math"/>
                          </a:rPr>
                          <m:t>𝐺</m:t>
                        </m:r>
                      </m:sub>
                    </m:sSub>
                    <m:r>
                      <a:rPr lang="en-US" i="1">
                        <a:latin typeface="Cambria Math"/>
                      </a:rPr>
                      <m:t>=</m:t>
                    </m:r>
                    <m:f>
                      <m:fPr>
                        <m:ctrlPr>
                          <a:rPr lang="en-GB" i="1">
                            <a:latin typeface="Cambria Math" panose="02040503050406030204" pitchFamily="18" charset="0"/>
                          </a:rPr>
                        </m:ctrlPr>
                      </m:fPr>
                      <m:num>
                        <m:r>
                          <a:rPr lang="en-US" i="1">
                            <a:latin typeface="Cambria Math"/>
                          </a:rPr>
                          <m:t>𝐹</m:t>
                        </m:r>
                      </m:num>
                      <m:den>
                        <m:r>
                          <a:rPr lang="en-US" i="1">
                            <a:latin typeface="Cambria Math"/>
                          </a:rPr>
                          <m:t>𝑚</m:t>
                        </m:r>
                      </m:den>
                    </m:f>
                    <m:r>
                      <a:rPr lang="en-US" i="1">
                        <a:latin typeface="Cambria Math"/>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US" i="1">
                                <a:latin typeface="Cambria Math"/>
                              </a:rPr>
                              <m:t>𝑔</m:t>
                            </m:r>
                          </m:num>
                          <m:den>
                            <m:r>
                              <a:rPr lang="en-US" i="1">
                                <a:latin typeface="Cambria Math"/>
                              </a:rPr>
                              <m:t>𝑅</m:t>
                            </m:r>
                          </m:den>
                        </m:f>
                      </m:e>
                    </m:d>
                    <m:r>
                      <a:rPr lang="en-US" i="1">
                        <a:latin typeface="Cambria Math"/>
                      </a:rPr>
                      <m:t>𝑟</m:t>
                    </m:r>
                  </m:oMath>
                </a14:m>
                <a:endParaRPr lang="en-GB" dirty="0" smtClean="0"/>
              </a:p>
              <a:p>
                <a:endParaRPr lang="en-GB" dirty="0"/>
              </a:p>
              <a:p>
                <a:pPr marL="0" indent="0">
                  <a:buNone/>
                </a:pPr>
                <a:r>
                  <a:rPr lang="en-US" dirty="0"/>
                  <a:t> since g and R are constants, </a:t>
                </a:r>
                <a:r>
                  <a:rPr lang="en-US" dirty="0" smtClean="0"/>
                  <a:t>then</a:t>
                </a:r>
              </a:p>
              <a:p>
                <a:endParaRPr lang="en-GB" dirty="0"/>
              </a:p>
              <a:p>
                <a14:m>
                  <m:oMath xmlns:m="http://schemas.openxmlformats.org/officeDocument/2006/math">
                    <m:sSub>
                      <m:sSubPr>
                        <m:ctrlPr>
                          <a:rPr lang="en-GB" i="1">
                            <a:latin typeface="Cambria Math" panose="02040503050406030204" pitchFamily="18" charset="0"/>
                          </a:rPr>
                        </m:ctrlPr>
                      </m:sSubPr>
                      <m:e>
                        <m:r>
                          <a:rPr lang="en-US" i="1">
                            <a:latin typeface="Cambria Math"/>
                          </a:rPr>
                          <m:t>𝐸</m:t>
                        </m:r>
                      </m:e>
                      <m:sub>
                        <m:r>
                          <a:rPr lang="en-US" i="1">
                            <a:latin typeface="Cambria Math"/>
                          </a:rPr>
                          <m:t>𝐺</m:t>
                        </m:r>
                      </m:sub>
                    </m:sSub>
                    <m:r>
                      <a:rPr lang="en-US" i="1">
                        <a:latin typeface="Cambria Math"/>
                      </a:rPr>
                      <m:t>∝</m:t>
                    </m:r>
                    <m:r>
                      <a:rPr lang="en-US" i="1">
                        <a:latin typeface="Cambria Math"/>
                      </a:rPr>
                      <m:t>𝑟</m:t>
                    </m:r>
                  </m:oMath>
                </a14:m>
                <a:endParaRPr lang="en-GB" dirty="0"/>
              </a:p>
              <a:p>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029200" y="0"/>
                <a:ext cx="4114800" cy="6858000"/>
              </a:xfrm>
              <a:blipFill>
                <a:blip r:embed="rId3"/>
                <a:stretch>
                  <a:fillRect l="-2963"/>
                </a:stretch>
              </a:blipFill>
            </p:spPr>
            <p:txBody>
              <a:bodyPr/>
              <a:lstStyle/>
              <a:p>
                <a:r>
                  <a:rPr lang="en-US">
                    <a:noFill/>
                  </a:rPr>
                  <a:t> </a:t>
                </a:r>
              </a:p>
            </p:txBody>
          </p:sp>
        </mc:Fallback>
      </mc:AlternateContent>
    </p:spTree>
    <p:extLst>
      <p:ext uri="{BB962C8B-B14F-4D97-AF65-F5344CB8AC3E}">
        <p14:creationId xmlns:p14="http://schemas.microsoft.com/office/powerpoint/2010/main" val="29265017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a:bodyPr>
              <a:lstStyle/>
              <a:p>
                <a:r>
                  <a:rPr lang="da-DK" i="1" dirty="0" smtClean="0"/>
                  <a:t>Outside the Earth </a:t>
                </a:r>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US" i="1">
                              <a:latin typeface="Cambria Math"/>
                            </a:rPr>
                            <m:t>𝐸</m:t>
                          </m:r>
                        </m:e>
                        <m:sub>
                          <m:r>
                            <a:rPr lang="en-US" i="1">
                              <a:latin typeface="Cambria Math"/>
                            </a:rPr>
                            <m:t>𝐺</m:t>
                          </m:r>
                        </m:sub>
                      </m:sSub>
                      <m:r>
                        <a:rPr lang="da-DK" b="0" i="1" smtClean="0">
                          <a:latin typeface="Cambria Math"/>
                        </a:rPr>
                        <m:t>=</m:t>
                      </m:r>
                      <m:r>
                        <a:rPr lang="en-US" i="1">
                          <a:latin typeface="Cambria Math"/>
                        </a:rPr>
                        <m:t>𝑔</m:t>
                      </m:r>
                      <m:r>
                        <a:rPr lang="en-US" i="1">
                          <a:latin typeface="Cambria Math"/>
                        </a:rPr>
                        <m:t>=</m:t>
                      </m:r>
                      <m:f>
                        <m:fPr>
                          <m:ctrlPr>
                            <a:rPr lang="en-GB" i="1">
                              <a:latin typeface="Cambria Math" panose="02040503050406030204" pitchFamily="18" charset="0"/>
                            </a:rPr>
                          </m:ctrlPr>
                        </m:fPr>
                        <m:num>
                          <m:r>
                            <a:rPr lang="en-US" i="1">
                              <a:latin typeface="Cambria Math"/>
                            </a:rPr>
                            <m:t>𝐺𝑀</m:t>
                          </m:r>
                        </m:num>
                        <m:den>
                          <m:sSup>
                            <m:sSupPr>
                              <m:ctrlPr>
                                <a:rPr lang="en-GB" i="1">
                                  <a:latin typeface="Cambria Math" panose="02040503050406030204" pitchFamily="18" charset="0"/>
                                </a:rPr>
                              </m:ctrlPr>
                            </m:sSupPr>
                            <m:e>
                              <m:r>
                                <a:rPr lang="en-US" i="1">
                                  <a:latin typeface="Cambria Math"/>
                                </a:rPr>
                                <m:t>𝑅</m:t>
                              </m:r>
                            </m:e>
                            <m:sup>
                              <m:r>
                                <a:rPr lang="en-US" i="1">
                                  <a:latin typeface="Cambria Math"/>
                                </a:rPr>
                                <m:t>2</m:t>
                              </m:r>
                            </m:sup>
                          </m:sSup>
                        </m:den>
                      </m:f>
                    </m:oMath>
                  </m:oMathPara>
                </a14:m>
                <a:endParaRPr lang="en-GB" dirty="0" smtClean="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US" i="1">
                              <a:latin typeface="Cambria Math"/>
                            </a:rPr>
                            <m:t>𝐸</m:t>
                          </m:r>
                        </m:e>
                        <m:sub>
                          <m:r>
                            <a:rPr lang="en-US" i="1">
                              <a:latin typeface="Cambria Math"/>
                            </a:rPr>
                            <m:t>𝐺</m:t>
                          </m:r>
                        </m:sub>
                      </m:sSub>
                      <m:r>
                        <a:rPr lang="en-US" i="1">
                          <a:latin typeface="Cambria Math"/>
                        </a:rPr>
                        <m:t>∝</m:t>
                      </m:r>
                      <m:f>
                        <m:fPr>
                          <m:ctrlPr>
                            <a:rPr lang="en-GB" i="1">
                              <a:latin typeface="Cambria Math" panose="02040503050406030204" pitchFamily="18" charset="0"/>
                            </a:rPr>
                          </m:ctrlPr>
                        </m:fPr>
                        <m:num>
                          <m:r>
                            <a:rPr lang="da-DK" b="0" i="1" smtClean="0">
                              <a:latin typeface="Cambria Math"/>
                            </a:rPr>
                            <m:t>1</m:t>
                          </m:r>
                        </m:num>
                        <m:den>
                          <m:sSup>
                            <m:sSupPr>
                              <m:ctrlPr>
                                <a:rPr lang="en-GB" i="1">
                                  <a:latin typeface="Cambria Math" panose="02040503050406030204" pitchFamily="18" charset="0"/>
                                </a:rPr>
                              </m:ctrlPr>
                            </m:sSupPr>
                            <m:e>
                              <m:r>
                                <a:rPr lang="en-US" i="1">
                                  <a:latin typeface="Cambria Math"/>
                                </a:rPr>
                                <m:t>𝑅</m:t>
                              </m:r>
                            </m:e>
                            <m:sup>
                              <m:r>
                                <a:rPr lang="en-US" i="1">
                                  <a:latin typeface="Cambria Math" panose="02040503050406030204" pitchFamily="18" charset="0"/>
                                </a:rPr>
                                <m:t>2</m:t>
                              </m:r>
                            </m:sup>
                          </m:sSup>
                        </m:den>
                      </m:f>
                    </m:oMath>
                  </m:oMathPara>
                </a14:m>
                <a:endParaRPr lang="en-GB" dirty="0"/>
              </a:p>
              <a:p>
                <a:pPr marL="0" indent="0">
                  <a:buNone/>
                </a:pPr>
                <a:endParaRPr lang="en-GB" dirty="0" smtClean="0"/>
              </a:p>
              <a:p>
                <a:pPr marL="0" indent="0">
                  <a:buNone/>
                </a:pPr>
                <a:r>
                  <a:rPr lang="da-DK" dirty="0" smtClean="0"/>
                  <a:t>Inside the Earth</a:t>
                </a:r>
              </a:p>
              <a:p>
                <a:pPr marL="0" indent="0">
                  <a:buNone/>
                </a:pPr>
                <a:endParaRPr lang="da-DK" dirty="0" smtClean="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US" i="1">
                              <a:latin typeface="Cambria Math"/>
                            </a:rPr>
                            <m:t>𝐸</m:t>
                          </m:r>
                        </m:e>
                        <m:sub>
                          <m:r>
                            <a:rPr lang="en-US" i="1">
                              <a:latin typeface="Cambria Math"/>
                            </a:rPr>
                            <m:t>𝐺</m:t>
                          </m:r>
                        </m:sub>
                      </m:sSub>
                      <m:r>
                        <a:rPr lang="en-US" i="1">
                          <a:latin typeface="Cambria Math"/>
                        </a:rPr>
                        <m:t>=</m:t>
                      </m:r>
                      <m:r>
                        <a:rPr lang="da-DK" b="0" i="1" smtClean="0">
                          <a:latin typeface="Cambria Math"/>
                        </a:rPr>
                        <m:t>𝑔</m:t>
                      </m:r>
                      <m:r>
                        <a:rPr lang="en-US" i="1">
                          <a:latin typeface="Cambria Math"/>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US" i="1">
                                  <a:latin typeface="Cambria Math"/>
                                </a:rPr>
                                <m:t>𝑔</m:t>
                              </m:r>
                            </m:num>
                            <m:den>
                              <m:r>
                                <a:rPr lang="en-US" i="1">
                                  <a:latin typeface="Cambria Math"/>
                                </a:rPr>
                                <m:t>𝑅</m:t>
                              </m:r>
                            </m:den>
                          </m:f>
                        </m:e>
                      </m:d>
                      <m:r>
                        <a:rPr lang="en-US" i="1">
                          <a:latin typeface="Cambria Math"/>
                        </a:rPr>
                        <m:t>𝑟</m:t>
                      </m:r>
                    </m:oMath>
                  </m:oMathPara>
                </a14:m>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US" i="1">
                              <a:latin typeface="Cambria Math"/>
                            </a:rPr>
                            <m:t>𝐸</m:t>
                          </m:r>
                        </m:e>
                        <m:sub>
                          <m:r>
                            <a:rPr lang="en-US" i="1">
                              <a:latin typeface="Cambria Math"/>
                            </a:rPr>
                            <m:t>𝐺</m:t>
                          </m:r>
                        </m:sub>
                      </m:sSub>
                      <m:r>
                        <a:rPr lang="en-US" i="1">
                          <a:latin typeface="Cambria Math"/>
                        </a:rPr>
                        <m:t>∝</m:t>
                      </m:r>
                      <m:r>
                        <a:rPr lang="en-US" i="1">
                          <a:latin typeface="Cambria Math"/>
                        </a:rPr>
                        <m:t>𝑟</m:t>
                      </m:r>
                    </m:oMath>
                  </m:oMathPara>
                </a14:m>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1">
                <a:blip r:embed="rId2"/>
                <a:stretch>
                  <a:fillRect l="-2564" t="-1078" b="-13747"/>
                </a:stretch>
              </a:blipFill>
            </p:spPr>
            <p:txBody>
              <a:bodyPr/>
              <a:lstStyle/>
              <a:p>
                <a:r>
                  <a:rPr lang="en-GB">
                    <a:noFill/>
                  </a:rPr>
                  <a:t> </a:t>
                </a:r>
              </a:p>
            </p:txBody>
          </p:sp>
        </mc:Fallback>
      </mc:AlternateContent>
      <p:sp>
        <p:nvSpPr>
          <p:cNvPr id="4" name="Content Placeholder 3"/>
          <p:cNvSpPr>
            <a:spLocks noGrp="1"/>
          </p:cNvSpPr>
          <p:nvPr>
            <p:ph sz="half" idx="2"/>
          </p:nvPr>
        </p:nvSpPr>
        <p:spPr/>
        <p:txBody>
          <a:bodyPr>
            <a:normAutofit fontScale="92500"/>
          </a:bodyPr>
          <a:lstStyle/>
          <a:p>
            <a:r>
              <a:rPr lang="da-DK" dirty="0" smtClean="0"/>
              <a:t>.</a:t>
            </a:r>
            <a:endParaRPr lang="en-GB"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828800"/>
            <a:ext cx="4639181"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8595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CIRCULAR ORBITS</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228600" y="1600200"/>
                <a:ext cx="4419600" cy="4876800"/>
              </a:xfrm>
            </p:spPr>
            <p:txBody>
              <a:bodyPr>
                <a:normAutofit/>
              </a:bodyPr>
              <a:lstStyle/>
              <a:p>
                <a:r>
                  <a:rPr lang="en-GB" sz="1900" i="1" dirty="0" smtClean="0">
                    <a:latin typeface="Cambria Math" panose="02040503050406030204" pitchFamily="18" charset="0"/>
                  </a:rPr>
                  <a:t>For a body  moving in a circular orbit around a planet, its centripetal force is balance by the gravitational force of attraction between it and  the body</a:t>
                </a:r>
              </a:p>
              <a:p>
                <a:endParaRPr lang="en-GB" i="1" dirty="0" smtClean="0">
                  <a:latin typeface="Cambria Math" panose="02040503050406030204" pitchFamily="18" charset="0"/>
                </a:endParaRPr>
              </a:p>
              <a:p>
                <a14:m>
                  <m:oMath xmlns:m="http://schemas.openxmlformats.org/officeDocument/2006/math">
                    <m:sSub>
                      <m:sSubPr>
                        <m:ctrlPr>
                          <a:rPr lang="en-GB"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𝑐</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𝑚𝑣</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𝑟</m:t>
                        </m:r>
                      </m:den>
                    </m:f>
                  </m:oMath>
                </a14:m>
                <a:endParaRPr lang="en-GB" dirty="0" smtClean="0"/>
              </a:p>
              <a:p>
                <a:endParaRPr lang="en-GB"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𝐺</m:t>
                        </m:r>
                      </m:sub>
                    </m:sSub>
                    <m:r>
                      <a:rPr lang="en-US" i="1">
                        <a:latin typeface="Cambria Math"/>
                      </a:rPr>
                      <m:t>=</m:t>
                    </m:r>
                    <m:f>
                      <m:fPr>
                        <m:ctrlPr>
                          <a:rPr lang="en-GB" i="1">
                            <a:latin typeface="Cambria Math" panose="02040503050406030204" pitchFamily="18" charset="0"/>
                          </a:rPr>
                        </m:ctrlPr>
                      </m:fPr>
                      <m:num>
                        <m:r>
                          <a:rPr lang="en-US" i="1">
                            <a:latin typeface="Cambria Math"/>
                          </a:rPr>
                          <m:t>𝐺𝑚</m:t>
                        </m:r>
                        <m:sSub>
                          <m:sSubPr>
                            <m:ctrlPr>
                              <a:rPr lang="en-GB"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a:rPr>
                              <m:t>𝑒</m:t>
                            </m:r>
                          </m:sub>
                        </m:sSub>
                      </m:num>
                      <m:den>
                        <m:sSup>
                          <m:sSupPr>
                            <m:ctrlPr>
                              <a:rPr lang="en-GB" i="1">
                                <a:latin typeface="Cambria Math" panose="02040503050406030204" pitchFamily="18" charset="0"/>
                              </a:rPr>
                            </m:ctrlPr>
                          </m:sSupPr>
                          <m:e>
                            <m:r>
                              <a:rPr lang="en-US" i="1">
                                <a:latin typeface="Cambria Math"/>
                              </a:rPr>
                              <m:t>𝑟</m:t>
                            </m:r>
                          </m:e>
                          <m:sup>
                            <m:r>
                              <a:rPr lang="en-US" i="1">
                                <a:latin typeface="Cambria Math"/>
                              </a:rPr>
                              <m:t>2</m:t>
                            </m:r>
                          </m:sup>
                        </m:sSup>
                      </m:den>
                    </m:f>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228600" y="1600200"/>
                <a:ext cx="4419600" cy="4876800"/>
              </a:xfrm>
              <a:blipFill rotWithShape="0">
                <a:blip r:embed="rId2"/>
                <a:stretch>
                  <a:fillRect l="-1103" t="-625" r="-2207"/>
                </a:stretch>
              </a:blipFill>
            </p:spPr>
            <p:txBody>
              <a:bodyPr/>
              <a:lstStyle/>
              <a:p>
                <a:r>
                  <a:rPr lang="en-US">
                    <a:noFill/>
                  </a:rPr>
                  <a:t> </a:t>
                </a:r>
              </a:p>
            </p:txBody>
          </p:sp>
        </mc:Fallback>
      </mc:AlternateContent>
      <p:sp>
        <p:nvSpPr>
          <p:cNvPr id="4" name="Content Placeholder 3"/>
          <p:cNvSpPr>
            <a:spLocks noGrp="1"/>
          </p:cNvSpPr>
          <p:nvPr>
            <p:ph sz="half" idx="2"/>
          </p:nvPr>
        </p:nvSpPr>
        <p:spPr/>
        <p:txBody>
          <a:bodyPr>
            <a:normAutofit/>
          </a:bodyPr>
          <a:lstStyle/>
          <a:p>
            <a:r>
              <a:rPr lang="en-US" dirty="0" smtClean="0"/>
              <a:t>Escape velocity</a:t>
            </a:r>
          </a:p>
          <a:p>
            <a:endParaRPr lang="en-US" dirty="0" smtClean="0"/>
          </a:p>
          <a:p>
            <a:r>
              <a:rPr lang="en-US" dirty="0" smtClean="0"/>
              <a:t>THE </a:t>
            </a:r>
            <a:r>
              <a:rPr lang="en-US" dirty="0"/>
              <a:t>PERIOD OF A </a:t>
            </a:r>
            <a:r>
              <a:rPr lang="en-US" dirty="0" smtClean="0"/>
              <a:t>SATELLITE</a:t>
            </a:r>
          </a:p>
          <a:p>
            <a:endParaRPr lang="en-GB" dirty="0"/>
          </a:p>
          <a:p>
            <a:endParaRPr lang="en-GB" dirty="0"/>
          </a:p>
        </p:txBody>
      </p:sp>
    </p:spTree>
    <p:extLst>
      <p:ext uri="{BB962C8B-B14F-4D97-AF65-F5344CB8AC3E}">
        <p14:creationId xmlns:p14="http://schemas.microsoft.com/office/powerpoint/2010/main" val="34688095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
            </a:r>
            <a:br>
              <a:rPr lang="en-US" dirty="0" smtClean="0"/>
            </a:br>
            <a:r>
              <a:rPr lang="en-US" dirty="0" smtClean="0"/>
              <a:t>ELLIPTICAL </a:t>
            </a:r>
            <a:r>
              <a:rPr lang="en-US" dirty="0"/>
              <a:t>ORBITS</a:t>
            </a:r>
            <a:r>
              <a:rPr lang="en-GB" dirty="0"/>
              <a:t/>
            </a:r>
            <a:br>
              <a:rPr lang="en-GB" dirty="0"/>
            </a:br>
            <a:endParaRPr lang="en-GB" dirty="0"/>
          </a:p>
        </p:txBody>
      </p:sp>
      <p:sp>
        <p:nvSpPr>
          <p:cNvPr id="5" name="Content Placeholder 4"/>
          <p:cNvSpPr>
            <a:spLocks noGrp="1"/>
          </p:cNvSpPr>
          <p:nvPr>
            <p:ph idx="1"/>
          </p:nvPr>
        </p:nvSpPr>
        <p:spPr>
          <a:xfrm>
            <a:off x="152400" y="990600"/>
            <a:ext cx="8763000" cy="5135563"/>
          </a:xfrm>
        </p:spPr>
        <p:txBody>
          <a:bodyPr/>
          <a:lstStyle/>
          <a:p>
            <a:pPr marL="0" indent="0">
              <a:buNone/>
            </a:pPr>
            <a:r>
              <a:rPr lang="en-US" dirty="0"/>
              <a:t>orbits are shaped more like "stretched out" circles or </a:t>
            </a:r>
            <a:r>
              <a:rPr lang="en-US" dirty="0" smtClean="0"/>
              <a:t>ovals</a:t>
            </a:r>
          </a:p>
          <a:p>
            <a:pPr marL="0" indent="0">
              <a:buNone/>
            </a:pPr>
            <a:endParaRPr lang="en-US" dirty="0"/>
          </a:p>
          <a:p>
            <a:pPr marL="0" indent="0">
              <a:buNone/>
            </a:pPr>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790" y="3810000"/>
            <a:ext cx="783701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504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228600"/>
                <a:ext cx="8991600" cy="6324600"/>
              </a:xfrm>
            </p:spPr>
            <p:txBody>
              <a:bodyPr>
                <a:normAutofit fontScale="85000" lnSpcReduction="10000"/>
              </a:bodyPr>
              <a:lstStyle/>
              <a:p>
                <a:r>
                  <a:rPr lang="en-US" dirty="0"/>
                  <a:t>Perigee = Point on the elliptical orbit close to the Earth.</a:t>
                </a:r>
                <a:endParaRPr lang="en-GB" dirty="0"/>
              </a:p>
              <a:p>
                <a:r>
                  <a:rPr lang="en-US" dirty="0"/>
                  <a:t>Apogee = Point on the elliptical orbit farthest away from the earth</a:t>
                </a:r>
                <a:endParaRPr lang="en-GB" dirty="0"/>
              </a:p>
              <a:p>
                <a:r>
                  <a:rPr lang="en-US" dirty="0" err="1"/>
                  <a:t>r</a:t>
                </a:r>
                <a:r>
                  <a:rPr lang="en-US" baseline="-25000" dirty="0" err="1"/>
                  <a:t>p</a:t>
                </a:r>
                <a:r>
                  <a:rPr lang="en-US" dirty="0"/>
                  <a:t> = Distance from Earth’s </a:t>
                </a:r>
                <a:r>
                  <a:rPr lang="en-US" dirty="0" err="1"/>
                  <a:t>centre</a:t>
                </a:r>
                <a:r>
                  <a:rPr lang="en-US" dirty="0"/>
                  <a:t> to the perigee</a:t>
                </a:r>
                <a:endParaRPr lang="en-GB" dirty="0"/>
              </a:p>
              <a:p>
                <a:r>
                  <a:rPr lang="en-US" dirty="0" err="1"/>
                  <a:t>r</a:t>
                </a:r>
                <a:r>
                  <a:rPr lang="en-US" baseline="-25000" dirty="0" err="1"/>
                  <a:t>a</a:t>
                </a:r>
                <a:r>
                  <a:rPr lang="en-US" dirty="0"/>
                  <a:t> = Distance from the Earth’s </a:t>
                </a:r>
                <a:r>
                  <a:rPr lang="en-US" dirty="0" err="1"/>
                  <a:t>centre</a:t>
                </a:r>
                <a:r>
                  <a:rPr lang="en-US" dirty="0"/>
                  <a:t> to the apogee</a:t>
                </a:r>
                <a:endParaRPr lang="en-GB" dirty="0"/>
              </a:p>
              <a:p>
                <a:r>
                  <a:rPr lang="en-US" dirty="0" err="1"/>
                  <a:t>h</a:t>
                </a:r>
                <a:r>
                  <a:rPr lang="en-US" baseline="-25000" dirty="0" err="1"/>
                  <a:t>p</a:t>
                </a:r>
                <a:r>
                  <a:rPr lang="en-US" baseline="-25000" dirty="0"/>
                  <a:t> </a:t>
                </a:r>
                <a:r>
                  <a:rPr lang="en-US" dirty="0"/>
                  <a:t>= altitude of perigee (height above the Earth’s surface)</a:t>
                </a:r>
                <a:endParaRPr lang="en-GB" dirty="0"/>
              </a:p>
              <a:p>
                <a:r>
                  <a:rPr lang="en-US" dirty="0"/>
                  <a:t>h</a:t>
                </a:r>
                <a:r>
                  <a:rPr lang="en-US" baseline="-25000" dirty="0"/>
                  <a:t>a </a:t>
                </a:r>
                <a:r>
                  <a:rPr lang="en-US" dirty="0"/>
                  <a:t>= altitude of apogee (height above the Earth’s surface)</a:t>
                </a:r>
                <a:endParaRPr lang="en-GB" dirty="0"/>
              </a:p>
              <a:p>
                <a:pPr marL="0" indent="0">
                  <a:buNone/>
                </a:pPr>
                <a:endParaRPr lang="en-GB" dirty="0"/>
              </a:p>
              <a:p>
                <a:pPr marL="0" indent="0">
                  <a:buNone/>
                </a:pPr>
                <a:r>
                  <a:rPr lang="en-US" dirty="0" smtClean="0"/>
                  <a:t>The </a:t>
                </a:r>
                <a:r>
                  <a:rPr lang="en-US" dirty="0"/>
                  <a:t>eccentricity</a:t>
                </a:r>
                <a:endParaRPr lang="en-GB" dirty="0"/>
              </a:p>
              <a:p>
                <a:pPr marL="0" indent="0">
                  <a:buNone/>
                </a:pPr>
                <a:endParaRPr lang="en-GB" dirty="0"/>
              </a:p>
              <a:p>
                <a14:m>
                  <m:oMath xmlns:m="http://schemas.openxmlformats.org/officeDocument/2006/math">
                    <m:r>
                      <a:rPr lang="en-US" i="1">
                        <a:latin typeface="Cambria Math"/>
                      </a:rPr>
                      <m:t>𝑒</m:t>
                    </m:r>
                    <m:r>
                      <a:rPr lang="en-US" i="1">
                        <a:latin typeface="Cambria Math"/>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US" i="1">
                                <a:latin typeface="Cambria Math"/>
                              </a:rPr>
                              <m:t>𝑟</m:t>
                            </m:r>
                          </m:e>
                          <m:sub>
                            <m:r>
                              <a:rPr lang="en-US" i="1">
                                <a:latin typeface="Cambria Math"/>
                              </a:rPr>
                              <m:t>𝑎</m:t>
                            </m:r>
                          </m:sub>
                        </m:sSub>
                        <m:r>
                          <a:rPr lang="en-US" i="1">
                            <a:latin typeface="Cambria Math"/>
                          </a:rPr>
                          <m:t>−</m:t>
                        </m:r>
                        <m:sSub>
                          <m:sSubPr>
                            <m:ctrlPr>
                              <a:rPr lang="en-GB" i="1">
                                <a:latin typeface="Cambria Math" panose="02040503050406030204" pitchFamily="18" charset="0"/>
                              </a:rPr>
                            </m:ctrlPr>
                          </m:sSubPr>
                          <m:e>
                            <m:r>
                              <a:rPr lang="en-US" i="1">
                                <a:latin typeface="Cambria Math"/>
                              </a:rPr>
                              <m:t>𝑟</m:t>
                            </m:r>
                          </m:e>
                          <m:sub>
                            <m:r>
                              <a:rPr lang="en-US" i="1">
                                <a:latin typeface="Cambria Math"/>
                              </a:rPr>
                              <m:t>𝑝</m:t>
                            </m:r>
                          </m:sub>
                        </m:sSub>
                      </m:num>
                      <m:den>
                        <m:sSub>
                          <m:sSubPr>
                            <m:ctrlPr>
                              <a:rPr lang="en-GB" i="1">
                                <a:latin typeface="Cambria Math" panose="02040503050406030204" pitchFamily="18" charset="0"/>
                              </a:rPr>
                            </m:ctrlPr>
                          </m:sSubPr>
                          <m:e>
                            <m:r>
                              <a:rPr lang="en-US" i="1">
                                <a:latin typeface="Cambria Math"/>
                              </a:rPr>
                              <m:t>𝑟</m:t>
                            </m:r>
                          </m:e>
                          <m:sub>
                            <m:r>
                              <a:rPr lang="en-US" i="1">
                                <a:latin typeface="Cambria Math"/>
                              </a:rPr>
                              <m:t>𝑎</m:t>
                            </m:r>
                          </m:sub>
                        </m:sSub>
                        <m:r>
                          <a:rPr lang="en-US" i="1">
                            <a:latin typeface="Cambria Math"/>
                          </a:rPr>
                          <m:t>+</m:t>
                        </m:r>
                        <m:sSub>
                          <m:sSubPr>
                            <m:ctrlPr>
                              <a:rPr lang="en-GB" i="1">
                                <a:latin typeface="Cambria Math" panose="02040503050406030204" pitchFamily="18" charset="0"/>
                              </a:rPr>
                            </m:ctrlPr>
                          </m:sSubPr>
                          <m:e>
                            <m:r>
                              <a:rPr lang="en-US" i="1">
                                <a:latin typeface="Cambria Math"/>
                              </a:rPr>
                              <m:t>𝑟</m:t>
                            </m:r>
                          </m:e>
                          <m:sub>
                            <m:r>
                              <a:rPr lang="en-US" i="1">
                                <a:latin typeface="Cambria Math"/>
                              </a:rPr>
                              <m:t>𝑝</m:t>
                            </m:r>
                          </m:sub>
                        </m:sSub>
                      </m:den>
                    </m:f>
                    <m:r>
                      <a:rPr lang="en-US" i="1" smtClean="0">
                        <a:latin typeface="Cambria Math"/>
                      </a:rPr>
                      <m:t>=</m:t>
                    </m:r>
                    <m:f>
                      <m:fPr>
                        <m:ctrlPr>
                          <a:rPr lang="en-GB" i="1" smtClean="0">
                            <a:latin typeface="Cambria Math" panose="02040503050406030204" pitchFamily="18" charset="0"/>
                          </a:rPr>
                        </m:ctrlPr>
                      </m:fPr>
                      <m:num>
                        <m:d>
                          <m:dPr>
                            <m:ctrlPr>
                              <a:rPr lang="en-GB" i="1">
                                <a:latin typeface="Cambria Math" panose="02040503050406030204" pitchFamily="18" charset="0"/>
                              </a:rPr>
                            </m:ctrlPr>
                          </m:dPr>
                          <m:e>
                            <m:r>
                              <a:rPr lang="en-US" i="1">
                                <a:latin typeface="Cambria Math"/>
                              </a:rPr>
                              <m:t>𝑅</m:t>
                            </m:r>
                            <m:r>
                              <a:rPr lang="en-US" i="1">
                                <a:latin typeface="Cambria Math"/>
                              </a:rPr>
                              <m:t>+</m:t>
                            </m:r>
                            <m:sSub>
                              <m:sSubPr>
                                <m:ctrlPr>
                                  <a:rPr lang="en-GB" i="1">
                                    <a:latin typeface="Cambria Math" panose="02040503050406030204" pitchFamily="18" charset="0"/>
                                  </a:rPr>
                                </m:ctrlPr>
                              </m:sSubPr>
                              <m:e>
                                <m:r>
                                  <a:rPr lang="en-US" i="1">
                                    <a:latin typeface="Cambria Math"/>
                                  </a:rPr>
                                  <m:t>h</m:t>
                                </m:r>
                              </m:e>
                              <m:sub>
                                <m:r>
                                  <a:rPr lang="en-US" i="1">
                                    <a:latin typeface="Cambria Math"/>
                                  </a:rPr>
                                  <m:t>𝑎</m:t>
                                </m:r>
                              </m:sub>
                            </m:sSub>
                          </m:e>
                        </m:d>
                        <m:r>
                          <a:rPr lang="en-US" i="1">
                            <a:latin typeface="Cambria Math"/>
                          </a:rPr>
                          <m:t>−</m:t>
                        </m:r>
                        <m:d>
                          <m:dPr>
                            <m:ctrlPr>
                              <a:rPr lang="en-GB" i="1">
                                <a:latin typeface="Cambria Math" panose="02040503050406030204" pitchFamily="18" charset="0"/>
                              </a:rPr>
                            </m:ctrlPr>
                          </m:dPr>
                          <m:e>
                            <m:r>
                              <a:rPr lang="en-US" i="1">
                                <a:latin typeface="Cambria Math"/>
                              </a:rPr>
                              <m:t>𝑅</m:t>
                            </m:r>
                            <m:r>
                              <a:rPr lang="en-US" i="1">
                                <a:latin typeface="Cambria Math"/>
                              </a:rPr>
                              <m:t>+</m:t>
                            </m:r>
                            <m:sSub>
                              <m:sSubPr>
                                <m:ctrlPr>
                                  <a:rPr lang="en-GB" i="1">
                                    <a:latin typeface="Cambria Math" panose="02040503050406030204" pitchFamily="18" charset="0"/>
                                  </a:rPr>
                                </m:ctrlPr>
                              </m:sSubPr>
                              <m:e>
                                <m:r>
                                  <a:rPr lang="en-US" i="1">
                                    <a:latin typeface="Cambria Math"/>
                                  </a:rPr>
                                  <m:t>h</m:t>
                                </m:r>
                              </m:e>
                              <m:sub>
                                <m:r>
                                  <a:rPr lang="en-US" i="1">
                                    <a:latin typeface="Cambria Math"/>
                                  </a:rPr>
                                  <m:t>𝑝</m:t>
                                </m:r>
                              </m:sub>
                            </m:sSub>
                          </m:e>
                        </m:d>
                      </m:num>
                      <m:den>
                        <m:d>
                          <m:dPr>
                            <m:ctrlPr>
                              <a:rPr lang="en-GB" i="1" smtClean="0">
                                <a:latin typeface="Cambria Math" panose="02040503050406030204" pitchFamily="18" charset="0"/>
                              </a:rPr>
                            </m:ctrlPr>
                          </m:dPr>
                          <m:e>
                            <m:r>
                              <a:rPr lang="en-US" i="1">
                                <a:latin typeface="Cambria Math"/>
                              </a:rPr>
                              <m:t>𝑅</m:t>
                            </m:r>
                            <m:r>
                              <a:rPr lang="en-US" i="1">
                                <a:latin typeface="Cambria Math"/>
                              </a:rPr>
                              <m:t>+</m:t>
                            </m:r>
                            <m:sSub>
                              <m:sSubPr>
                                <m:ctrlPr>
                                  <a:rPr lang="en-GB" i="1">
                                    <a:latin typeface="Cambria Math" panose="02040503050406030204" pitchFamily="18" charset="0"/>
                                  </a:rPr>
                                </m:ctrlPr>
                              </m:sSubPr>
                              <m:e>
                                <m:r>
                                  <a:rPr lang="en-US" i="1">
                                    <a:latin typeface="Cambria Math"/>
                                  </a:rPr>
                                  <m:t>h</m:t>
                                </m:r>
                              </m:e>
                              <m:sub>
                                <m:r>
                                  <a:rPr lang="en-US" i="1">
                                    <a:latin typeface="Cambria Math"/>
                                  </a:rPr>
                                  <m:t>𝑎</m:t>
                                </m:r>
                              </m:sub>
                            </m:sSub>
                          </m:e>
                        </m:d>
                        <m:r>
                          <a:rPr lang="en-US" i="1" smtClean="0">
                            <a:latin typeface="Cambria Math"/>
                          </a:rPr>
                          <m:t>+</m:t>
                        </m:r>
                        <m:d>
                          <m:dPr>
                            <m:ctrlPr>
                              <a:rPr lang="en-GB" i="1" smtClean="0">
                                <a:latin typeface="Cambria Math" panose="02040503050406030204" pitchFamily="18" charset="0"/>
                              </a:rPr>
                            </m:ctrlPr>
                          </m:dPr>
                          <m:e>
                            <m:r>
                              <a:rPr lang="en-US" i="1">
                                <a:latin typeface="Cambria Math"/>
                              </a:rPr>
                              <m:t>𝑅</m:t>
                            </m:r>
                            <m:r>
                              <a:rPr lang="en-US" i="1">
                                <a:latin typeface="Cambria Math"/>
                              </a:rPr>
                              <m:t>+</m:t>
                            </m:r>
                            <m:sSub>
                              <m:sSubPr>
                                <m:ctrlPr>
                                  <a:rPr lang="en-GB" i="1">
                                    <a:latin typeface="Cambria Math" panose="02040503050406030204" pitchFamily="18" charset="0"/>
                                  </a:rPr>
                                </m:ctrlPr>
                              </m:sSubPr>
                              <m:e>
                                <m:r>
                                  <a:rPr lang="en-US" i="1">
                                    <a:latin typeface="Cambria Math"/>
                                  </a:rPr>
                                  <m:t>h</m:t>
                                </m:r>
                              </m:e>
                              <m:sub>
                                <m:r>
                                  <a:rPr lang="en-US" i="1">
                                    <a:latin typeface="Cambria Math"/>
                                  </a:rPr>
                                  <m:t>𝑝</m:t>
                                </m:r>
                              </m:sub>
                            </m:sSub>
                          </m:e>
                        </m:d>
                      </m:den>
                    </m:f>
                  </m:oMath>
                </a14:m>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228600"/>
                <a:ext cx="8991600" cy="6324600"/>
              </a:xfrm>
              <a:blipFill rotWithShape="1">
                <a:blip r:embed="rId2"/>
                <a:stretch>
                  <a:fillRect l="-1220" t="-1446" r="-610"/>
                </a:stretch>
              </a:blipFill>
            </p:spPr>
            <p:txBody>
              <a:bodyPr/>
              <a:lstStyle/>
              <a:p>
                <a:r>
                  <a:rPr lang="en-GB">
                    <a:noFill/>
                  </a:rPr>
                  <a:t> </a:t>
                </a:r>
              </a:p>
            </p:txBody>
          </p:sp>
        </mc:Fallback>
      </mc:AlternateContent>
    </p:spTree>
    <p:extLst>
      <p:ext uri="{BB962C8B-B14F-4D97-AF65-F5344CB8AC3E}">
        <p14:creationId xmlns:p14="http://schemas.microsoft.com/office/powerpoint/2010/main" val="3293406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6096000"/>
          </a:xfrm>
        </p:spPr>
        <p:txBody>
          <a:bodyPr/>
          <a:lstStyle/>
          <a:p>
            <a:r>
              <a:rPr lang="en-US" dirty="0"/>
              <a:t>The term, </a:t>
            </a:r>
            <a:r>
              <a:rPr lang="en-US" u="sng" dirty="0" smtClean="0"/>
              <a:t>eccentricity</a:t>
            </a:r>
            <a:r>
              <a:rPr lang="en-US" dirty="0" smtClean="0"/>
              <a:t>, e </a:t>
            </a:r>
            <a:r>
              <a:rPr lang="en-US" dirty="0"/>
              <a:t>is used to describe how round or how "stretched out" an ellipse </a:t>
            </a:r>
            <a:r>
              <a:rPr lang="en-US" dirty="0" smtClean="0"/>
              <a:t>is.</a:t>
            </a:r>
          </a:p>
          <a:p>
            <a:endParaRPr lang="en-US" dirty="0"/>
          </a:p>
          <a:p>
            <a:r>
              <a:rPr lang="en-US" dirty="0" smtClean="0"/>
              <a:t>The </a:t>
            </a:r>
            <a:r>
              <a:rPr lang="en-US" dirty="0"/>
              <a:t>eccentricity is a measure of the amount of elongation. If the eccentricity of an ellipse is close to one (like 0.8 or 0.9), the ellipse is long and skinny. If the eccentricity is close to zero, the ellipse is more like a circle.</a:t>
            </a:r>
            <a:endParaRPr lang="en-GB" dirty="0"/>
          </a:p>
          <a:p>
            <a:endParaRPr lang="en-GB" dirty="0"/>
          </a:p>
        </p:txBody>
      </p:sp>
    </p:spTree>
    <p:extLst>
      <p:ext uri="{BB962C8B-B14F-4D97-AF65-F5344CB8AC3E}">
        <p14:creationId xmlns:p14="http://schemas.microsoft.com/office/powerpoint/2010/main" val="74522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563562"/>
          </a:xfrm>
        </p:spPr>
        <p:txBody>
          <a:bodyPr>
            <a:normAutofit fontScale="90000"/>
          </a:bodyPr>
          <a:lstStyle/>
          <a:p>
            <a:r>
              <a:rPr lang="en-US" dirty="0" smtClean="0"/>
              <a:t/>
            </a:r>
            <a:br>
              <a:rPr lang="en-US" dirty="0" smtClean="0"/>
            </a:br>
            <a:r>
              <a:rPr lang="en-US" dirty="0" smtClean="0"/>
              <a:t>RADIUS </a:t>
            </a:r>
            <a:r>
              <a:rPr lang="en-US" dirty="0"/>
              <a:t>OF GYRATION, Κ</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10" name="Content Placeholder 9"/>
              <p:cNvSpPr>
                <a:spLocks noGrp="1"/>
              </p:cNvSpPr>
              <p:nvPr>
                <p:ph idx="1"/>
              </p:nvPr>
            </p:nvSpPr>
            <p:spPr>
              <a:xfrm>
                <a:off x="457200" y="1219200"/>
                <a:ext cx="8229600" cy="4906963"/>
              </a:xfrm>
            </p:spPr>
            <p:txBody>
              <a:bodyPr/>
              <a:lstStyle/>
              <a:p>
                <a:r>
                  <a:rPr lang="en-US" dirty="0"/>
                  <a:t>This is the distance from a point in a rigid body to the axis of rotation, from which the mass of the body is considered to be concentrated without any change in the moment of inertia</a:t>
                </a:r>
                <a:r>
                  <a:rPr lang="en-US" dirty="0" smtClean="0"/>
                  <a:t>.</a:t>
                </a:r>
              </a:p>
              <a:p>
                <a:pPr marL="0" indent="0">
                  <a:buNone/>
                </a:pPr>
                <a:r>
                  <a:rPr lang="en-US" dirty="0" smtClean="0"/>
                  <a:t> </a:t>
                </a:r>
                <a:endParaRPr lang="en-US" dirty="0"/>
              </a:p>
              <a:p>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𝑀</m:t>
                    </m:r>
                    <m:sSup>
                      <m:sSupPr>
                        <m:ctrlPr>
                          <a:rPr lang="en-GB" i="1">
                            <a:latin typeface="Cambria Math" panose="02040503050406030204" pitchFamily="18" charset="0"/>
                          </a:rPr>
                        </m:ctrlPr>
                      </m:sSupPr>
                      <m:e>
                        <m:r>
                          <a:rPr lang="en-US" i="1">
                            <a:latin typeface="Cambria Math" panose="02040503050406030204" pitchFamily="18" charset="0"/>
                          </a:rPr>
                          <m:t>𝐾</m:t>
                        </m:r>
                      </m:e>
                      <m:sup>
                        <m:r>
                          <a:rPr lang="en-US" i="1">
                            <a:latin typeface="Cambria Math" panose="02040503050406030204" pitchFamily="18" charset="0"/>
                          </a:rPr>
                          <m:t>2</m:t>
                        </m:r>
                      </m:sup>
                    </m:sSup>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m:t>
                    </m:r>
                    <m:rad>
                      <m:radPr>
                        <m:degHide m:val="on"/>
                        <m:ctrlPr>
                          <a:rPr lang="en-GB" i="1">
                            <a:latin typeface="Cambria Math" panose="02040503050406030204" pitchFamily="18" charset="0"/>
                          </a:rPr>
                        </m:ctrlPr>
                      </m:radPr>
                      <m:deg/>
                      <m:e>
                        <m:f>
                          <m:fPr>
                            <m:type m:val="skw"/>
                            <m:ctrlPr>
                              <a:rPr lang="en-GB" i="1">
                                <a:latin typeface="Cambria Math" panose="02040503050406030204" pitchFamily="18" charset="0"/>
                              </a:rPr>
                            </m:ctrlPr>
                          </m:fPr>
                          <m:num>
                            <m:r>
                              <a:rPr lang="en-US" i="1">
                                <a:latin typeface="Cambria Math" panose="02040503050406030204" pitchFamily="18" charset="0"/>
                              </a:rPr>
                              <m:t>𝐼</m:t>
                            </m:r>
                          </m:num>
                          <m:den>
                            <m:r>
                              <a:rPr lang="en-US" i="1">
                                <a:latin typeface="Cambria Math" panose="02040503050406030204" pitchFamily="18" charset="0"/>
                              </a:rPr>
                              <m:t>𝑀</m:t>
                            </m:r>
                          </m:den>
                        </m:f>
                      </m:e>
                    </m:rad>
                  </m:oMath>
                </a14:m>
                <a:endParaRPr lang="en-GB" dirty="0"/>
              </a:p>
            </p:txBody>
          </p:sp>
        </mc:Choice>
        <mc:Fallback xmlns="">
          <p:sp>
            <p:nvSpPr>
              <p:cNvPr id="10" name="Content Placeholder 9"/>
              <p:cNvSpPr>
                <a:spLocks noGrp="1" noRot="1" noChangeAspect="1" noMove="1" noResize="1" noEditPoints="1" noAdjustHandles="1" noChangeArrowheads="1" noChangeShapeType="1" noTextEdit="1"/>
              </p:cNvSpPr>
              <p:nvPr>
                <p:ph idx="1"/>
              </p:nvPr>
            </p:nvSpPr>
            <p:spPr>
              <a:xfrm>
                <a:off x="457200" y="1219200"/>
                <a:ext cx="8229600" cy="4906963"/>
              </a:xfrm>
              <a:blipFill rotWithShape="0">
                <a:blip r:embed="rId2"/>
                <a:stretch>
                  <a:fillRect l="-1704" t="-1615" r="-2815"/>
                </a:stretch>
              </a:blipFill>
            </p:spPr>
            <p:txBody>
              <a:bodyPr/>
              <a:lstStyle/>
              <a:p>
                <a:r>
                  <a:rPr lang="en-GB">
                    <a:noFill/>
                  </a:rPr>
                  <a:t> </a:t>
                </a:r>
              </a:p>
            </p:txBody>
          </p:sp>
        </mc:Fallback>
      </mc:AlternateContent>
    </p:spTree>
    <p:extLst>
      <p:ext uri="{BB962C8B-B14F-4D97-AF65-F5344CB8AC3E}">
        <p14:creationId xmlns:p14="http://schemas.microsoft.com/office/powerpoint/2010/main" val="42787025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GRAVITATIONAL MASS</a:t>
            </a:r>
            <a:endParaRPr lang="en-GB" dirty="0"/>
          </a:p>
        </p:txBody>
      </p:sp>
      <p:sp>
        <p:nvSpPr>
          <p:cNvPr id="3" name="Content Placeholder 2"/>
          <p:cNvSpPr>
            <a:spLocks noGrp="1"/>
          </p:cNvSpPr>
          <p:nvPr>
            <p:ph idx="1"/>
          </p:nvPr>
        </p:nvSpPr>
        <p:spPr/>
        <p:txBody>
          <a:bodyPr/>
          <a:lstStyle/>
          <a:p>
            <a:r>
              <a:rPr lang="en-US" dirty="0"/>
              <a:t>ACTIVE GRAVITATIONAL </a:t>
            </a:r>
            <a:r>
              <a:rPr lang="en-US" dirty="0" smtClean="0"/>
              <a:t>MASS</a:t>
            </a:r>
          </a:p>
          <a:p>
            <a:r>
              <a:rPr lang="en-US" dirty="0"/>
              <a:t>PASSIVE GRAVITATIONAL </a:t>
            </a:r>
            <a:r>
              <a:rPr lang="en-US" dirty="0" smtClean="0"/>
              <a:t>MASS</a:t>
            </a:r>
          </a:p>
          <a:p>
            <a:endParaRPr lang="en-US" dirty="0" smtClean="0"/>
          </a:p>
          <a:p>
            <a:r>
              <a:rPr lang="en-US" dirty="0" smtClean="0"/>
              <a:t>EISTEIN’S </a:t>
            </a:r>
            <a:r>
              <a:rPr lang="en-US" dirty="0"/>
              <a:t>PRINCIPLE OF EQUIVALENCE</a:t>
            </a:r>
            <a:endParaRPr lang="en-GB" dirty="0"/>
          </a:p>
          <a:p>
            <a:endParaRPr lang="en-GB" dirty="0"/>
          </a:p>
        </p:txBody>
      </p:sp>
    </p:spTree>
    <p:extLst>
      <p:ext uri="{BB962C8B-B14F-4D97-AF65-F5344CB8AC3E}">
        <p14:creationId xmlns:p14="http://schemas.microsoft.com/office/powerpoint/2010/main" val="127152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smtClean="0"/>
              <a:t/>
            </a:r>
            <a:br>
              <a:rPr lang="en-US" dirty="0" smtClean="0"/>
            </a:br>
            <a:r>
              <a:rPr lang="en-US" dirty="0" smtClean="0"/>
              <a:t>VIBRATIONS</a:t>
            </a:r>
            <a:r>
              <a:rPr lang="en-GB" dirty="0"/>
              <a:t/>
            </a:r>
            <a:br>
              <a:rPr lang="en-GB" dirty="0"/>
            </a:br>
            <a:endParaRPr lang="en-GB" dirty="0"/>
          </a:p>
        </p:txBody>
      </p:sp>
      <p:sp>
        <p:nvSpPr>
          <p:cNvPr id="3" name="Content Placeholder 2"/>
          <p:cNvSpPr>
            <a:spLocks noGrp="1"/>
          </p:cNvSpPr>
          <p:nvPr>
            <p:ph idx="1"/>
          </p:nvPr>
        </p:nvSpPr>
        <p:spPr>
          <a:xfrm>
            <a:off x="304800" y="1219200"/>
            <a:ext cx="8610600" cy="5410200"/>
          </a:xfrm>
        </p:spPr>
        <p:txBody>
          <a:bodyPr/>
          <a:lstStyle/>
          <a:p>
            <a:pPr marL="0" indent="0">
              <a:buNone/>
            </a:pPr>
            <a:r>
              <a:rPr lang="en-US" dirty="0"/>
              <a:t>Simple harmonic motion </a:t>
            </a:r>
            <a:r>
              <a:rPr lang="en-US" dirty="0" smtClean="0"/>
              <a:t>corresponds </a:t>
            </a:r>
            <a:r>
              <a:rPr lang="en-US" dirty="0"/>
              <a:t>to oscillation between two special position  for an indefinite period of time  with no lose in mechanical energy. </a:t>
            </a:r>
            <a:endParaRPr lang="en-US" dirty="0" smtClean="0"/>
          </a:p>
          <a:p>
            <a:endParaRPr lang="en-US" dirty="0"/>
          </a:p>
          <a:p>
            <a:pPr marL="0" indent="0">
              <a:buNone/>
            </a:pPr>
            <a:r>
              <a:rPr lang="en-US" dirty="0" smtClean="0"/>
              <a:t>Particle executes </a:t>
            </a:r>
            <a:r>
              <a:rPr lang="en-US" dirty="0"/>
              <a:t>simple harmonic motion when its position is </a:t>
            </a:r>
            <a:r>
              <a:rPr lang="en-US" dirty="0" smtClean="0"/>
              <a:t>a </a:t>
            </a:r>
            <a:r>
              <a:rPr lang="en-US" dirty="0"/>
              <a:t>function of </a:t>
            </a:r>
            <a:r>
              <a:rPr lang="en-US" dirty="0" smtClean="0"/>
              <a:t>time and </a:t>
            </a:r>
            <a:r>
              <a:rPr lang="en-US" dirty="0"/>
              <a:t>can be represented by a single ‘sine’ or ‘cosine’ curve.</a:t>
            </a:r>
            <a:endParaRPr lang="en-GB" dirty="0"/>
          </a:p>
          <a:p>
            <a:endParaRPr lang="en-GB" dirty="0"/>
          </a:p>
        </p:txBody>
      </p:sp>
    </p:spTree>
    <p:extLst>
      <p:ext uri="{BB962C8B-B14F-4D97-AF65-F5344CB8AC3E}">
        <p14:creationId xmlns:p14="http://schemas.microsoft.com/office/powerpoint/2010/main" val="727403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
            </a:r>
            <a:br>
              <a:rPr lang="en-US" dirty="0" smtClean="0"/>
            </a:br>
            <a:r>
              <a:rPr lang="en-US" dirty="0" smtClean="0"/>
              <a:t>SIMPLE </a:t>
            </a:r>
            <a:r>
              <a:rPr lang="en-US" dirty="0"/>
              <a:t>HARMONIC MOTION (SHM)</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90600"/>
                <a:ext cx="8915400" cy="5486400"/>
              </a:xfrm>
            </p:spPr>
            <p:txBody>
              <a:bodyPr/>
              <a:lstStyle/>
              <a:p>
                <a:endParaRPr lang="en-US" dirty="0" smtClean="0"/>
              </a:p>
              <a:p>
                <a:r>
                  <a:rPr lang="en-US" dirty="0" smtClean="0"/>
                  <a:t>A particle performs SHM, when it </a:t>
                </a:r>
                <a:r>
                  <a:rPr lang="en-US" dirty="0"/>
                  <a:t>moves such that its </a:t>
                </a:r>
                <a:r>
                  <a:rPr lang="en-US" dirty="0" smtClean="0"/>
                  <a:t>acceleration along its path is </a:t>
                </a:r>
                <a:r>
                  <a:rPr lang="en-US" dirty="0"/>
                  <a:t>always directed towards a fixed point in that path and is proportional </a:t>
                </a:r>
                <a:r>
                  <a:rPr lang="en-US" dirty="0" smtClean="0"/>
                  <a:t>to </a:t>
                </a:r>
                <a:r>
                  <a:rPr lang="en-US" dirty="0"/>
                  <a:t>its distance from that fixed </a:t>
                </a:r>
                <a:r>
                  <a:rPr lang="en-US" dirty="0" smtClean="0"/>
                  <a:t>point.</a:t>
                </a:r>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𝑑</m:t>
                              </m:r>
                            </m:e>
                            <m:sup>
                              <m:r>
                                <a:rPr lang="en-US" i="1">
                                  <a:latin typeface="Cambria Math"/>
                                </a:rPr>
                                <m:t>2</m:t>
                              </m:r>
                            </m:sup>
                          </m:sSup>
                          <m:r>
                            <a:rPr lang="en-US" i="1">
                              <a:latin typeface="Cambria Math"/>
                            </a:rPr>
                            <m:t>𝑥</m:t>
                          </m:r>
                        </m:num>
                        <m:den>
                          <m:r>
                            <a:rPr lang="en-US" i="1">
                              <a:latin typeface="Cambria Math"/>
                            </a:rPr>
                            <m:t>𝑑</m:t>
                          </m:r>
                          <m:sSup>
                            <m:sSupPr>
                              <m:ctrlPr>
                                <a:rPr lang="en-GB" i="1">
                                  <a:latin typeface="Cambria Math" panose="02040503050406030204" pitchFamily="18" charset="0"/>
                                </a:rPr>
                              </m:ctrlPr>
                            </m:sSupPr>
                            <m:e>
                              <m:r>
                                <a:rPr lang="en-US" i="1">
                                  <a:latin typeface="Cambria Math"/>
                                </a:rPr>
                                <m:t>𝑡</m:t>
                              </m:r>
                            </m:e>
                            <m:sup>
                              <m:r>
                                <a:rPr lang="en-US" i="1">
                                  <a:latin typeface="Cambria Math"/>
                                </a:rPr>
                                <m:t>2</m:t>
                              </m:r>
                            </m:sup>
                          </m:sSup>
                        </m:den>
                      </m:f>
                      <m:r>
                        <a:rPr lang="en-US" i="1">
                          <a:latin typeface="Cambria Math"/>
                        </a:rPr>
                        <m:t>=−</m:t>
                      </m:r>
                      <m:sSup>
                        <m:sSupPr>
                          <m:ctrlPr>
                            <a:rPr lang="en-GB" i="1">
                              <a:latin typeface="Cambria Math" panose="02040503050406030204" pitchFamily="18" charset="0"/>
                            </a:rPr>
                          </m:ctrlPr>
                        </m:sSupPr>
                        <m:e>
                          <m:r>
                            <a:rPr lang="en-US" i="1">
                              <a:latin typeface="Cambria Math"/>
                            </a:rPr>
                            <m:t>𝜔</m:t>
                          </m:r>
                        </m:e>
                        <m:sup>
                          <m:r>
                            <a:rPr lang="en-US" i="1">
                              <a:latin typeface="Cambria Math"/>
                            </a:rPr>
                            <m:t>2</m:t>
                          </m:r>
                        </m:sup>
                      </m:sSup>
                      <m:r>
                        <a:rPr lang="en-US" i="1">
                          <a:latin typeface="Cambria Math"/>
                        </a:rPr>
                        <m:t>𝑥</m:t>
                      </m:r>
                    </m:oMath>
                  </m:oMathPara>
                </a14:m>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90600"/>
                <a:ext cx="8915400" cy="5486400"/>
              </a:xfrm>
              <a:blipFill rotWithShape="0">
                <a:blip r:embed="rId2"/>
                <a:stretch>
                  <a:fillRect l="-1572" r="-1572"/>
                </a:stretch>
              </a:blipFill>
            </p:spPr>
            <p:txBody>
              <a:bodyPr/>
              <a:lstStyle/>
              <a:p>
                <a:r>
                  <a:rPr lang="en-US">
                    <a:noFill/>
                  </a:rPr>
                  <a:t> </a:t>
                </a:r>
              </a:p>
            </p:txBody>
          </p:sp>
        </mc:Fallback>
      </mc:AlternateContent>
    </p:spTree>
    <p:extLst>
      <p:ext uri="{BB962C8B-B14F-4D97-AF65-F5344CB8AC3E}">
        <p14:creationId xmlns:p14="http://schemas.microsoft.com/office/powerpoint/2010/main" val="26144436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52400"/>
                <a:ext cx="8686800" cy="6553200"/>
              </a:xfrm>
            </p:spPr>
            <p:txBody>
              <a:bodyPr>
                <a:normAutofit fontScale="92500" lnSpcReduction="20000"/>
              </a:bodyPr>
              <a:lstStyle/>
              <a:p>
                <a:pPr marL="0" indent="0">
                  <a:buNone/>
                </a:pPr>
                <a:r>
                  <a:rPr lang="en-US" dirty="0" smtClean="0"/>
                  <a:t>	Definitions</a:t>
                </a:r>
              </a:p>
              <a:p>
                <a:r>
                  <a:rPr lang="en-US" dirty="0"/>
                  <a:t>O</a:t>
                </a:r>
                <a:r>
                  <a:rPr lang="en-US" dirty="0" smtClean="0"/>
                  <a:t>scillator</a:t>
                </a:r>
              </a:p>
              <a:p>
                <a:r>
                  <a:rPr lang="en-US" dirty="0" smtClean="0"/>
                  <a:t>Centre </a:t>
                </a:r>
                <a:r>
                  <a:rPr lang="en-US" dirty="0"/>
                  <a:t>of </a:t>
                </a:r>
                <a:r>
                  <a:rPr lang="en-US" dirty="0" smtClean="0"/>
                  <a:t>oscillation</a:t>
                </a:r>
              </a:p>
              <a:p>
                <a:r>
                  <a:rPr lang="en-US" dirty="0" smtClean="0"/>
                  <a:t>Amplitude</a:t>
                </a:r>
              </a:p>
              <a:p>
                <a:r>
                  <a:rPr lang="en-US" dirty="0" smtClean="0"/>
                  <a:t>Period</a:t>
                </a:r>
              </a:p>
              <a:p>
                <a:r>
                  <a:rPr lang="en-US" dirty="0" smtClean="0"/>
                  <a:t>Frequency</a:t>
                </a:r>
              </a:p>
              <a:p>
                <a:endParaRPr lang="en-US" dirty="0" smtClean="0"/>
              </a:p>
              <a:p>
                <a:endParaRPr lang="en-US" dirty="0"/>
              </a:p>
              <a:p>
                <a:r>
                  <a:rPr lang="en-US" dirty="0"/>
                  <a:t>General solution of the equation of </a:t>
                </a:r>
                <a:r>
                  <a:rPr lang="en-US" dirty="0" smtClean="0"/>
                  <a:t>motion</a:t>
                </a:r>
                <a:r>
                  <a:rPr lang="en-US" dirty="0"/>
                  <a:t>, </a:t>
                </a:r>
                <a:r>
                  <a:rPr lang="en-US" dirty="0" smtClean="0"/>
                  <a:t>thus </a:t>
                </a:r>
                <a:r>
                  <a:rPr lang="en-US" dirty="0"/>
                  <a:t>the displacement of the </a:t>
                </a:r>
                <a:r>
                  <a:rPr lang="en-US" dirty="0" smtClean="0"/>
                  <a:t>oscillator,</a:t>
                </a:r>
                <a:endParaRPr lang="en-GB"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a:rPr>
                      <m:t>=</m:t>
                    </m:r>
                    <m:r>
                      <a:rPr lang="en-US" i="1">
                        <a:latin typeface="Cambria Math"/>
                      </a:rPr>
                      <m:t>𝐴</m:t>
                    </m:r>
                    <m:func>
                      <m:funcPr>
                        <m:ctrlPr>
                          <a:rPr lang="en-GB" i="1">
                            <a:latin typeface="Cambria Math" panose="02040503050406030204" pitchFamily="18" charset="0"/>
                          </a:rPr>
                        </m:ctrlPr>
                      </m:funcPr>
                      <m:fName>
                        <m:r>
                          <m:rPr>
                            <m:sty m:val="p"/>
                          </m:rPr>
                          <a:rPr lang="en-US">
                            <a:latin typeface="Cambria Math"/>
                          </a:rPr>
                          <m:t>cos</m:t>
                        </m:r>
                      </m:fName>
                      <m:e>
                        <m:r>
                          <a:rPr lang="en-US" i="1">
                            <a:latin typeface="Cambria Math"/>
                          </a:rPr>
                          <m:t>(</m:t>
                        </m:r>
                        <m:r>
                          <a:rPr lang="en-US" i="1">
                            <a:latin typeface="Cambria Math"/>
                          </a:rPr>
                          <m:t>𝜔</m:t>
                        </m:r>
                        <m:r>
                          <a:rPr lang="en-US" i="1">
                            <a:latin typeface="Cambria Math"/>
                          </a:rPr>
                          <m:t>𝑡</m:t>
                        </m:r>
                        <m:r>
                          <a:rPr lang="en-US" i="1">
                            <a:latin typeface="Cambria Math"/>
                          </a:rPr>
                          <m:t>+</m:t>
                        </m:r>
                        <m:r>
                          <a:rPr lang="en-US" i="1">
                            <a:latin typeface="Cambria Math"/>
                          </a:rPr>
                          <m:t>𝛼</m:t>
                        </m:r>
                        <m:r>
                          <a:rPr lang="en-US" i="1">
                            <a:latin typeface="Cambria Math"/>
                          </a:rPr>
                          <m:t>)</m:t>
                        </m:r>
                      </m:e>
                    </m:func>
                  </m:oMath>
                </a14:m>
                <a:endParaRPr lang="en-GB" dirty="0"/>
              </a:p>
              <a:p>
                <a:pPr marL="0" indent="0">
                  <a:buNone/>
                </a:pPr>
                <a:r>
                  <a:rPr lang="en-US" dirty="0"/>
                  <a:t> </a:t>
                </a:r>
                <a:endParaRPr lang="en-GB" dirty="0"/>
              </a:p>
              <a:p>
                <a:r>
                  <a:rPr lang="en-US" dirty="0"/>
                  <a:t>where </a:t>
                </a:r>
                <a:r>
                  <a:rPr lang="en-US" dirty="0" smtClean="0"/>
                  <a:t>A, the amplitude, </a:t>
                </a:r>
                <a14:m>
                  <m:oMath xmlns:m="http://schemas.openxmlformats.org/officeDocument/2006/math">
                    <m:r>
                      <a:rPr lang="en-US" i="1">
                        <a:latin typeface="Cambria Math"/>
                      </a:rPr>
                      <m:t>𝛼</m:t>
                    </m:r>
                  </m:oMath>
                </a14:m>
                <a:r>
                  <a:rPr lang="en-US" dirty="0" smtClean="0"/>
                  <a:t>, the phase difference </a:t>
                </a:r>
                <a:r>
                  <a:rPr lang="en-US" dirty="0"/>
                  <a:t>and </a:t>
                </a:r>
                <a14:m>
                  <m:oMath xmlns:m="http://schemas.openxmlformats.org/officeDocument/2006/math">
                    <m:r>
                      <a:rPr lang="en-US" i="1">
                        <a:latin typeface="Cambria Math"/>
                      </a:rPr>
                      <m:t>𝜔</m:t>
                    </m:r>
                  </m:oMath>
                </a14:m>
                <a:r>
                  <a:rPr lang="en-US" dirty="0"/>
                  <a:t> </a:t>
                </a:r>
                <a:r>
                  <a:rPr lang="en-US" dirty="0" smtClean="0"/>
                  <a:t>the angular frequency are constants.</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52400"/>
                <a:ext cx="8686800" cy="6553200"/>
              </a:xfrm>
              <a:blipFill rotWithShape="0">
                <a:blip r:embed="rId2"/>
                <a:stretch>
                  <a:fillRect l="-1474" t="-2419" r="-1825"/>
                </a:stretch>
              </a:blipFill>
            </p:spPr>
            <p:txBody>
              <a:bodyPr/>
              <a:lstStyle/>
              <a:p>
                <a:r>
                  <a:rPr lang="en-US">
                    <a:noFill/>
                  </a:rPr>
                  <a:t> </a:t>
                </a:r>
              </a:p>
            </p:txBody>
          </p:sp>
        </mc:Fallback>
      </mc:AlternateContent>
    </p:spTree>
    <p:extLst>
      <p:ext uri="{BB962C8B-B14F-4D97-AF65-F5344CB8AC3E}">
        <p14:creationId xmlns:p14="http://schemas.microsoft.com/office/powerpoint/2010/main" val="4071240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900" dirty="0" smtClean="0"/>
              <a:t/>
            </a:r>
            <a:br>
              <a:rPr lang="en-US" sz="3900" dirty="0" smtClean="0"/>
            </a:br>
            <a:r>
              <a:rPr lang="en-US" sz="3900" dirty="0" smtClean="0"/>
              <a:t>Speed of the Simple Harmonic  Oscillator</a:t>
            </a:r>
            <a:r>
              <a:rPr lang="en-US" dirty="0"/>
              <a:t/>
            </a:r>
            <a:br>
              <a:rPr lang="en-US"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52400" y="1600200"/>
                <a:ext cx="4343400" cy="5105400"/>
              </a:xfrm>
            </p:spPr>
            <p:txBody>
              <a:bodyPr>
                <a:normAutofit fontScale="92500" lnSpcReduction="10000"/>
              </a:bodyPr>
              <a:lstStyle/>
              <a:p>
                <a14:m>
                  <m:oMath xmlns:m="http://schemas.openxmlformats.org/officeDocument/2006/math">
                    <m:f>
                      <m:fPr>
                        <m:ctrlPr>
                          <a:rPr lang="en-GB" i="1" smtClean="0">
                            <a:latin typeface="Cambria Math" panose="02040503050406030204" pitchFamily="18" charset="0"/>
                          </a:rPr>
                        </m:ctrlPr>
                      </m:fPr>
                      <m:num>
                        <m:r>
                          <a:rPr lang="en-US" i="1">
                            <a:latin typeface="Cambria Math"/>
                          </a:rPr>
                          <m:t>𝑑𝑥</m:t>
                        </m:r>
                      </m:num>
                      <m:den>
                        <m:r>
                          <a:rPr lang="en-US" i="1">
                            <a:latin typeface="Cambria Math"/>
                          </a:rPr>
                          <m:t>𝑑𝑡</m:t>
                        </m:r>
                      </m:den>
                    </m:f>
                    <m:r>
                      <a:rPr lang="en-US" i="1">
                        <a:latin typeface="Cambria Math"/>
                      </a:rPr>
                      <m:t>=−</m:t>
                    </m:r>
                    <m:r>
                      <a:rPr lang="en-US" i="1">
                        <a:latin typeface="Cambria Math"/>
                      </a:rPr>
                      <m:t>𝐴</m:t>
                    </m:r>
                    <m:r>
                      <a:rPr lang="en-US" i="1">
                        <a:latin typeface="Cambria Math"/>
                      </a:rPr>
                      <m:t>𝜔</m:t>
                    </m:r>
                    <m:func>
                      <m:funcPr>
                        <m:ctrlPr>
                          <a:rPr lang="en-GB" i="1">
                            <a:latin typeface="Cambria Math" panose="02040503050406030204" pitchFamily="18" charset="0"/>
                          </a:rPr>
                        </m:ctrlPr>
                      </m:funcPr>
                      <m:fName>
                        <m:r>
                          <m:rPr>
                            <m:sty m:val="p"/>
                          </m:rPr>
                          <a:rPr lang="en-US">
                            <a:latin typeface="Cambria Math"/>
                          </a:rPr>
                          <m:t>sin</m:t>
                        </m:r>
                      </m:fName>
                      <m:e>
                        <m:r>
                          <a:rPr lang="en-US" i="1">
                            <a:latin typeface="Cambria Math"/>
                          </a:rPr>
                          <m:t>(</m:t>
                        </m:r>
                        <m:r>
                          <a:rPr lang="en-US" i="1">
                            <a:latin typeface="Cambria Math"/>
                          </a:rPr>
                          <m:t>𝜔</m:t>
                        </m:r>
                        <m:r>
                          <a:rPr lang="en-US" i="1">
                            <a:latin typeface="Cambria Math"/>
                          </a:rPr>
                          <m:t>𝑡</m:t>
                        </m:r>
                        <m:r>
                          <a:rPr lang="en-US" i="1">
                            <a:latin typeface="Cambria Math"/>
                          </a:rPr>
                          <m:t>+</m:t>
                        </m:r>
                        <m:r>
                          <a:rPr lang="en-US" i="1">
                            <a:latin typeface="Cambria Math"/>
                          </a:rPr>
                          <m:t>𝛼</m:t>
                        </m:r>
                        <m:r>
                          <a:rPr lang="en-US" i="1">
                            <a:latin typeface="Cambria Math"/>
                          </a:rPr>
                          <m:t>)</m:t>
                        </m:r>
                      </m:e>
                    </m:func>
                  </m:oMath>
                </a14:m>
                <a:r>
                  <a:rPr lang="en-US" dirty="0"/>
                  <a:t> </a:t>
                </a:r>
                <a:endParaRPr lang="en-GB" dirty="0"/>
              </a:p>
              <a:p>
                <a:pPr marL="0" indent="0">
                  <a:buNone/>
                </a:pPr>
                <a:r>
                  <a:rPr lang="en-US" dirty="0"/>
                  <a:t> </a:t>
                </a:r>
                <a:endParaRPr lang="en-GB" dirty="0"/>
              </a:p>
              <a:p>
                <a14:m>
                  <m:oMath xmlns:m="http://schemas.openxmlformats.org/officeDocument/2006/math">
                    <m:f>
                      <m:fPr>
                        <m:ctrlPr>
                          <a:rPr lang="en-GB" i="1">
                            <a:latin typeface="Cambria Math" panose="02040503050406030204" pitchFamily="18" charset="0"/>
                          </a:rPr>
                        </m:ctrlPr>
                      </m:fPr>
                      <m:num>
                        <m:r>
                          <a:rPr lang="en-US" i="1">
                            <a:latin typeface="Cambria Math"/>
                          </a:rPr>
                          <m:t>𝑑𝑥</m:t>
                        </m:r>
                      </m:num>
                      <m:den>
                        <m:r>
                          <a:rPr lang="en-US" i="1">
                            <a:latin typeface="Cambria Math"/>
                          </a:rPr>
                          <m:t>𝑑𝑡</m:t>
                        </m:r>
                      </m:den>
                    </m:f>
                    <m:r>
                      <a:rPr lang="en-US" i="1">
                        <a:latin typeface="Cambria Math"/>
                      </a:rPr>
                      <m:t>=</m:t>
                    </m:r>
                    <m:r>
                      <a:rPr lang="en-US" i="1">
                        <a:latin typeface="Cambria Math"/>
                      </a:rPr>
                      <m:t>𝑣</m:t>
                    </m:r>
                  </m:oMath>
                </a14:m>
                <a:endParaRPr lang="en-GB" dirty="0" smtClean="0"/>
              </a:p>
              <a:p>
                <a:endParaRPr lang="en-GB" dirty="0"/>
              </a:p>
              <a:p>
                <a:r>
                  <a:rPr lang="en-US" dirty="0"/>
                  <a:t>Squaring the above equation</a:t>
                </a:r>
                <a:endParaRPr lang="en-GB" dirty="0"/>
              </a:p>
              <a:p>
                <a14:m>
                  <m:oMath xmlns:m="http://schemas.openxmlformats.org/officeDocument/2006/math">
                    <m:sSup>
                      <m:sSupPr>
                        <m:ctrlPr>
                          <a:rPr lang="en-GB" i="1">
                            <a:latin typeface="Cambria Math" panose="02040503050406030204" pitchFamily="18" charset="0"/>
                          </a:rPr>
                        </m:ctrlPr>
                      </m:sSupPr>
                      <m:e>
                        <m:r>
                          <a:rPr lang="en-US" i="1">
                            <a:latin typeface="Cambria Math"/>
                          </a:rPr>
                          <m:t>𝑣</m:t>
                        </m:r>
                      </m:e>
                      <m:sup>
                        <m:r>
                          <a:rPr lang="en-US" i="1">
                            <a:latin typeface="Cambria Math"/>
                          </a:rPr>
                          <m:t>2</m:t>
                        </m:r>
                      </m:sup>
                    </m:sSup>
                    <m:r>
                      <a:rPr lang="en-US" i="1">
                        <a:latin typeface="Cambria Math"/>
                      </a:rPr>
                      <m:t>=</m:t>
                    </m:r>
                    <m:sSup>
                      <m:sSupPr>
                        <m:ctrlPr>
                          <a:rPr lang="en-GB" i="1">
                            <a:latin typeface="Cambria Math" panose="02040503050406030204" pitchFamily="18" charset="0"/>
                          </a:rPr>
                        </m:ctrlPr>
                      </m:sSupPr>
                      <m:e>
                        <m:r>
                          <a:rPr lang="en-US" i="1">
                            <a:latin typeface="Cambria Math"/>
                          </a:rPr>
                          <m:t>𝐴</m:t>
                        </m:r>
                      </m:e>
                      <m:sup>
                        <m:r>
                          <a:rPr lang="en-US" i="1">
                            <a:latin typeface="Cambria Math"/>
                          </a:rPr>
                          <m:t>2</m:t>
                        </m:r>
                      </m:sup>
                    </m:sSup>
                    <m:sSup>
                      <m:sSupPr>
                        <m:ctrlPr>
                          <a:rPr lang="en-GB" i="1">
                            <a:latin typeface="Cambria Math" panose="02040503050406030204" pitchFamily="18" charset="0"/>
                          </a:rPr>
                        </m:ctrlPr>
                      </m:sSupPr>
                      <m:e>
                        <m:r>
                          <a:rPr lang="en-US" i="1">
                            <a:latin typeface="Cambria Math"/>
                          </a:rPr>
                          <m:t>𝜔</m:t>
                        </m:r>
                      </m:e>
                      <m:sup>
                        <m:r>
                          <a:rPr lang="en-US" i="1">
                            <a:latin typeface="Cambria Math"/>
                          </a:rPr>
                          <m:t>2</m:t>
                        </m:r>
                      </m:sup>
                    </m:sSup>
                    <m:func>
                      <m:funcPr>
                        <m:ctrlPr>
                          <a:rPr lang="en-GB" i="1">
                            <a:latin typeface="Cambria Math" panose="02040503050406030204" pitchFamily="18" charset="0"/>
                          </a:rPr>
                        </m:ctrlPr>
                      </m:funcPr>
                      <m:fName>
                        <m:sSup>
                          <m:sSupPr>
                            <m:ctrlPr>
                              <a:rPr lang="en-GB" i="1">
                                <a:latin typeface="Cambria Math" panose="02040503050406030204" pitchFamily="18" charset="0"/>
                              </a:rPr>
                            </m:ctrlPr>
                          </m:sSupPr>
                          <m:e>
                            <m:r>
                              <m:rPr>
                                <m:sty m:val="p"/>
                              </m:rPr>
                              <a:rPr lang="en-US">
                                <a:latin typeface="Cambria Math"/>
                              </a:rPr>
                              <m:t>sin</m:t>
                            </m:r>
                          </m:e>
                          <m:sup>
                            <m:r>
                              <a:rPr lang="en-US">
                                <a:latin typeface="Cambria Math"/>
                              </a:rPr>
                              <m:t>2</m:t>
                            </m:r>
                          </m:sup>
                        </m:sSup>
                      </m:fName>
                      <m:e>
                        <m:d>
                          <m:dPr>
                            <m:ctrlPr>
                              <a:rPr lang="en-GB" i="1">
                                <a:latin typeface="Cambria Math" panose="02040503050406030204" pitchFamily="18" charset="0"/>
                              </a:rPr>
                            </m:ctrlPr>
                          </m:dPr>
                          <m:e>
                            <m:r>
                              <a:rPr lang="en-US" i="1">
                                <a:latin typeface="Cambria Math"/>
                              </a:rPr>
                              <m:t>𝜔</m:t>
                            </m:r>
                            <m:r>
                              <a:rPr lang="en-US" i="1">
                                <a:latin typeface="Cambria Math"/>
                              </a:rPr>
                              <m:t>𝑡</m:t>
                            </m:r>
                            <m:r>
                              <a:rPr lang="en-US" i="1">
                                <a:latin typeface="Cambria Math"/>
                              </a:rPr>
                              <m:t>+</m:t>
                            </m:r>
                            <m:r>
                              <a:rPr lang="en-US" i="1">
                                <a:latin typeface="Cambria Math"/>
                              </a:rPr>
                              <m:t>𝛼</m:t>
                            </m:r>
                          </m:e>
                        </m:d>
                      </m:e>
                    </m:func>
                  </m:oMath>
                </a14:m>
                <a:endParaRPr lang="en-GB" dirty="0"/>
              </a:p>
              <a:p>
                <a:endParaRPr lang="en-GB" dirty="0"/>
              </a:p>
              <a:p>
                <a:pPr marL="0" indent="0">
                  <a:buNone/>
                </a:pPr>
                <a14:m>
                  <m:oMathPara xmlns:m="http://schemas.openxmlformats.org/officeDocument/2006/math">
                    <m:oMathParaPr>
                      <m:jc m:val="centerGroup"/>
                    </m:oMathParaPr>
                    <m:oMath xmlns:m="http://schemas.openxmlformats.org/officeDocument/2006/math">
                      <m:sSup>
                        <m:sSupPr>
                          <m:ctrlPr>
                            <a:rPr lang="en-GB" sz="2600" i="1">
                              <a:latin typeface="Cambria Math" panose="02040503050406030204" pitchFamily="18" charset="0"/>
                            </a:rPr>
                          </m:ctrlPr>
                        </m:sSupPr>
                        <m:e>
                          <m:r>
                            <a:rPr lang="en-US" sz="2600" i="1">
                              <a:latin typeface="Cambria Math"/>
                            </a:rPr>
                            <m:t>𝑣</m:t>
                          </m:r>
                        </m:e>
                        <m:sup>
                          <m:r>
                            <a:rPr lang="en-US" sz="2600" i="1">
                              <a:latin typeface="Cambria Math"/>
                            </a:rPr>
                            <m:t>2</m:t>
                          </m:r>
                        </m:sup>
                      </m:sSup>
                      <m:r>
                        <a:rPr lang="en-US" sz="2600" i="1">
                          <a:latin typeface="Cambria Math"/>
                        </a:rPr>
                        <m:t>=</m:t>
                      </m:r>
                      <m:sSup>
                        <m:sSupPr>
                          <m:ctrlPr>
                            <a:rPr lang="en-GB" sz="2600" i="1">
                              <a:latin typeface="Cambria Math" panose="02040503050406030204" pitchFamily="18" charset="0"/>
                            </a:rPr>
                          </m:ctrlPr>
                        </m:sSupPr>
                        <m:e>
                          <m:r>
                            <a:rPr lang="en-US" sz="2600" i="1">
                              <a:latin typeface="Cambria Math"/>
                            </a:rPr>
                            <m:t>𝐴</m:t>
                          </m:r>
                        </m:e>
                        <m:sup>
                          <m:r>
                            <a:rPr lang="en-US" sz="2600" i="1">
                              <a:latin typeface="Cambria Math"/>
                            </a:rPr>
                            <m:t>2</m:t>
                          </m:r>
                        </m:sup>
                      </m:sSup>
                      <m:sSup>
                        <m:sSupPr>
                          <m:ctrlPr>
                            <a:rPr lang="en-GB" sz="2600" i="1">
                              <a:latin typeface="Cambria Math" panose="02040503050406030204" pitchFamily="18" charset="0"/>
                            </a:rPr>
                          </m:ctrlPr>
                        </m:sSupPr>
                        <m:e>
                          <m:r>
                            <a:rPr lang="en-US" sz="2600" i="1">
                              <a:latin typeface="Cambria Math"/>
                            </a:rPr>
                            <m:t>𝜔</m:t>
                          </m:r>
                        </m:e>
                        <m:sup>
                          <m:r>
                            <a:rPr lang="en-US" sz="2600" i="1">
                              <a:latin typeface="Cambria Math"/>
                            </a:rPr>
                            <m:t>2</m:t>
                          </m:r>
                        </m:sup>
                      </m:sSup>
                      <m:d>
                        <m:dPr>
                          <m:ctrlPr>
                            <a:rPr lang="en-GB" sz="2600" i="1">
                              <a:latin typeface="Cambria Math" panose="02040503050406030204" pitchFamily="18" charset="0"/>
                            </a:rPr>
                          </m:ctrlPr>
                        </m:dPr>
                        <m:e>
                          <m:r>
                            <a:rPr lang="en-US" sz="2600" i="1">
                              <a:latin typeface="Cambria Math"/>
                            </a:rPr>
                            <m:t>1−</m:t>
                          </m:r>
                          <m:func>
                            <m:funcPr>
                              <m:ctrlPr>
                                <a:rPr lang="en-GB" sz="2600" i="1">
                                  <a:latin typeface="Cambria Math" panose="02040503050406030204" pitchFamily="18" charset="0"/>
                                </a:rPr>
                              </m:ctrlPr>
                            </m:funcPr>
                            <m:fName>
                              <m:sSup>
                                <m:sSupPr>
                                  <m:ctrlPr>
                                    <a:rPr lang="en-GB" sz="2600" i="1">
                                      <a:latin typeface="Cambria Math" panose="02040503050406030204" pitchFamily="18" charset="0"/>
                                    </a:rPr>
                                  </m:ctrlPr>
                                </m:sSupPr>
                                <m:e>
                                  <m:r>
                                    <m:rPr>
                                      <m:sty m:val="p"/>
                                    </m:rPr>
                                    <a:rPr lang="en-US" sz="2600">
                                      <a:latin typeface="Cambria Math"/>
                                    </a:rPr>
                                    <m:t>cos</m:t>
                                  </m:r>
                                </m:e>
                                <m:sup>
                                  <m:r>
                                    <a:rPr lang="en-US" sz="2600">
                                      <a:latin typeface="Cambria Math"/>
                                    </a:rPr>
                                    <m:t>2</m:t>
                                  </m:r>
                                </m:sup>
                              </m:sSup>
                            </m:fName>
                            <m:e>
                              <m:d>
                                <m:dPr>
                                  <m:ctrlPr>
                                    <a:rPr lang="en-GB" sz="2600" i="1">
                                      <a:latin typeface="Cambria Math" panose="02040503050406030204" pitchFamily="18" charset="0"/>
                                    </a:rPr>
                                  </m:ctrlPr>
                                </m:dPr>
                                <m:e>
                                  <m:r>
                                    <a:rPr lang="en-US" sz="2600" i="1">
                                      <a:latin typeface="Cambria Math"/>
                                    </a:rPr>
                                    <m:t>𝜔</m:t>
                                  </m:r>
                                  <m:r>
                                    <a:rPr lang="en-US" sz="2600" i="1">
                                      <a:latin typeface="Cambria Math"/>
                                    </a:rPr>
                                    <m:t>𝑡</m:t>
                                  </m:r>
                                  <m:r>
                                    <a:rPr lang="en-US" sz="2600" i="1">
                                      <a:latin typeface="Cambria Math"/>
                                    </a:rPr>
                                    <m:t>+</m:t>
                                  </m:r>
                                  <m:r>
                                    <a:rPr lang="en-US" sz="2600" i="1">
                                      <a:latin typeface="Cambria Math"/>
                                    </a:rPr>
                                    <m:t>𝛼</m:t>
                                  </m:r>
                                </m:e>
                              </m:d>
                            </m:e>
                          </m:func>
                        </m:e>
                      </m:d>
                    </m:oMath>
                  </m:oMathPara>
                </a14:m>
                <a:endParaRPr lang="da-DK" sz="2600" dirty="0" smtClean="0"/>
              </a:p>
              <a:p>
                <a:pPr marL="0" indent="0">
                  <a:buNone/>
                </a:pPr>
                <a:endParaRPr lang="da-DK" sz="2600" dirty="0" smtClean="0"/>
              </a:p>
              <a:p>
                <a:pPr marL="0" indent="0">
                  <a:buNone/>
                </a:pPr>
                <a14:m>
                  <m:oMathPara xmlns:m="http://schemas.openxmlformats.org/officeDocument/2006/math">
                    <m:oMathParaPr>
                      <m:jc m:val="centerGroup"/>
                    </m:oMathParaPr>
                    <m:oMath xmlns:m="http://schemas.openxmlformats.org/officeDocument/2006/math">
                      <m:r>
                        <a:rPr lang="en-US" sz="2000" i="1">
                          <a:latin typeface="Cambria Math"/>
                        </a:rPr>
                        <m:t>1=</m:t>
                      </m:r>
                      <m:func>
                        <m:funcPr>
                          <m:ctrlPr>
                            <a:rPr lang="en-GB" sz="2000" i="1">
                              <a:latin typeface="Cambria Math" panose="02040503050406030204" pitchFamily="18" charset="0"/>
                            </a:rPr>
                          </m:ctrlPr>
                        </m:funcPr>
                        <m:fName>
                          <m:sSup>
                            <m:sSupPr>
                              <m:ctrlPr>
                                <a:rPr lang="en-GB" sz="2000" i="1">
                                  <a:latin typeface="Cambria Math" panose="02040503050406030204" pitchFamily="18" charset="0"/>
                                </a:rPr>
                              </m:ctrlPr>
                            </m:sSupPr>
                            <m:e>
                              <m:r>
                                <m:rPr>
                                  <m:sty m:val="p"/>
                                </m:rPr>
                                <a:rPr lang="en-US" sz="2000">
                                  <a:latin typeface="Cambria Math"/>
                                </a:rPr>
                                <m:t>sin</m:t>
                              </m:r>
                            </m:e>
                            <m:sup>
                              <m:r>
                                <a:rPr lang="en-US" sz="2000">
                                  <a:latin typeface="Cambria Math"/>
                                </a:rPr>
                                <m:t>2</m:t>
                              </m:r>
                            </m:sup>
                          </m:sSup>
                        </m:fName>
                        <m:e>
                          <m:r>
                            <a:rPr lang="en-US" sz="2000" i="1">
                              <a:latin typeface="Cambria Math"/>
                            </a:rPr>
                            <m:t>𝐴</m:t>
                          </m:r>
                        </m:e>
                      </m:func>
                      <m:r>
                        <a:rPr lang="en-US" sz="2000" i="1">
                          <a:latin typeface="Cambria Math"/>
                        </a:rPr>
                        <m:t>+</m:t>
                      </m:r>
                      <m:func>
                        <m:funcPr>
                          <m:ctrlPr>
                            <a:rPr lang="en-GB" sz="2000" i="1">
                              <a:latin typeface="Cambria Math" panose="02040503050406030204" pitchFamily="18" charset="0"/>
                            </a:rPr>
                          </m:ctrlPr>
                        </m:funcPr>
                        <m:fName>
                          <m:sSup>
                            <m:sSupPr>
                              <m:ctrlPr>
                                <a:rPr lang="en-GB" sz="2000" i="1">
                                  <a:latin typeface="Cambria Math" panose="02040503050406030204" pitchFamily="18" charset="0"/>
                                </a:rPr>
                              </m:ctrlPr>
                            </m:sSupPr>
                            <m:e>
                              <m:r>
                                <m:rPr>
                                  <m:sty m:val="p"/>
                                </m:rPr>
                                <a:rPr lang="en-US" sz="2000">
                                  <a:latin typeface="Cambria Math"/>
                                </a:rPr>
                                <m:t>cos</m:t>
                              </m:r>
                            </m:e>
                            <m:sup>
                              <m:r>
                                <a:rPr lang="en-US" sz="2000">
                                  <a:latin typeface="Cambria Math"/>
                                </a:rPr>
                                <m:t>2</m:t>
                              </m:r>
                            </m:sup>
                          </m:sSup>
                        </m:fName>
                        <m:e>
                          <m:r>
                            <a:rPr lang="en-US" sz="2000" i="1">
                              <a:latin typeface="Cambria Math"/>
                            </a:rPr>
                            <m:t>𝐴</m:t>
                          </m:r>
                        </m:e>
                      </m:func>
                    </m:oMath>
                  </m:oMathPara>
                </a14:m>
                <a:endParaRPr lang="en-GB" sz="2000" dirty="0"/>
              </a:p>
              <a:p>
                <a:pPr marL="0" indent="0">
                  <a:buNone/>
                </a:pPr>
                <a:endParaRPr lang="en-GB" sz="26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52400" y="1600200"/>
                <a:ext cx="4343400" cy="5105400"/>
              </a:xfrm>
              <a:blipFill rotWithShape="1">
                <a:blip r:embed="rId2"/>
                <a:stretch>
                  <a:fillRect l="-2384" t="-717" r="-561" b="-31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648200" y="1600200"/>
                <a:ext cx="4038600" cy="5029200"/>
              </a:xfrm>
            </p:spPr>
            <p:txBody>
              <a:bodyPr>
                <a:normAutofit fontScale="92500" lnSpcReduction="10000"/>
              </a:bodyPr>
              <a:lstStyle/>
              <a:p>
                <a14:m>
                  <m:oMath xmlns:m="http://schemas.openxmlformats.org/officeDocument/2006/math">
                    <m:sSup>
                      <m:sSupPr>
                        <m:ctrlPr>
                          <a:rPr lang="en-GB" i="1">
                            <a:latin typeface="Cambria Math" panose="02040503050406030204" pitchFamily="18" charset="0"/>
                          </a:rPr>
                        </m:ctrlPr>
                      </m:sSupPr>
                      <m:e>
                        <m:r>
                          <a:rPr lang="en-US" i="1">
                            <a:latin typeface="Cambria Math"/>
                          </a:rPr>
                          <m:t>𝑣</m:t>
                        </m:r>
                      </m:e>
                      <m:sup>
                        <m:r>
                          <a:rPr lang="en-US" i="1">
                            <a:latin typeface="Cambria Math"/>
                          </a:rPr>
                          <m:t>2</m:t>
                        </m:r>
                      </m:sup>
                    </m:sSup>
                    <m:r>
                      <a:rPr lang="en-US" i="1">
                        <a:latin typeface="Cambria Math"/>
                      </a:rPr>
                      <m:t>=</m:t>
                    </m:r>
                    <m:sSup>
                      <m:sSupPr>
                        <m:ctrlPr>
                          <a:rPr lang="en-GB" i="1">
                            <a:latin typeface="Cambria Math" panose="02040503050406030204" pitchFamily="18" charset="0"/>
                          </a:rPr>
                        </m:ctrlPr>
                      </m:sSupPr>
                      <m:e>
                        <m:r>
                          <a:rPr lang="en-US" i="1">
                            <a:latin typeface="Cambria Math"/>
                          </a:rPr>
                          <m:t>𝐴</m:t>
                        </m:r>
                      </m:e>
                      <m:sup>
                        <m:r>
                          <a:rPr lang="en-US" i="1">
                            <a:latin typeface="Cambria Math"/>
                          </a:rPr>
                          <m:t>2</m:t>
                        </m:r>
                      </m:sup>
                    </m:sSup>
                    <m:sSup>
                      <m:sSupPr>
                        <m:ctrlPr>
                          <a:rPr lang="en-GB" i="1">
                            <a:latin typeface="Cambria Math" panose="02040503050406030204" pitchFamily="18" charset="0"/>
                          </a:rPr>
                        </m:ctrlPr>
                      </m:sSupPr>
                      <m:e>
                        <m:r>
                          <a:rPr lang="en-US" i="1">
                            <a:latin typeface="Cambria Math"/>
                          </a:rPr>
                          <m:t>𝜔</m:t>
                        </m:r>
                      </m:e>
                      <m:sup>
                        <m:r>
                          <a:rPr lang="en-US" i="1">
                            <a:latin typeface="Cambria Math"/>
                          </a:rPr>
                          <m:t>2</m:t>
                        </m:r>
                      </m:sup>
                    </m:sSup>
                    <m:d>
                      <m:dPr>
                        <m:ctrlPr>
                          <a:rPr lang="en-GB" i="1">
                            <a:latin typeface="Cambria Math" panose="02040503050406030204" pitchFamily="18" charset="0"/>
                          </a:rPr>
                        </m:ctrlPr>
                      </m:dPr>
                      <m:e>
                        <m:r>
                          <a:rPr lang="en-US" i="1">
                            <a:latin typeface="Cambria Math"/>
                          </a:rPr>
                          <m:t>1−</m:t>
                        </m:r>
                        <m:f>
                          <m:fPr>
                            <m:type m:val="skw"/>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𝑥</m:t>
                                </m:r>
                              </m:e>
                              <m:sup>
                                <m:r>
                                  <a:rPr lang="en-US" i="1">
                                    <a:latin typeface="Cambria Math"/>
                                  </a:rPr>
                                  <m:t>2</m:t>
                                </m:r>
                              </m:sup>
                            </m:sSup>
                          </m:num>
                          <m:den>
                            <m:sSup>
                              <m:sSupPr>
                                <m:ctrlPr>
                                  <a:rPr lang="en-GB" i="1">
                                    <a:latin typeface="Cambria Math" panose="02040503050406030204" pitchFamily="18" charset="0"/>
                                  </a:rPr>
                                </m:ctrlPr>
                              </m:sSupPr>
                              <m:e>
                                <m:r>
                                  <a:rPr lang="en-US" i="1">
                                    <a:latin typeface="Cambria Math"/>
                                  </a:rPr>
                                  <m:t>𝐴</m:t>
                                </m:r>
                              </m:e>
                              <m:sup>
                                <m:r>
                                  <a:rPr lang="en-US" i="1">
                                    <a:latin typeface="Cambria Math"/>
                                  </a:rPr>
                                  <m:t>2</m:t>
                                </m:r>
                              </m:sup>
                            </m:sSup>
                          </m:den>
                        </m:f>
                      </m:e>
                    </m:d>
                  </m:oMath>
                </a14:m>
                <a:endParaRPr lang="en-GB" dirty="0"/>
              </a:p>
              <a:p>
                <a:pPr marL="0" indent="0">
                  <a:buNone/>
                </a:pPr>
                <a:r>
                  <a:rPr lang="en-US" dirty="0"/>
                  <a:t> </a:t>
                </a:r>
                <a:endParaRPr lang="en-GB" dirty="0"/>
              </a:p>
              <a:p>
                <a14:m>
                  <m:oMath xmlns:m="http://schemas.openxmlformats.org/officeDocument/2006/math">
                    <m:r>
                      <a:rPr lang="en-US" i="1">
                        <a:latin typeface="Cambria Math"/>
                      </a:rPr>
                      <m:t>𝑣</m:t>
                    </m:r>
                    <m:r>
                      <a:rPr lang="en-US" i="1">
                        <a:latin typeface="Cambria Math"/>
                      </a:rPr>
                      <m:t>=</m:t>
                    </m:r>
                    <m:r>
                      <a:rPr lang="en-US" i="1">
                        <a:latin typeface="Cambria Math"/>
                      </a:rPr>
                      <m:t>𝜔</m:t>
                    </m:r>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US" i="1">
                                <a:latin typeface="Cambria Math"/>
                              </a:rPr>
                              <m:t>𝐴</m:t>
                            </m:r>
                          </m:e>
                          <m:sup>
                            <m:r>
                              <a:rPr lang="en-US" i="1">
                                <a:latin typeface="Cambria Math"/>
                              </a:rPr>
                              <m:t>2</m:t>
                            </m:r>
                          </m:sup>
                        </m:sSup>
                        <m:r>
                          <a:rPr lang="en-US" i="1">
                            <a:latin typeface="Cambria Math"/>
                          </a:rPr>
                          <m:t>−</m:t>
                        </m:r>
                        <m:sSup>
                          <m:sSupPr>
                            <m:ctrlPr>
                              <a:rPr lang="en-GB" i="1">
                                <a:latin typeface="Cambria Math" panose="02040503050406030204" pitchFamily="18" charset="0"/>
                              </a:rPr>
                            </m:ctrlPr>
                          </m:sSupPr>
                          <m:e>
                            <m:r>
                              <a:rPr lang="en-US" i="1">
                                <a:latin typeface="Cambria Math"/>
                              </a:rPr>
                              <m:t>𝑥</m:t>
                            </m:r>
                          </m:e>
                          <m:sup>
                            <m:r>
                              <a:rPr lang="en-US" i="1">
                                <a:latin typeface="Cambria Math"/>
                              </a:rPr>
                              <m:t>2</m:t>
                            </m:r>
                          </m:sup>
                        </m:sSup>
                      </m:e>
                    </m:rad>
                  </m:oMath>
                </a14:m>
                <a:endParaRPr lang="en-GB" dirty="0"/>
              </a:p>
              <a:p>
                <a:endParaRPr lang="da-DK" dirty="0" smtClean="0"/>
              </a:p>
              <a:p>
                <a:r>
                  <a:rPr lang="en-US" dirty="0"/>
                  <a:t>At the equilibrium position,</a:t>
                </a:r>
                <a:endParaRPr lang="en-GB" dirty="0"/>
              </a:p>
              <a:p>
                <a14:m>
                  <m:oMath xmlns:m="http://schemas.openxmlformats.org/officeDocument/2006/math">
                    <m:r>
                      <a:rPr lang="en-US" i="1">
                        <a:latin typeface="Cambria Math"/>
                      </a:rPr>
                      <m:t>𝑥</m:t>
                    </m:r>
                    <m:r>
                      <a:rPr lang="en-US" i="1">
                        <a:latin typeface="Cambria Math"/>
                      </a:rPr>
                      <m:t> = 0</m:t>
                    </m:r>
                  </m:oMath>
                </a14:m>
                <a:endParaRPr lang="en-GB" dirty="0"/>
              </a:p>
              <a:p>
                <a:pPr marL="0" indent="0">
                  <a:buNone/>
                </a:pPr>
                <a:r>
                  <a:rPr lang="en-US" dirty="0"/>
                  <a:t>Therefore</a:t>
                </a:r>
                <a:endParaRPr lang="en-GB" dirty="0"/>
              </a:p>
              <a:p>
                <a14:m>
                  <m:oMath xmlns:m="http://schemas.openxmlformats.org/officeDocument/2006/math">
                    <m:r>
                      <a:rPr lang="en-US" i="1">
                        <a:latin typeface="Cambria Math"/>
                      </a:rPr>
                      <m:t>𝑣</m:t>
                    </m:r>
                    <m:r>
                      <a:rPr lang="en-US" i="1">
                        <a:latin typeface="Cambria Math"/>
                      </a:rPr>
                      <m:t>=</m:t>
                    </m:r>
                    <m:r>
                      <a:rPr lang="en-US" i="1">
                        <a:latin typeface="Cambria Math"/>
                      </a:rPr>
                      <m:t>𝜔</m:t>
                    </m:r>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US" i="1">
                                <a:latin typeface="Cambria Math"/>
                              </a:rPr>
                              <m:t>𝐴</m:t>
                            </m:r>
                          </m:e>
                          <m:sup>
                            <m:r>
                              <a:rPr lang="en-US" i="1">
                                <a:latin typeface="Cambria Math"/>
                              </a:rPr>
                              <m:t>2</m:t>
                            </m:r>
                          </m:sup>
                        </m:sSup>
                      </m:e>
                    </m:rad>
                    <m:r>
                      <a:rPr lang="en-US" i="1">
                        <a:latin typeface="Cambria Math"/>
                      </a:rPr>
                      <m:t>=</m:t>
                    </m:r>
                    <m:r>
                      <a:rPr lang="en-US" i="1">
                        <a:latin typeface="Cambria Math"/>
                      </a:rPr>
                      <m:t>𝜔</m:t>
                    </m:r>
                    <m:r>
                      <a:rPr lang="en-US" i="1">
                        <a:latin typeface="Cambria Math"/>
                      </a:rPr>
                      <m:t>𝐴</m:t>
                    </m:r>
                  </m:oMath>
                </a14:m>
                <a:endParaRPr lang="en-GB" dirty="0"/>
              </a:p>
              <a:p>
                <a:pPr marL="0" indent="0">
                  <a:buNone/>
                </a:pPr>
                <a:r>
                  <a:rPr lang="en-US" dirty="0"/>
                  <a:t> </a:t>
                </a:r>
                <a:r>
                  <a:rPr lang="en-US" dirty="0" smtClean="0"/>
                  <a:t>which </a:t>
                </a:r>
                <a:r>
                  <a:rPr lang="en-US" dirty="0"/>
                  <a:t>is the maximum velocity of the oscillator,</a:t>
                </a:r>
                <a:endParaRPr lang="en-GB" dirty="0"/>
              </a:p>
              <a:p>
                <a:endParaRPr lang="en-GB" dirty="0"/>
              </a:p>
              <a:p>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648200" y="1600200"/>
                <a:ext cx="4038600" cy="5029200"/>
              </a:xfrm>
              <a:blipFill>
                <a:blip r:embed="rId3"/>
                <a:stretch>
                  <a:fillRect l="-2719" b="-2667"/>
                </a:stretch>
              </a:blipFill>
            </p:spPr>
            <p:txBody>
              <a:bodyPr/>
              <a:lstStyle/>
              <a:p>
                <a:r>
                  <a:rPr lang="en-US">
                    <a:noFill/>
                  </a:rPr>
                  <a:t> </a:t>
                </a:r>
              </a:p>
            </p:txBody>
          </p:sp>
        </mc:Fallback>
      </mc:AlternateContent>
    </p:spTree>
    <p:extLst>
      <p:ext uri="{BB962C8B-B14F-4D97-AF65-F5344CB8AC3E}">
        <p14:creationId xmlns:p14="http://schemas.microsoft.com/office/powerpoint/2010/main" val="7545648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0" y="685800"/>
                <a:ext cx="4495800" cy="6172200"/>
              </a:xfrm>
            </p:spPr>
            <p:txBody>
              <a:bodyPr>
                <a:normAutofit/>
              </a:bodyPr>
              <a:lstStyle/>
              <a:p>
                <a:pPr marL="0" indent="0">
                  <a:buNone/>
                </a:pPr>
                <a:r>
                  <a:rPr lang="en-US" dirty="0"/>
                  <a:t>At the point of maximum displacement from the </a:t>
                </a:r>
                <a:r>
                  <a:rPr lang="en-US" dirty="0" err="1"/>
                  <a:t>centre</a:t>
                </a:r>
                <a:r>
                  <a:rPr lang="en-US" dirty="0"/>
                  <a:t> of </a:t>
                </a:r>
                <a:r>
                  <a:rPr lang="en-US" dirty="0" smtClean="0"/>
                  <a:t>oscillation,</a:t>
                </a:r>
              </a:p>
              <a:p>
                <a:pPr marL="0" indent="0">
                  <a:buNone/>
                </a:pPr>
                <a:endParaRPr lang="en-US" dirty="0"/>
              </a:p>
              <a:p>
                <a14:m>
                  <m:oMath xmlns:m="http://schemas.openxmlformats.org/officeDocument/2006/math">
                    <m:r>
                      <a:rPr lang="en-US" i="1">
                        <a:latin typeface="Cambria Math"/>
                      </a:rPr>
                      <m:t>𝑥</m:t>
                    </m:r>
                    <m:r>
                      <a:rPr lang="en-US" i="1">
                        <a:latin typeface="Cambria Math"/>
                      </a:rPr>
                      <m:t>=</m:t>
                    </m:r>
                    <m:r>
                      <a:rPr lang="en-US" i="1">
                        <a:latin typeface="Cambria Math"/>
                      </a:rPr>
                      <m:t>𝐴</m:t>
                    </m:r>
                  </m:oMath>
                </a14:m>
                <a:endParaRPr lang="en-GB" dirty="0"/>
              </a:p>
              <a:p>
                <a:endParaRPr lang="en-GB" dirty="0"/>
              </a:p>
              <a:p>
                <a14:m>
                  <m:oMath xmlns:m="http://schemas.openxmlformats.org/officeDocument/2006/math">
                    <m:r>
                      <a:rPr lang="en-US" i="1">
                        <a:latin typeface="Cambria Math"/>
                      </a:rPr>
                      <m:t>𝑣</m:t>
                    </m:r>
                    <m:r>
                      <a:rPr lang="en-US" i="1">
                        <a:latin typeface="Cambria Math"/>
                      </a:rPr>
                      <m:t>=</m:t>
                    </m:r>
                    <m:r>
                      <a:rPr lang="en-US" i="1">
                        <a:latin typeface="Cambria Math"/>
                      </a:rPr>
                      <m:t>𝜔</m:t>
                    </m:r>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US" i="1">
                                <a:latin typeface="Cambria Math"/>
                              </a:rPr>
                              <m:t>𝐴</m:t>
                            </m:r>
                          </m:e>
                          <m:sup>
                            <m:r>
                              <a:rPr lang="en-US" i="1">
                                <a:latin typeface="Cambria Math"/>
                              </a:rPr>
                              <m:t>2</m:t>
                            </m:r>
                          </m:sup>
                        </m:sSup>
                        <m:r>
                          <a:rPr lang="en-US" i="1">
                            <a:latin typeface="Cambria Math"/>
                          </a:rPr>
                          <m:t>−</m:t>
                        </m:r>
                        <m:sSup>
                          <m:sSupPr>
                            <m:ctrlPr>
                              <a:rPr lang="en-GB" i="1">
                                <a:latin typeface="Cambria Math" panose="02040503050406030204" pitchFamily="18" charset="0"/>
                              </a:rPr>
                            </m:ctrlPr>
                          </m:sSupPr>
                          <m:e>
                            <m:r>
                              <a:rPr lang="en-US" i="1">
                                <a:latin typeface="Cambria Math"/>
                              </a:rPr>
                              <m:t>𝐴</m:t>
                            </m:r>
                          </m:e>
                          <m:sup>
                            <m:r>
                              <a:rPr lang="en-US" i="1">
                                <a:latin typeface="Cambria Math"/>
                              </a:rPr>
                              <m:t>2</m:t>
                            </m:r>
                          </m:sup>
                        </m:sSup>
                      </m:e>
                    </m:rad>
                    <m:r>
                      <a:rPr lang="en-US" i="1">
                        <a:latin typeface="Cambria Math"/>
                      </a:rPr>
                      <m:t>=0</m:t>
                    </m:r>
                  </m:oMath>
                </a14:m>
                <a:endParaRPr lang="en-GB" dirty="0"/>
              </a:p>
              <a:p>
                <a:pPr marL="0" indent="0">
                  <a:buNone/>
                </a:pPr>
                <a:endParaRPr lang="en-GB" dirty="0"/>
              </a:p>
              <a:p>
                <a:r>
                  <a:rPr lang="en-US" dirty="0"/>
                  <a:t>minimum velocity of the oscillator, occurs at the point of maximum displacement</a:t>
                </a:r>
                <a:endParaRPr lang="en-GB" dirty="0"/>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0" y="685800"/>
                <a:ext cx="4495800" cy="6172200"/>
              </a:xfrm>
              <a:blipFill rotWithShape="0">
                <a:blip r:embed="rId2"/>
                <a:stretch>
                  <a:fillRect l="-2710" t="-988" r="-1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648200" y="762000"/>
                <a:ext cx="4038600" cy="5943600"/>
              </a:xfrm>
            </p:spPr>
            <p:txBody>
              <a:bodyPr>
                <a:normAutofit/>
              </a:bodyPr>
              <a:lstStyle/>
              <a:p>
                <a:r>
                  <a:rPr lang="en-US" dirty="0"/>
                  <a:t>The angular frequency of oscillation,</a:t>
                </a:r>
                <a:endParaRPr lang="en-GB" dirty="0"/>
              </a:p>
              <a:p>
                <a:pPr marL="0" indent="0">
                  <a:buNone/>
                </a:pPr>
                <a:r>
                  <a:rPr lang="en-US" dirty="0"/>
                  <a:t> </a:t>
                </a:r>
                <a14:m>
                  <m:oMath xmlns:m="http://schemas.openxmlformats.org/officeDocument/2006/math">
                    <m:r>
                      <a:rPr lang="en-US" i="1">
                        <a:latin typeface="Cambria Math"/>
                      </a:rPr>
                      <m:t>𝜔</m:t>
                    </m:r>
                    <m:r>
                      <a:rPr lang="en-US" i="1">
                        <a:latin typeface="Cambria Math"/>
                      </a:rPr>
                      <m:t>=</m:t>
                    </m:r>
                    <m:f>
                      <m:fPr>
                        <m:ctrlPr>
                          <a:rPr lang="en-GB" i="1">
                            <a:latin typeface="Cambria Math" panose="02040503050406030204" pitchFamily="18" charset="0"/>
                          </a:rPr>
                        </m:ctrlPr>
                      </m:fPr>
                      <m:num>
                        <m:r>
                          <a:rPr lang="en-US" i="1">
                            <a:latin typeface="Cambria Math"/>
                          </a:rPr>
                          <m:t>2</m:t>
                        </m:r>
                        <m:r>
                          <a:rPr lang="en-US" i="1">
                            <a:latin typeface="Cambria Math"/>
                          </a:rPr>
                          <m:t>𝜋</m:t>
                        </m:r>
                      </m:num>
                      <m:den>
                        <m:r>
                          <a:rPr lang="en-US" i="1">
                            <a:latin typeface="Cambria Math"/>
                          </a:rPr>
                          <m:t>𝑇</m:t>
                        </m:r>
                      </m:den>
                    </m:f>
                  </m:oMath>
                </a14:m>
                <a:endParaRPr lang="en-GB" dirty="0"/>
              </a:p>
              <a:p>
                <a:pPr marL="0" indent="0">
                  <a:buNone/>
                </a:pPr>
                <a:endParaRPr lang="en-US" dirty="0" smtClean="0"/>
              </a:p>
              <a:p>
                <a:pPr marL="0" indent="0">
                  <a:buNone/>
                </a:pPr>
                <a:r>
                  <a:rPr lang="en-US" dirty="0" smtClean="0"/>
                  <a:t>The </a:t>
                </a:r>
                <a:r>
                  <a:rPr lang="en-US" dirty="0"/>
                  <a:t>period</a:t>
                </a:r>
                <a:endParaRPr lang="en-GB" dirty="0"/>
              </a:p>
              <a:p>
                <a:endParaRPr lang="en-US" i="1" dirty="0" smtClean="0"/>
              </a:p>
              <a:p>
                <a14:m>
                  <m:oMath xmlns:m="http://schemas.openxmlformats.org/officeDocument/2006/math">
                    <m:r>
                      <a:rPr lang="en-US" i="1">
                        <a:latin typeface="Cambria Math"/>
                      </a:rPr>
                      <m:t>𝑇</m:t>
                    </m:r>
                    <m:r>
                      <a:rPr lang="en-US" i="1">
                        <a:latin typeface="Cambria Math"/>
                      </a:rPr>
                      <m:t>=</m:t>
                    </m:r>
                    <m:f>
                      <m:fPr>
                        <m:ctrlPr>
                          <a:rPr lang="en-GB" i="1">
                            <a:latin typeface="Cambria Math" panose="02040503050406030204" pitchFamily="18" charset="0"/>
                          </a:rPr>
                        </m:ctrlPr>
                      </m:fPr>
                      <m:num>
                        <m:r>
                          <a:rPr lang="en-US" i="1">
                            <a:latin typeface="Cambria Math"/>
                          </a:rPr>
                          <m:t>2</m:t>
                        </m:r>
                        <m:r>
                          <a:rPr lang="en-US" i="1">
                            <a:latin typeface="Cambria Math"/>
                          </a:rPr>
                          <m:t>𝜋</m:t>
                        </m:r>
                      </m:num>
                      <m:den>
                        <m:r>
                          <a:rPr lang="en-US" i="1">
                            <a:latin typeface="Cambria Math"/>
                          </a:rPr>
                          <m:t>𝜔</m:t>
                        </m:r>
                      </m:den>
                    </m:f>
                  </m:oMath>
                </a14:m>
                <a:endParaRPr lang="en-GB" dirty="0"/>
              </a:p>
              <a:p>
                <a:pPr marL="0" indent="0">
                  <a:buNone/>
                </a:pPr>
                <a:r>
                  <a:rPr lang="en-US" dirty="0" smtClean="0"/>
                  <a:t>frequency</a:t>
                </a:r>
                <a:endParaRPr lang="en-GB" dirty="0"/>
              </a:p>
              <a:p>
                <a14:m>
                  <m:oMath xmlns:m="http://schemas.openxmlformats.org/officeDocument/2006/math">
                    <m:r>
                      <a:rPr lang="en-US" i="1">
                        <a:latin typeface="Cambria Math"/>
                      </a:rPr>
                      <m:t>𝑓</m:t>
                    </m:r>
                    <m:r>
                      <a:rPr lang="en-US" i="1">
                        <a:latin typeface="Cambria Math"/>
                      </a:rPr>
                      <m:t>=</m:t>
                    </m:r>
                    <m:f>
                      <m:fPr>
                        <m:ctrlPr>
                          <a:rPr lang="en-GB" i="1">
                            <a:latin typeface="Cambria Math" panose="02040503050406030204" pitchFamily="18" charset="0"/>
                          </a:rPr>
                        </m:ctrlPr>
                      </m:fPr>
                      <m:num>
                        <m:r>
                          <a:rPr lang="en-US" i="1">
                            <a:latin typeface="Cambria Math"/>
                          </a:rPr>
                          <m:t>1</m:t>
                        </m:r>
                      </m:num>
                      <m:den>
                        <m:r>
                          <a:rPr lang="en-US" i="1">
                            <a:latin typeface="Cambria Math"/>
                          </a:rPr>
                          <m:t>𝑇</m:t>
                        </m:r>
                      </m:den>
                    </m:f>
                    <m:r>
                      <a:rPr lang="en-US" i="1">
                        <a:latin typeface="Cambria Math"/>
                      </a:rPr>
                      <m:t>=</m:t>
                    </m:r>
                    <m:f>
                      <m:fPr>
                        <m:ctrlPr>
                          <a:rPr lang="en-GB" i="1">
                            <a:latin typeface="Cambria Math" panose="02040503050406030204" pitchFamily="18" charset="0"/>
                          </a:rPr>
                        </m:ctrlPr>
                      </m:fPr>
                      <m:num>
                        <m:r>
                          <a:rPr lang="en-US" i="1">
                            <a:latin typeface="Cambria Math"/>
                          </a:rPr>
                          <m:t>𝜔</m:t>
                        </m:r>
                      </m:num>
                      <m:den>
                        <m:r>
                          <a:rPr lang="en-US" i="1">
                            <a:latin typeface="Cambria Math"/>
                          </a:rPr>
                          <m:t>2</m:t>
                        </m:r>
                        <m:r>
                          <a:rPr lang="en-US" i="1">
                            <a:latin typeface="Cambria Math"/>
                          </a:rPr>
                          <m:t>𝜋</m:t>
                        </m:r>
                      </m:den>
                    </m:f>
                  </m:oMath>
                </a14:m>
                <a:endParaRPr lang="en-GB" dirty="0"/>
              </a:p>
              <a:p>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648200" y="762000"/>
                <a:ext cx="4038600" cy="5943600"/>
              </a:xfrm>
              <a:blipFill rotWithShape="1">
                <a:blip r:embed="rId3"/>
                <a:stretch>
                  <a:fillRect l="-3172" t="-923"/>
                </a:stretch>
              </a:blipFill>
            </p:spPr>
            <p:txBody>
              <a:bodyPr/>
              <a:lstStyle/>
              <a:p>
                <a:r>
                  <a:rPr lang="en-GB">
                    <a:noFill/>
                  </a:rPr>
                  <a:t> </a:t>
                </a:r>
              </a:p>
            </p:txBody>
          </p:sp>
        </mc:Fallback>
      </mc:AlternateContent>
    </p:spTree>
    <p:extLst>
      <p:ext uri="{BB962C8B-B14F-4D97-AF65-F5344CB8AC3E}">
        <p14:creationId xmlns:p14="http://schemas.microsoft.com/office/powerpoint/2010/main" val="7253919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Question</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600200"/>
                <a:ext cx="8458200" cy="5029200"/>
              </a:xfrm>
            </p:spPr>
            <p:txBody>
              <a:bodyPr>
                <a:normAutofit fontScale="77500" lnSpcReduction="20000"/>
              </a:bodyPr>
              <a:lstStyle/>
              <a:p>
                <a:r>
                  <a:rPr lang="en-US" dirty="0" smtClean="0"/>
                  <a:t>An object oscillates with  simple harmonic motion along the x axis. Its displacement from the origin varies with time according to the equation</a:t>
                </a:r>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=(4.0 </m:t>
                    </m:r>
                    <m:r>
                      <a:rPr lang="en-US" b="0" i="1" smtClean="0">
                        <a:latin typeface="Cambria Math" panose="02040503050406030204" pitchFamily="18" charset="0"/>
                      </a:rPr>
                      <m:t>𝑚</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m:t>
                        </m:r>
                      </m:e>
                    </m:func>
                  </m:oMath>
                </a14:m>
                <a:endParaRPr lang="en-US" dirty="0" smtClean="0"/>
              </a:p>
              <a:p>
                <a:r>
                  <a:rPr lang="en-US" dirty="0"/>
                  <a:t>w</a:t>
                </a:r>
                <a:r>
                  <a:rPr lang="en-US" dirty="0" smtClean="0"/>
                  <a:t>here t is in seconds and the angles in radians. Determine </a:t>
                </a:r>
              </a:p>
              <a:p>
                <a:pPr marL="971550" lvl="1" indent="-514350">
                  <a:buFont typeface="+mj-lt"/>
                  <a:buAutoNum type="alphaLcPeriod"/>
                </a:pPr>
                <a:r>
                  <a:rPr lang="en-US" dirty="0" smtClean="0"/>
                  <a:t>The amplitude</a:t>
                </a:r>
              </a:p>
              <a:p>
                <a:pPr marL="971550" lvl="1" indent="-514350">
                  <a:buFont typeface="+mj-lt"/>
                  <a:buAutoNum type="alphaLcPeriod"/>
                </a:pPr>
                <a:r>
                  <a:rPr lang="en-US" dirty="0" smtClean="0"/>
                  <a:t>Frequency</a:t>
                </a:r>
              </a:p>
              <a:p>
                <a:pPr marL="971550" lvl="1" indent="-514350">
                  <a:buFont typeface="+mj-lt"/>
                  <a:buAutoNum type="alphaLcPeriod"/>
                </a:pPr>
                <a:r>
                  <a:rPr lang="en-US" dirty="0" smtClean="0"/>
                  <a:t>Period</a:t>
                </a:r>
              </a:p>
              <a:p>
                <a:pPr marL="971550" lvl="1" indent="-514350">
                  <a:buFont typeface="+mj-lt"/>
                  <a:buAutoNum type="alphaLcPeriod"/>
                </a:pPr>
                <a:r>
                  <a:rPr lang="en-US" dirty="0" smtClean="0"/>
                  <a:t>Calculate the velocity and the acceleration of the object at any time t.</a:t>
                </a:r>
              </a:p>
              <a:p>
                <a:pPr marL="971550" lvl="1" indent="-514350">
                  <a:buFont typeface="+mj-lt"/>
                  <a:buAutoNum type="alphaLcPeriod"/>
                </a:pPr>
                <a:r>
                  <a:rPr lang="en-US" dirty="0" smtClean="0"/>
                  <a:t> </a:t>
                </a:r>
                <a:r>
                  <a:rPr lang="en-US" dirty="0"/>
                  <a:t>Calculate the velocity and the acceleration of the </a:t>
                </a:r>
                <a:r>
                  <a:rPr lang="en-US" dirty="0" smtClean="0"/>
                  <a:t>object </a:t>
                </a:r>
                <a:r>
                  <a:rPr lang="en-US" dirty="0"/>
                  <a:t>at any time </a:t>
                </a:r>
                <a:r>
                  <a:rPr lang="en-US" dirty="0" smtClean="0"/>
                  <a:t>t= 1 s.</a:t>
                </a:r>
              </a:p>
              <a:p>
                <a:pPr marL="971550" lvl="1" indent="-514350">
                  <a:buFont typeface="+mj-lt"/>
                  <a:buAutoNum type="alphaLcPeriod"/>
                </a:pPr>
                <a:r>
                  <a:rPr lang="en-US" dirty="0" smtClean="0"/>
                  <a:t>Determine the maximum speed and acceleration of the object</a:t>
                </a: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600200"/>
                <a:ext cx="8458200" cy="5029200"/>
              </a:xfrm>
              <a:blipFill rotWithShape="0">
                <a:blip r:embed="rId2"/>
                <a:stretch>
                  <a:fillRect l="-1009" t="-2303" r="-1729"/>
                </a:stretch>
              </a:blipFill>
            </p:spPr>
            <p:txBody>
              <a:bodyPr/>
              <a:lstStyle/>
              <a:p>
                <a:r>
                  <a:rPr lang="en-US">
                    <a:noFill/>
                  </a:rPr>
                  <a:t> </a:t>
                </a:r>
              </a:p>
            </p:txBody>
          </p:sp>
        </mc:Fallback>
      </mc:AlternateContent>
    </p:spTree>
    <p:extLst>
      <p:ext uri="{BB962C8B-B14F-4D97-AF65-F5344CB8AC3E}">
        <p14:creationId xmlns:p14="http://schemas.microsoft.com/office/powerpoint/2010/main" val="24843756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dirty="0" smtClean="0"/>
              <a:t>HOOK’S </a:t>
            </a:r>
            <a:r>
              <a:rPr lang="en-US" dirty="0"/>
              <a:t>LAW</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52400" y="1219200"/>
                <a:ext cx="8839200" cy="5334000"/>
              </a:xfrm>
            </p:spPr>
            <p:txBody>
              <a:bodyPr/>
              <a:lstStyle/>
              <a:p>
                <a:r>
                  <a:rPr lang="en-US" dirty="0" smtClean="0"/>
                  <a:t>The force (tension) induced in an elastic spring/string is directly proportional to its extension provided the extension is within the elastic limit.</a:t>
                </a:r>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𝐹</m:t>
                      </m:r>
                      <m:r>
                        <a:rPr lang="en-US" i="1">
                          <a:latin typeface="Cambria Math"/>
                        </a:rPr>
                        <m:t>∝</m:t>
                      </m:r>
                      <m:r>
                        <a:rPr lang="en-US" i="1">
                          <a:latin typeface="Cambria Math"/>
                        </a:rPr>
                        <m:t>𝑒</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𝐹</m:t>
                      </m:r>
                      <m:r>
                        <a:rPr lang="en-US" i="1">
                          <a:latin typeface="Cambria Math"/>
                        </a:rPr>
                        <m:t>=</m:t>
                      </m:r>
                      <m:r>
                        <a:rPr lang="en-US" i="1">
                          <a:latin typeface="Cambria Math"/>
                        </a:rPr>
                        <m:t>𝑘𝑒</m:t>
                      </m:r>
                    </m:oMath>
                  </m:oMathPara>
                </a14:m>
                <a:endParaRPr lang="en-GB" dirty="0"/>
              </a:p>
              <a:p>
                <a:r>
                  <a:rPr lang="en-GB" dirty="0" smtClean="0"/>
                  <a:t>Therefore</a:t>
                </a:r>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𝑑𝑡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𝑘</m:t>
                        </m:r>
                      </m:num>
                      <m:den>
                        <m:r>
                          <a:rPr lang="en-US" b="0" i="1" smtClean="0">
                            <a:latin typeface="Cambria Math" panose="02040503050406030204" pitchFamily="18" charset="0"/>
                          </a:rPr>
                          <m:t>𝑚</m:t>
                        </m:r>
                      </m:den>
                    </m:f>
                    <m:r>
                      <a:rPr lang="en-US" b="0" i="1" smtClean="0">
                        <a:latin typeface="Cambria Math" panose="02040503050406030204" pitchFamily="18" charset="0"/>
                      </a:rPr>
                      <m:t>𝑥</m:t>
                    </m:r>
                  </m:oMath>
                </a14:m>
                <a:endParaRPr lang="en-GB"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52400" y="1219200"/>
                <a:ext cx="8839200" cy="5334000"/>
              </a:xfrm>
              <a:blipFill>
                <a:blip r:embed="rId2"/>
                <a:stretch>
                  <a:fillRect l="-1586" t="-1486"/>
                </a:stretch>
              </a:blipFill>
            </p:spPr>
            <p:txBody>
              <a:bodyPr/>
              <a:lstStyle/>
              <a:p>
                <a:r>
                  <a:rPr lang="en-US">
                    <a:noFill/>
                  </a:rPr>
                  <a:t> </a:t>
                </a:r>
              </a:p>
            </p:txBody>
          </p:sp>
        </mc:Fallback>
      </mc:AlternateContent>
    </p:spTree>
    <p:extLst>
      <p:ext uri="{BB962C8B-B14F-4D97-AF65-F5344CB8AC3E}">
        <p14:creationId xmlns:p14="http://schemas.microsoft.com/office/powerpoint/2010/main" val="21550628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dirty="0"/>
              <a:t> </a:t>
            </a:r>
            <a:r>
              <a:rPr lang="en-GB" dirty="0"/>
              <a:t/>
            </a:r>
            <a:br>
              <a:rPr lang="en-GB" dirty="0"/>
            </a:br>
            <a:r>
              <a:rPr lang="en-US" dirty="0"/>
              <a:t>MODULUS OF ELASTICITY</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dirty="0" smtClean="0"/>
                  <a:t>If </a:t>
                </a:r>
                <a:r>
                  <a:rPr lang="en-US" dirty="0"/>
                  <a:t>l</a:t>
                </a:r>
                <a:r>
                  <a:rPr lang="en-US" baseline="-25000" dirty="0"/>
                  <a:t>o</a:t>
                </a:r>
                <a:r>
                  <a:rPr lang="en-US" dirty="0"/>
                  <a:t> </a:t>
                </a:r>
                <a:r>
                  <a:rPr lang="en-US" dirty="0" smtClean="0"/>
                  <a:t>is the </a:t>
                </a:r>
                <a:r>
                  <a:rPr lang="en-US" dirty="0"/>
                  <a:t>natural length of a spring/string and l </a:t>
                </a:r>
                <a:r>
                  <a:rPr lang="en-US" dirty="0" smtClean="0"/>
                  <a:t>is the </a:t>
                </a:r>
                <a:r>
                  <a:rPr lang="en-US" dirty="0"/>
                  <a:t>length due to an extension, then</a:t>
                </a:r>
                <a:endParaRPr lang="en-GB" dirty="0"/>
              </a:p>
              <a:p>
                <a:endParaRPr lang="en-US" dirty="0"/>
              </a:p>
              <a:p>
                <a:r>
                  <a:rPr lang="en-US" dirty="0"/>
                  <a:t>the extension </a:t>
                </a:r>
                <a:r>
                  <a:rPr lang="en-US" dirty="0" smtClean="0"/>
                  <a:t>caused by the force </a:t>
                </a:r>
                <a:r>
                  <a:rPr lang="en-US" dirty="0"/>
                  <a:t>, </a:t>
                </a:r>
                <a14:m>
                  <m:oMath xmlns:m="http://schemas.openxmlformats.org/officeDocument/2006/math">
                    <m:r>
                      <a:rPr lang="da-DK" b="0" i="1" smtClean="0">
                        <a:latin typeface="Cambria Math"/>
                      </a:rPr>
                      <m:t>𝑒</m:t>
                    </m:r>
                    <m:r>
                      <a:rPr lang="da-DK" b="0" i="1" smtClean="0">
                        <a:latin typeface="Cambria Math"/>
                      </a:rPr>
                      <m:t>=</m:t>
                    </m:r>
                    <m:r>
                      <a:rPr lang="en-US" i="1">
                        <a:latin typeface="Cambria Math"/>
                      </a:rPr>
                      <m:t>𝑙</m:t>
                    </m:r>
                    <m:r>
                      <a:rPr lang="en-US" i="1">
                        <a:latin typeface="Cambria Math"/>
                      </a:rPr>
                      <m:t>−</m:t>
                    </m:r>
                    <m:sSub>
                      <m:sSubPr>
                        <m:ctrlPr>
                          <a:rPr lang="en-GB" i="1">
                            <a:latin typeface="Cambria Math" panose="02040503050406030204" pitchFamily="18" charset="0"/>
                          </a:rPr>
                        </m:ctrlPr>
                      </m:sSubPr>
                      <m:e>
                        <m:r>
                          <a:rPr lang="en-US" i="1">
                            <a:latin typeface="Cambria Math"/>
                          </a:rPr>
                          <m:t>𝑙</m:t>
                        </m:r>
                      </m:e>
                      <m:sub>
                        <m:r>
                          <a:rPr lang="en-US" i="1">
                            <a:latin typeface="Cambria Math"/>
                          </a:rPr>
                          <m:t>𝑜</m:t>
                        </m:r>
                      </m:sub>
                    </m:sSub>
                  </m:oMath>
                </a14:m>
                <a:endParaRPr lang="en-GB" dirty="0" smtClean="0"/>
              </a:p>
              <a:p>
                <a:endParaRPr lang="da-DK"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𝐹</m:t>
                      </m:r>
                      <m:r>
                        <a:rPr lang="en-US" i="1" smtClean="0">
                          <a:latin typeface="Cambria Math"/>
                          <a:ea typeface="Cambria Math"/>
                        </a:rPr>
                        <m:t>∝</m:t>
                      </m:r>
                      <m:f>
                        <m:fPr>
                          <m:ctrlPr>
                            <a:rPr lang="en-GB" i="1">
                              <a:latin typeface="Cambria Math" panose="02040503050406030204" pitchFamily="18" charset="0"/>
                            </a:rPr>
                          </m:ctrlPr>
                        </m:fPr>
                        <m:num>
                          <m:r>
                            <a:rPr lang="da-DK" b="0" i="1" smtClean="0">
                              <a:latin typeface="Cambria Math"/>
                            </a:rPr>
                            <m:t>1</m:t>
                          </m:r>
                        </m:num>
                        <m:den>
                          <m:sSub>
                            <m:sSubPr>
                              <m:ctrlPr>
                                <a:rPr lang="en-GB" i="1">
                                  <a:latin typeface="Cambria Math" panose="02040503050406030204" pitchFamily="18" charset="0"/>
                                </a:rPr>
                              </m:ctrlPr>
                            </m:sSubPr>
                            <m:e>
                              <m:r>
                                <a:rPr lang="en-US" i="1">
                                  <a:latin typeface="Cambria Math"/>
                                </a:rPr>
                                <m:t>𝑙</m:t>
                              </m:r>
                            </m:e>
                            <m:sub>
                              <m:r>
                                <a:rPr lang="en-US" i="1">
                                  <a:latin typeface="Cambria Math"/>
                                </a:rPr>
                                <m:t>𝑜</m:t>
                              </m:r>
                            </m:sub>
                          </m:sSub>
                        </m:den>
                      </m:f>
                      <m:d>
                        <m:dPr>
                          <m:ctrlPr>
                            <a:rPr lang="en-GB" i="1">
                              <a:latin typeface="Cambria Math" panose="02040503050406030204" pitchFamily="18" charset="0"/>
                            </a:rPr>
                          </m:ctrlPr>
                        </m:dPr>
                        <m:e>
                          <m:r>
                            <a:rPr lang="en-US" i="1">
                              <a:latin typeface="Cambria Math"/>
                            </a:rPr>
                            <m:t>𝑙</m:t>
                          </m:r>
                          <m:r>
                            <a:rPr lang="en-US" i="1">
                              <a:latin typeface="Cambria Math"/>
                            </a:rPr>
                            <m:t>−</m:t>
                          </m:r>
                          <m:sSub>
                            <m:sSubPr>
                              <m:ctrlPr>
                                <a:rPr lang="en-GB" i="1">
                                  <a:latin typeface="Cambria Math" panose="02040503050406030204" pitchFamily="18" charset="0"/>
                                </a:rPr>
                              </m:ctrlPr>
                            </m:sSubPr>
                            <m:e>
                              <m:r>
                                <a:rPr lang="en-US" i="1">
                                  <a:latin typeface="Cambria Math"/>
                                </a:rPr>
                                <m:t>𝑙</m:t>
                              </m:r>
                            </m:e>
                            <m:sub>
                              <m:r>
                                <a:rPr lang="en-US" i="1">
                                  <a:latin typeface="Cambria Math"/>
                                </a:rPr>
                                <m:t>𝑜</m:t>
                              </m:r>
                            </m:sub>
                          </m:sSub>
                        </m:e>
                      </m:d>
                    </m:oMath>
                  </m:oMathPara>
                </a14:m>
                <a:endParaRPr lang="en-GB" dirty="0"/>
              </a:p>
              <a:p>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𝐹</m:t>
                      </m:r>
                      <m:r>
                        <a:rPr lang="en-US" i="1">
                          <a:latin typeface="Cambria Math"/>
                        </a:rPr>
                        <m:t>=</m:t>
                      </m:r>
                      <m:f>
                        <m:fPr>
                          <m:ctrlPr>
                            <a:rPr lang="en-GB" i="1">
                              <a:latin typeface="Cambria Math" panose="02040503050406030204" pitchFamily="18" charset="0"/>
                            </a:rPr>
                          </m:ctrlPr>
                        </m:fPr>
                        <m:num>
                          <m:r>
                            <a:rPr lang="en-US" i="1">
                              <a:latin typeface="Cambria Math"/>
                            </a:rPr>
                            <m:t>𝜆</m:t>
                          </m:r>
                        </m:num>
                        <m:den>
                          <m:sSub>
                            <m:sSubPr>
                              <m:ctrlPr>
                                <a:rPr lang="en-GB" i="1">
                                  <a:latin typeface="Cambria Math" panose="02040503050406030204" pitchFamily="18" charset="0"/>
                                </a:rPr>
                              </m:ctrlPr>
                            </m:sSubPr>
                            <m:e>
                              <m:r>
                                <a:rPr lang="en-US" i="1">
                                  <a:latin typeface="Cambria Math"/>
                                </a:rPr>
                                <m:t>𝑙</m:t>
                              </m:r>
                            </m:e>
                            <m:sub>
                              <m:r>
                                <a:rPr lang="en-US" i="1">
                                  <a:latin typeface="Cambria Math"/>
                                </a:rPr>
                                <m:t>𝑜</m:t>
                              </m:r>
                            </m:sub>
                          </m:sSub>
                        </m:den>
                      </m:f>
                      <m:d>
                        <m:dPr>
                          <m:ctrlPr>
                            <a:rPr lang="en-GB" i="1">
                              <a:latin typeface="Cambria Math" panose="02040503050406030204" pitchFamily="18" charset="0"/>
                            </a:rPr>
                          </m:ctrlPr>
                        </m:dPr>
                        <m:e>
                          <m:r>
                            <a:rPr lang="en-US" i="1">
                              <a:latin typeface="Cambria Math"/>
                            </a:rPr>
                            <m:t>𝑙</m:t>
                          </m:r>
                          <m:r>
                            <a:rPr lang="en-US" i="1">
                              <a:latin typeface="Cambria Math"/>
                            </a:rPr>
                            <m:t>−</m:t>
                          </m:r>
                          <m:sSub>
                            <m:sSubPr>
                              <m:ctrlPr>
                                <a:rPr lang="en-GB" i="1">
                                  <a:latin typeface="Cambria Math" panose="02040503050406030204" pitchFamily="18" charset="0"/>
                                </a:rPr>
                              </m:ctrlPr>
                            </m:sSubPr>
                            <m:e>
                              <m:r>
                                <a:rPr lang="en-US" i="1">
                                  <a:latin typeface="Cambria Math"/>
                                </a:rPr>
                                <m:t>𝑙</m:t>
                              </m:r>
                            </m:e>
                            <m:sub>
                              <m:r>
                                <a:rPr lang="en-US" i="1">
                                  <a:latin typeface="Cambria Math"/>
                                </a:rPr>
                                <m:t>𝑜</m:t>
                              </m:r>
                            </m:sub>
                          </m:sSub>
                        </m:e>
                      </m:d>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a:rPr>
                            <m:t>𝜆</m:t>
                          </m:r>
                        </m:num>
                        <m:den>
                          <m:sSub>
                            <m:sSubPr>
                              <m:ctrlPr>
                                <a:rPr lang="en-GB" i="1">
                                  <a:latin typeface="Cambria Math" panose="02040503050406030204" pitchFamily="18" charset="0"/>
                                </a:rPr>
                              </m:ctrlPr>
                            </m:sSubPr>
                            <m:e>
                              <m:r>
                                <a:rPr lang="en-US" i="1">
                                  <a:latin typeface="Cambria Math"/>
                                </a:rPr>
                                <m:t>𝑙</m:t>
                              </m:r>
                            </m:e>
                            <m:sub>
                              <m:r>
                                <a:rPr lang="en-US" i="1">
                                  <a:latin typeface="Cambria Math"/>
                                </a:rPr>
                                <m:t>𝑜</m:t>
                              </m:r>
                            </m:sub>
                          </m:sSub>
                        </m:den>
                      </m:f>
                      <m:r>
                        <a:rPr lang="en-US" b="0" i="1" smtClean="0">
                          <a:latin typeface="Cambria Math" panose="02040503050406030204" pitchFamily="18" charset="0"/>
                        </a:rPr>
                        <m:t>𝑒</m:t>
                      </m:r>
                    </m:oMath>
                  </m:oMathPara>
                </a14:m>
                <a:endParaRPr lang="en-GB" dirty="0" smtClean="0"/>
              </a:p>
              <a:p>
                <a:pPr marL="0" indent="0">
                  <a:buNone/>
                </a:pPr>
                <a:r>
                  <a:rPr lang="en-US" dirty="0"/>
                  <a:t>λ is the modulus of elasticity</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10200"/>
              </a:xfrm>
              <a:blipFill>
                <a:blip r:embed="rId2"/>
                <a:stretch>
                  <a:fillRect l="-1704" t="-2255" r="-1333" b="-1691"/>
                </a:stretch>
              </a:blipFill>
            </p:spPr>
            <p:txBody>
              <a:bodyPr/>
              <a:lstStyle/>
              <a:p>
                <a:r>
                  <a:rPr lang="en-US">
                    <a:noFill/>
                  </a:rPr>
                  <a:t> </a:t>
                </a:r>
              </a:p>
            </p:txBody>
          </p:sp>
        </mc:Fallback>
      </mc:AlternateContent>
    </p:spTree>
    <p:extLst>
      <p:ext uri="{BB962C8B-B14F-4D97-AF65-F5344CB8AC3E}">
        <p14:creationId xmlns:p14="http://schemas.microsoft.com/office/powerpoint/2010/main" val="38345141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300" dirty="0" smtClean="0"/>
              <a:t/>
            </a:r>
            <a:br>
              <a:rPr lang="en-US" sz="3300" dirty="0" smtClean="0"/>
            </a:br>
            <a:r>
              <a:rPr lang="en-US" sz="3300" dirty="0" smtClean="0"/>
              <a:t>WORK </a:t>
            </a:r>
            <a:r>
              <a:rPr lang="en-US" sz="3300" dirty="0"/>
              <a:t>DONE IN A STRETCHED ELASTIC STRING OR SPRING</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52400" y="1447800"/>
                <a:ext cx="4343400" cy="5410200"/>
              </a:xfrm>
            </p:spPr>
            <p:txBody>
              <a:bodyPr>
                <a:normAutofit fontScale="85000" lnSpcReduction="20000"/>
              </a:bodyPr>
              <a:lstStyle/>
              <a:p>
                <a:r>
                  <a:rPr lang="en-US" dirty="0"/>
                  <a:t>Work done = Force x </a:t>
                </a:r>
                <a:r>
                  <a:rPr lang="en-US" dirty="0" smtClean="0"/>
                  <a:t>distance</a:t>
                </a:r>
              </a:p>
              <a:p>
                <a:endParaRPr lang="en-GB" dirty="0"/>
              </a:p>
              <a:p>
                <a:pPr marL="0" indent="0">
                  <a:buNone/>
                </a:pPr>
                <a:r>
                  <a:rPr lang="en-US" dirty="0"/>
                  <a:t>T</a:t>
                </a:r>
                <a:r>
                  <a:rPr lang="en-US" dirty="0" smtClean="0"/>
                  <a:t>otal </a:t>
                </a:r>
                <a:r>
                  <a:rPr lang="en-US" dirty="0"/>
                  <a:t>work done in stretching the spring from position x</a:t>
                </a:r>
                <a:r>
                  <a:rPr lang="en-US" baseline="-25000" dirty="0"/>
                  <a:t>1</a:t>
                </a:r>
                <a:r>
                  <a:rPr lang="en-US" dirty="0"/>
                  <a:t> to position </a:t>
                </a:r>
                <a:r>
                  <a:rPr lang="en-US" dirty="0" smtClean="0"/>
                  <a:t>x</a:t>
                </a:r>
                <a:r>
                  <a:rPr lang="en-US" baseline="-25000" dirty="0" smtClean="0"/>
                  <a:t>2</a:t>
                </a:r>
                <a:r>
                  <a:rPr lang="en-US" dirty="0"/>
                  <a:t>,</a:t>
                </a:r>
                <a:endParaRPr lang="en-GB" dirty="0"/>
              </a:p>
              <a:p>
                <a:pPr marL="0" indent="0">
                  <a:buNone/>
                </a:pPr>
                <a:r>
                  <a:rPr lang="en-US" dirty="0"/>
                  <a:t> </a:t>
                </a:r>
                <a:endParaRPr lang="en-GB" dirty="0"/>
              </a:p>
              <a:p>
                <a14:m>
                  <m:oMath xmlns:m="http://schemas.openxmlformats.org/officeDocument/2006/math">
                    <m:r>
                      <a:rPr lang="en-US" i="1">
                        <a:latin typeface="Cambria Math"/>
                      </a:rPr>
                      <m:t>𝑊</m:t>
                    </m:r>
                    <m:r>
                      <a:rPr lang="en-US" i="1">
                        <a:latin typeface="Cambria Math"/>
                      </a:rPr>
                      <m:t>=</m:t>
                    </m:r>
                    <m:nary>
                      <m:naryPr>
                        <m:limLoc m:val="subSup"/>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US" i="1">
                                <a:latin typeface="Cambria Math"/>
                              </a:rPr>
                              <m:t>𝑥</m:t>
                            </m:r>
                          </m:e>
                          <m:sub>
                            <m:r>
                              <a:rPr lang="en-US" i="1">
                                <a:latin typeface="Cambria Math"/>
                              </a:rPr>
                              <m:t>1</m:t>
                            </m:r>
                          </m:sub>
                        </m:sSub>
                      </m:sub>
                      <m:sup>
                        <m:sSub>
                          <m:sSubPr>
                            <m:ctrlPr>
                              <a:rPr lang="en-GB" i="1">
                                <a:latin typeface="Cambria Math" panose="02040503050406030204" pitchFamily="18" charset="0"/>
                              </a:rPr>
                            </m:ctrlPr>
                          </m:sSubPr>
                          <m:e>
                            <m:r>
                              <a:rPr lang="en-US" i="1">
                                <a:latin typeface="Cambria Math"/>
                              </a:rPr>
                              <m:t>𝑥</m:t>
                            </m:r>
                          </m:e>
                          <m:sub>
                            <m:r>
                              <a:rPr lang="en-US" i="1">
                                <a:latin typeface="Cambria Math"/>
                              </a:rPr>
                              <m:t>2</m:t>
                            </m:r>
                          </m:sub>
                        </m:sSub>
                      </m:sup>
                      <m:e>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US" i="1">
                                    <a:latin typeface="Cambria Math"/>
                                  </a:rPr>
                                  <m:t>𝜆</m:t>
                                </m:r>
                                <m:r>
                                  <a:rPr lang="en-US" i="1">
                                    <a:latin typeface="Cambria Math"/>
                                  </a:rPr>
                                  <m:t>𝑥</m:t>
                                </m:r>
                              </m:num>
                              <m:den>
                                <m:r>
                                  <a:rPr lang="en-US" i="1">
                                    <a:latin typeface="Cambria Math"/>
                                  </a:rPr>
                                  <m:t>𝑙</m:t>
                                </m:r>
                              </m:den>
                            </m:f>
                          </m:e>
                        </m:d>
                      </m:e>
                    </m:nary>
                    <m:r>
                      <a:rPr lang="en-US" i="1">
                        <a:latin typeface="Cambria Math"/>
                      </a:rPr>
                      <m:t>𝑑𝑥</m:t>
                    </m:r>
                  </m:oMath>
                </a14:m>
                <a:endParaRPr lang="en-GB" dirty="0"/>
              </a:p>
              <a:p>
                <a:pPr marL="0" indent="0">
                  <a:buNone/>
                </a:pPr>
                <a:r>
                  <a:rPr lang="en-US" dirty="0"/>
                  <a:t> </a:t>
                </a:r>
                <a:endParaRPr lang="en-GB" dirty="0"/>
              </a:p>
              <a:p>
                <a14:m>
                  <m:oMath xmlns:m="http://schemas.openxmlformats.org/officeDocument/2006/math">
                    <m:r>
                      <a:rPr lang="en-US" i="1">
                        <a:latin typeface="Cambria Math"/>
                      </a:rPr>
                      <m:t>𝑊</m:t>
                    </m:r>
                    <m:r>
                      <a:rPr lang="en-US" i="1">
                        <a:latin typeface="Cambria Math"/>
                      </a:rPr>
                      <m:t>=</m:t>
                    </m:r>
                    <m:f>
                      <m:fPr>
                        <m:ctrlPr>
                          <a:rPr lang="en-GB" i="1">
                            <a:latin typeface="Cambria Math" panose="02040503050406030204" pitchFamily="18" charset="0"/>
                          </a:rPr>
                        </m:ctrlPr>
                      </m:fPr>
                      <m:num>
                        <m:r>
                          <a:rPr lang="en-US" i="1">
                            <a:latin typeface="Cambria Math"/>
                          </a:rPr>
                          <m:t>𝜆</m:t>
                        </m:r>
                      </m:num>
                      <m:den>
                        <m:r>
                          <a:rPr lang="en-US" i="1">
                            <a:latin typeface="Cambria Math"/>
                          </a:rPr>
                          <m:t>𝑙</m:t>
                        </m:r>
                      </m:den>
                    </m:f>
                    <m:nary>
                      <m:naryPr>
                        <m:limLoc m:val="subSup"/>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US" i="1">
                                <a:latin typeface="Cambria Math"/>
                              </a:rPr>
                              <m:t>𝑥</m:t>
                            </m:r>
                          </m:e>
                          <m:sub>
                            <m:r>
                              <a:rPr lang="en-US" i="1">
                                <a:latin typeface="Cambria Math"/>
                              </a:rPr>
                              <m:t>1</m:t>
                            </m:r>
                          </m:sub>
                        </m:sSub>
                      </m:sub>
                      <m:sup>
                        <m:sSub>
                          <m:sSubPr>
                            <m:ctrlPr>
                              <a:rPr lang="en-GB" i="1">
                                <a:latin typeface="Cambria Math" panose="02040503050406030204" pitchFamily="18" charset="0"/>
                              </a:rPr>
                            </m:ctrlPr>
                          </m:sSubPr>
                          <m:e>
                            <m:r>
                              <a:rPr lang="en-US" i="1">
                                <a:latin typeface="Cambria Math"/>
                              </a:rPr>
                              <m:t>𝑥</m:t>
                            </m:r>
                          </m:e>
                          <m:sub>
                            <m:r>
                              <a:rPr lang="en-US" i="1">
                                <a:latin typeface="Cambria Math"/>
                              </a:rPr>
                              <m:t>2</m:t>
                            </m:r>
                          </m:sub>
                        </m:sSub>
                      </m:sup>
                      <m:e>
                        <m:d>
                          <m:dPr>
                            <m:ctrlPr>
                              <a:rPr lang="en-GB" i="1">
                                <a:latin typeface="Cambria Math" panose="02040503050406030204" pitchFamily="18" charset="0"/>
                              </a:rPr>
                            </m:ctrlPr>
                          </m:dPr>
                          <m:e>
                            <m:r>
                              <a:rPr lang="en-US" i="1">
                                <a:latin typeface="Cambria Math"/>
                              </a:rPr>
                              <m:t>𝑥</m:t>
                            </m:r>
                          </m:e>
                        </m:d>
                      </m:e>
                    </m:nary>
                    <m:r>
                      <a:rPr lang="en-US" i="1">
                        <a:latin typeface="Cambria Math"/>
                      </a:rPr>
                      <m:t>𝑑𝑥</m:t>
                    </m:r>
                  </m:oMath>
                </a14:m>
                <a:endParaRPr lang="en-GB" dirty="0"/>
              </a:p>
              <a:p>
                <a:pPr marL="0" indent="0">
                  <a:buNone/>
                </a:pPr>
                <a:r>
                  <a:rPr lang="en-US" dirty="0"/>
                  <a:t> </a:t>
                </a:r>
                <a:endParaRPr lang="en-GB" dirty="0"/>
              </a:p>
              <a:p>
                <a14:m>
                  <m:oMath xmlns:m="http://schemas.openxmlformats.org/officeDocument/2006/math">
                    <m:r>
                      <a:rPr lang="en-US" i="1">
                        <a:latin typeface="Cambria Math"/>
                      </a:rPr>
                      <m:t>𝑊</m:t>
                    </m:r>
                    <m:r>
                      <a:rPr lang="en-US" i="1">
                        <a:latin typeface="Cambria Math"/>
                      </a:rPr>
                      <m:t>=</m:t>
                    </m:r>
                    <m:f>
                      <m:fPr>
                        <m:ctrlPr>
                          <a:rPr lang="en-GB" i="1">
                            <a:latin typeface="Cambria Math" panose="02040503050406030204" pitchFamily="18" charset="0"/>
                          </a:rPr>
                        </m:ctrlPr>
                      </m:fPr>
                      <m:num>
                        <m:r>
                          <a:rPr lang="en-US" i="1">
                            <a:latin typeface="Cambria Math"/>
                          </a:rPr>
                          <m:t>𝜆</m:t>
                        </m:r>
                      </m:num>
                      <m:den>
                        <m:r>
                          <a:rPr lang="en-US" i="1">
                            <a:latin typeface="Cambria Math"/>
                          </a:rPr>
                          <m:t>2</m:t>
                        </m:r>
                        <m:r>
                          <a:rPr lang="en-US" i="1">
                            <a:latin typeface="Cambria Math"/>
                          </a:rPr>
                          <m:t>𝑙</m:t>
                        </m:r>
                      </m:den>
                    </m:f>
                    <m:d>
                      <m:dPr>
                        <m:ctrlPr>
                          <a:rPr lang="en-GB" i="1">
                            <a:latin typeface="Cambria Math" panose="02040503050406030204" pitchFamily="18" charset="0"/>
                          </a:rPr>
                        </m:ctrlPr>
                      </m:dPr>
                      <m:e>
                        <m:sSubSup>
                          <m:sSubSupPr>
                            <m:ctrlPr>
                              <a:rPr lang="en-GB" i="1">
                                <a:latin typeface="Cambria Math" panose="02040503050406030204" pitchFamily="18" charset="0"/>
                              </a:rPr>
                            </m:ctrlPr>
                          </m:sSubSupPr>
                          <m:e>
                            <m:r>
                              <a:rPr lang="en-US" i="1">
                                <a:latin typeface="Cambria Math"/>
                              </a:rPr>
                              <m:t>𝑥</m:t>
                            </m:r>
                          </m:e>
                          <m:sub>
                            <m:r>
                              <a:rPr lang="en-US" i="1">
                                <a:latin typeface="Cambria Math"/>
                              </a:rPr>
                              <m:t>2</m:t>
                            </m:r>
                          </m:sub>
                          <m:sup>
                            <m:r>
                              <a:rPr lang="en-US" i="1">
                                <a:latin typeface="Cambria Math"/>
                              </a:rPr>
                              <m:t>2</m:t>
                            </m:r>
                          </m:sup>
                        </m:sSubSup>
                        <m:r>
                          <a:rPr lang="en-US" i="1">
                            <a:latin typeface="Cambria Math"/>
                          </a:rPr>
                          <m:t>−</m:t>
                        </m:r>
                        <m:sSubSup>
                          <m:sSubSupPr>
                            <m:ctrlPr>
                              <a:rPr lang="en-GB" i="1">
                                <a:latin typeface="Cambria Math" panose="02040503050406030204" pitchFamily="18" charset="0"/>
                              </a:rPr>
                            </m:ctrlPr>
                          </m:sSubSupPr>
                          <m:e>
                            <m:r>
                              <a:rPr lang="en-US" i="1">
                                <a:latin typeface="Cambria Math"/>
                              </a:rPr>
                              <m:t>𝑥</m:t>
                            </m:r>
                          </m:e>
                          <m:sub>
                            <m:r>
                              <a:rPr lang="en-US" i="1">
                                <a:latin typeface="Cambria Math"/>
                              </a:rPr>
                              <m:t>1</m:t>
                            </m:r>
                          </m:sub>
                          <m:sup>
                            <m:r>
                              <a:rPr lang="en-US" i="1">
                                <a:latin typeface="Cambria Math"/>
                              </a:rPr>
                              <m:t>2</m:t>
                            </m:r>
                          </m:sup>
                        </m:sSubSup>
                      </m:e>
                    </m:d>
                  </m:oMath>
                </a14:m>
                <a:endParaRPr lang="en-GB" dirty="0"/>
              </a:p>
              <a:p>
                <a:pPr marL="0" indent="0">
                  <a:buNone/>
                </a:pPr>
                <a:r>
                  <a:rPr lang="en-US" dirty="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52400" y="1447800"/>
                <a:ext cx="4343400" cy="5410200"/>
              </a:xfrm>
              <a:blipFill rotWithShape="1">
                <a:blip r:embed="rId2"/>
                <a:stretch>
                  <a:fillRect l="-2104" t="-2142" r="-140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648200" y="1600200"/>
                <a:ext cx="4343400" cy="5105400"/>
              </a:xfrm>
            </p:spPr>
            <p:txBody>
              <a:bodyPr>
                <a:normAutofit fontScale="85000" lnSpcReduction="20000"/>
              </a:bodyPr>
              <a:lstStyle/>
              <a:p>
                <a14:m>
                  <m:oMath xmlns:m="http://schemas.openxmlformats.org/officeDocument/2006/math">
                    <m:r>
                      <a:rPr lang="en-US" i="1">
                        <a:latin typeface="Cambria Math"/>
                      </a:rPr>
                      <m:t>𝑊</m:t>
                    </m:r>
                    <m:r>
                      <a:rPr lang="en-US" i="1">
                        <a:latin typeface="Cambria Math"/>
                      </a:rPr>
                      <m:t>=</m:t>
                    </m:r>
                    <m:f>
                      <m:fPr>
                        <m:ctrlPr>
                          <a:rPr lang="en-GB" i="1">
                            <a:latin typeface="Cambria Math" panose="02040503050406030204" pitchFamily="18" charset="0"/>
                          </a:rPr>
                        </m:ctrlPr>
                      </m:fPr>
                      <m:num>
                        <m:r>
                          <a:rPr lang="en-US" i="1">
                            <a:latin typeface="Cambria Math"/>
                          </a:rPr>
                          <m:t>𝜆</m:t>
                        </m:r>
                      </m:num>
                      <m:den>
                        <m:r>
                          <a:rPr lang="en-US" i="1">
                            <a:latin typeface="Cambria Math"/>
                          </a:rPr>
                          <m:t>2</m:t>
                        </m:r>
                        <m:r>
                          <a:rPr lang="en-US" i="1">
                            <a:latin typeface="Cambria Math"/>
                          </a:rPr>
                          <m:t>𝑙</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US" i="1">
                                <a:latin typeface="Cambria Math"/>
                              </a:rPr>
                              <m:t>𝑥</m:t>
                            </m:r>
                          </m:e>
                          <m:sub>
                            <m:r>
                              <a:rPr lang="en-US" i="1">
                                <a:latin typeface="Cambria Math"/>
                              </a:rPr>
                              <m:t>2</m:t>
                            </m:r>
                          </m:sub>
                        </m:sSub>
                        <m:r>
                          <a:rPr lang="en-US" i="1">
                            <a:latin typeface="Cambria Math"/>
                          </a:rPr>
                          <m:t>+</m:t>
                        </m:r>
                        <m:sSub>
                          <m:sSubPr>
                            <m:ctrlPr>
                              <a:rPr lang="en-GB" i="1">
                                <a:latin typeface="Cambria Math" panose="02040503050406030204" pitchFamily="18" charset="0"/>
                              </a:rPr>
                            </m:ctrlPr>
                          </m:sSubPr>
                          <m:e>
                            <m:r>
                              <a:rPr lang="en-US" i="1">
                                <a:latin typeface="Cambria Math"/>
                              </a:rPr>
                              <m:t>𝑥</m:t>
                            </m:r>
                          </m:e>
                          <m:sub>
                            <m:r>
                              <a:rPr lang="en-US" i="1">
                                <a:latin typeface="Cambria Math"/>
                              </a:rPr>
                              <m:t>1</m:t>
                            </m:r>
                          </m:sub>
                        </m:sSub>
                      </m:e>
                    </m:d>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US" i="1">
                                <a:latin typeface="Cambria Math"/>
                              </a:rPr>
                              <m:t>𝑥</m:t>
                            </m:r>
                          </m:e>
                          <m:sub>
                            <m:r>
                              <a:rPr lang="en-US" i="1">
                                <a:latin typeface="Cambria Math"/>
                              </a:rPr>
                              <m:t>2</m:t>
                            </m:r>
                          </m:sub>
                        </m:sSub>
                        <m:r>
                          <a:rPr lang="en-US" i="1">
                            <a:latin typeface="Cambria Math"/>
                          </a:rPr>
                          <m:t>−</m:t>
                        </m:r>
                        <m:sSub>
                          <m:sSubPr>
                            <m:ctrlPr>
                              <a:rPr lang="en-GB" i="1">
                                <a:latin typeface="Cambria Math" panose="02040503050406030204" pitchFamily="18" charset="0"/>
                              </a:rPr>
                            </m:ctrlPr>
                          </m:sSubPr>
                          <m:e>
                            <m:r>
                              <a:rPr lang="en-US" i="1">
                                <a:latin typeface="Cambria Math"/>
                              </a:rPr>
                              <m:t>𝑥</m:t>
                            </m:r>
                          </m:e>
                          <m:sub>
                            <m:r>
                              <a:rPr lang="en-US" i="1">
                                <a:latin typeface="Cambria Math"/>
                              </a:rPr>
                              <m:t>1</m:t>
                            </m:r>
                          </m:sub>
                        </m:sSub>
                      </m:e>
                    </m:d>
                  </m:oMath>
                </a14:m>
                <a:endParaRPr lang="en-GB" dirty="0"/>
              </a:p>
              <a:p>
                <a:pPr marL="0" indent="0">
                  <a:buNone/>
                </a:pPr>
                <a:r>
                  <a:rPr lang="en-US" dirty="0"/>
                  <a:t> </a:t>
                </a:r>
                <a:endParaRPr lang="en-GB" dirty="0"/>
              </a:p>
              <a:p>
                <a14:m>
                  <m:oMath xmlns:m="http://schemas.openxmlformats.org/officeDocument/2006/math">
                    <m:r>
                      <a:rPr lang="en-US" i="1">
                        <a:latin typeface="Cambria Math"/>
                      </a:rPr>
                      <m:t>𝑊</m:t>
                    </m:r>
                    <m:r>
                      <a:rPr lang="en-US" i="1">
                        <a:latin typeface="Cambria Math"/>
                      </a:rPr>
                      <m:t>=</m:t>
                    </m:r>
                    <m:f>
                      <m:fPr>
                        <m:ctrlPr>
                          <a:rPr lang="en-GB" i="1">
                            <a:latin typeface="Cambria Math" panose="02040503050406030204" pitchFamily="18" charset="0"/>
                          </a:rPr>
                        </m:ctrlPr>
                      </m:fPr>
                      <m:num>
                        <m:r>
                          <a:rPr lang="en-US" i="1">
                            <a:latin typeface="Cambria Math"/>
                          </a:rPr>
                          <m:t>𝜆</m:t>
                        </m:r>
                        <m:sSub>
                          <m:sSubPr>
                            <m:ctrlPr>
                              <a:rPr lang="en-GB" i="1">
                                <a:latin typeface="Cambria Math" panose="02040503050406030204" pitchFamily="18" charset="0"/>
                              </a:rPr>
                            </m:ctrlPr>
                          </m:sSubPr>
                          <m:e>
                            <m:r>
                              <a:rPr lang="en-US" i="1">
                                <a:latin typeface="Cambria Math"/>
                              </a:rPr>
                              <m:t>𝑥</m:t>
                            </m:r>
                          </m:e>
                          <m:sub>
                            <m:r>
                              <a:rPr lang="en-US" i="1">
                                <a:latin typeface="Cambria Math"/>
                              </a:rPr>
                              <m:t>2</m:t>
                            </m:r>
                          </m:sub>
                        </m:sSub>
                        <m:r>
                          <a:rPr lang="en-US" i="1">
                            <a:latin typeface="Cambria Math"/>
                          </a:rPr>
                          <m:t>+</m:t>
                        </m:r>
                        <m:r>
                          <a:rPr lang="en-US" i="1">
                            <a:latin typeface="Cambria Math"/>
                          </a:rPr>
                          <m:t>𝜆</m:t>
                        </m:r>
                        <m:sSub>
                          <m:sSubPr>
                            <m:ctrlPr>
                              <a:rPr lang="en-GB" i="1">
                                <a:latin typeface="Cambria Math" panose="02040503050406030204" pitchFamily="18" charset="0"/>
                              </a:rPr>
                            </m:ctrlPr>
                          </m:sSubPr>
                          <m:e>
                            <m:r>
                              <a:rPr lang="en-US" i="1">
                                <a:latin typeface="Cambria Math"/>
                              </a:rPr>
                              <m:t>𝑥</m:t>
                            </m:r>
                          </m:e>
                          <m:sub>
                            <m:r>
                              <a:rPr lang="en-US" i="1">
                                <a:latin typeface="Cambria Math"/>
                              </a:rPr>
                              <m:t>1</m:t>
                            </m:r>
                          </m:sub>
                        </m:sSub>
                      </m:num>
                      <m:den>
                        <m:r>
                          <a:rPr lang="en-US" i="1">
                            <a:latin typeface="Cambria Math"/>
                          </a:rPr>
                          <m:t>2</m:t>
                        </m:r>
                        <m:r>
                          <a:rPr lang="en-US" i="1">
                            <a:latin typeface="Cambria Math"/>
                          </a:rPr>
                          <m:t>𝑙</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US" i="1">
                                <a:latin typeface="Cambria Math"/>
                              </a:rPr>
                              <m:t>𝑥</m:t>
                            </m:r>
                          </m:e>
                          <m:sub>
                            <m:r>
                              <a:rPr lang="en-US" i="1">
                                <a:latin typeface="Cambria Math"/>
                              </a:rPr>
                              <m:t>2</m:t>
                            </m:r>
                          </m:sub>
                        </m:sSub>
                        <m:r>
                          <a:rPr lang="en-US" i="1">
                            <a:latin typeface="Cambria Math"/>
                          </a:rPr>
                          <m:t>−</m:t>
                        </m:r>
                        <m:sSub>
                          <m:sSubPr>
                            <m:ctrlPr>
                              <a:rPr lang="en-GB" i="1">
                                <a:latin typeface="Cambria Math" panose="02040503050406030204" pitchFamily="18" charset="0"/>
                              </a:rPr>
                            </m:ctrlPr>
                          </m:sSubPr>
                          <m:e>
                            <m:r>
                              <a:rPr lang="en-US" i="1">
                                <a:latin typeface="Cambria Math"/>
                              </a:rPr>
                              <m:t>𝑥</m:t>
                            </m:r>
                          </m:e>
                          <m:sub>
                            <m:r>
                              <a:rPr lang="en-US" i="1">
                                <a:latin typeface="Cambria Math"/>
                              </a:rPr>
                              <m:t>1</m:t>
                            </m:r>
                          </m:sub>
                        </m:sSub>
                      </m:e>
                    </m:d>
                  </m:oMath>
                </a14:m>
                <a:endParaRPr lang="en-GB" dirty="0"/>
              </a:p>
              <a:p>
                <a:pPr marL="0" indent="0">
                  <a:buNone/>
                </a:pPr>
                <a:r>
                  <a:rPr lang="en-US" dirty="0"/>
                  <a:t> </a:t>
                </a:r>
                <a:endParaRPr lang="en-GB" dirty="0"/>
              </a:p>
              <a:p>
                <a14:m>
                  <m:oMath xmlns:m="http://schemas.openxmlformats.org/officeDocument/2006/math">
                    <m:r>
                      <a:rPr lang="en-US" i="1">
                        <a:latin typeface="Cambria Math"/>
                      </a:rPr>
                      <m:t>𝑊</m:t>
                    </m:r>
                    <m:r>
                      <a:rPr lang="en-US" i="1">
                        <a:latin typeface="Cambria Math"/>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US" i="1">
                                <a:latin typeface="Cambria Math"/>
                              </a:rPr>
                              <m:t>𝑇</m:t>
                            </m:r>
                          </m:e>
                          <m:sub>
                            <m:r>
                              <a:rPr lang="en-US" i="1">
                                <a:latin typeface="Cambria Math"/>
                              </a:rPr>
                              <m:t>2</m:t>
                            </m:r>
                          </m:sub>
                        </m:sSub>
                        <m:r>
                          <a:rPr lang="en-US" i="1">
                            <a:latin typeface="Cambria Math"/>
                          </a:rPr>
                          <m:t>+</m:t>
                        </m:r>
                        <m:sSub>
                          <m:sSubPr>
                            <m:ctrlPr>
                              <a:rPr lang="en-GB" i="1">
                                <a:latin typeface="Cambria Math" panose="02040503050406030204" pitchFamily="18" charset="0"/>
                              </a:rPr>
                            </m:ctrlPr>
                          </m:sSubPr>
                          <m:e>
                            <m:r>
                              <a:rPr lang="en-US" i="1">
                                <a:latin typeface="Cambria Math"/>
                              </a:rPr>
                              <m:t>𝑇</m:t>
                            </m:r>
                          </m:e>
                          <m:sub>
                            <m:r>
                              <a:rPr lang="en-US" i="1">
                                <a:latin typeface="Cambria Math"/>
                              </a:rPr>
                              <m:t>1</m:t>
                            </m:r>
                          </m:sub>
                        </m:sSub>
                      </m:num>
                      <m:den>
                        <m:r>
                          <a:rPr lang="en-US" i="1">
                            <a:latin typeface="Cambria Math"/>
                          </a:rPr>
                          <m:t>2</m:t>
                        </m:r>
                        <m:r>
                          <a:rPr lang="en-US" i="1">
                            <a:latin typeface="Cambria Math"/>
                          </a:rPr>
                          <m:t>𝑙</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US" i="1">
                                <a:latin typeface="Cambria Math"/>
                              </a:rPr>
                              <m:t>𝑥</m:t>
                            </m:r>
                          </m:e>
                          <m:sub>
                            <m:r>
                              <a:rPr lang="en-US" i="1">
                                <a:latin typeface="Cambria Math"/>
                              </a:rPr>
                              <m:t>2</m:t>
                            </m:r>
                          </m:sub>
                        </m:sSub>
                        <m:r>
                          <a:rPr lang="en-US" i="1">
                            <a:latin typeface="Cambria Math"/>
                          </a:rPr>
                          <m:t>−</m:t>
                        </m:r>
                        <m:sSub>
                          <m:sSubPr>
                            <m:ctrlPr>
                              <a:rPr lang="en-GB" i="1">
                                <a:latin typeface="Cambria Math" panose="02040503050406030204" pitchFamily="18" charset="0"/>
                              </a:rPr>
                            </m:ctrlPr>
                          </m:sSubPr>
                          <m:e>
                            <m:r>
                              <a:rPr lang="en-US" i="1">
                                <a:latin typeface="Cambria Math"/>
                              </a:rPr>
                              <m:t>𝑥</m:t>
                            </m:r>
                          </m:e>
                          <m:sub>
                            <m:r>
                              <a:rPr lang="en-US" i="1">
                                <a:latin typeface="Cambria Math"/>
                              </a:rPr>
                              <m:t>1</m:t>
                            </m:r>
                          </m:sub>
                        </m:sSub>
                      </m:e>
                    </m:d>
                  </m:oMath>
                </a14:m>
                <a:endParaRPr lang="en-GB" dirty="0"/>
              </a:p>
              <a:p>
                <a:endParaRPr lang="en-GB" dirty="0"/>
              </a:p>
              <a:p>
                <a:r>
                  <a:rPr lang="en-US" dirty="0"/>
                  <a:t>Where T</a:t>
                </a:r>
                <a:r>
                  <a:rPr lang="en-US" baseline="-25000" dirty="0"/>
                  <a:t>1</a:t>
                </a:r>
                <a:r>
                  <a:rPr lang="en-US" dirty="0"/>
                  <a:t> and T</a:t>
                </a:r>
                <a:r>
                  <a:rPr lang="en-US" baseline="-25000" dirty="0"/>
                  <a:t>2</a:t>
                </a:r>
                <a:r>
                  <a:rPr lang="en-US" dirty="0"/>
                  <a:t> are the tensions induced due to the extensions x</a:t>
                </a:r>
                <a:r>
                  <a:rPr lang="en-US" baseline="-25000" dirty="0"/>
                  <a:t>1</a:t>
                </a:r>
                <a:r>
                  <a:rPr lang="en-US" dirty="0"/>
                  <a:t> and x</a:t>
                </a:r>
                <a:r>
                  <a:rPr lang="en-US" baseline="-25000" dirty="0"/>
                  <a:t>2</a:t>
                </a:r>
                <a:r>
                  <a:rPr lang="en-US" dirty="0"/>
                  <a:t> respectively</a:t>
                </a:r>
                <a:endParaRPr lang="en-GB" dirty="0"/>
              </a:p>
              <a:p>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648200" y="1600200"/>
                <a:ext cx="4343400" cy="5105400"/>
              </a:xfrm>
              <a:blipFill rotWithShape="1">
                <a:blip r:embed="rId3"/>
                <a:stretch>
                  <a:fillRect l="-2247"/>
                </a:stretch>
              </a:blipFill>
            </p:spPr>
            <p:txBody>
              <a:bodyPr/>
              <a:lstStyle/>
              <a:p>
                <a:r>
                  <a:rPr lang="en-GB">
                    <a:noFill/>
                  </a:rPr>
                  <a:t> </a:t>
                </a:r>
              </a:p>
            </p:txBody>
          </p:sp>
        </mc:Fallback>
      </mc:AlternateContent>
    </p:spTree>
    <p:extLst>
      <p:ext uri="{BB962C8B-B14F-4D97-AF65-F5344CB8AC3E}">
        <p14:creationId xmlns:p14="http://schemas.microsoft.com/office/powerpoint/2010/main" val="1667690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GB" dirty="0" smtClean="0"/>
              <a:t> </a:t>
            </a:r>
            <a:r>
              <a:rPr lang="en-GB" dirty="0"/>
              <a:t>TORQUE </a:t>
            </a:r>
          </a:p>
        </p:txBody>
      </p:sp>
      <p:sp>
        <p:nvSpPr>
          <p:cNvPr id="3" name="Content Placeholder 2"/>
          <p:cNvSpPr>
            <a:spLocks noGrp="1"/>
          </p:cNvSpPr>
          <p:nvPr>
            <p:ph idx="1"/>
          </p:nvPr>
        </p:nvSpPr>
        <p:spPr>
          <a:xfrm>
            <a:off x="228600" y="1066800"/>
            <a:ext cx="8686800" cy="5059363"/>
          </a:xfrm>
        </p:spPr>
        <p:txBody>
          <a:bodyPr/>
          <a:lstStyle/>
          <a:p>
            <a:r>
              <a:rPr lang="en-GB" dirty="0" smtClean="0"/>
              <a:t> </a:t>
            </a:r>
            <a:r>
              <a:rPr lang="en-GB" dirty="0"/>
              <a:t>Torque is defined as the product of the force and the perpendicular distance from the axis of rotation to the line along which the force acts. </a:t>
            </a:r>
          </a:p>
        </p:txBody>
      </p:sp>
      <p:pic>
        <p:nvPicPr>
          <p:cNvPr id="4" name="Picture 3"/>
          <p:cNvPicPr>
            <a:picLocks noChangeAspect="1"/>
          </p:cNvPicPr>
          <p:nvPr/>
        </p:nvPicPr>
        <p:blipFill>
          <a:blip r:embed="rId2"/>
          <a:stretch>
            <a:fillRect/>
          </a:stretch>
        </p:blipFill>
        <p:spPr>
          <a:xfrm>
            <a:off x="1905000" y="2743288"/>
            <a:ext cx="4134044" cy="3382875"/>
          </a:xfrm>
          <a:prstGeom prst="rect">
            <a:avLst/>
          </a:prstGeom>
        </p:spPr>
      </p:pic>
      <p:sp>
        <p:nvSpPr>
          <p:cNvPr id="5" name="Rectangle 4"/>
          <p:cNvSpPr/>
          <p:nvPr/>
        </p:nvSpPr>
        <p:spPr>
          <a:xfrm>
            <a:off x="6635175" y="3227149"/>
            <a:ext cx="2185214" cy="369332"/>
          </a:xfrm>
          <a:prstGeom prst="rect">
            <a:avLst/>
          </a:prstGeom>
        </p:spPr>
        <p:txBody>
          <a:bodyPr wrap="none">
            <a:spAutoFit/>
          </a:bodyPr>
          <a:lstStyle/>
          <a:p>
            <a:r>
              <a:rPr lang="en-GB" dirty="0">
                <a:solidFill>
                  <a:srgbClr val="000000"/>
                </a:solidFill>
                <a:latin typeface="Cambria Math" panose="02040503050406030204" pitchFamily="18" charset="0"/>
              </a:rPr>
              <a:t>𝜏 = 𝑟 × 𝐹 = 𝑟𝐹 sin 𝜃 </a:t>
            </a:r>
            <a:endParaRPr lang="en-GB" dirty="0"/>
          </a:p>
        </p:txBody>
      </p:sp>
    </p:spTree>
    <p:extLst>
      <p:ext uri="{BB962C8B-B14F-4D97-AF65-F5344CB8AC3E}">
        <p14:creationId xmlns:p14="http://schemas.microsoft.com/office/powerpoint/2010/main" val="12505879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Energy of a simple harmonic oscillator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0" y="1066800"/>
                <a:ext cx="4648200" cy="5791200"/>
              </a:xfrm>
            </p:spPr>
            <p:txBody>
              <a:bodyPr>
                <a:normAutofit/>
              </a:bodyPr>
              <a:lstStyle/>
              <a:p>
                <a:r>
                  <a:rPr lang="en-US" dirty="0" smtClean="0"/>
                  <a:t>Kinetic energy </a:t>
                </a:r>
              </a:p>
              <a:p>
                <a14:m>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𝑚</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Sup>
                      <m:sSupPr>
                        <m:ctrlPr>
                          <a:rPr lang="en-GB" sz="2000" i="1">
                            <a:latin typeface="Cambria Math" panose="02040503050406030204" pitchFamily="18" charset="0"/>
                          </a:rPr>
                        </m:ctrlPr>
                      </m:sSupPr>
                      <m:e>
                        <m:r>
                          <a:rPr lang="en-US" sz="2000" b="0" i="1" smtClean="0">
                            <a:latin typeface="Cambria Math" panose="02040503050406030204" pitchFamily="18" charset="0"/>
                          </a:rPr>
                          <m:t>𝑚</m:t>
                        </m:r>
                        <m:r>
                          <a:rPr lang="en-US" sz="2000" i="1">
                            <a:latin typeface="Cambria Math"/>
                          </a:rPr>
                          <m:t>𝐴</m:t>
                        </m:r>
                      </m:e>
                      <m:sup>
                        <m:r>
                          <a:rPr lang="en-US" sz="2000" i="1">
                            <a:latin typeface="Cambria Math"/>
                          </a:rPr>
                          <m:t>2</m:t>
                        </m:r>
                      </m:sup>
                    </m:sSup>
                    <m:sSup>
                      <m:sSupPr>
                        <m:ctrlPr>
                          <a:rPr lang="en-GB" sz="2000" i="1">
                            <a:latin typeface="Cambria Math" panose="02040503050406030204" pitchFamily="18" charset="0"/>
                          </a:rPr>
                        </m:ctrlPr>
                      </m:sSupPr>
                      <m:e>
                        <m:r>
                          <a:rPr lang="en-US" sz="2000" i="1">
                            <a:latin typeface="Cambria Math"/>
                          </a:rPr>
                          <m:t>𝜔</m:t>
                        </m:r>
                      </m:e>
                      <m:sup>
                        <m:r>
                          <a:rPr lang="en-US" sz="2000" i="1">
                            <a:latin typeface="Cambria Math"/>
                          </a:rPr>
                          <m:t>2</m:t>
                        </m:r>
                      </m:sup>
                    </m:sSup>
                    <m:func>
                      <m:funcPr>
                        <m:ctrlPr>
                          <a:rPr lang="en-GB" sz="2000" i="1">
                            <a:latin typeface="Cambria Math" panose="02040503050406030204" pitchFamily="18" charset="0"/>
                          </a:rPr>
                        </m:ctrlPr>
                      </m:funcPr>
                      <m:fName>
                        <m:sSup>
                          <m:sSupPr>
                            <m:ctrlPr>
                              <a:rPr lang="en-GB" sz="2000" i="1">
                                <a:latin typeface="Cambria Math" panose="02040503050406030204" pitchFamily="18" charset="0"/>
                              </a:rPr>
                            </m:ctrlPr>
                          </m:sSupPr>
                          <m:e>
                            <m:r>
                              <m:rPr>
                                <m:sty m:val="p"/>
                              </m:rPr>
                              <a:rPr lang="en-US" sz="2000">
                                <a:latin typeface="Cambria Math"/>
                              </a:rPr>
                              <m:t>sin</m:t>
                            </m:r>
                          </m:e>
                          <m:sup>
                            <m:r>
                              <a:rPr lang="en-US" sz="2000">
                                <a:latin typeface="Cambria Math"/>
                              </a:rPr>
                              <m:t>2</m:t>
                            </m:r>
                          </m:sup>
                        </m:sSup>
                      </m:fName>
                      <m:e>
                        <m:d>
                          <m:dPr>
                            <m:ctrlPr>
                              <a:rPr lang="en-GB" sz="2000" i="1">
                                <a:latin typeface="Cambria Math" panose="02040503050406030204" pitchFamily="18" charset="0"/>
                              </a:rPr>
                            </m:ctrlPr>
                          </m:dPr>
                          <m:e>
                            <m:r>
                              <a:rPr lang="en-US" sz="2000" i="1">
                                <a:latin typeface="Cambria Math"/>
                              </a:rPr>
                              <m:t>𝜔</m:t>
                            </m:r>
                            <m:r>
                              <a:rPr lang="en-US" sz="2000" i="1">
                                <a:latin typeface="Cambria Math"/>
                              </a:rPr>
                              <m:t>𝑡</m:t>
                            </m:r>
                            <m:r>
                              <a:rPr lang="en-US" sz="2000" i="1">
                                <a:latin typeface="Cambria Math"/>
                              </a:rPr>
                              <m:t>+</m:t>
                            </m:r>
                            <m:r>
                              <a:rPr lang="en-US" sz="2000" i="1">
                                <a:latin typeface="Cambria Math"/>
                              </a:rPr>
                              <m:t>𝛼</m:t>
                            </m:r>
                          </m:e>
                        </m:d>
                      </m:e>
                    </m:func>
                  </m:oMath>
                </a14:m>
                <a:endParaRPr lang="en-US" sz="2000" dirty="0" smtClean="0"/>
              </a:p>
              <a:p>
                <a14:m>
                  <m:oMath xmlns:m="http://schemas.openxmlformats.org/officeDocument/2006/math">
                    <m:r>
                      <a:rPr lang="en-US" sz="2000" i="1">
                        <a:latin typeface="Cambria Math" panose="02040503050406030204" pitchFamily="18" charset="0"/>
                      </a:rPr>
                      <m:t>𝐾</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Sup>
                      <m:sSupPr>
                        <m:ctrlPr>
                          <a:rPr lang="en-GB" sz="2000" i="1">
                            <a:latin typeface="Cambria Math" panose="02040503050406030204" pitchFamily="18" charset="0"/>
                          </a:rPr>
                        </m:ctrlPr>
                      </m:sSupPr>
                      <m:e>
                        <m:r>
                          <a:rPr lang="en-US" sz="2000" b="0" i="1" smtClean="0">
                            <a:latin typeface="Cambria Math" panose="02040503050406030204" pitchFamily="18" charset="0"/>
                          </a:rPr>
                          <m:t>𝑘</m:t>
                        </m:r>
                        <m:r>
                          <a:rPr lang="en-US" sz="2000" i="1">
                            <a:latin typeface="Cambria Math"/>
                          </a:rPr>
                          <m:t>𝐴</m:t>
                        </m:r>
                      </m:e>
                      <m:sup>
                        <m:r>
                          <a:rPr lang="en-US" sz="2000" i="1">
                            <a:latin typeface="Cambria Math"/>
                          </a:rPr>
                          <m:t>2</m:t>
                        </m:r>
                      </m:sup>
                    </m:sSup>
                    <m:func>
                      <m:funcPr>
                        <m:ctrlPr>
                          <a:rPr lang="en-GB" sz="2000" i="1">
                            <a:latin typeface="Cambria Math" panose="02040503050406030204" pitchFamily="18" charset="0"/>
                          </a:rPr>
                        </m:ctrlPr>
                      </m:funcPr>
                      <m:fName>
                        <m:sSup>
                          <m:sSupPr>
                            <m:ctrlPr>
                              <a:rPr lang="en-GB" sz="2000" i="1">
                                <a:latin typeface="Cambria Math" panose="02040503050406030204" pitchFamily="18" charset="0"/>
                              </a:rPr>
                            </m:ctrlPr>
                          </m:sSupPr>
                          <m:e>
                            <m:r>
                              <m:rPr>
                                <m:sty m:val="p"/>
                              </m:rPr>
                              <a:rPr lang="en-US" sz="2000">
                                <a:latin typeface="Cambria Math"/>
                              </a:rPr>
                              <m:t>sin</m:t>
                            </m:r>
                          </m:e>
                          <m:sup>
                            <m:r>
                              <a:rPr lang="en-US" sz="2000">
                                <a:latin typeface="Cambria Math"/>
                              </a:rPr>
                              <m:t>2</m:t>
                            </m:r>
                          </m:sup>
                        </m:sSup>
                      </m:fName>
                      <m:e>
                        <m:d>
                          <m:dPr>
                            <m:ctrlPr>
                              <a:rPr lang="en-GB" sz="2000" i="1">
                                <a:latin typeface="Cambria Math" panose="02040503050406030204" pitchFamily="18" charset="0"/>
                              </a:rPr>
                            </m:ctrlPr>
                          </m:dPr>
                          <m:e>
                            <m:r>
                              <a:rPr lang="en-US" sz="2000" i="1">
                                <a:latin typeface="Cambria Math"/>
                              </a:rPr>
                              <m:t>𝜔</m:t>
                            </m:r>
                            <m:r>
                              <a:rPr lang="en-US" sz="2000" i="1">
                                <a:latin typeface="Cambria Math"/>
                              </a:rPr>
                              <m:t>𝑡</m:t>
                            </m:r>
                            <m:r>
                              <a:rPr lang="en-US" sz="2000" i="1">
                                <a:latin typeface="Cambria Math"/>
                              </a:rPr>
                              <m:t>+</m:t>
                            </m:r>
                            <m:r>
                              <a:rPr lang="en-US" sz="2000" i="1">
                                <a:latin typeface="Cambria Math"/>
                              </a:rPr>
                              <m:t>𝛼</m:t>
                            </m:r>
                          </m:e>
                        </m:d>
                      </m:e>
                    </m:func>
                  </m:oMath>
                </a14:m>
                <a:endParaRPr lang="en-US" sz="2000" dirty="0"/>
              </a:p>
              <a:p>
                <a:pPr marL="0" indent="0">
                  <a:buNone/>
                </a:pPr>
                <a:r>
                  <a:rPr lang="en-US" sz="2000" dirty="0" smtClean="0"/>
                  <a:t>Since </a:t>
                </a:r>
                <a14:m>
                  <m:oMath xmlns:m="http://schemas.openxmlformats.org/officeDocument/2006/math">
                    <m:r>
                      <a:rPr lang="en-US" sz="2000" i="1">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𝑚</m:t>
                    </m:r>
                    <m:sSup>
                      <m:sSupPr>
                        <m:ctrlPr>
                          <a:rPr lang="en-GB" sz="2000" i="1">
                            <a:latin typeface="Cambria Math" panose="02040503050406030204" pitchFamily="18" charset="0"/>
                          </a:rPr>
                        </m:ctrlPr>
                      </m:sSupPr>
                      <m:e>
                        <m:r>
                          <a:rPr lang="en-US" sz="2000" i="1">
                            <a:latin typeface="Cambria Math"/>
                          </a:rPr>
                          <m:t>𝜔</m:t>
                        </m:r>
                      </m:e>
                      <m:sup>
                        <m:r>
                          <a:rPr lang="en-US" sz="2000" i="1">
                            <a:latin typeface="Cambria Math"/>
                          </a:rPr>
                          <m:t>2</m:t>
                        </m:r>
                      </m:sup>
                    </m:sSup>
                  </m:oMath>
                </a14:m>
                <a:endParaRPr lang="en-US" sz="2000" dirty="0" smtClean="0"/>
              </a:p>
              <a:p>
                <a:r>
                  <a:rPr lang="en-US" sz="2000" dirty="0" smtClean="0"/>
                  <a:t>The elastic potential energy stored in the spring</a:t>
                </a:r>
              </a:p>
              <a:p>
                <a14:m>
                  <m:oMath xmlns:m="http://schemas.openxmlformats.org/officeDocument/2006/math">
                    <m:r>
                      <a:rPr lang="en-US" sz="2000" b="0" i="1" smtClean="0">
                        <a:latin typeface="Cambria Math" panose="02040503050406030204" pitchFamily="18" charset="0"/>
                      </a:rPr>
                      <m:t>𝑈</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𝑘</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𝑥</m:t>
                        </m:r>
                      </m:e>
                      <m:sup>
                        <m:r>
                          <a:rPr lang="en-US" sz="2000" i="1">
                            <a:latin typeface="Cambria Math" panose="02040503050406030204" pitchFamily="18" charset="0"/>
                          </a:rPr>
                          <m:t>2</m:t>
                        </m:r>
                      </m:sup>
                    </m:sSup>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Sup>
                      <m:sSupPr>
                        <m:ctrlPr>
                          <a:rPr lang="en-GB" sz="2000" i="1">
                            <a:latin typeface="Cambria Math" panose="02040503050406030204" pitchFamily="18" charset="0"/>
                          </a:rPr>
                        </m:ctrlPr>
                      </m:sSupPr>
                      <m:e>
                        <m:r>
                          <a:rPr lang="en-US" sz="2000" b="0" i="1" smtClean="0">
                            <a:latin typeface="Cambria Math" panose="02040503050406030204" pitchFamily="18" charset="0"/>
                          </a:rPr>
                          <m:t>𝑘</m:t>
                        </m:r>
                        <m:r>
                          <a:rPr lang="en-US" sz="2000" i="1">
                            <a:latin typeface="Cambria Math"/>
                          </a:rPr>
                          <m:t>𝐴</m:t>
                        </m:r>
                      </m:e>
                      <m:sup>
                        <m:r>
                          <a:rPr lang="en-US" sz="2000" i="1">
                            <a:latin typeface="Cambria Math"/>
                          </a:rPr>
                          <m:t>2</m:t>
                        </m:r>
                      </m:sup>
                    </m:sSup>
                    <m:func>
                      <m:funcPr>
                        <m:ctrlPr>
                          <a:rPr lang="en-GB" sz="2000" i="1">
                            <a:latin typeface="Cambria Math" panose="02040503050406030204" pitchFamily="18" charset="0"/>
                          </a:rPr>
                        </m:ctrlPr>
                      </m:funcPr>
                      <m:fName>
                        <m:sSup>
                          <m:sSupPr>
                            <m:ctrlPr>
                              <a:rPr lang="en-GB" sz="2000" i="1" smtClean="0">
                                <a:latin typeface="Cambria Math" panose="02040503050406030204" pitchFamily="18" charset="0"/>
                              </a:rPr>
                            </m:ctrlPr>
                          </m:sSupPr>
                          <m:e>
                            <m:r>
                              <m:rPr>
                                <m:sty m:val="p"/>
                              </m:rPr>
                              <a:rPr lang="en-US" sz="2000" b="0" i="0" smtClean="0">
                                <a:latin typeface="Cambria Math" panose="02040503050406030204" pitchFamily="18" charset="0"/>
                              </a:rPr>
                              <m:t>cos</m:t>
                            </m:r>
                          </m:e>
                          <m:sup>
                            <m:r>
                              <a:rPr lang="en-US" sz="2000">
                                <a:latin typeface="Cambria Math"/>
                              </a:rPr>
                              <m:t>2</m:t>
                            </m:r>
                          </m:sup>
                        </m:sSup>
                      </m:fName>
                      <m:e>
                        <m:d>
                          <m:dPr>
                            <m:ctrlPr>
                              <a:rPr lang="en-GB" sz="2000" i="1">
                                <a:latin typeface="Cambria Math" panose="02040503050406030204" pitchFamily="18" charset="0"/>
                              </a:rPr>
                            </m:ctrlPr>
                          </m:dPr>
                          <m:e>
                            <m:r>
                              <a:rPr lang="en-US" sz="2000" i="1">
                                <a:latin typeface="Cambria Math"/>
                              </a:rPr>
                              <m:t>𝜔</m:t>
                            </m:r>
                            <m:r>
                              <a:rPr lang="en-US" sz="2000" i="1">
                                <a:latin typeface="Cambria Math"/>
                              </a:rPr>
                              <m:t>𝑡</m:t>
                            </m:r>
                            <m:r>
                              <a:rPr lang="en-US" sz="2000" i="1">
                                <a:latin typeface="Cambria Math"/>
                              </a:rPr>
                              <m:t>+</m:t>
                            </m:r>
                            <m:r>
                              <a:rPr lang="en-US" sz="2000" i="1">
                                <a:latin typeface="Cambria Math"/>
                              </a:rPr>
                              <m:t>𝛼</m:t>
                            </m:r>
                          </m:e>
                        </m:d>
                      </m:e>
                    </m:func>
                  </m:oMath>
                </a14:m>
                <a:endParaRPr lang="en-US" sz="2000" dirty="0" smtClean="0"/>
              </a:p>
              <a:p>
                <a:endParaRPr lang="en-US" sz="2000" dirty="0" smtClean="0"/>
              </a:p>
              <a:p>
                <a:r>
                  <a:rPr lang="en-US" sz="2000" dirty="0" smtClean="0"/>
                  <a:t>Total mechanical energy</a:t>
                </a:r>
              </a:p>
              <a:p>
                <a14:m>
                  <m:oMath xmlns:m="http://schemas.openxmlformats.org/officeDocument/2006/math">
                    <m:r>
                      <m:rPr>
                        <m:sty m:val="p"/>
                      </m:rPr>
                      <a:rPr lang="en-US" sz="2000">
                        <a:latin typeface="Cambria Math" panose="02040503050406030204" pitchFamily="18" charset="0"/>
                      </a:rPr>
                      <m:t>E</m:t>
                    </m:r>
                    <m:r>
                      <a:rPr lang="en-US" sz="2000">
                        <a:latin typeface="Cambria Math" panose="02040503050406030204" pitchFamily="18" charset="0"/>
                      </a:rPr>
                      <m:t>=</m:t>
                    </m:r>
                    <m:r>
                      <a:rPr lang="en-US" sz="2000" i="1">
                        <a:latin typeface="Cambria Math" panose="02040503050406030204" pitchFamily="18" charset="0"/>
                      </a:rPr>
                      <m:t>𝑈</m:t>
                    </m:r>
                    <m:r>
                      <a:rPr lang="en-US" sz="2000" i="1">
                        <a:latin typeface="Cambria Math" panose="02040503050406030204" pitchFamily="18" charset="0"/>
                      </a:rPr>
                      <m:t>+</m:t>
                    </m:r>
                    <m:r>
                      <a:rPr lang="en-US" sz="2000" i="1">
                        <a:latin typeface="Cambria Math" panose="02040503050406030204" pitchFamily="18" charset="0"/>
                      </a:rPr>
                      <m:t>𝐾</m:t>
                    </m:r>
                  </m:oMath>
                </a14:m>
                <a:endParaRPr lang="en-US" sz="2000" dirty="0" smtClean="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Sup>
                        <m:sSupPr>
                          <m:ctrlPr>
                            <a:rPr lang="en-GB" sz="2000" i="1">
                              <a:latin typeface="Cambria Math" panose="02040503050406030204" pitchFamily="18" charset="0"/>
                            </a:rPr>
                          </m:ctrlPr>
                        </m:sSupPr>
                        <m:e>
                          <m:r>
                            <a:rPr lang="en-US" sz="2000" i="1">
                              <a:latin typeface="Cambria Math" panose="02040503050406030204" pitchFamily="18" charset="0"/>
                            </a:rPr>
                            <m:t>𝑘</m:t>
                          </m:r>
                          <m:r>
                            <a:rPr lang="en-US" sz="2000" i="1">
                              <a:latin typeface="Cambria Math"/>
                            </a:rPr>
                            <m:t>𝐴</m:t>
                          </m:r>
                        </m:e>
                        <m:sup>
                          <m:r>
                            <a:rPr lang="en-US" sz="2000" i="1">
                              <a:latin typeface="Cambria Math"/>
                            </a:rPr>
                            <m:t>2</m:t>
                          </m:r>
                        </m:sup>
                      </m:sSup>
                      <m:d>
                        <m:dPr>
                          <m:begChr m:val="{"/>
                          <m:endChr m:val="}"/>
                          <m:ctrlPr>
                            <a:rPr lang="en-US" sz="2000" i="1" smtClean="0">
                              <a:latin typeface="Cambria Math" panose="02040503050406030204" pitchFamily="18" charset="0"/>
                            </a:rPr>
                          </m:ctrlPr>
                        </m:dPr>
                        <m:e>
                          <m:func>
                            <m:funcPr>
                              <m:ctrlPr>
                                <a:rPr lang="en-GB" sz="2000" i="1">
                                  <a:latin typeface="Cambria Math" panose="02040503050406030204" pitchFamily="18" charset="0"/>
                                </a:rPr>
                              </m:ctrlPr>
                            </m:funcPr>
                            <m:fName>
                              <m:sSup>
                                <m:sSupPr>
                                  <m:ctrlPr>
                                    <a:rPr lang="en-GB" sz="2000" i="1">
                                      <a:latin typeface="Cambria Math" panose="02040503050406030204" pitchFamily="18" charset="0"/>
                                    </a:rPr>
                                  </m:ctrlPr>
                                </m:sSupPr>
                                <m:e>
                                  <m:r>
                                    <m:rPr>
                                      <m:sty m:val="p"/>
                                    </m:rPr>
                                    <a:rPr lang="en-US" sz="2000">
                                      <a:latin typeface="Cambria Math" panose="02040503050406030204" pitchFamily="18" charset="0"/>
                                    </a:rPr>
                                    <m:t>cos</m:t>
                                  </m:r>
                                </m:e>
                                <m:sup>
                                  <m:r>
                                    <a:rPr lang="en-US" sz="2000">
                                      <a:latin typeface="Cambria Math"/>
                                    </a:rPr>
                                    <m:t>2</m:t>
                                  </m:r>
                                </m:sup>
                              </m:sSup>
                            </m:fName>
                            <m:e>
                              <m:d>
                                <m:dPr>
                                  <m:ctrlPr>
                                    <a:rPr lang="en-GB" sz="2000" i="1">
                                      <a:latin typeface="Cambria Math" panose="02040503050406030204" pitchFamily="18" charset="0"/>
                                    </a:rPr>
                                  </m:ctrlPr>
                                </m:dPr>
                                <m:e>
                                  <m:r>
                                    <a:rPr lang="en-US" sz="2000" i="1">
                                      <a:latin typeface="Cambria Math"/>
                                    </a:rPr>
                                    <m:t>𝜔</m:t>
                                  </m:r>
                                  <m:r>
                                    <a:rPr lang="en-US" sz="2000" i="1">
                                      <a:latin typeface="Cambria Math"/>
                                    </a:rPr>
                                    <m:t>𝑡</m:t>
                                  </m:r>
                                  <m:r>
                                    <a:rPr lang="en-US" sz="2000" i="1">
                                      <a:latin typeface="Cambria Math"/>
                                    </a:rPr>
                                    <m:t>+</m:t>
                                  </m:r>
                                  <m:r>
                                    <a:rPr lang="en-US" sz="2000" i="1">
                                      <a:latin typeface="Cambria Math"/>
                                    </a:rPr>
                                    <m:t>𝛼</m:t>
                                  </m:r>
                                </m:e>
                              </m:d>
                            </m:e>
                          </m:func>
                          <m:r>
                            <a:rPr lang="en-US" sz="2000" b="0" i="1" smtClean="0">
                              <a:latin typeface="Cambria Math" panose="02040503050406030204" pitchFamily="18" charset="0"/>
                            </a:rPr>
                            <m:t>+</m:t>
                          </m:r>
                          <m:func>
                            <m:funcPr>
                              <m:ctrlPr>
                                <a:rPr lang="en-GB" sz="2000" i="1">
                                  <a:latin typeface="Cambria Math" panose="02040503050406030204" pitchFamily="18" charset="0"/>
                                </a:rPr>
                              </m:ctrlPr>
                            </m:funcPr>
                            <m:fName>
                              <m:sSup>
                                <m:sSupPr>
                                  <m:ctrlPr>
                                    <a:rPr lang="en-GB" sz="2000" i="1">
                                      <a:latin typeface="Cambria Math" panose="02040503050406030204" pitchFamily="18" charset="0"/>
                                    </a:rPr>
                                  </m:ctrlPr>
                                </m:sSupPr>
                                <m:e>
                                  <m:r>
                                    <m:rPr>
                                      <m:sty m:val="p"/>
                                    </m:rPr>
                                    <a:rPr lang="en-US" sz="2000">
                                      <a:latin typeface="Cambria Math"/>
                                    </a:rPr>
                                    <m:t>sin</m:t>
                                  </m:r>
                                </m:e>
                                <m:sup>
                                  <m:r>
                                    <a:rPr lang="en-US" sz="2000">
                                      <a:latin typeface="Cambria Math"/>
                                    </a:rPr>
                                    <m:t>2</m:t>
                                  </m:r>
                                </m:sup>
                              </m:sSup>
                            </m:fName>
                            <m:e>
                              <m:d>
                                <m:dPr>
                                  <m:ctrlPr>
                                    <a:rPr lang="en-GB" sz="2000" i="1">
                                      <a:latin typeface="Cambria Math" panose="02040503050406030204" pitchFamily="18" charset="0"/>
                                    </a:rPr>
                                  </m:ctrlPr>
                                </m:dPr>
                                <m:e>
                                  <m:r>
                                    <a:rPr lang="en-US" sz="2000" i="1">
                                      <a:latin typeface="Cambria Math"/>
                                    </a:rPr>
                                    <m:t>𝜔</m:t>
                                  </m:r>
                                  <m:r>
                                    <a:rPr lang="en-US" sz="2000" i="1">
                                      <a:latin typeface="Cambria Math"/>
                                    </a:rPr>
                                    <m:t>𝑡</m:t>
                                  </m:r>
                                  <m:r>
                                    <a:rPr lang="en-US" sz="2000" i="1">
                                      <a:latin typeface="Cambria Math"/>
                                    </a:rPr>
                                    <m:t>+</m:t>
                                  </m:r>
                                  <m:r>
                                    <a:rPr lang="en-US" sz="2000" i="1">
                                      <a:latin typeface="Cambria Math"/>
                                    </a:rPr>
                                    <m:t>𝛼</m:t>
                                  </m:r>
                                </m:e>
                              </m:d>
                            </m:e>
                          </m:func>
                        </m:e>
                      </m:d>
                    </m:oMath>
                  </m:oMathPara>
                </a14:m>
                <a:endParaRPr lang="en-US" sz="2000" dirty="0" smtClean="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Sup>
                        <m:sSupPr>
                          <m:ctrlPr>
                            <a:rPr lang="en-GB" sz="2000" i="1">
                              <a:latin typeface="Cambria Math" panose="02040503050406030204" pitchFamily="18" charset="0"/>
                            </a:rPr>
                          </m:ctrlPr>
                        </m:sSupPr>
                        <m:e>
                          <m:r>
                            <a:rPr lang="en-US" sz="2000" i="1">
                              <a:latin typeface="Cambria Math" panose="02040503050406030204" pitchFamily="18" charset="0"/>
                            </a:rPr>
                            <m:t>𝑘</m:t>
                          </m:r>
                          <m:r>
                            <a:rPr lang="en-US" sz="2000" i="1">
                              <a:latin typeface="Cambria Math"/>
                            </a:rPr>
                            <m:t>𝐴</m:t>
                          </m:r>
                        </m:e>
                        <m:sup>
                          <m:r>
                            <a:rPr lang="en-US" sz="2000" i="1">
                              <a:latin typeface="Cambria Math"/>
                            </a:rPr>
                            <m:t>2</m:t>
                          </m:r>
                        </m:sup>
                      </m:sSup>
                    </m:oMath>
                  </m:oMathPara>
                </a14:m>
                <a:endParaRPr lang="en-US" sz="2000" dirty="0" smtClean="0"/>
              </a:p>
              <a:p>
                <a:pPr marL="0" indent="0">
                  <a:buNone/>
                </a:pPr>
                <a:endParaRPr lang="en-US" sz="2000" dirty="0" smtClean="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0" y="1066800"/>
                <a:ext cx="4648200" cy="5791200"/>
              </a:xfrm>
              <a:blipFill>
                <a:blip r:embed="rId2"/>
                <a:stretch>
                  <a:fillRect l="-2359" t="-947"/>
                </a:stretch>
              </a:blipFill>
            </p:spPr>
            <p:txBody>
              <a:bodyPr/>
              <a:lstStyle/>
              <a:p>
                <a:r>
                  <a:rPr lang="en-US">
                    <a:noFill/>
                  </a:rPr>
                  <a:t> </a:t>
                </a:r>
              </a:p>
            </p:txBody>
          </p:sp>
        </mc:Fallback>
      </mc:AlternateContent>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95800" y="2795980"/>
            <a:ext cx="4648200" cy="2385620"/>
          </a:xfrm>
        </p:spPr>
      </p:pic>
      <p:sp>
        <p:nvSpPr>
          <p:cNvPr id="6" name="TextBox 5"/>
          <p:cNvSpPr txBox="1"/>
          <p:nvPr/>
        </p:nvSpPr>
        <p:spPr>
          <a:xfrm>
            <a:off x="4953000" y="1905000"/>
            <a:ext cx="3580275" cy="646331"/>
          </a:xfrm>
          <a:prstGeom prst="rect">
            <a:avLst/>
          </a:prstGeom>
          <a:noFill/>
        </p:spPr>
        <p:txBody>
          <a:bodyPr wrap="none" rtlCol="0">
            <a:spAutoFit/>
          </a:bodyPr>
          <a:lstStyle/>
          <a:p>
            <a:r>
              <a:rPr lang="en-US" dirty="0" smtClean="0"/>
              <a:t>Total mechanical energy of a simple </a:t>
            </a:r>
          </a:p>
          <a:p>
            <a:r>
              <a:rPr lang="en-US" dirty="0" smtClean="0"/>
              <a:t>Harmonic is a constant</a:t>
            </a:r>
            <a:endParaRPr lang="en-US" dirty="0"/>
          </a:p>
        </p:txBody>
      </p:sp>
    </p:spTree>
    <p:extLst>
      <p:ext uri="{BB962C8B-B14F-4D97-AF65-F5344CB8AC3E}">
        <p14:creationId xmlns:p14="http://schemas.microsoft.com/office/powerpoint/2010/main" val="16856486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HARMORNIC MOTION IN A VERTICALL SUSPENDED SPRING</a:t>
            </a:r>
            <a:r>
              <a:rPr lang="en-GB" dirty="0"/>
              <a:t/>
            </a:r>
            <a:br>
              <a:rPr lang="en-GB" dirty="0"/>
            </a:b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975" y="1901030"/>
            <a:ext cx="7913900" cy="434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9941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sz="half" idx="1"/>
              </p:nvPr>
            </p:nvSpPr>
            <p:spPr>
              <a:xfrm>
                <a:off x="152400" y="609600"/>
                <a:ext cx="4343400" cy="6019800"/>
              </a:xfrm>
            </p:spPr>
            <p:txBody>
              <a:bodyPr>
                <a:normAutofit/>
              </a:bodyPr>
              <a:lstStyle/>
              <a:p>
                <a:r>
                  <a:rPr lang="en-US" dirty="0" smtClean="0"/>
                  <a:t>force experience by the spring</a:t>
                </a:r>
                <a:endParaRPr lang="en-GB" dirty="0"/>
              </a:p>
              <a:p>
                <a:endParaRPr lang="en-GB" dirty="0"/>
              </a:p>
              <a:p>
                <a14:m>
                  <m:oMath xmlns:m="http://schemas.openxmlformats.org/officeDocument/2006/math">
                    <m:r>
                      <a:rPr lang="en-US" i="1">
                        <a:latin typeface="Cambria Math"/>
                      </a:rPr>
                      <m:t>𝐹</m:t>
                    </m:r>
                    <m:r>
                      <a:rPr lang="en-US" i="1">
                        <a:latin typeface="Cambria Math"/>
                      </a:rPr>
                      <m:t>=</m:t>
                    </m:r>
                    <m:r>
                      <a:rPr lang="en-US" i="1">
                        <a:latin typeface="Cambria Math"/>
                      </a:rPr>
                      <m:t>𝑚𝑔</m:t>
                    </m:r>
                  </m:oMath>
                </a14:m>
                <a:endParaRPr lang="en-GB" dirty="0"/>
              </a:p>
              <a:p>
                <a:pPr marL="0" indent="0">
                  <a:buNone/>
                </a:pPr>
                <a:r>
                  <a:rPr lang="en-US" dirty="0" smtClean="0"/>
                  <a:t> </a:t>
                </a:r>
                <a14:m>
                  <m:oMath xmlns:m="http://schemas.openxmlformats.org/officeDocument/2006/math">
                    <m:r>
                      <a:rPr lang="en-US" i="1">
                        <a:latin typeface="Cambria Math"/>
                      </a:rPr>
                      <m:t>𝐹</m:t>
                    </m:r>
                    <m:r>
                      <a:rPr lang="en-US" i="1">
                        <a:latin typeface="Cambria Math"/>
                      </a:rPr>
                      <m:t>=</m:t>
                    </m:r>
                    <m:f>
                      <m:fPr>
                        <m:ctrlPr>
                          <a:rPr lang="en-GB" i="1">
                            <a:latin typeface="Cambria Math" panose="02040503050406030204" pitchFamily="18" charset="0"/>
                          </a:rPr>
                        </m:ctrlPr>
                      </m:fPr>
                      <m:num>
                        <m:r>
                          <a:rPr lang="en-US" i="1">
                            <a:latin typeface="Cambria Math"/>
                          </a:rPr>
                          <m:t>𝜆</m:t>
                        </m:r>
                        <m:r>
                          <a:rPr lang="en-US" i="1">
                            <a:latin typeface="Cambria Math"/>
                          </a:rPr>
                          <m:t>𝑒</m:t>
                        </m:r>
                      </m:num>
                      <m:den>
                        <m:r>
                          <a:rPr lang="en-US" i="1">
                            <a:latin typeface="Cambria Math"/>
                          </a:rPr>
                          <m:t>𝑙</m:t>
                        </m:r>
                      </m:den>
                    </m:f>
                    <m:r>
                      <a:rPr lang="en-US" b="0" i="1" smtClean="0">
                        <a:latin typeface="Cambria Math" panose="02040503050406030204" pitchFamily="18" charset="0"/>
                      </a:rPr>
                      <m:t>=</m:t>
                    </m:r>
                    <m:r>
                      <a:rPr lang="en-US" b="0" i="1" smtClean="0">
                        <a:latin typeface="Cambria Math" panose="02040503050406030204" pitchFamily="18" charset="0"/>
                      </a:rPr>
                      <m:t>𝑘𝑒</m:t>
                    </m:r>
                  </m:oMath>
                </a14:m>
                <a:endParaRPr lang="en-GB" dirty="0"/>
              </a:p>
              <a:p>
                <a:pPr marL="0" indent="0">
                  <a:buNone/>
                </a:pPr>
                <a:r>
                  <a:rPr lang="en-US" dirty="0"/>
                  <a:t>where ‘e’ is the extension at </a:t>
                </a:r>
                <a:r>
                  <a:rPr lang="en-US" dirty="0" smtClean="0"/>
                  <a:t>equilibrium </a:t>
                </a:r>
                <a:r>
                  <a:rPr lang="en-US" dirty="0"/>
                  <a:t>and </a:t>
                </a:r>
                <a14:m>
                  <m:oMath xmlns:m="http://schemas.openxmlformats.org/officeDocument/2006/math">
                    <m:r>
                      <a:rPr lang="en-US" i="1">
                        <a:latin typeface="Cambria Math"/>
                      </a:rPr>
                      <m:t>𝑙</m:t>
                    </m:r>
                  </m:oMath>
                </a14:m>
                <a:r>
                  <a:rPr lang="en-US" dirty="0"/>
                  <a:t> natural length of spring</a:t>
                </a:r>
                <a:endParaRPr lang="en-GB" dirty="0"/>
              </a:p>
              <a:p>
                <a:pPr marL="0" indent="0">
                  <a:buNone/>
                </a:pPr>
                <a:endParaRPr lang="en-GB" dirty="0"/>
              </a:p>
              <a:p>
                <a14:m>
                  <m:oMath xmlns:m="http://schemas.openxmlformats.org/officeDocument/2006/math">
                    <m:r>
                      <a:rPr lang="en-US" i="1">
                        <a:latin typeface="Cambria Math"/>
                      </a:rPr>
                      <m:t>𝑚𝑔</m:t>
                    </m:r>
                    <m:r>
                      <a:rPr lang="en-US" i="1">
                        <a:latin typeface="Cambria Math"/>
                      </a:rPr>
                      <m:t>=</m:t>
                    </m:r>
                    <m:f>
                      <m:fPr>
                        <m:ctrlPr>
                          <a:rPr lang="en-GB" i="1">
                            <a:latin typeface="Cambria Math" panose="02040503050406030204" pitchFamily="18" charset="0"/>
                          </a:rPr>
                        </m:ctrlPr>
                      </m:fPr>
                      <m:num>
                        <m:r>
                          <a:rPr lang="en-US" i="1">
                            <a:latin typeface="Cambria Math"/>
                          </a:rPr>
                          <m:t>𝜆</m:t>
                        </m:r>
                        <m:r>
                          <a:rPr lang="en-US" i="1">
                            <a:latin typeface="Cambria Math"/>
                          </a:rPr>
                          <m:t>𝑒</m:t>
                        </m:r>
                      </m:num>
                      <m:den>
                        <m:r>
                          <a:rPr lang="en-US" i="1">
                            <a:latin typeface="Cambria Math"/>
                          </a:rPr>
                          <m:t>𝑙</m:t>
                        </m:r>
                      </m:den>
                    </m:f>
                  </m:oMath>
                </a14:m>
                <a:endParaRPr lang="en-GB" dirty="0"/>
              </a:p>
              <a:p>
                <a:endParaRPr lang="en-GB" dirty="0"/>
              </a:p>
            </p:txBody>
          </p:sp>
        </mc:Choice>
        <mc:Fallback xmlns="">
          <p:sp>
            <p:nvSpPr>
              <p:cNvPr id="5" name="Content Placeholder 4"/>
              <p:cNvSpPr>
                <a:spLocks noGrp="1" noRot="1" noChangeAspect="1" noMove="1" noResize="1" noEditPoints="1" noAdjustHandles="1" noChangeArrowheads="1" noChangeShapeType="1" noTextEdit="1"/>
              </p:cNvSpPr>
              <p:nvPr>
                <p:ph sz="half" idx="1"/>
              </p:nvPr>
            </p:nvSpPr>
            <p:spPr>
              <a:xfrm>
                <a:off x="152400" y="609600"/>
                <a:ext cx="4343400" cy="6019800"/>
              </a:xfrm>
              <a:blipFill>
                <a:blip r:embed="rId2"/>
                <a:stretch>
                  <a:fillRect l="-2805" t="-911" r="-1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half" idx="2"/>
              </p:nvPr>
            </p:nvSpPr>
            <p:spPr>
              <a:xfrm>
                <a:off x="4648200" y="533400"/>
                <a:ext cx="4267200" cy="5943600"/>
              </a:xfrm>
            </p:spPr>
            <p:txBody>
              <a:bodyPr>
                <a:normAutofit/>
              </a:bodyPr>
              <a:lstStyle/>
              <a:p>
                <a:r>
                  <a:rPr lang="en-US" dirty="0"/>
                  <a:t>In Fig c the particles is displaced from it </a:t>
                </a:r>
                <a:r>
                  <a:rPr lang="en-US" dirty="0" smtClean="0"/>
                  <a:t>equilibrium </a:t>
                </a:r>
                <a:r>
                  <a:rPr lang="en-US" dirty="0"/>
                  <a:t>position in Fig b, by an extension x. </a:t>
                </a:r>
                <a:endParaRPr lang="en-US" dirty="0" smtClean="0"/>
              </a:p>
              <a:p>
                <a:r>
                  <a:rPr lang="en-US" dirty="0" smtClean="0"/>
                  <a:t>The </a:t>
                </a:r>
                <a:r>
                  <a:rPr lang="en-US" dirty="0"/>
                  <a:t>total force induced in the </a:t>
                </a:r>
                <a:r>
                  <a:rPr lang="en-US" dirty="0" smtClean="0"/>
                  <a:t>spring</a:t>
                </a:r>
                <a:endParaRPr lang="en-GB" dirty="0"/>
              </a:p>
              <a:p>
                <a:pPr marL="0" indent="0">
                  <a:buNone/>
                </a:pPr>
                <a:r>
                  <a:rPr lang="en-US" dirty="0"/>
                  <a:t> </a:t>
                </a:r>
                <a:endParaRPr lang="en-GB" dirty="0"/>
              </a:p>
              <a:p>
                <a14:m>
                  <m:oMath xmlns:m="http://schemas.openxmlformats.org/officeDocument/2006/math">
                    <m:r>
                      <a:rPr lang="en-US" i="1">
                        <a:latin typeface="Cambria Math"/>
                      </a:rPr>
                      <m:t>𝐹</m:t>
                    </m:r>
                    <m:r>
                      <a:rPr lang="en-US" i="1">
                        <a:latin typeface="Cambria Math"/>
                      </a:rPr>
                      <m:t>=</m:t>
                    </m:r>
                    <m:f>
                      <m:fPr>
                        <m:ctrlPr>
                          <a:rPr lang="en-GB" i="1">
                            <a:latin typeface="Cambria Math" panose="02040503050406030204" pitchFamily="18" charset="0"/>
                          </a:rPr>
                        </m:ctrlPr>
                      </m:fPr>
                      <m:num>
                        <m:r>
                          <a:rPr lang="en-US" i="1">
                            <a:latin typeface="Cambria Math"/>
                          </a:rPr>
                          <m:t>𝜆</m:t>
                        </m:r>
                      </m:num>
                      <m:den>
                        <m:r>
                          <a:rPr lang="en-US" i="1">
                            <a:latin typeface="Cambria Math"/>
                          </a:rPr>
                          <m:t>𝑙</m:t>
                        </m:r>
                      </m:den>
                    </m:f>
                    <m:r>
                      <a:rPr lang="en-US" i="1">
                        <a:latin typeface="Cambria Math"/>
                      </a:rPr>
                      <m:t>(</m:t>
                    </m:r>
                    <m:r>
                      <a:rPr lang="en-US" i="1">
                        <a:latin typeface="Cambria Math"/>
                      </a:rPr>
                      <m:t>𝑒</m:t>
                    </m:r>
                    <m:r>
                      <a:rPr lang="en-US" i="1">
                        <a:latin typeface="Cambria Math"/>
                      </a:rPr>
                      <m:t>+</m:t>
                    </m:r>
                    <m:r>
                      <a:rPr lang="en-US" i="1">
                        <a:latin typeface="Cambria Math"/>
                      </a:rPr>
                      <m:t>𝑥</m:t>
                    </m:r>
                    <m:r>
                      <a:rPr lang="en-US" i="1">
                        <a:latin typeface="Cambria Math"/>
                      </a:rPr>
                      <m:t>)</m:t>
                    </m:r>
                  </m:oMath>
                </a14:m>
                <a:endParaRPr lang="en-GB" dirty="0" smtClean="0"/>
              </a:p>
              <a:p>
                <a:endParaRPr lang="en-GB" dirty="0"/>
              </a:p>
              <a:p>
                <a:endParaRPr lang="en-GB" dirty="0"/>
              </a:p>
              <a:p>
                <a:pPr marL="0" indent="0">
                  <a:buNone/>
                </a:pPr>
                <a:r>
                  <a:rPr lang="en-US" dirty="0"/>
                  <a:t> </a:t>
                </a:r>
                <a:endParaRPr lang="en-GB" dirty="0"/>
              </a:p>
              <a:p>
                <a:endParaRPr lang="en-GB" dirty="0"/>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xfrm>
                <a:off x="4648200" y="533400"/>
                <a:ext cx="4267200" cy="5943600"/>
              </a:xfrm>
              <a:blipFill rotWithShape="1">
                <a:blip r:embed="rId3"/>
                <a:stretch>
                  <a:fillRect l="-3000" t="-923" r="-3429" b="-4615"/>
                </a:stretch>
              </a:blipFill>
            </p:spPr>
            <p:txBody>
              <a:bodyPr/>
              <a:lstStyle/>
              <a:p>
                <a:r>
                  <a:rPr lang="en-GB">
                    <a:noFill/>
                  </a:rPr>
                  <a:t> </a:t>
                </a:r>
              </a:p>
            </p:txBody>
          </p:sp>
        </mc:Fallback>
      </mc:AlternateContent>
    </p:spTree>
    <p:extLst>
      <p:ext uri="{BB962C8B-B14F-4D97-AF65-F5344CB8AC3E}">
        <p14:creationId xmlns:p14="http://schemas.microsoft.com/office/powerpoint/2010/main" val="12173249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dirty="0" smtClean="0"/>
              <a:t>EQUATION </a:t>
            </a:r>
            <a:r>
              <a:rPr lang="en-US" dirty="0"/>
              <a:t>OF MOTION</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304800" y="1143000"/>
                <a:ext cx="4191000" cy="5562600"/>
              </a:xfrm>
            </p:spPr>
            <p:txBody>
              <a:bodyPr>
                <a:normAutofit fontScale="70000" lnSpcReduction="20000"/>
              </a:bodyPr>
              <a:lstStyle/>
              <a:p>
                <a14:m>
                  <m:oMath xmlns:m="http://schemas.openxmlformats.org/officeDocument/2006/math">
                    <m:r>
                      <a:rPr lang="en-US" i="1" smtClean="0">
                        <a:latin typeface="Cambria Math"/>
                      </a:rPr>
                      <m:t>𝑚𝑔</m:t>
                    </m:r>
                    <m:r>
                      <a:rPr lang="en-US" i="1" smtClean="0">
                        <a:latin typeface="Cambria Math"/>
                      </a:rPr>
                      <m:t>−</m:t>
                    </m:r>
                    <m:f>
                      <m:fPr>
                        <m:ctrlPr>
                          <a:rPr lang="en-GB" i="1">
                            <a:latin typeface="Cambria Math" panose="02040503050406030204" pitchFamily="18" charset="0"/>
                          </a:rPr>
                        </m:ctrlPr>
                      </m:fPr>
                      <m:num>
                        <m:r>
                          <a:rPr lang="en-US" i="1">
                            <a:latin typeface="Cambria Math"/>
                          </a:rPr>
                          <m:t>𝜆</m:t>
                        </m:r>
                      </m:num>
                      <m:den>
                        <m:r>
                          <a:rPr lang="en-US" i="1">
                            <a:latin typeface="Cambria Math"/>
                          </a:rPr>
                          <m:t>𝑙</m:t>
                        </m:r>
                      </m:den>
                    </m:f>
                    <m:d>
                      <m:dPr>
                        <m:ctrlPr>
                          <a:rPr lang="en-GB" i="1">
                            <a:latin typeface="Cambria Math" panose="02040503050406030204" pitchFamily="18" charset="0"/>
                          </a:rPr>
                        </m:ctrlPr>
                      </m:dPr>
                      <m:e>
                        <m:r>
                          <a:rPr lang="en-US" i="1">
                            <a:latin typeface="Cambria Math"/>
                          </a:rPr>
                          <m:t>𝑒</m:t>
                        </m:r>
                        <m:r>
                          <a:rPr lang="en-US" i="1">
                            <a:latin typeface="Cambria Math"/>
                          </a:rPr>
                          <m:t>+</m:t>
                        </m:r>
                        <m:r>
                          <a:rPr lang="en-US" i="1">
                            <a:latin typeface="Cambria Math"/>
                          </a:rPr>
                          <m:t>𝑥</m:t>
                        </m:r>
                      </m:e>
                    </m:d>
                    <m:r>
                      <a:rPr lang="en-US" i="1">
                        <a:latin typeface="Cambria Math"/>
                      </a:rPr>
                      <m:t>=</m:t>
                    </m:r>
                    <m:r>
                      <a:rPr lang="en-US" i="1">
                        <a:latin typeface="Cambria Math"/>
                      </a:rPr>
                      <m:t>𝑚</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𝑑</m:t>
                            </m:r>
                          </m:e>
                          <m:sup>
                            <m:r>
                              <a:rPr lang="en-US" i="1">
                                <a:latin typeface="Cambria Math"/>
                              </a:rPr>
                              <m:t>2</m:t>
                            </m:r>
                          </m:sup>
                        </m:sSup>
                        <m:r>
                          <a:rPr lang="en-US" i="1">
                            <a:latin typeface="Cambria Math"/>
                          </a:rPr>
                          <m:t>𝑥</m:t>
                        </m:r>
                      </m:num>
                      <m:den>
                        <m:r>
                          <a:rPr lang="en-US" i="1">
                            <a:latin typeface="Cambria Math"/>
                          </a:rPr>
                          <m:t>𝑑</m:t>
                        </m:r>
                        <m:sSup>
                          <m:sSupPr>
                            <m:ctrlPr>
                              <a:rPr lang="en-GB" i="1">
                                <a:latin typeface="Cambria Math" panose="02040503050406030204" pitchFamily="18" charset="0"/>
                              </a:rPr>
                            </m:ctrlPr>
                          </m:sSupPr>
                          <m:e>
                            <m:r>
                              <a:rPr lang="en-US" i="1">
                                <a:latin typeface="Cambria Math"/>
                              </a:rPr>
                              <m:t>𝑡</m:t>
                            </m:r>
                          </m:e>
                          <m:sup>
                            <m:r>
                              <a:rPr lang="en-US" i="1">
                                <a:latin typeface="Cambria Math"/>
                              </a:rPr>
                              <m:t>2</m:t>
                            </m:r>
                          </m:sup>
                        </m:sSup>
                      </m:den>
                    </m:f>
                  </m:oMath>
                </a14:m>
                <a:endParaRPr lang="en-GB" dirty="0"/>
              </a:p>
              <a:p>
                <a:pPr marL="0" indent="0">
                  <a:buNone/>
                </a:pPr>
                <a:r>
                  <a:rPr lang="en-US" dirty="0"/>
                  <a:t> </a:t>
                </a:r>
                <a:endParaRPr lang="en-GB" dirty="0"/>
              </a:p>
              <a:p>
                <a14:m>
                  <m:oMath xmlns:m="http://schemas.openxmlformats.org/officeDocument/2006/math">
                    <m:r>
                      <a:rPr lang="en-US" i="1">
                        <a:latin typeface="Cambria Math"/>
                      </a:rPr>
                      <m:t>𝑚𝑔</m:t>
                    </m:r>
                    <m:r>
                      <a:rPr lang="en-US" i="1">
                        <a:latin typeface="Cambria Math"/>
                      </a:rPr>
                      <m:t>−</m:t>
                    </m:r>
                    <m:f>
                      <m:fPr>
                        <m:ctrlPr>
                          <a:rPr lang="en-GB" i="1">
                            <a:latin typeface="Cambria Math" panose="02040503050406030204" pitchFamily="18" charset="0"/>
                          </a:rPr>
                        </m:ctrlPr>
                      </m:fPr>
                      <m:num>
                        <m:r>
                          <a:rPr lang="en-US" i="1">
                            <a:latin typeface="Cambria Math"/>
                          </a:rPr>
                          <m:t>𝜆</m:t>
                        </m:r>
                        <m:r>
                          <a:rPr lang="en-US" i="1">
                            <a:latin typeface="Cambria Math"/>
                          </a:rPr>
                          <m:t>𝑒</m:t>
                        </m:r>
                      </m:num>
                      <m:den>
                        <m:r>
                          <a:rPr lang="en-US" i="1">
                            <a:latin typeface="Cambria Math"/>
                          </a:rPr>
                          <m:t>𝑙</m:t>
                        </m:r>
                      </m:den>
                    </m:f>
                    <m:r>
                      <a:rPr lang="en-US" i="1">
                        <a:latin typeface="Cambria Math"/>
                      </a:rPr>
                      <m:t>−</m:t>
                    </m:r>
                    <m:f>
                      <m:fPr>
                        <m:ctrlPr>
                          <a:rPr lang="en-GB" i="1">
                            <a:latin typeface="Cambria Math" panose="02040503050406030204" pitchFamily="18" charset="0"/>
                          </a:rPr>
                        </m:ctrlPr>
                      </m:fPr>
                      <m:num>
                        <m:r>
                          <a:rPr lang="en-US" i="1">
                            <a:latin typeface="Cambria Math"/>
                          </a:rPr>
                          <m:t>𝜆</m:t>
                        </m:r>
                        <m:r>
                          <a:rPr lang="en-US" i="1">
                            <a:latin typeface="Cambria Math"/>
                          </a:rPr>
                          <m:t>𝑥</m:t>
                        </m:r>
                      </m:num>
                      <m:den>
                        <m:r>
                          <a:rPr lang="en-US" i="1">
                            <a:latin typeface="Cambria Math"/>
                          </a:rPr>
                          <m:t>𝑙</m:t>
                        </m:r>
                      </m:den>
                    </m:f>
                    <m:r>
                      <a:rPr lang="en-US" i="1">
                        <a:latin typeface="Cambria Math"/>
                      </a:rPr>
                      <m:t>=</m:t>
                    </m:r>
                    <m:r>
                      <a:rPr lang="en-US" i="1">
                        <a:latin typeface="Cambria Math"/>
                      </a:rPr>
                      <m:t>𝑚</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𝑑</m:t>
                            </m:r>
                          </m:e>
                          <m:sup>
                            <m:r>
                              <a:rPr lang="en-US" i="1">
                                <a:latin typeface="Cambria Math"/>
                              </a:rPr>
                              <m:t>2</m:t>
                            </m:r>
                          </m:sup>
                        </m:sSup>
                        <m:r>
                          <a:rPr lang="en-US" i="1">
                            <a:latin typeface="Cambria Math"/>
                          </a:rPr>
                          <m:t>𝑥</m:t>
                        </m:r>
                      </m:num>
                      <m:den>
                        <m:r>
                          <a:rPr lang="en-US" i="1">
                            <a:latin typeface="Cambria Math"/>
                          </a:rPr>
                          <m:t>𝑑</m:t>
                        </m:r>
                        <m:sSup>
                          <m:sSupPr>
                            <m:ctrlPr>
                              <a:rPr lang="en-GB" i="1">
                                <a:latin typeface="Cambria Math" panose="02040503050406030204" pitchFamily="18" charset="0"/>
                              </a:rPr>
                            </m:ctrlPr>
                          </m:sSupPr>
                          <m:e>
                            <m:r>
                              <a:rPr lang="en-US" i="1">
                                <a:latin typeface="Cambria Math"/>
                              </a:rPr>
                              <m:t>𝑡</m:t>
                            </m:r>
                          </m:e>
                          <m:sup>
                            <m:r>
                              <a:rPr lang="en-US" i="1">
                                <a:latin typeface="Cambria Math"/>
                              </a:rPr>
                              <m:t>2</m:t>
                            </m:r>
                          </m:sup>
                        </m:sSup>
                      </m:den>
                    </m:f>
                  </m:oMath>
                </a14:m>
                <a:endParaRPr lang="en-GB" dirty="0"/>
              </a:p>
              <a:p>
                <a:pPr marL="0" indent="0">
                  <a:buNone/>
                </a:pPr>
                <a:r>
                  <a:rPr lang="en-US" dirty="0"/>
                  <a:t> </a:t>
                </a:r>
                <a:endParaRPr lang="en-GB" dirty="0"/>
              </a:p>
              <a:p>
                <a14:m>
                  <m:oMath xmlns:m="http://schemas.openxmlformats.org/officeDocument/2006/math">
                    <m:r>
                      <a:rPr lang="en-US" i="1">
                        <a:latin typeface="Cambria Math"/>
                      </a:rPr>
                      <m:t>𝑚</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𝑑</m:t>
                            </m:r>
                          </m:e>
                          <m:sup>
                            <m:r>
                              <a:rPr lang="en-US" i="1">
                                <a:latin typeface="Cambria Math"/>
                              </a:rPr>
                              <m:t>2</m:t>
                            </m:r>
                          </m:sup>
                        </m:sSup>
                        <m:r>
                          <a:rPr lang="en-US" i="1">
                            <a:latin typeface="Cambria Math"/>
                          </a:rPr>
                          <m:t>𝑥</m:t>
                        </m:r>
                      </m:num>
                      <m:den>
                        <m:r>
                          <a:rPr lang="en-US" i="1">
                            <a:latin typeface="Cambria Math"/>
                          </a:rPr>
                          <m:t>𝑑</m:t>
                        </m:r>
                        <m:sSup>
                          <m:sSupPr>
                            <m:ctrlPr>
                              <a:rPr lang="en-GB" i="1">
                                <a:latin typeface="Cambria Math" panose="02040503050406030204" pitchFamily="18" charset="0"/>
                              </a:rPr>
                            </m:ctrlPr>
                          </m:sSupPr>
                          <m:e>
                            <m:r>
                              <a:rPr lang="en-US" i="1">
                                <a:latin typeface="Cambria Math"/>
                              </a:rPr>
                              <m:t>𝑡</m:t>
                            </m:r>
                          </m:e>
                          <m:sup>
                            <m:r>
                              <a:rPr lang="en-US" i="1">
                                <a:latin typeface="Cambria Math"/>
                              </a:rPr>
                              <m:t>2</m:t>
                            </m:r>
                          </m:sup>
                        </m:sSup>
                      </m:den>
                    </m:f>
                    <m:r>
                      <a:rPr lang="en-US" i="1">
                        <a:latin typeface="Cambria Math"/>
                      </a:rPr>
                      <m:t>=−</m:t>
                    </m:r>
                    <m:f>
                      <m:fPr>
                        <m:ctrlPr>
                          <a:rPr lang="en-GB" i="1">
                            <a:latin typeface="Cambria Math" panose="02040503050406030204" pitchFamily="18" charset="0"/>
                          </a:rPr>
                        </m:ctrlPr>
                      </m:fPr>
                      <m:num>
                        <m:r>
                          <a:rPr lang="en-US" i="1">
                            <a:latin typeface="Cambria Math"/>
                          </a:rPr>
                          <m:t>𝜆</m:t>
                        </m:r>
                        <m:r>
                          <a:rPr lang="en-US" i="1">
                            <a:latin typeface="Cambria Math"/>
                          </a:rPr>
                          <m:t>𝑥</m:t>
                        </m:r>
                      </m:num>
                      <m:den>
                        <m:r>
                          <a:rPr lang="en-US" i="1">
                            <a:latin typeface="Cambria Math"/>
                          </a:rPr>
                          <m:t>𝑙</m:t>
                        </m:r>
                      </m:den>
                    </m:f>
                  </m:oMath>
                </a14:m>
                <a:endParaRPr lang="en-GB" dirty="0"/>
              </a:p>
              <a:p>
                <a:pPr marL="0" indent="0">
                  <a:buNone/>
                </a:pPr>
                <a:r>
                  <a:rPr lang="en-US" dirty="0"/>
                  <a:t> </a:t>
                </a:r>
                <a:endParaRPr lang="en-GB" dirty="0"/>
              </a:p>
              <a:p>
                <a14:m>
                  <m:oMath xmlns:m="http://schemas.openxmlformats.org/officeDocument/2006/math">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𝑑</m:t>
                            </m:r>
                          </m:e>
                          <m:sup>
                            <m:r>
                              <a:rPr lang="en-US" i="1">
                                <a:latin typeface="Cambria Math"/>
                              </a:rPr>
                              <m:t>2</m:t>
                            </m:r>
                          </m:sup>
                        </m:sSup>
                        <m:r>
                          <a:rPr lang="en-US" i="1">
                            <a:latin typeface="Cambria Math"/>
                          </a:rPr>
                          <m:t>𝑥</m:t>
                        </m:r>
                      </m:num>
                      <m:den>
                        <m:r>
                          <a:rPr lang="en-US" i="1">
                            <a:latin typeface="Cambria Math"/>
                          </a:rPr>
                          <m:t>𝑑</m:t>
                        </m:r>
                        <m:sSup>
                          <m:sSupPr>
                            <m:ctrlPr>
                              <a:rPr lang="en-GB" i="1">
                                <a:latin typeface="Cambria Math" panose="02040503050406030204" pitchFamily="18" charset="0"/>
                              </a:rPr>
                            </m:ctrlPr>
                          </m:sSupPr>
                          <m:e>
                            <m:r>
                              <a:rPr lang="en-US" i="1">
                                <a:latin typeface="Cambria Math"/>
                              </a:rPr>
                              <m:t>𝑡</m:t>
                            </m:r>
                          </m:e>
                          <m:sup>
                            <m:r>
                              <a:rPr lang="en-US" i="1">
                                <a:latin typeface="Cambria Math"/>
                              </a:rPr>
                              <m:t>2</m:t>
                            </m:r>
                          </m:sup>
                        </m:sSup>
                      </m:den>
                    </m:f>
                    <m:r>
                      <a:rPr lang="en-US" i="1">
                        <a:latin typeface="Cambria Math"/>
                      </a:rPr>
                      <m:t>=−</m:t>
                    </m:r>
                    <m:f>
                      <m:fPr>
                        <m:ctrlPr>
                          <a:rPr lang="en-GB" i="1">
                            <a:latin typeface="Cambria Math" panose="02040503050406030204" pitchFamily="18" charset="0"/>
                          </a:rPr>
                        </m:ctrlPr>
                      </m:fPr>
                      <m:num>
                        <m:r>
                          <a:rPr lang="en-US" i="1">
                            <a:latin typeface="Cambria Math"/>
                          </a:rPr>
                          <m:t>𝜆</m:t>
                        </m:r>
                      </m:num>
                      <m:den>
                        <m:r>
                          <a:rPr lang="en-US" i="1">
                            <a:latin typeface="Cambria Math"/>
                          </a:rPr>
                          <m:t>𝑚𝑙</m:t>
                        </m:r>
                      </m:den>
                    </m:f>
                    <m:r>
                      <a:rPr lang="en-US" i="1">
                        <a:latin typeface="Cambria Math"/>
                      </a:rPr>
                      <m:t>𝑥</m:t>
                    </m:r>
                  </m:oMath>
                </a14:m>
                <a:endParaRPr lang="en-GB" dirty="0" smtClean="0"/>
              </a:p>
              <a:p>
                <a:endParaRPr lang="en-GB" i="1" dirty="0" smtClean="0">
                  <a:latin typeface="Cambria Math" panose="02040503050406030204" pitchFamily="18" charset="0"/>
                </a:endParaRPr>
              </a:p>
              <a:p>
                <a14:m>
                  <m:oMath xmlns:m="http://schemas.openxmlformats.org/officeDocument/2006/math">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𝑑</m:t>
                            </m:r>
                          </m:e>
                          <m:sup>
                            <m:r>
                              <a:rPr lang="en-US" i="1">
                                <a:latin typeface="Cambria Math"/>
                              </a:rPr>
                              <m:t>2</m:t>
                            </m:r>
                          </m:sup>
                        </m:sSup>
                        <m:r>
                          <a:rPr lang="en-US" i="1">
                            <a:latin typeface="Cambria Math"/>
                          </a:rPr>
                          <m:t>𝑥</m:t>
                        </m:r>
                      </m:num>
                      <m:den>
                        <m:r>
                          <a:rPr lang="en-US" i="1">
                            <a:latin typeface="Cambria Math"/>
                          </a:rPr>
                          <m:t>𝑑</m:t>
                        </m:r>
                        <m:sSup>
                          <m:sSupPr>
                            <m:ctrlPr>
                              <a:rPr lang="en-GB" i="1">
                                <a:latin typeface="Cambria Math" panose="02040503050406030204" pitchFamily="18" charset="0"/>
                              </a:rPr>
                            </m:ctrlPr>
                          </m:sSupPr>
                          <m:e>
                            <m:r>
                              <a:rPr lang="en-US" i="1">
                                <a:latin typeface="Cambria Math"/>
                              </a:rPr>
                              <m:t>𝑡</m:t>
                            </m:r>
                          </m:e>
                          <m:sup>
                            <m:r>
                              <a:rPr lang="en-US" i="1">
                                <a:latin typeface="Cambria Math"/>
                              </a:rPr>
                              <m:t>2</m:t>
                            </m:r>
                          </m:sup>
                        </m:sSup>
                      </m:den>
                    </m:f>
                    <m:r>
                      <a:rPr lang="en-US" i="1">
                        <a:latin typeface="Cambria Math"/>
                      </a:rPr>
                      <m:t>=−</m:t>
                    </m:r>
                    <m:sSup>
                      <m:sSupPr>
                        <m:ctrlPr>
                          <a:rPr lang="en-GB" i="1">
                            <a:latin typeface="Cambria Math" panose="02040503050406030204" pitchFamily="18" charset="0"/>
                          </a:rPr>
                        </m:ctrlPr>
                      </m:sSupPr>
                      <m:e>
                        <m:r>
                          <a:rPr lang="en-US" i="1">
                            <a:latin typeface="Cambria Math"/>
                          </a:rPr>
                          <m:t>𝜔</m:t>
                        </m:r>
                      </m:e>
                      <m:sup>
                        <m:r>
                          <a:rPr lang="en-US" i="1">
                            <a:latin typeface="Cambria Math"/>
                          </a:rPr>
                          <m:t>2</m:t>
                        </m:r>
                      </m:sup>
                    </m:sSup>
                    <m:r>
                      <a:rPr lang="en-US" i="1">
                        <a:latin typeface="Cambria Math"/>
                      </a:rPr>
                      <m:t>𝑥</m:t>
                    </m:r>
                  </m:oMath>
                </a14:m>
                <a:endParaRPr lang="en-GB" dirty="0"/>
              </a:p>
              <a:p>
                <a:pPr marL="0" indent="0">
                  <a:buNone/>
                </a:pPr>
                <a:r>
                  <a:rPr lang="en-US" dirty="0"/>
                  <a:t>		</a:t>
                </a:r>
                <a:endParaRPr lang="en-GB" dirty="0"/>
              </a:p>
              <a:p>
                <a14:m>
                  <m:oMath xmlns:m="http://schemas.openxmlformats.org/officeDocument/2006/math">
                    <m:sSup>
                      <m:sSupPr>
                        <m:ctrlPr>
                          <a:rPr lang="en-GB" i="1">
                            <a:latin typeface="Cambria Math" panose="02040503050406030204" pitchFamily="18" charset="0"/>
                          </a:rPr>
                        </m:ctrlPr>
                      </m:sSupPr>
                      <m:e>
                        <m:r>
                          <a:rPr lang="en-US" i="1">
                            <a:latin typeface="Cambria Math"/>
                          </a:rPr>
                          <m:t>𝜔</m:t>
                        </m:r>
                      </m:e>
                      <m:sup>
                        <m:r>
                          <a:rPr lang="en-US" i="1">
                            <a:latin typeface="Cambria Math"/>
                          </a:rPr>
                          <m:t>2</m:t>
                        </m:r>
                      </m:sup>
                    </m:sSup>
                    <m:r>
                      <a:rPr lang="en-US" i="1">
                        <a:latin typeface="Cambria Math"/>
                      </a:rPr>
                      <m:t>=</m:t>
                    </m:r>
                    <m:f>
                      <m:fPr>
                        <m:ctrlPr>
                          <a:rPr lang="en-GB" i="1">
                            <a:latin typeface="Cambria Math" panose="02040503050406030204" pitchFamily="18" charset="0"/>
                          </a:rPr>
                        </m:ctrlPr>
                      </m:fPr>
                      <m:num>
                        <m:r>
                          <a:rPr lang="en-US" i="1">
                            <a:latin typeface="Cambria Math"/>
                          </a:rPr>
                          <m:t>𝜆</m:t>
                        </m:r>
                      </m:num>
                      <m:den>
                        <m:r>
                          <a:rPr lang="en-US" i="1">
                            <a:latin typeface="Cambria Math"/>
                          </a:rPr>
                          <m:t>𝑚𝑙</m:t>
                        </m:r>
                      </m:den>
                    </m:f>
                  </m:oMath>
                </a14:m>
                <a:r>
                  <a:rPr lang="en-GB" dirty="0" smtClean="0"/>
                  <a:t> = </a:t>
                </a:r>
                <a14:m>
                  <m:oMath xmlns:m="http://schemas.openxmlformats.org/officeDocument/2006/math">
                    <m:f>
                      <m:fPr>
                        <m:ctrlPr>
                          <a:rPr lang="en-GB" i="1">
                            <a:latin typeface="Cambria Math" panose="02040503050406030204" pitchFamily="18" charset="0"/>
                          </a:rPr>
                        </m:ctrlPr>
                      </m:fPr>
                      <m:num>
                        <m:r>
                          <a:rPr lang="en-US" b="0" i="1" smtClean="0">
                            <a:latin typeface="Cambria Math" panose="02040503050406030204" pitchFamily="18" charset="0"/>
                          </a:rPr>
                          <m:t>𝑘</m:t>
                        </m:r>
                      </m:num>
                      <m:den>
                        <m:r>
                          <a:rPr lang="en-US" i="1">
                            <a:latin typeface="Cambria Math"/>
                          </a:rPr>
                          <m:t>𝑚</m:t>
                        </m:r>
                      </m:den>
                    </m:f>
                  </m:oMath>
                </a14:m>
                <a:endParaRPr lang="en-GB" dirty="0"/>
              </a:p>
              <a:p>
                <a:pPr marL="0" indent="0">
                  <a:buNone/>
                </a:pP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304800" y="1143000"/>
                <a:ext cx="4191000" cy="556260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038600" y="1143000"/>
                <a:ext cx="4953000" cy="5562600"/>
              </a:xfrm>
            </p:spPr>
            <p:txBody>
              <a:bodyPr>
                <a:normAutofit fontScale="70000" lnSpcReduction="20000"/>
              </a:bodyPr>
              <a:lstStyle/>
              <a:p>
                <a:pPr marL="0" indent="0">
                  <a:buNone/>
                </a:pPr>
                <a:r>
                  <a:rPr lang="en-US" dirty="0" smtClean="0"/>
                  <a:t>Assuming that the maximum displacement of the mass from it equilibrium position is A, we get the general solution</a:t>
                </a:r>
              </a:p>
              <a:p>
                <a:pPr marL="0" indent="0">
                  <a:buNone/>
                </a:pPr>
                <a:endParaRPr lang="en-US" dirty="0" smtClean="0">
                  <a:solidFill>
                    <a:schemeClr val="tx1"/>
                  </a:solidFill>
                </a:endParaRPr>
              </a:p>
              <a:p>
                <a14:m>
                  <m:oMath xmlns:m="http://schemas.openxmlformats.org/officeDocument/2006/math">
                    <m:r>
                      <a:rPr lang="en-US" i="1" smtClean="0">
                        <a:solidFill>
                          <a:schemeClr val="tx1"/>
                        </a:solidFill>
                        <a:latin typeface="Cambria Math"/>
                      </a:rPr>
                      <m:t>𝑥</m:t>
                    </m:r>
                    <m:r>
                      <a:rPr lang="en-US" i="1" smtClean="0">
                        <a:solidFill>
                          <a:schemeClr val="tx1"/>
                        </a:solidFill>
                        <a:latin typeface="Cambria Math"/>
                      </a:rPr>
                      <m:t>=</m:t>
                    </m:r>
                    <m:func>
                      <m:funcPr>
                        <m:ctrlPr>
                          <a:rPr lang="en-GB" i="1">
                            <a:solidFill>
                              <a:schemeClr val="tx1"/>
                            </a:solidFill>
                            <a:latin typeface="Cambria Math" panose="02040503050406030204" pitchFamily="18" charset="0"/>
                          </a:rPr>
                        </m:ctrlPr>
                      </m:funcPr>
                      <m:fName>
                        <m:r>
                          <m:rPr>
                            <m:sty m:val="p"/>
                          </m:rPr>
                          <a:rPr lang="da-DK" b="0" i="0" smtClean="0">
                            <a:solidFill>
                              <a:schemeClr val="tx1"/>
                            </a:solidFill>
                            <a:latin typeface="Cambria Math"/>
                          </a:rPr>
                          <m:t>A</m:t>
                        </m:r>
                        <m:r>
                          <m:rPr>
                            <m:sty m:val="p"/>
                          </m:rPr>
                          <a:rPr lang="en-US">
                            <a:solidFill>
                              <a:schemeClr val="tx1"/>
                            </a:solidFill>
                            <a:latin typeface="Cambria Math"/>
                          </a:rPr>
                          <m:t>cos</m:t>
                        </m:r>
                      </m:fName>
                      <m:e>
                        <m:r>
                          <a:rPr lang="en-US" i="1">
                            <a:solidFill>
                              <a:schemeClr val="tx1"/>
                            </a:solidFill>
                            <a:latin typeface="Cambria Math"/>
                          </a:rPr>
                          <m:t> (</m:t>
                        </m:r>
                        <m:r>
                          <a:rPr lang="en-US" i="1">
                            <a:solidFill>
                              <a:schemeClr val="tx1"/>
                            </a:solidFill>
                            <a:latin typeface="Cambria Math"/>
                          </a:rPr>
                          <m:t>𝜔</m:t>
                        </m:r>
                        <m:r>
                          <a:rPr lang="en-US" i="1">
                            <a:solidFill>
                              <a:schemeClr val="tx1"/>
                            </a:solidFill>
                            <a:latin typeface="Cambria Math"/>
                          </a:rPr>
                          <m:t>𝑡</m:t>
                        </m:r>
                        <m:r>
                          <a:rPr lang="da-DK" b="0" i="1" smtClean="0">
                            <a:solidFill>
                              <a:schemeClr val="tx1"/>
                            </a:solidFill>
                            <a:latin typeface="Cambria Math"/>
                          </a:rPr>
                          <m:t>+</m:t>
                        </m:r>
                        <m:r>
                          <a:rPr lang="en-US" i="1">
                            <a:solidFill>
                              <a:schemeClr val="tx1"/>
                            </a:solidFill>
                            <a:latin typeface="Cambria Math"/>
                          </a:rPr>
                          <m:t>𝛼</m:t>
                        </m:r>
                      </m:e>
                    </m:func>
                    <m:r>
                      <a:rPr lang="en-US" i="1">
                        <a:solidFill>
                          <a:schemeClr val="tx1"/>
                        </a:solidFill>
                        <a:latin typeface="Cambria Math"/>
                      </a:rPr>
                      <m:t>)</m:t>
                    </m:r>
                  </m:oMath>
                </a14:m>
                <a:endParaRPr lang="en-GB" dirty="0">
                  <a:solidFill>
                    <a:schemeClr val="tx1"/>
                  </a:solidFill>
                </a:endParaRPr>
              </a:p>
              <a:p>
                <a:r>
                  <a:rPr lang="en-US" dirty="0">
                    <a:solidFill>
                      <a:schemeClr val="tx1"/>
                    </a:solidFill>
                  </a:rPr>
                  <a:t>When t = 0, x = </a:t>
                </a:r>
                <a:r>
                  <a:rPr lang="en-US" dirty="0" smtClean="0">
                    <a:solidFill>
                      <a:schemeClr val="tx1"/>
                    </a:solidFill>
                  </a:rPr>
                  <a:t>A</a:t>
                </a:r>
                <a:endParaRPr lang="en-GB" dirty="0">
                  <a:solidFill>
                    <a:schemeClr val="tx1"/>
                  </a:solidFill>
                </a:endParaRPr>
              </a:p>
              <a:p>
                <a14:m>
                  <m:oMath xmlns:m="http://schemas.openxmlformats.org/officeDocument/2006/math">
                    <m:r>
                      <a:rPr lang="en-US" i="1">
                        <a:solidFill>
                          <a:schemeClr val="tx1"/>
                        </a:solidFill>
                        <a:latin typeface="Cambria Math"/>
                      </a:rPr>
                      <m:t>𝐴</m:t>
                    </m:r>
                    <m:r>
                      <a:rPr lang="en-US" i="1">
                        <a:solidFill>
                          <a:schemeClr val="tx1"/>
                        </a:solidFill>
                        <a:latin typeface="Cambria Math"/>
                      </a:rPr>
                      <m:t>=</m:t>
                    </m:r>
                    <m:r>
                      <a:rPr lang="en-US" i="1">
                        <a:solidFill>
                          <a:schemeClr val="tx1"/>
                        </a:solidFill>
                        <a:latin typeface="Cambria Math"/>
                      </a:rPr>
                      <m:t>𝐴</m:t>
                    </m:r>
                    <m:func>
                      <m:funcPr>
                        <m:ctrlPr>
                          <a:rPr lang="en-GB" i="1">
                            <a:solidFill>
                              <a:schemeClr val="tx1"/>
                            </a:solidFill>
                            <a:latin typeface="Cambria Math" panose="02040503050406030204" pitchFamily="18" charset="0"/>
                          </a:rPr>
                        </m:ctrlPr>
                      </m:funcPr>
                      <m:fName>
                        <m:r>
                          <m:rPr>
                            <m:sty m:val="p"/>
                          </m:rPr>
                          <a:rPr lang="en-US">
                            <a:solidFill>
                              <a:schemeClr val="tx1"/>
                            </a:solidFill>
                            <a:latin typeface="Cambria Math"/>
                          </a:rPr>
                          <m:t>cos</m:t>
                        </m:r>
                      </m:fName>
                      <m:e>
                        <m:r>
                          <a:rPr lang="en-US" i="1">
                            <a:solidFill>
                              <a:schemeClr val="tx1"/>
                            </a:solidFill>
                            <a:latin typeface="Cambria Math"/>
                          </a:rPr>
                          <m:t>𝛼</m:t>
                        </m:r>
                      </m:e>
                    </m:func>
                  </m:oMath>
                </a14:m>
                <a:endParaRPr lang="en-GB" dirty="0">
                  <a:solidFill>
                    <a:schemeClr val="tx1"/>
                  </a:solidFill>
                </a:endParaRPr>
              </a:p>
              <a:p>
                <a:endParaRPr lang="en-GB" dirty="0">
                  <a:solidFill>
                    <a:schemeClr val="tx1"/>
                  </a:solidFill>
                </a:endParaRPr>
              </a:p>
              <a:p>
                <a14:m>
                  <m:oMath xmlns:m="http://schemas.openxmlformats.org/officeDocument/2006/math">
                    <m:func>
                      <m:funcPr>
                        <m:ctrlPr>
                          <a:rPr lang="en-GB" i="1">
                            <a:solidFill>
                              <a:schemeClr val="tx1"/>
                            </a:solidFill>
                            <a:latin typeface="Cambria Math" panose="02040503050406030204" pitchFamily="18" charset="0"/>
                          </a:rPr>
                        </m:ctrlPr>
                      </m:funcPr>
                      <m:fName>
                        <m:r>
                          <m:rPr>
                            <m:sty m:val="p"/>
                          </m:rPr>
                          <a:rPr lang="en-US">
                            <a:solidFill>
                              <a:schemeClr val="tx1"/>
                            </a:solidFill>
                            <a:latin typeface="Cambria Math"/>
                          </a:rPr>
                          <m:t>cos</m:t>
                        </m:r>
                      </m:fName>
                      <m:e>
                        <m:r>
                          <a:rPr lang="en-US" i="1">
                            <a:solidFill>
                              <a:schemeClr val="tx1"/>
                            </a:solidFill>
                            <a:latin typeface="Cambria Math"/>
                          </a:rPr>
                          <m:t>𝛼</m:t>
                        </m:r>
                        <m:r>
                          <a:rPr lang="en-US" i="1">
                            <a:solidFill>
                              <a:schemeClr val="tx1"/>
                            </a:solidFill>
                            <a:latin typeface="Cambria Math"/>
                          </a:rPr>
                          <m:t>=1</m:t>
                        </m:r>
                      </m:e>
                    </m:func>
                  </m:oMath>
                </a14:m>
                <a:endParaRPr lang="en-GB" dirty="0">
                  <a:solidFill>
                    <a:schemeClr val="tx1"/>
                  </a:solidFill>
                </a:endParaRPr>
              </a:p>
              <a:p>
                <a:pPr marL="0" indent="0">
                  <a:buNone/>
                </a:pPr>
                <a:r>
                  <a:rPr lang="en-US" dirty="0">
                    <a:solidFill>
                      <a:schemeClr val="tx1"/>
                    </a:solidFill>
                  </a:rPr>
                  <a:t> </a:t>
                </a:r>
                <a:endParaRPr lang="en-GB" dirty="0">
                  <a:solidFill>
                    <a:schemeClr val="tx1"/>
                  </a:solidFill>
                </a:endParaRPr>
              </a:p>
              <a:p>
                <a14:m>
                  <m:oMath xmlns:m="http://schemas.openxmlformats.org/officeDocument/2006/math">
                    <m:r>
                      <a:rPr lang="en-US" i="1">
                        <a:solidFill>
                          <a:schemeClr val="tx1"/>
                        </a:solidFill>
                        <a:latin typeface="Cambria Math"/>
                      </a:rPr>
                      <m:t>𝛼</m:t>
                    </m:r>
                    <m:r>
                      <a:rPr lang="en-US" i="1">
                        <a:solidFill>
                          <a:schemeClr val="tx1"/>
                        </a:solidFill>
                        <a:latin typeface="Cambria Math"/>
                      </a:rPr>
                      <m:t>=0</m:t>
                    </m:r>
                  </m:oMath>
                </a14:m>
                <a:endParaRPr lang="en-GB" dirty="0">
                  <a:solidFill>
                    <a:schemeClr val="tx1"/>
                  </a:solidFill>
                </a:endParaRPr>
              </a:p>
              <a:p>
                <a:pPr marL="0" indent="0">
                  <a:buNone/>
                </a:pPr>
                <a:endParaRPr lang="en-GB" dirty="0">
                  <a:solidFill>
                    <a:schemeClr val="tx1"/>
                  </a:solidFill>
                </a:endParaRPr>
              </a:p>
              <a:p>
                <a14:m>
                  <m:oMath xmlns:m="http://schemas.openxmlformats.org/officeDocument/2006/math">
                    <m:r>
                      <a:rPr lang="en-US" i="1" smtClean="0">
                        <a:solidFill>
                          <a:schemeClr val="tx1"/>
                        </a:solidFill>
                        <a:latin typeface="Cambria Math"/>
                      </a:rPr>
                      <m:t>𝑥</m:t>
                    </m:r>
                    <m:r>
                      <a:rPr lang="en-US" i="1" smtClean="0">
                        <a:solidFill>
                          <a:schemeClr val="tx1"/>
                        </a:solidFill>
                        <a:latin typeface="Cambria Math"/>
                      </a:rPr>
                      <m:t>=</m:t>
                    </m:r>
                    <m:func>
                      <m:funcPr>
                        <m:ctrlPr>
                          <a:rPr lang="en-GB" i="1">
                            <a:solidFill>
                              <a:schemeClr val="tx1"/>
                            </a:solidFill>
                            <a:latin typeface="Cambria Math" panose="02040503050406030204" pitchFamily="18" charset="0"/>
                          </a:rPr>
                        </m:ctrlPr>
                      </m:funcPr>
                      <m:fName>
                        <m:r>
                          <m:rPr>
                            <m:sty m:val="p"/>
                          </m:rPr>
                          <a:rPr lang="da-DK" b="0" i="0" smtClean="0">
                            <a:solidFill>
                              <a:schemeClr val="tx1"/>
                            </a:solidFill>
                            <a:latin typeface="Cambria Math"/>
                          </a:rPr>
                          <m:t>A</m:t>
                        </m:r>
                        <m:r>
                          <m:rPr>
                            <m:sty m:val="p"/>
                          </m:rPr>
                          <a:rPr lang="en-US">
                            <a:solidFill>
                              <a:schemeClr val="tx1"/>
                            </a:solidFill>
                            <a:latin typeface="Cambria Math"/>
                          </a:rPr>
                          <m:t>cos</m:t>
                        </m:r>
                      </m:fName>
                      <m:e>
                        <m:r>
                          <a:rPr lang="en-US" i="1">
                            <a:solidFill>
                              <a:schemeClr val="tx1"/>
                            </a:solidFill>
                            <a:latin typeface="Cambria Math"/>
                          </a:rPr>
                          <m:t>𝜔</m:t>
                        </m:r>
                        <m:r>
                          <a:rPr lang="en-US" i="1">
                            <a:solidFill>
                              <a:schemeClr val="tx1"/>
                            </a:solidFill>
                            <a:latin typeface="Cambria Math"/>
                          </a:rPr>
                          <m:t>𝑡</m:t>
                        </m:r>
                      </m:e>
                    </m:func>
                  </m:oMath>
                </a14:m>
                <a:endParaRPr lang="en-GB" dirty="0">
                  <a:solidFill>
                    <a:schemeClr val="tx1"/>
                  </a:solidFill>
                </a:endParaRPr>
              </a:p>
              <a:p>
                <a:endParaRPr lang="en-GB" dirty="0">
                  <a:solidFill>
                    <a:schemeClr val="tx1"/>
                  </a:solidFill>
                </a:endParaRPr>
              </a:p>
              <a:p>
                <a14:m>
                  <m:oMath xmlns:m="http://schemas.openxmlformats.org/officeDocument/2006/math">
                    <m:r>
                      <a:rPr lang="en-US" i="1">
                        <a:solidFill>
                          <a:schemeClr val="tx1"/>
                        </a:solidFill>
                        <a:latin typeface="Cambria Math"/>
                      </a:rPr>
                      <m:t>𝑥</m:t>
                    </m:r>
                    <m:r>
                      <a:rPr lang="en-US" i="1">
                        <a:solidFill>
                          <a:schemeClr val="tx1"/>
                        </a:solidFill>
                        <a:latin typeface="Cambria Math"/>
                      </a:rPr>
                      <m:t>=</m:t>
                    </m:r>
                    <m:r>
                      <a:rPr lang="da-DK" b="0" i="1" smtClean="0">
                        <a:solidFill>
                          <a:schemeClr val="tx1"/>
                        </a:solidFill>
                        <a:latin typeface="Cambria Math"/>
                      </a:rPr>
                      <m:t>𝐴</m:t>
                    </m:r>
                    <m:func>
                      <m:funcPr>
                        <m:ctrlPr>
                          <a:rPr lang="en-GB" i="1">
                            <a:solidFill>
                              <a:schemeClr val="tx1"/>
                            </a:solidFill>
                            <a:latin typeface="Cambria Math" panose="02040503050406030204" pitchFamily="18" charset="0"/>
                          </a:rPr>
                        </m:ctrlPr>
                      </m:funcPr>
                      <m:fName>
                        <m:r>
                          <m:rPr>
                            <m:sty m:val="p"/>
                          </m:rPr>
                          <a:rPr lang="en-US">
                            <a:solidFill>
                              <a:schemeClr val="tx1"/>
                            </a:solidFill>
                            <a:latin typeface="Cambria Math"/>
                          </a:rPr>
                          <m:t>cos</m:t>
                        </m:r>
                      </m:fName>
                      <m:e>
                        <m:rad>
                          <m:radPr>
                            <m:degHide m:val="on"/>
                            <m:ctrlPr>
                              <a:rPr lang="en-GB" i="1">
                                <a:solidFill>
                                  <a:schemeClr val="tx1"/>
                                </a:solidFill>
                                <a:latin typeface="Cambria Math" panose="02040503050406030204" pitchFamily="18" charset="0"/>
                              </a:rPr>
                            </m:ctrlPr>
                          </m:radPr>
                          <m:deg/>
                          <m:e>
                            <m:f>
                              <m:fPr>
                                <m:type m:val="skw"/>
                                <m:ctrlPr>
                                  <a:rPr lang="en-GB" i="1">
                                    <a:solidFill>
                                      <a:schemeClr val="tx1"/>
                                    </a:solidFill>
                                    <a:latin typeface="Cambria Math" panose="02040503050406030204" pitchFamily="18" charset="0"/>
                                  </a:rPr>
                                </m:ctrlPr>
                              </m:fPr>
                              <m:num>
                                <m:r>
                                  <a:rPr lang="en-US" i="1">
                                    <a:solidFill>
                                      <a:schemeClr val="tx1"/>
                                    </a:solidFill>
                                    <a:latin typeface="Cambria Math"/>
                                  </a:rPr>
                                  <m:t>𝜆</m:t>
                                </m:r>
                              </m:num>
                              <m:den>
                                <m:r>
                                  <a:rPr lang="en-US" i="1">
                                    <a:solidFill>
                                      <a:schemeClr val="tx1"/>
                                    </a:solidFill>
                                    <a:latin typeface="Cambria Math"/>
                                  </a:rPr>
                                  <m:t>𝑚𝑙</m:t>
                                </m:r>
                              </m:den>
                            </m:f>
                          </m:e>
                        </m:rad>
                        <m:r>
                          <a:rPr lang="en-US" i="1">
                            <a:solidFill>
                              <a:schemeClr val="tx1"/>
                            </a:solidFill>
                            <a:latin typeface="Cambria Math"/>
                          </a:rPr>
                          <m:t> </m:t>
                        </m:r>
                      </m:e>
                    </m:func>
                    <m:r>
                      <a:rPr lang="en-US" i="1">
                        <a:solidFill>
                          <a:schemeClr val="tx1"/>
                        </a:solidFill>
                        <a:latin typeface="Cambria Math"/>
                      </a:rPr>
                      <m:t>𝑡</m:t>
                    </m:r>
                    <m:r>
                      <a:rPr lang="en-US" b="0" i="1" smtClean="0">
                        <a:solidFill>
                          <a:schemeClr val="tx1"/>
                        </a:solidFill>
                        <a:latin typeface="Cambria Math" panose="02040503050406030204" pitchFamily="18" charset="0"/>
                      </a:rPr>
                      <m:t>=</m:t>
                    </m:r>
                    <m:r>
                      <a:rPr lang="da-DK" i="1">
                        <a:latin typeface="Cambria Math"/>
                      </a:rPr>
                      <m:t>𝐴</m:t>
                    </m:r>
                    <m:func>
                      <m:funcPr>
                        <m:ctrlPr>
                          <a:rPr lang="en-GB" i="1">
                            <a:latin typeface="Cambria Math" panose="02040503050406030204" pitchFamily="18" charset="0"/>
                          </a:rPr>
                        </m:ctrlPr>
                      </m:funcPr>
                      <m:fName>
                        <m:r>
                          <m:rPr>
                            <m:sty m:val="p"/>
                          </m:rPr>
                          <a:rPr lang="en-US">
                            <a:latin typeface="Cambria Math"/>
                          </a:rPr>
                          <m:t>cos</m:t>
                        </m:r>
                      </m:fName>
                      <m:e>
                        <m:rad>
                          <m:radPr>
                            <m:degHide m:val="on"/>
                            <m:ctrlPr>
                              <a:rPr lang="en-GB" i="1">
                                <a:latin typeface="Cambria Math" panose="02040503050406030204" pitchFamily="18" charset="0"/>
                              </a:rPr>
                            </m:ctrlPr>
                          </m:radPr>
                          <m:deg/>
                          <m:e>
                            <m:f>
                              <m:fPr>
                                <m:type m:val="skw"/>
                                <m:ctrlPr>
                                  <a:rPr lang="en-GB" i="1">
                                    <a:latin typeface="Cambria Math" panose="02040503050406030204" pitchFamily="18" charset="0"/>
                                  </a:rPr>
                                </m:ctrlPr>
                              </m:fPr>
                              <m:num>
                                <m:r>
                                  <a:rPr lang="en-US" b="0" i="1" smtClean="0">
                                    <a:latin typeface="Cambria Math" panose="02040503050406030204" pitchFamily="18" charset="0"/>
                                  </a:rPr>
                                  <m:t>𝑘</m:t>
                                </m:r>
                              </m:num>
                              <m:den>
                                <m:r>
                                  <a:rPr lang="en-US" i="1">
                                    <a:latin typeface="Cambria Math"/>
                                  </a:rPr>
                                  <m:t>𝑚</m:t>
                                </m:r>
                              </m:den>
                            </m:f>
                          </m:e>
                        </m:rad>
                        <m:r>
                          <a:rPr lang="en-US" i="1">
                            <a:latin typeface="Cambria Math"/>
                          </a:rPr>
                          <m:t> </m:t>
                        </m:r>
                      </m:e>
                    </m:func>
                    <m:r>
                      <m:rPr>
                        <m:sty m:val="p"/>
                      </m:rPr>
                      <a:rPr lang="en-US" b="0" i="0" smtClean="0">
                        <a:latin typeface="Cambria Math" panose="02040503050406030204" pitchFamily="18" charset="0"/>
                      </a:rPr>
                      <m:t>t</m:t>
                    </m:r>
                  </m:oMath>
                </a14:m>
                <a:endParaRPr lang="en-GB" dirty="0" smtClean="0">
                  <a:solidFill>
                    <a:schemeClr val="tx1"/>
                  </a:solidFill>
                </a:endParaRPr>
              </a:p>
              <a:p>
                <a:r>
                  <a:rPr lang="en-GB" dirty="0" smtClean="0"/>
                  <a:t>since spring constant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rPr>
                          <m:t>𝑙</m:t>
                        </m:r>
                      </m:den>
                    </m:f>
                  </m:oMath>
                </a14:m>
                <a:endParaRPr lang="en-GB" dirty="0" smtClean="0">
                  <a:solidFill>
                    <a:schemeClr val="tx1"/>
                  </a:solidFill>
                </a:endParaRPr>
              </a:p>
              <a:p>
                <a:endParaRPr lang="en-GB" dirty="0">
                  <a:solidFill>
                    <a:schemeClr val="tx1"/>
                  </a:solidFill>
                </a:endParaRPr>
              </a:p>
              <a:p>
                <a:pPr marL="0" indent="0">
                  <a:buNone/>
                </a:pPr>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038600" y="1143000"/>
                <a:ext cx="4953000" cy="5562600"/>
              </a:xfrm>
              <a:blipFill>
                <a:blip r:embed="rId3"/>
                <a:stretch>
                  <a:fillRect l="-1355" t="-1645" r="-616"/>
                </a:stretch>
              </a:blipFill>
            </p:spPr>
            <p:txBody>
              <a:bodyPr/>
              <a:lstStyle/>
              <a:p>
                <a:r>
                  <a:rPr lang="en-US">
                    <a:noFill/>
                  </a:rPr>
                  <a:t> </a:t>
                </a:r>
              </a:p>
            </p:txBody>
          </p:sp>
        </mc:Fallback>
      </mc:AlternateContent>
    </p:spTree>
    <p:extLst>
      <p:ext uri="{BB962C8B-B14F-4D97-AF65-F5344CB8AC3E}">
        <p14:creationId xmlns:p14="http://schemas.microsoft.com/office/powerpoint/2010/main" val="30856677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OSCILLATION </a:t>
            </a:r>
            <a:r>
              <a:rPr lang="en-US" dirty="0"/>
              <a:t>OF A MASS ON A SMOOTH HORIZONTAL </a:t>
            </a:r>
            <a:r>
              <a:rPr lang="en-US" dirty="0" smtClean="0"/>
              <a:t>PLANE</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648200" y="1600200"/>
                <a:ext cx="4343400" cy="5257800"/>
              </a:xfrm>
            </p:spPr>
            <p:txBody>
              <a:bodyPr>
                <a:normAutofit fontScale="85000" lnSpcReduction="10000"/>
              </a:bodyPr>
              <a:lstStyle/>
              <a:p>
                <a:pPr marL="0" indent="0">
                  <a:buNone/>
                </a:pPr>
                <a:r>
                  <a:rPr lang="en-US" dirty="0" smtClean="0"/>
                  <a:t>	EQUATION </a:t>
                </a:r>
                <a:r>
                  <a:rPr lang="en-US" dirty="0"/>
                  <a:t>OF MOTION</a:t>
                </a:r>
                <a:endParaRPr lang="en-GB" dirty="0"/>
              </a:p>
              <a:p>
                <a:pPr marL="0" indent="0">
                  <a:buNone/>
                </a:pPr>
                <a:r>
                  <a:rPr lang="en-US" dirty="0"/>
                  <a:t>Since g acts vertically </a:t>
                </a:r>
                <a:r>
                  <a:rPr lang="en-US" dirty="0" smtClean="0"/>
                  <a:t>downwards </a:t>
                </a:r>
                <a:r>
                  <a:rPr lang="en-US" dirty="0"/>
                  <a:t>it has no component in the horizontal direction of </a:t>
                </a:r>
                <a:r>
                  <a:rPr lang="en-US" dirty="0" smtClean="0"/>
                  <a:t>motion</a:t>
                </a:r>
                <a:endParaRPr lang="en-GB" dirty="0"/>
              </a:p>
              <a:p>
                <a:pPr marL="0" indent="0">
                  <a:buNone/>
                </a:pPr>
                <a:r>
                  <a:rPr lang="en-US" dirty="0"/>
                  <a:t> </a:t>
                </a:r>
                <a:endParaRPr lang="en-GB" dirty="0"/>
              </a:p>
              <a:p>
                <a14:m>
                  <m:oMath xmlns:m="http://schemas.openxmlformats.org/officeDocument/2006/math">
                    <m:nary>
                      <m:naryPr>
                        <m:chr m:val="∑"/>
                        <m:limLoc m:val="undOvr"/>
                        <m:subHide m:val="on"/>
                        <m:supHide m:val="on"/>
                        <m:ctrlPr>
                          <a:rPr lang="en-GB" i="1">
                            <a:latin typeface="Cambria Math" panose="02040503050406030204" pitchFamily="18" charset="0"/>
                          </a:rPr>
                        </m:ctrlPr>
                      </m:naryPr>
                      <m:sub/>
                      <m:sup/>
                      <m:e>
                        <m:r>
                          <a:rPr lang="en-US" i="1">
                            <a:latin typeface="Cambria Math"/>
                          </a:rPr>
                          <m:t>𝐹</m:t>
                        </m:r>
                        <m:r>
                          <a:rPr lang="en-US" i="1">
                            <a:latin typeface="Cambria Math"/>
                          </a:rPr>
                          <m:t>=</m:t>
                        </m:r>
                        <m:r>
                          <a:rPr lang="en-US" i="1">
                            <a:latin typeface="Cambria Math"/>
                          </a:rPr>
                          <m:t>𝑚𝑎</m:t>
                        </m:r>
                      </m:e>
                    </m:nary>
                  </m:oMath>
                </a14:m>
                <a:endParaRPr lang="en-GB" dirty="0"/>
              </a:p>
              <a:p>
                <a14:m>
                  <m:oMath xmlns:m="http://schemas.openxmlformats.org/officeDocument/2006/math">
                    <m:r>
                      <a:rPr lang="en-US" i="1">
                        <a:latin typeface="Cambria Math"/>
                      </a:rPr>
                      <m:t>𝐹</m:t>
                    </m:r>
                    <m:r>
                      <a:rPr lang="en-US" i="1">
                        <a:latin typeface="Cambria Math"/>
                      </a:rPr>
                      <m:t>=</m:t>
                    </m:r>
                    <m:f>
                      <m:fPr>
                        <m:ctrlPr>
                          <a:rPr lang="en-GB" i="1">
                            <a:latin typeface="Cambria Math" panose="02040503050406030204" pitchFamily="18" charset="0"/>
                          </a:rPr>
                        </m:ctrlPr>
                      </m:fPr>
                      <m:num>
                        <m:r>
                          <a:rPr lang="en-US" i="1">
                            <a:latin typeface="Cambria Math"/>
                          </a:rPr>
                          <m:t>𝜆</m:t>
                        </m:r>
                        <m:r>
                          <a:rPr lang="en-US" i="1">
                            <a:latin typeface="Cambria Math"/>
                          </a:rPr>
                          <m:t>𝑥</m:t>
                        </m:r>
                      </m:num>
                      <m:den>
                        <m:r>
                          <a:rPr lang="en-US" i="1">
                            <a:latin typeface="Cambria Math"/>
                          </a:rPr>
                          <m:t>𝑙</m:t>
                        </m:r>
                      </m:den>
                    </m:f>
                    <m:r>
                      <a:rPr lang="en-US" i="1">
                        <a:latin typeface="Cambria Math"/>
                      </a:rPr>
                      <m:t>=−</m:t>
                    </m:r>
                    <m:r>
                      <a:rPr lang="en-US" i="1">
                        <a:latin typeface="Cambria Math"/>
                      </a:rPr>
                      <m:t>𝑚</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𝑑</m:t>
                            </m:r>
                          </m:e>
                          <m:sup>
                            <m:r>
                              <a:rPr lang="en-US" i="1">
                                <a:latin typeface="Cambria Math"/>
                              </a:rPr>
                              <m:t>2</m:t>
                            </m:r>
                          </m:sup>
                        </m:sSup>
                        <m:r>
                          <a:rPr lang="en-US" i="1">
                            <a:latin typeface="Cambria Math"/>
                          </a:rPr>
                          <m:t>𝑥</m:t>
                        </m:r>
                      </m:num>
                      <m:den>
                        <m:r>
                          <a:rPr lang="en-US" i="1">
                            <a:latin typeface="Cambria Math"/>
                          </a:rPr>
                          <m:t>𝑑</m:t>
                        </m:r>
                        <m:sSup>
                          <m:sSupPr>
                            <m:ctrlPr>
                              <a:rPr lang="en-GB" i="1">
                                <a:latin typeface="Cambria Math" panose="02040503050406030204" pitchFamily="18" charset="0"/>
                              </a:rPr>
                            </m:ctrlPr>
                          </m:sSupPr>
                          <m:e>
                            <m:r>
                              <a:rPr lang="en-US" i="1">
                                <a:latin typeface="Cambria Math"/>
                              </a:rPr>
                              <m:t>𝑡</m:t>
                            </m:r>
                          </m:e>
                          <m:sup>
                            <m:r>
                              <a:rPr lang="en-US" i="1">
                                <a:latin typeface="Cambria Math"/>
                              </a:rPr>
                              <m:t>2</m:t>
                            </m:r>
                          </m:sup>
                        </m:sSup>
                      </m:den>
                    </m:f>
                  </m:oMath>
                </a14:m>
                <a:endParaRPr lang="en-GB" dirty="0"/>
              </a:p>
              <a:p>
                <a14:m>
                  <m:oMath xmlns:m="http://schemas.openxmlformats.org/officeDocument/2006/math">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𝑑</m:t>
                            </m:r>
                          </m:e>
                          <m:sup>
                            <m:r>
                              <a:rPr lang="en-US" i="1">
                                <a:latin typeface="Cambria Math"/>
                              </a:rPr>
                              <m:t>2</m:t>
                            </m:r>
                          </m:sup>
                        </m:sSup>
                        <m:r>
                          <a:rPr lang="en-US" i="1">
                            <a:latin typeface="Cambria Math"/>
                          </a:rPr>
                          <m:t>𝑥</m:t>
                        </m:r>
                      </m:num>
                      <m:den>
                        <m:r>
                          <a:rPr lang="en-US" i="1">
                            <a:latin typeface="Cambria Math"/>
                          </a:rPr>
                          <m:t>𝑑</m:t>
                        </m:r>
                        <m:sSup>
                          <m:sSupPr>
                            <m:ctrlPr>
                              <a:rPr lang="en-GB" i="1">
                                <a:latin typeface="Cambria Math" panose="02040503050406030204" pitchFamily="18" charset="0"/>
                              </a:rPr>
                            </m:ctrlPr>
                          </m:sSupPr>
                          <m:e>
                            <m:r>
                              <a:rPr lang="en-US" i="1">
                                <a:latin typeface="Cambria Math"/>
                              </a:rPr>
                              <m:t>𝑡</m:t>
                            </m:r>
                          </m:e>
                          <m:sup>
                            <m:r>
                              <a:rPr lang="en-US" i="1">
                                <a:latin typeface="Cambria Math"/>
                              </a:rPr>
                              <m:t>2</m:t>
                            </m:r>
                          </m:sup>
                        </m:sSup>
                      </m:den>
                    </m:f>
                    <m:r>
                      <a:rPr lang="en-US" i="1">
                        <a:latin typeface="Cambria Math"/>
                      </a:rPr>
                      <m:t>=−</m:t>
                    </m:r>
                    <m:f>
                      <m:fPr>
                        <m:ctrlPr>
                          <a:rPr lang="en-GB" i="1">
                            <a:latin typeface="Cambria Math" panose="02040503050406030204" pitchFamily="18" charset="0"/>
                          </a:rPr>
                        </m:ctrlPr>
                      </m:fPr>
                      <m:num>
                        <m:r>
                          <a:rPr lang="en-US" i="1">
                            <a:latin typeface="Cambria Math"/>
                          </a:rPr>
                          <m:t>𝜆</m:t>
                        </m:r>
                      </m:num>
                      <m:den>
                        <m:r>
                          <a:rPr lang="en-US" i="1">
                            <a:latin typeface="Cambria Math"/>
                          </a:rPr>
                          <m:t>𝑚𝑙</m:t>
                        </m:r>
                      </m:den>
                    </m:f>
                    <m:r>
                      <a:rPr lang="en-US" i="1">
                        <a:latin typeface="Cambria Math"/>
                      </a:rPr>
                      <m:t>𝑥</m:t>
                    </m:r>
                  </m:oMath>
                </a14:m>
                <a:endParaRPr lang="en-GB" dirty="0"/>
              </a:p>
              <a:p>
                <a14:m>
                  <m:oMath xmlns:m="http://schemas.openxmlformats.org/officeDocument/2006/math">
                    <m:sSup>
                      <m:sSupPr>
                        <m:ctrlPr>
                          <a:rPr lang="en-GB" i="1">
                            <a:latin typeface="Cambria Math" panose="02040503050406030204" pitchFamily="18" charset="0"/>
                          </a:rPr>
                        </m:ctrlPr>
                      </m:sSupPr>
                      <m:e>
                        <m:r>
                          <a:rPr lang="en-US" i="1">
                            <a:latin typeface="Cambria Math"/>
                          </a:rPr>
                          <m:t>𝜔</m:t>
                        </m:r>
                      </m:e>
                      <m:sup>
                        <m:r>
                          <a:rPr lang="en-US" i="1">
                            <a:latin typeface="Cambria Math"/>
                          </a:rPr>
                          <m:t>2</m:t>
                        </m:r>
                      </m:sup>
                    </m:sSup>
                    <m:r>
                      <a:rPr lang="en-US" i="1">
                        <a:latin typeface="Cambria Math"/>
                      </a:rPr>
                      <m:t>=</m:t>
                    </m:r>
                    <m:f>
                      <m:fPr>
                        <m:ctrlPr>
                          <a:rPr lang="en-GB" i="1">
                            <a:latin typeface="Cambria Math" panose="02040503050406030204" pitchFamily="18" charset="0"/>
                          </a:rPr>
                        </m:ctrlPr>
                      </m:fPr>
                      <m:num>
                        <m:r>
                          <a:rPr lang="en-US" i="1">
                            <a:latin typeface="Cambria Math"/>
                          </a:rPr>
                          <m:t>𝜆</m:t>
                        </m:r>
                      </m:num>
                      <m:den>
                        <m:r>
                          <a:rPr lang="en-US" i="1">
                            <a:latin typeface="Cambria Math"/>
                          </a:rPr>
                          <m:t>𝑚𝑙</m:t>
                        </m:r>
                      </m:den>
                    </m:f>
                  </m:oMath>
                </a14:m>
                <a:r>
                  <a:rPr lang="en-US" dirty="0"/>
                  <a:t> </a:t>
                </a:r>
                <a:endParaRPr lang="en-GB" dirty="0"/>
              </a:p>
              <a:p>
                <a14:m>
                  <m:oMath xmlns:m="http://schemas.openxmlformats.org/officeDocument/2006/math">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a:rPr>
                              <m:t>𝑑</m:t>
                            </m:r>
                          </m:e>
                          <m:sup>
                            <m:r>
                              <a:rPr lang="en-US" i="1">
                                <a:latin typeface="Cambria Math"/>
                              </a:rPr>
                              <m:t>2</m:t>
                            </m:r>
                          </m:sup>
                        </m:sSup>
                        <m:r>
                          <a:rPr lang="en-US" i="1">
                            <a:latin typeface="Cambria Math"/>
                          </a:rPr>
                          <m:t>𝑥</m:t>
                        </m:r>
                      </m:num>
                      <m:den>
                        <m:r>
                          <a:rPr lang="en-US" i="1">
                            <a:latin typeface="Cambria Math"/>
                          </a:rPr>
                          <m:t>𝑑</m:t>
                        </m:r>
                        <m:sSup>
                          <m:sSupPr>
                            <m:ctrlPr>
                              <a:rPr lang="en-GB" i="1">
                                <a:latin typeface="Cambria Math" panose="02040503050406030204" pitchFamily="18" charset="0"/>
                              </a:rPr>
                            </m:ctrlPr>
                          </m:sSupPr>
                          <m:e>
                            <m:r>
                              <a:rPr lang="en-US" i="1">
                                <a:latin typeface="Cambria Math"/>
                              </a:rPr>
                              <m:t>𝑡</m:t>
                            </m:r>
                          </m:e>
                          <m:sup>
                            <m:r>
                              <a:rPr lang="en-US" i="1">
                                <a:latin typeface="Cambria Math"/>
                              </a:rPr>
                              <m:t>2</m:t>
                            </m:r>
                          </m:sup>
                        </m:sSup>
                      </m:den>
                    </m:f>
                    <m:r>
                      <a:rPr lang="en-US" i="1">
                        <a:latin typeface="Cambria Math"/>
                      </a:rPr>
                      <m:t>=−</m:t>
                    </m:r>
                    <m:sSup>
                      <m:sSupPr>
                        <m:ctrlPr>
                          <a:rPr lang="en-GB" i="1">
                            <a:latin typeface="Cambria Math" panose="02040503050406030204" pitchFamily="18" charset="0"/>
                          </a:rPr>
                        </m:ctrlPr>
                      </m:sSupPr>
                      <m:e>
                        <m:r>
                          <a:rPr lang="en-US" i="1">
                            <a:latin typeface="Cambria Math"/>
                          </a:rPr>
                          <m:t>𝜔</m:t>
                        </m:r>
                      </m:e>
                      <m:sup>
                        <m:r>
                          <a:rPr lang="en-US" i="1">
                            <a:latin typeface="Cambria Math"/>
                          </a:rPr>
                          <m:t>2</m:t>
                        </m:r>
                      </m:sup>
                    </m:sSup>
                    <m:r>
                      <a:rPr lang="en-US" i="1">
                        <a:latin typeface="Cambria Math"/>
                      </a:rPr>
                      <m:t>𝑥</m:t>
                    </m:r>
                  </m:oMath>
                </a14:m>
                <a:endParaRPr lang="en-GB" dirty="0"/>
              </a:p>
              <a:p>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648200" y="1600200"/>
                <a:ext cx="4343400" cy="5257800"/>
              </a:xfrm>
              <a:blipFill rotWithShape="1">
                <a:blip r:embed="rId2"/>
                <a:stretch>
                  <a:fillRect l="-3090" t="-1624" r="-2669" b="-7193"/>
                </a:stretch>
              </a:blipFill>
            </p:spPr>
            <p:txBody>
              <a:bodyPr/>
              <a:lstStyle/>
              <a:p>
                <a:r>
                  <a:rPr lang="en-GB">
                    <a:noFill/>
                  </a:rPr>
                  <a:t> </a:t>
                </a:r>
              </a:p>
            </p:txBody>
          </p:sp>
        </mc:Fallback>
      </mc:AlternateContent>
      <p:pic>
        <p:nvPicPr>
          <p:cNvPr id="3074"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01242" y="1964974"/>
            <a:ext cx="4394558" cy="413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3134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Simple Pendulum</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smtClean="0"/>
                  <a:t>Prove that the period of a simple pendulum is given as </a:t>
                </a:r>
              </a:p>
              <a:p>
                <a:endParaRPr lang="en-US" dirty="0" smtClean="0"/>
              </a:p>
              <a:p>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ad>
                      <m:radPr>
                        <m:degHide m:val="on"/>
                        <m:ctrlPr>
                          <a:rPr lang="en-US" b="0" i="1" smtClean="0">
                            <a:latin typeface="Cambria Math" panose="02040503050406030204" pitchFamily="18" charset="0"/>
                            <a:ea typeface="Cambria Math" panose="02040503050406030204" pitchFamily="18" charset="0"/>
                          </a:rPr>
                        </m:ctrlPr>
                      </m:radPr>
                      <m:deg/>
                      <m:e>
                        <m:f>
                          <m:fPr>
                            <m:type m:val="skw"/>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𝑔</m:t>
                            </m:r>
                          </m:den>
                        </m:f>
                      </m:e>
                    </m:rad>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704" t="-1752" r="-1111"/>
                </a:stretch>
              </a:blipFill>
            </p:spPr>
            <p:txBody>
              <a:bodyPr/>
              <a:lstStyle/>
              <a:p>
                <a:r>
                  <a:rPr lang="en-US">
                    <a:noFill/>
                  </a:rPr>
                  <a:t> </a:t>
                </a:r>
              </a:p>
            </p:txBody>
          </p:sp>
        </mc:Fallback>
      </mc:AlternateContent>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862" y="2362200"/>
            <a:ext cx="5715001" cy="3657600"/>
          </a:xfrm>
          <a:prstGeom prst="rect">
            <a:avLst/>
          </a:prstGeom>
        </p:spPr>
      </p:pic>
    </p:spTree>
    <p:extLst>
      <p:ext uri="{BB962C8B-B14F-4D97-AF65-F5344CB8AC3E}">
        <p14:creationId xmlns:p14="http://schemas.microsoft.com/office/powerpoint/2010/main" val="7334717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Damped Oscillation </a:t>
            </a:r>
            <a:r>
              <a:rPr lang="en-US" dirty="0" smtClean="0"/>
              <a:t>motion</a:t>
            </a:r>
            <a:endParaRPr lang="en-GB" dirty="0"/>
          </a:p>
        </p:txBody>
      </p:sp>
      <p:sp>
        <p:nvSpPr>
          <p:cNvPr id="4" name="Content Placeholder 3"/>
          <p:cNvSpPr>
            <a:spLocks noGrp="1"/>
          </p:cNvSpPr>
          <p:nvPr>
            <p:ph sz="half" idx="2"/>
          </p:nvPr>
        </p:nvSpPr>
        <p:spPr>
          <a:xfrm>
            <a:off x="4648200" y="1600200"/>
            <a:ext cx="4267200" cy="5105400"/>
          </a:xfrm>
        </p:spPr>
        <p:txBody>
          <a:bodyPr>
            <a:normAutofit fontScale="85000" lnSpcReduction="20000"/>
          </a:bodyPr>
          <a:lstStyle/>
          <a:p>
            <a:pPr marL="0" indent="0">
              <a:buNone/>
            </a:pPr>
            <a:r>
              <a:rPr lang="da-DK" dirty="0"/>
              <a:t>This is a form oscillation in which dissipative force such as friction, retard the motion. This leads to lost in mechanical energy of the system.</a:t>
            </a:r>
          </a:p>
          <a:p>
            <a:endParaRPr lang="da-DK" dirty="0"/>
          </a:p>
          <a:p>
            <a:r>
              <a:rPr lang="da-DK" dirty="0"/>
              <a:t>Retarding force </a:t>
            </a:r>
          </a:p>
          <a:p>
            <a:r>
              <a:rPr lang="da-DK" dirty="0"/>
              <a:t>R= -bv</a:t>
            </a:r>
          </a:p>
          <a:p>
            <a:pPr marL="0" indent="0">
              <a:buNone/>
            </a:pPr>
            <a:r>
              <a:rPr lang="da-DK" dirty="0"/>
              <a:t>Where b is the damping coefficient</a:t>
            </a:r>
          </a:p>
          <a:p>
            <a:pPr marL="0" indent="0">
              <a:buNone/>
            </a:pPr>
            <a:endParaRPr lang="da-DK" dirty="0"/>
          </a:p>
          <a:p>
            <a:pPr marL="0" indent="0">
              <a:buNone/>
            </a:pPr>
            <a:r>
              <a:rPr lang="da-DK" dirty="0"/>
              <a:t>The storing force of spring system</a:t>
            </a:r>
          </a:p>
          <a:p>
            <a:pPr marL="0" indent="0">
              <a:buNone/>
            </a:pPr>
            <a:endParaRPr lang="da-DK" dirty="0"/>
          </a:p>
          <a:p>
            <a:pPr marL="0" indent="0">
              <a:buNone/>
            </a:pPr>
            <a:r>
              <a:rPr lang="da-DK" dirty="0"/>
              <a:t>F = -kx</a:t>
            </a:r>
          </a:p>
          <a:p>
            <a:pPr marL="0" indent="0">
              <a:buNone/>
            </a:pPr>
            <a:endParaRPr lang="da-DK" dirty="0"/>
          </a:p>
          <a:p>
            <a:pPr marL="0" indent="0">
              <a:buNone/>
            </a:pPr>
            <a:endParaRPr lang="en-GB" dirty="0"/>
          </a:p>
        </p:txBody>
      </p:sp>
      <p:pic>
        <p:nvPicPr>
          <p:cNvPr id="2050" name="Picture 2" descr="C:\Users\David Dotse\Desktop\New folder\oscda.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04553" y="1371600"/>
            <a:ext cx="4182176"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4754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0" y="304800"/>
                <a:ext cx="4495800" cy="6400800"/>
              </a:xfrm>
            </p:spPr>
            <p:txBody>
              <a:bodyPr>
                <a:normAutofit/>
              </a:bodyPr>
              <a:lstStyle/>
              <a:p>
                <a:r>
                  <a:rPr lang="da-DK" dirty="0" smtClean="0"/>
                  <a:t>From Newton’s Second Law of Motion</a:t>
                </a:r>
              </a:p>
              <a:p>
                <a:endParaRPr lang="da-DK" dirty="0"/>
              </a:p>
              <a:p>
                <a14:m>
                  <m:oMath xmlns:m="http://schemas.openxmlformats.org/officeDocument/2006/math">
                    <m:nary>
                      <m:naryPr>
                        <m:chr m:val="∑"/>
                        <m:subHide m:val="on"/>
                        <m:supHide m:val="on"/>
                        <m:ctrlPr>
                          <a:rPr lang="en-GB" i="1">
                            <a:latin typeface="Cambria Math" panose="02040503050406030204" pitchFamily="18" charset="0"/>
                          </a:rPr>
                        </m:ctrlPr>
                      </m:naryPr>
                      <m:sub/>
                      <m:sup/>
                      <m:e>
                        <m:sSub>
                          <m:sSubPr>
                            <m:ctrlPr>
                              <a:rPr lang="en-GB" i="1">
                                <a:latin typeface="Cambria Math" panose="02040503050406030204" pitchFamily="18" charset="0"/>
                              </a:rPr>
                            </m:ctrlPr>
                          </m:sSubPr>
                          <m:e>
                            <m:r>
                              <a:rPr lang="da-DK" i="1">
                                <a:latin typeface="Cambria Math"/>
                              </a:rPr>
                              <m:t>𝐹</m:t>
                            </m:r>
                          </m:e>
                          <m:sub>
                            <m:r>
                              <a:rPr lang="da-DK" i="1">
                                <a:latin typeface="Cambria Math"/>
                              </a:rPr>
                              <m:t>𝑥</m:t>
                            </m:r>
                          </m:sub>
                        </m:sSub>
                        <m:r>
                          <a:rPr lang="da-DK" i="1">
                            <a:latin typeface="Cambria Math"/>
                          </a:rPr>
                          <m:t>=−</m:t>
                        </m:r>
                        <m:r>
                          <a:rPr lang="da-DK" i="1">
                            <a:latin typeface="Cambria Math"/>
                          </a:rPr>
                          <m:t>𝑘𝑥</m:t>
                        </m:r>
                        <m:r>
                          <a:rPr lang="da-DK" i="1">
                            <a:latin typeface="Cambria Math"/>
                          </a:rPr>
                          <m:t>−</m:t>
                        </m:r>
                        <m:r>
                          <a:rPr lang="da-DK" i="1">
                            <a:latin typeface="Cambria Math"/>
                          </a:rPr>
                          <m:t>𝑏𝑣</m:t>
                        </m:r>
                        <m:r>
                          <a:rPr lang="da-DK" i="1">
                            <a:latin typeface="Cambria Math"/>
                          </a:rPr>
                          <m:t>=</m:t>
                        </m:r>
                        <m:r>
                          <a:rPr lang="da-DK" i="1">
                            <a:latin typeface="Cambria Math"/>
                          </a:rPr>
                          <m:t>𝑚</m:t>
                        </m:r>
                        <m:sSub>
                          <m:sSubPr>
                            <m:ctrlPr>
                              <a:rPr lang="da-DK" i="1">
                                <a:latin typeface="Cambria Math" panose="02040503050406030204" pitchFamily="18" charset="0"/>
                              </a:rPr>
                            </m:ctrlPr>
                          </m:sSubPr>
                          <m:e>
                            <m:r>
                              <a:rPr lang="da-DK" i="1">
                                <a:latin typeface="Cambria Math"/>
                              </a:rPr>
                              <m:t>𝑎</m:t>
                            </m:r>
                          </m:e>
                          <m:sub>
                            <m:r>
                              <a:rPr lang="da-DK" i="1">
                                <a:latin typeface="Cambria Math"/>
                              </a:rPr>
                              <m:t>𝑥</m:t>
                            </m:r>
                          </m:sub>
                        </m:sSub>
                      </m:e>
                    </m:nary>
                  </m:oMath>
                </a14:m>
                <a:endParaRPr lang="en-GB" dirty="0"/>
              </a:p>
              <a:p>
                <a14:m>
                  <m:oMath xmlns:m="http://schemas.openxmlformats.org/officeDocument/2006/math">
                    <m:r>
                      <a:rPr lang="da-DK" i="1">
                        <a:latin typeface="Cambria Math"/>
                      </a:rPr>
                      <m:t>−</m:t>
                    </m:r>
                    <m:r>
                      <a:rPr lang="da-DK" i="1">
                        <a:latin typeface="Cambria Math"/>
                      </a:rPr>
                      <m:t>𝑘𝑥</m:t>
                    </m:r>
                    <m:r>
                      <a:rPr lang="da-DK" i="1">
                        <a:latin typeface="Cambria Math"/>
                      </a:rPr>
                      <m:t>−</m:t>
                    </m:r>
                    <m:r>
                      <a:rPr lang="da-DK" i="1">
                        <a:latin typeface="Cambria Math"/>
                      </a:rPr>
                      <m:t>𝑏</m:t>
                    </m:r>
                    <m:f>
                      <m:fPr>
                        <m:ctrlPr>
                          <a:rPr lang="da-DK" i="1">
                            <a:latin typeface="Cambria Math" panose="02040503050406030204" pitchFamily="18" charset="0"/>
                          </a:rPr>
                        </m:ctrlPr>
                      </m:fPr>
                      <m:num>
                        <m:r>
                          <a:rPr lang="da-DK" i="1">
                            <a:latin typeface="Cambria Math"/>
                          </a:rPr>
                          <m:t>𝑑𝑥</m:t>
                        </m:r>
                      </m:num>
                      <m:den>
                        <m:r>
                          <a:rPr lang="da-DK" i="1">
                            <a:latin typeface="Cambria Math"/>
                          </a:rPr>
                          <m:t>𝑑𝑡</m:t>
                        </m:r>
                      </m:den>
                    </m:f>
                    <m:r>
                      <a:rPr lang="da-DK" i="1">
                        <a:latin typeface="Cambria Math"/>
                      </a:rPr>
                      <m:t>=</m:t>
                    </m:r>
                    <m:r>
                      <a:rPr lang="da-DK" i="1">
                        <a:latin typeface="Cambria Math"/>
                      </a:rPr>
                      <m:t>𝑚</m:t>
                    </m:r>
                    <m:f>
                      <m:fPr>
                        <m:ctrlPr>
                          <a:rPr lang="da-DK" i="1">
                            <a:latin typeface="Cambria Math" panose="02040503050406030204" pitchFamily="18" charset="0"/>
                          </a:rPr>
                        </m:ctrlPr>
                      </m:fPr>
                      <m:num>
                        <m:sSup>
                          <m:sSupPr>
                            <m:ctrlPr>
                              <a:rPr lang="da-DK" i="1">
                                <a:latin typeface="Cambria Math" panose="02040503050406030204" pitchFamily="18" charset="0"/>
                              </a:rPr>
                            </m:ctrlPr>
                          </m:sSupPr>
                          <m:e>
                            <m:r>
                              <a:rPr lang="da-DK" i="1">
                                <a:latin typeface="Cambria Math"/>
                              </a:rPr>
                              <m:t>𝑑</m:t>
                            </m:r>
                          </m:e>
                          <m:sup>
                            <m:r>
                              <a:rPr lang="da-DK" i="1">
                                <a:latin typeface="Cambria Math"/>
                              </a:rPr>
                              <m:t>2</m:t>
                            </m:r>
                          </m:sup>
                        </m:sSup>
                        <m:r>
                          <a:rPr lang="da-DK" i="1">
                            <a:latin typeface="Cambria Math"/>
                          </a:rPr>
                          <m:t>𝑥</m:t>
                        </m:r>
                      </m:num>
                      <m:den>
                        <m:sSup>
                          <m:sSupPr>
                            <m:ctrlPr>
                              <a:rPr lang="da-DK" i="1">
                                <a:latin typeface="Cambria Math" panose="02040503050406030204" pitchFamily="18" charset="0"/>
                              </a:rPr>
                            </m:ctrlPr>
                          </m:sSupPr>
                          <m:e>
                            <m:r>
                              <a:rPr lang="da-DK" i="1">
                                <a:latin typeface="Cambria Math"/>
                              </a:rPr>
                              <m:t>𝑑𝑡</m:t>
                            </m:r>
                          </m:e>
                          <m:sup>
                            <m:r>
                              <a:rPr lang="da-DK" i="1">
                                <a:latin typeface="Cambria Math"/>
                              </a:rPr>
                              <m:t>2</m:t>
                            </m:r>
                          </m:sup>
                        </m:sSup>
                      </m:den>
                    </m:f>
                  </m:oMath>
                </a14:m>
                <a:endParaRPr lang="da-DK" dirty="0"/>
              </a:p>
              <a:p>
                <a:endParaRPr lang="da-DK" dirty="0"/>
              </a:p>
              <a:p>
                <a14:m>
                  <m:oMath xmlns:m="http://schemas.openxmlformats.org/officeDocument/2006/math">
                    <m:r>
                      <a:rPr lang="da-DK" i="1">
                        <a:latin typeface="Cambria Math"/>
                      </a:rPr>
                      <m:t>𝑚</m:t>
                    </m:r>
                    <m:f>
                      <m:fPr>
                        <m:ctrlPr>
                          <a:rPr lang="da-DK" i="1">
                            <a:latin typeface="Cambria Math" panose="02040503050406030204" pitchFamily="18" charset="0"/>
                          </a:rPr>
                        </m:ctrlPr>
                      </m:fPr>
                      <m:num>
                        <m:sSup>
                          <m:sSupPr>
                            <m:ctrlPr>
                              <a:rPr lang="da-DK" i="1">
                                <a:latin typeface="Cambria Math" panose="02040503050406030204" pitchFamily="18" charset="0"/>
                              </a:rPr>
                            </m:ctrlPr>
                          </m:sSupPr>
                          <m:e>
                            <m:r>
                              <a:rPr lang="da-DK" i="1">
                                <a:latin typeface="Cambria Math"/>
                              </a:rPr>
                              <m:t>𝑑</m:t>
                            </m:r>
                          </m:e>
                          <m:sup>
                            <m:r>
                              <a:rPr lang="da-DK" i="1">
                                <a:latin typeface="Cambria Math"/>
                              </a:rPr>
                              <m:t>2</m:t>
                            </m:r>
                          </m:sup>
                        </m:sSup>
                        <m:r>
                          <a:rPr lang="da-DK" i="1">
                            <a:latin typeface="Cambria Math"/>
                          </a:rPr>
                          <m:t>𝑥</m:t>
                        </m:r>
                      </m:num>
                      <m:den>
                        <m:sSup>
                          <m:sSupPr>
                            <m:ctrlPr>
                              <a:rPr lang="da-DK" i="1">
                                <a:latin typeface="Cambria Math" panose="02040503050406030204" pitchFamily="18" charset="0"/>
                              </a:rPr>
                            </m:ctrlPr>
                          </m:sSupPr>
                          <m:e>
                            <m:r>
                              <a:rPr lang="da-DK" i="1">
                                <a:latin typeface="Cambria Math"/>
                              </a:rPr>
                              <m:t>𝑑𝑡</m:t>
                            </m:r>
                          </m:e>
                          <m:sup>
                            <m:r>
                              <a:rPr lang="da-DK" i="1">
                                <a:latin typeface="Cambria Math"/>
                              </a:rPr>
                              <m:t>2</m:t>
                            </m:r>
                          </m:sup>
                        </m:sSup>
                      </m:den>
                    </m:f>
                    <m:r>
                      <a:rPr lang="da-DK" i="1">
                        <a:latin typeface="Cambria Math"/>
                      </a:rPr>
                      <m:t>+</m:t>
                    </m:r>
                    <m:r>
                      <a:rPr lang="da-DK" i="1">
                        <a:latin typeface="Cambria Math"/>
                      </a:rPr>
                      <m:t>𝑏</m:t>
                    </m:r>
                    <m:f>
                      <m:fPr>
                        <m:ctrlPr>
                          <a:rPr lang="da-DK" i="1">
                            <a:latin typeface="Cambria Math" panose="02040503050406030204" pitchFamily="18" charset="0"/>
                          </a:rPr>
                        </m:ctrlPr>
                      </m:fPr>
                      <m:num>
                        <m:r>
                          <a:rPr lang="da-DK" i="1">
                            <a:latin typeface="Cambria Math"/>
                          </a:rPr>
                          <m:t>𝑑𝑥</m:t>
                        </m:r>
                      </m:num>
                      <m:den>
                        <m:r>
                          <a:rPr lang="da-DK" i="1">
                            <a:latin typeface="Cambria Math"/>
                          </a:rPr>
                          <m:t>𝑑𝑡</m:t>
                        </m:r>
                      </m:den>
                    </m:f>
                    <m:r>
                      <a:rPr lang="da-DK" i="1">
                        <a:latin typeface="Cambria Math"/>
                      </a:rPr>
                      <m:t>+</m:t>
                    </m:r>
                    <m:r>
                      <a:rPr lang="da-DK" i="1">
                        <a:latin typeface="Cambria Math"/>
                      </a:rPr>
                      <m:t>𝑘𝑥</m:t>
                    </m:r>
                    <m:r>
                      <a:rPr lang="da-DK" i="1">
                        <a:latin typeface="Cambria Math"/>
                      </a:rPr>
                      <m:t>=0</m:t>
                    </m:r>
                  </m:oMath>
                </a14:m>
                <a:endParaRPr lang="en-GB" dirty="0"/>
              </a:p>
              <a:p>
                <a:endParaRPr lang="da-DK" dirty="0"/>
              </a:p>
              <a:p>
                <a:pPr marL="0" indent="0">
                  <a:buNone/>
                </a:pPr>
                <a:r>
                  <a:rPr lang="en-GB" dirty="0"/>
                  <a:t>This is in the form of a homogeneous second order differential equation and has a solution of the form</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0" y="304800"/>
                <a:ext cx="4495800" cy="6400800"/>
              </a:xfrm>
              <a:blipFill rotWithShape="1">
                <a:blip r:embed="rId2"/>
                <a:stretch>
                  <a:fillRect l="-2710" t="-857" r="-949" b="-1047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4648200" y="457200"/>
                <a:ext cx="4038600" cy="617220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da-DK" b="0" i="1" smtClean="0">
                          <a:latin typeface="Cambria Math"/>
                        </a:rPr>
                        <m:t>𝑥</m:t>
                      </m:r>
                      <m:r>
                        <a:rPr lang="da-DK" b="0" i="1" smtClean="0">
                          <a:latin typeface="Cambria Math"/>
                        </a:rPr>
                        <m:t>=</m:t>
                      </m:r>
                      <m:sSup>
                        <m:sSupPr>
                          <m:ctrlPr>
                            <a:rPr lang="da-DK" b="0" i="1" smtClean="0">
                              <a:latin typeface="Cambria Math" panose="02040503050406030204" pitchFamily="18" charset="0"/>
                            </a:rPr>
                          </m:ctrlPr>
                        </m:sSupPr>
                        <m:e>
                          <m:r>
                            <a:rPr lang="da-DK" b="0" i="1" smtClean="0">
                              <a:latin typeface="Cambria Math"/>
                            </a:rPr>
                            <m:t>𝐴𝑒</m:t>
                          </m:r>
                        </m:e>
                        <m:sup>
                          <m:r>
                            <a:rPr lang="da-DK" b="0" i="1" smtClean="0">
                              <a:latin typeface="Cambria Math"/>
                              <a:ea typeface="Cambria Math"/>
                            </a:rPr>
                            <m:t>𝛾</m:t>
                          </m:r>
                          <m:r>
                            <a:rPr lang="da-DK" b="0" i="1" smtClean="0">
                              <a:latin typeface="Cambria Math"/>
                              <a:ea typeface="Cambria Math"/>
                            </a:rPr>
                            <m:t>𝑡</m:t>
                          </m:r>
                        </m:sup>
                      </m:sSup>
                    </m:oMath>
                  </m:oMathPara>
                </a14:m>
                <a:endParaRPr lang="da-DK" b="0" dirty="0" smtClean="0"/>
              </a:p>
              <a:p>
                <a:pPr marL="0" indent="0">
                  <a:buNone/>
                </a:pPr>
                <a:endParaRPr lang="da-DK" b="0" dirty="0" smtClean="0"/>
              </a:p>
              <a:p>
                <a:pPr marL="0" indent="0">
                  <a:buNone/>
                </a:pPr>
                <a14:m>
                  <m:oMathPara xmlns:m="http://schemas.openxmlformats.org/officeDocument/2006/math">
                    <m:oMathParaPr>
                      <m:jc m:val="centerGroup"/>
                    </m:oMathParaPr>
                    <m:oMath xmlns:m="http://schemas.openxmlformats.org/officeDocument/2006/math">
                      <m:f>
                        <m:fPr>
                          <m:ctrlPr>
                            <a:rPr lang="da-DK" b="0" i="1" smtClean="0">
                              <a:latin typeface="Cambria Math" panose="02040503050406030204" pitchFamily="18" charset="0"/>
                            </a:rPr>
                          </m:ctrlPr>
                        </m:fPr>
                        <m:num>
                          <m:r>
                            <a:rPr lang="da-DK" b="0" i="1" smtClean="0">
                              <a:latin typeface="Cambria Math"/>
                            </a:rPr>
                            <m:t>𝑑𝑥</m:t>
                          </m:r>
                        </m:num>
                        <m:den>
                          <m:r>
                            <a:rPr lang="da-DK" b="0" i="1" smtClean="0">
                              <a:latin typeface="Cambria Math"/>
                            </a:rPr>
                            <m:t>𝑑𝑡</m:t>
                          </m:r>
                        </m:den>
                      </m:f>
                      <m:r>
                        <a:rPr lang="da-DK" b="0" i="1" smtClean="0">
                          <a:latin typeface="Cambria Math"/>
                        </a:rPr>
                        <m:t>=</m:t>
                      </m:r>
                      <m:r>
                        <a:rPr lang="da-DK" b="0" i="1" smtClean="0">
                          <a:latin typeface="Cambria Math"/>
                        </a:rPr>
                        <m:t>𝐴</m:t>
                      </m:r>
                      <m:r>
                        <a:rPr lang="da-DK" i="1" smtClean="0">
                          <a:latin typeface="Cambria Math"/>
                          <a:ea typeface="Cambria Math"/>
                        </a:rPr>
                        <m:t>𝛾</m:t>
                      </m:r>
                      <m:sSup>
                        <m:sSupPr>
                          <m:ctrlPr>
                            <a:rPr lang="da-DK" i="1">
                              <a:latin typeface="Cambria Math" panose="02040503050406030204" pitchFamily="18" charset="0"/>
                            </a:rPr>
                          </m:ctrlPr>
                        </m:sSupPr>
                        <m:e>
                          <m:r>
                            <a:rPr lang="da-DK" i="1">
                              <a:latin typeface="Cambria Math"/>
                            </a:rPr>
                            <m:t>𝑒</m:t>
                          </m:r>
                        </m:e>
                        <m:sup>
                          <m:r>
                            <a:rPr lang="da-DK" i="1">
                              <a:latin typeface="Cambria Math"/>
                              <a:ea typeface="Cambria Math"/>
                            </a:rPr>
                            <m:t>𝛾</m:t>
                          </m:r>
                          <m:r>
                            <a:rPr lang="da-DK" i="1">
                              <a:latin typeface="Cambria Math"/>
                              <a:ea typeface="Cambria Math"/>
                            </a:rPr>
                            <m:t>𝑡</m:t>
                          </m:r>
                        </m:sup>
                      </m:sSup>
                    </m:oMath>
                  </m:oMathPara>
                </a14:m>
                <a:endParaRPr lang="da-DK" b="0" dirty="0" smtClean="0"/>
              </a:p>
              <a:p>
                <a:pPr marL="0" indent="0">
                  <a:buNone/>
                </a:pPr>
                <a:endParaRPr lang="da-DK" b="0" dirty="0" smtClean="0"/>
              </a:p>
              <a:p>
                <a:pPr marL="0" indent="0">
                  <a:buNone/>
                </a:pPr>
                <a14:m>
                  <m:oMathPara xmlns:m="http://schemas.openxmlformats.org/officeDocument/2006/math">
                    <m:oMathParaPr>
                      <m:jc m:val="centerGroup"/>
                    </m:oMathParaPr>
                    <m:oMath xmlns:m="http://schemas.openxmlformats.org/officeDocument/2006/math">
                      <m:f>
                        <m:fPr>
                          <m:ctrlPr>
                            <a:rPr lang="da-DK" i="1">
                              <a:latin typeface="Cambria Math" panose="02040503050406030204" pitchFamily="18" charset="0"/>
                            </a:rPr>
                          </m:ctrlPr>
                        </m:fPr>
                        <m:num>
                          <m:sSup>
                            <m:sSupPr>
                              <m:ctrlPr>
                                <a:rPr lang="da-DK" i="1">
                                  <a:latin typeface="Cambria Math" panose="02040503050406030204" pitchFamily="18" charset="0"/>
                                </a:rPr>
                              </m:ctrlPr>
                            </m:sSupPr>
                            <m:e>
                              <m:r>
                                <a:rPr lang="da-DK" i="1">
                                  <a:latin typeface="Cambria Math"/>
                                </a:rPr>
                                <m:t>𝑑</m:t>
                              </m:r>
                            </m:e>
                            <m:sup>
                              <m:r>
                                <a:rPr lang="da-DK" i="1">
                                  <a:latin typeface="Cambria Math"/>
                                </a:rPr>
                                <m:t>2</m:t>
                              </m:r>
                            </m:sup>
                          </m:sSup>
                          <m:r>
                            <a:rPr lang="da-DK" i="1">
                              <a:latin typeface="Cambria Math"/>
                            </a:rPr>
                            <m:t>𝑥</m:t>
                          </m:r>
                        </m:num>
                        <m:den>
                          <m:sSup>
                            <m:sSupPr>
                              <m:ctrlPr>
                                <a:rPr lang="da-DK" i="1">
                                  <a:latin typeface="Cambria Math" panose="02040503050406030204" pitchFamily="18" charset="0"/>
                                </a:rPr>
                              </m:ctrlPr>
                            </m:sSupPr>
                            <m:e>
                              <m:r>
                                <a:rPr lang="da-DK" i="1">
                                  <a:latin typeface="Cambria Math"/>
                                </a:rPr>
                                <m:t>𝑑𝑡</m:t>
                              </m:r>
                            </m:e>
                            <m:sup>
                              <m:r>
                                <a:rPr lang="da-DK" i="1">
                                  <a:latin typeface="Cambria Math"/>
                                </a:rPr>
                                <m:t>2</m:t>
                              </m:r>
                            </m:sup>
                          </m:sSup>
                        </m:den>
                      </m:f>
                      <m:r>
                        <a:rPr lang="da-DK" b="0" i="1" smtClean="0">
                          <a:latin typeface="Cambria Math"/>
                        </a:rPr>
                        <m:t>=</m:t>
                      </m:r>
                      <m:sSup>
                        <m:sSupPr>
                          <m:ctrlPr>
                            <a:rPr lang="da-DK" b="0" i="1" smtClean="0">
                              <a:latin typeface="Cambria Math" panose="02040503050406030204" pitchFamily="18" charset="0"/>
                            </a:rPr>
                          </m:ctrlPr>
                        </m:sSupPr>
                        <m:e>
                          <m:r>
                            <a:rPr lang="da-DK" b="0" i="1" smtClean="0">
                              <a:latin typeface="Cambria Math"/>
                            </a:rPr>
                            <m:t>𝐴</m:t>
                          </m:r>
                          <m:r>
                            <a:rPr lang="da-DK" i="1">
                              <a:latin typeface="Cambria Math"/>
                              <a:ea typeface="Cambria Math"/>
                            </a:rPr>
                            <m:t>𝛾</m:t>
                          </m:r>
                        </m:e>
                        <m:sup>
                          <m:r>
                            <a:rPr lang="da-DK" b="0" i="1" smtClean="0">
                              <a:latin typeface="Cambria Math"/>
                            </a:rPr>
                            <m:t>2</m:t>
                          </m:r>
                        </m:sup>
                      </m:sSup>
                      <m:sSup>
                        <m:sSupPr>
                          <m:ctrlPr>
                            <a:rPr lang="da-DK" i="1">
                              <a:latin typeface="Cambria Math" panose="02040503050406030204" pitchFamily="18" charset="0"/>
                            </a:rPr>
                          </m:ctrlPr>
                        </m:sSupPr>
                        <m:e>
                          <m:r>
                            <a:rPr lang="da-DK" i="1">
                              <a:latin typeface="Cambria Math"/>
                            </a:rPr>
                            <m:t>𝑒</m:t>
                          </m:r>
                        </m:e>
                        <m:sup>
                          <m:r>
                            <a:rPr lang="da-DK" i="1">
                              <a:latin typeface="Cambria Math"/>
                              <a:ea typeface="Cambria Math"/>
                            </a:rPr>
                            <m:t>𝛾</m:t>
                          </m:r>
                          <m:r>
                            <a:rPr lang="da-DK" b="0" i="1" smtClean="0">
                              <a:latin typeface="Cambria Math"/>
                              <a:ea typeface="Cambria Math"/>
                            </a:rPr>
                            <m:t>𝑡</m:t>
                          </m:r>
                        </m:sup>
                      </m:sSup>
                    </m:oMath>
                  </m:oMathPara>
                </a14:m>
                <a:endParaRPr lang="da-DK" b="0" dirty="0" smtClean="0"/>
              </a:p>
              <a:p>
                <a:pPr marL="0" indent="0">
                  <a:buNone/>
                </a:pPr>
                <a:endParaRPr lang="da-DK" b="0" dirty="0" smtClean="0"/>
              </a:p>
              <a:p>
                <a:pPr marL="0" indent="0">
                  <a:buNone/>
                </a:pPr>
                <a14:m>
                  <m:oMathPara xmlns:m="http://schemas.openxmlformats.org/officeDocument/2006/math">
                    <m:oMathParaPr>
                      <m:jc m:val="centerGroup"/>
                    </m:oMathParaPr>
                    <m:oMath xmlns:m="http://schemas.openxmlformats.org/officeDocument/2006/math">
                      <m:r>
                        <a:rPr lang="da-DK" b="0" i="1" smtClean="0">
                          <a:latin typeface="Cambria Math"/>
                        </a:rPr>
                        <m:t>𝑚</m:t>
                      </m:r>
                      <m:sSup>
                        <m:sSupPr>
                          <m:ctrlPr>
                            <a:rPr lang="da-DK" b="0" i="1" smtClean="0">
                              <a:latin typeface="Cambria Math" panose="02040503050406030204" pitchFamily="18" charset="0"/>
                            </a:rPr>
                          </m:ctrlPr>
                        </m:sSupPr>
                        <m:e>
                          <m:r>
                            <a:rPr lang="da-DK" i="1">
                              <a:latin typeface="Cambria Math"/>
                              <a:ea typeface="Cambria Math"/>
                            </a:rPr>
                            <m:t>𝛾</m:t>
                          </m:r>
                        </m:e>
                        <m:sup>
                          <m:r>
                            <a:rPr lang="da-DK" b="0" i="1" smtClean="0">
                              <a:latin typeface="Cambria Math"/>
                            </a:rPr>
                            <m:t>2</m:t>
                          </m:r>
                        </m:sup>
                      </m:sSup>
                      <m:r>
                        <a:rPr lang="da-DK" b="0" i="1" smtClean="0">
                          <a:latin typeface="Cambria Math"/>
                        </a:rPr>
                        <m:t>+</m:t>
                      </m:r>
                      <m:r>
                        <a:rPr lang="da-DK" b="0" i="1" smtClean="0">
                          <a:latin typeface="Cambria Math"/>
                        </a:rPr>
                        <m:t>𝑏</m:t>
                      </m:r>
                      <m:r>
                        <a:rPr lang="da-DK" b="0" i="1" smtClean="0">
                          <a:latin typeface="Cambria Math"/>
                          <a:ea typeface="Cambria Math"/>
                        </a:rPr>
                        <m:t>𝛾</m:t>
                      </m:r>
                      <m:r>
                        <a:rPr lang="da-DK" b="0" i="1" smtClean="0">
                          <a:latin typeface="Cambria Math"/>
                          <a:ea typeface="Cambria Math"/>
                        </a:rPr>
                        <m:t>+</m:t>
                      </m:r>
                      <m:r>
                        <a:rPr lang="da-DK" b="0" i="1" smtClean="0">
                          <a:latin typeface="Cambria Math"/>
                          <a:ea typeface="Cambria Math"/>
                        </a:rPr>
                        <m:t>𝑘</m:t>
                      </m:r>
                      <m:r>
                        <a:rPr lang="da-DK" b="0" i="1" smtClean="0">
                          <a:latin typeface="Cambria Math"/>
                          <a:ea typeface="Cambria Math"/>
                        </a:rPr>
                        <m:t>=0</m:t>
                      </m:r>
                    </m:oMath>
                  </m:oMathPara>
                </a14:m>
                <a:endParaRPr lang="en-GB" dirty="0" smtClean="0"/>
              </a:p>
              <a:p>
                <a:pPr marL="0" indent="0">
                  <a:buNone/>
                </a:pPr>
                <a:endParaRPr lang="en-GB" dirty="0" smtClean="0"/>
              </a:p>
              <a:p>
                <a:pPr marL="0" indent="0">
                  <a:buNone/>
                </a:pPr>
                <a14:m>
                  <m:oMathPara xmlns:m="http://schemas.openxmlformats.org/officeDocument/2006/math">
                    <m:oMathParaPr>
                      <m:jc m:val="centerGroup"/>
                    </m:oMathParaPr>
                    <m:oMath xmlns:m="http://schemas.openxmlformats.org/officeDocument/2006/math">
                      <m:r>
                        <a:rPr lang="da-DK" i="1">
                          <a:latin typeface="Cambria Math"/>
                          <a:ea typeface="Cambria Math"/>
                        </a:rPr>
                        <m:t>𝛾</m:t>
                      </m:r>
                      <m:r>
                        <a:rPr lang="da-DK" b="0" i="1" smtClean="0">
                          <a:latin typeface="Cambria Math"/>
                          <a:ea typeface="Cambria Math"/>
                        </a:rPr>
                        <m:t>=</m:t>
                      </m:r>
                      <m:f>
                        <m:fPr>
                          <m:ctrlPr>
                            <a:rPr lang="da-DK" b="0" i="1" smtClean="0">
                              <a:latin typeface="Cambria Math" panose="02040503050406030204" pitchFamily="18" charset="0"/>
                              <a:ea typeface="Cambria Math"/>
                            </a:rPr>
                          </m:ctrlPr>
                        </m:fPr>
                        <m:num>
                          <m:r>
                            <a:rPr lang="da-DK" b="0" i="1" smtClean="0">
                              <a:latin typeface="Cambria Math"/>
                              <a:ea typeface="Cambria Math"/>
                            </a:rPr>
                            <m:t>−</m:t>
                          </m:r>
                          <m:r>
                            <a:rPr lang="da-DK" b="0" i="1" smtClean="0">
                              <a:latin typeface="Cambria Math"/>
                              <a:ea typeface="Cambria Math"/>
                            </a:rPr>
                            <m:t>𝑏</m:t>
                          </m:r>
                          <m:r>
                            <a:rPr lang="da-DK" b="0" i="1" smtClean="0">
                              <a:latin typeface="Cambria Math"/>
                              <a:ea typeface="Cambria Math"/>
                            </a:rPr>
                            <m:t>±</m:t>
                          </m:r>
                          <m:rad>
                            <m:radPr>
                              <m:degHide m:val="on"/>
                              <m:ctrlPr>
                                <a:rPr lang="da-DK" b="0" i="1" smtClean="0">
                                  <a:latin typeface="Cambria Math" panose="02040503050406030204" pitchFamily="18" charset="0"/>
                                  <a:ea typeface="Cambria Math"/>
                                </a:rPr>
                              </m:ctrlPr>
                            </m:radPr>
                            <m:deg/>
                            <m:e>
                              <m:sSup>
                                <m:sSupPr>
                                  <m:ctrlPr>
                                    <a:rPr lang="da-DK" b="0" i="1" smtClean="0">
                                      <a:latin typeface="Cambria Math" panose="02040503050406030204" pitchFamily="18" charset="0"/>
                                      <a:ea typeface="Cambria Math"/>
                                    </a:rPr>
                                  </m:ctrlPr>
                                </m:sSupPr>
                                <m:e>
                                  <m:r>
                                    <a:rPr lang="da-DK" b="0" i="1" smtClean="0">
                                      <a:latin typeface="Cambria Math"/>
                                      <a:ea typeface="Cambria Math"/>
                                    </a:rPr>
                                    <m:t>𝑏</m:t>
                                  </m:r>
                                </m:e>
                                <m:sup>
                                  <m:r>
                                    <a:rPr lang="da-DK" b="0" i="1" smtClean="0">
                                      <a:latin typeface="Cambria Math"/>
                                      <a:ea typeface="Cambria Math"/>
                                    </a:rPr>
                                    <m:t>2</m:t>
                                  </m:r>
                                </m:sup>
                              </m:sSup>
                              <m:r>
                                <a:rPr lang="da-DK" b="0" i="1" smtClean="0">
                                  <a:latin typeface="Cambria Math"/>
                                  <a:ea typeface="Cambria Math"/>
                                </a:rPr>
                                <m:t>−4</m:t>
                              </m:r>
                              <m:r>
                                <a:rPr lang="da-DK" b="0" i="1" smtClean="0">
                                  <a:latin typeface="Cambria Math"/>
                                  <a:ea typeface="Cambria Math"/>
                                </a:rPr>
                                <m:t>𝑚𝑘</m:t>
                              </m:r>
                            </m:e>
                          </m:rad>
                        </m:num>
                        <m:den>
                          <m:r>
                            <a:rPr lang="da-DK" b="0" i="1" smtClean="0">
                              <a:latin typeface="Cambria Math"/>
                              <a:ea typeface="Cambria Math"/>
                            </a:rPr>
                            <m:t>2</m:t>
                          </m:r>
                          <m:r>
                            <a:rPr lang="da-DK" b="0" i="1" smtClean="0">
                              <a:latin typeface="Cambria Math"/>
                              <a:ea typeface="Cambria Math"/>
                            </a:rPr>
                            <m:t>𝑚</m:t>
                          </m:r>
                        </m:den>
                      </m:f>
                    </m:oMath>
                  </m:oMathPara>
                </a14:m>
                <a:endParaRPr lang="en-GB" dirty="0" smtClean="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4648200" y="457200"/>
                <a:ext cx="4038600" cy="6172200"/>
              </a:xfrm>
              <a:blipFill rotWithShape="1">
                <a:blip r:embed="rId3"/>
                <a:stretch>
                  <a:fillRect l="-3172" t="-888"/>
                </a:stretch>
              </a:blipFill>
            </p:spPr>
            <p:txBody>
              <a:bodyPr/>
              <a:lstStyle/>
              <a:p>
                <a:r>
                  <a:rPr lang="en-GB">
                    <a:noFill/>
                  </a:rPr>
                  <a:t> </a:t>
                </a:r>
              </a:p>
            </p:txBody>
          </p:sp>
        </mc:Fallback>
      </mc:AlternateContent>
    </p:spTree>
    <p:extLst>
      <p:ext uri="{BB962C8B-B14F-4D97-AF65-F5344CB8AC3E}">
        <p14:creationId xmlns:p14="http://schemas.microsoft.com/office/powerpoint/2010/main" val="42626031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da-DK" dirty="0" smtClean="0"/>
              <a:t>General solution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0" y="1600200"/>
                <a:ext cx="4495800" cy="5105400"/>
              </a:xfrm>
            </p:spPr>
            <p:txBody>
              <a:bodyPr>
                <a:normAutofit lnSpcReduction="10000"/>
              </a:bodyPr>
              <a:lstStyle/>
              <a:p>
                <a:pPr marL="0" indent="0">
                  <a:buNone/>
                </a:pPr>
                <a:r>
                  <a:rPr lang="da-DK" dirty="0" smtClean="0"/>
                  <a:t>When b is very small compared with the maximum retarding force, the solution to the equation which is an exponentially decaying sinusoid is</a:t>
                </a:r>
              </a:p>
              <a:p>
                <a:endParaRPr lang="da-DK" dirty="0"/>
              </a:p>
              <a:p>
                <a14:m>
                  <m:oMath xmlns:m="http://schemas.openxmlformats.org/officeDocument/2006/math">
                    <m:r>
                      <a:rPr lang="da-DK" b="0" i="1" smtClean="0">
                        <a:latin typeface="Cambria Math"/>
                      </a:rPr>
                      <m:t>𝑥</m:t>
                    </m:r>
                    <m:r>
                      <a:rPr lang="da-DK" b="0" i="1" smtClean="0">
                        <a:latin typeface="Cambria Math"/>
                      </a:rPr>
                      <m:t>=</m:t>
                    </m:r>
                    <m:r>
                      <a:rPr lang="da-DK" b="0" i="1" smtClean="0">
                        <a:latin typeface="Cambria Math"/>
                      </a:rPr>
                      <m:t>𝐴</m:t>
                    </m:r>
                    <m:sSup>
                      <m:sSupPr>
                        <m:ctrlPr>
                          <a:rPr lang="da-DK" b="0" i="1" smtClean="0">
                            <a:latin typeface="Cambria Math" panose="02040503050406030204" pitchFamily="18" charset="0"/>
                          </a:rPr>
                        </m:ctrlPr>
                      </m:sSupPr>
                      <m:e>
                        <m:r>
                          <a:rPr lang="da-DK" b="0" i="1" smtClean="0">
                            <a:latin typeface="Cambria Math"/>
                          </a:rPr>
                          <m:t>𝑒</m:t>
                        </m:r>
                      </m:e>
                      <m:sup>
                        <m:r>
                          <a:rPr lang="da-DK" b="0" i="1" smtClean="0">
                            <a:latin typeface="Cambria Math"/>
                          </a:rPr>
                          <m:t>−</m:t>
                        </m:r>
                        <m:r>
                          <a:rPr lang="da-DK" b="0" i="1" smtClean="0">
                            <a:latin typeface="Cambria Math"/>
                            <a:ea typeface="Cambria Math"/>
                          </a:rPr>
                          <m:t>𝜆</m:t>
                        </m:r>
                        <m:r>
                          <a:rPr lang="da-DK" b="0" i="1" smtClean="0">
                            <a:latin typeface="Cambria Math"/>
                          </a:rPr>
                          <m:t>𝑡</m:t>
                        </m:r>
                      </m:sup>
                    </m:sSup>
                    <m:func>
                      <m:funcPr>
                        <m:ctrlPr>
                          <a:rPr lang="da-DK" i="1">
                            <a:latin typeface="Cambria Math" panose="02040503050406030204" pitchFamily="18" charset="0"/>
                          </a:rPr>
                        </m:ctrlPr>
                      </m:funcPr>
                      <m:fName>
                        <m:r>
                          <m:rPr>
                            <m:sty m:val="p"/>
                          </m:rPr>
                          <a:rPr lang="da-DK">
                            <a:latin typeface="Cambria Math"/>
                          </a:rPr>
                          <m:t>cos</m:t>
                        </m:r>
                      </m:fName>
                      <m:e>
                        <m:d>
                          <m:dPr>
                            <m:ctrlPr>
                              <a:rPr lang="da-DK" i="1">
                                <a:latin typeface="Cambria Math" panose="02040503050406030204" pitchFamily="18" charset="0"/>
                              </a:rPr>
                            </m:ctrlPr>
                          </m:dPr>
                          <m:e>
                            <m:r>
                              <a:rPr lang="da-DK" i="1">
                                <a:latin typeface="Cambria Math"/>
                                <a:ea typeface="Cambria Math"/>
                              </a:rPr>
                              <m:t>𝜔</m:t>
                            </m:r>
                            <m:r>
                              <a:rPr lang="da-DK" i="1">
                                <a:latin typeface="Cambria Math"/>
                                <a:ea typeface="Cambria Math"/>
                              </a:rPr>
                              <m:t>𝑡</m:t>
                            </m:r>
                            <m:r>
                              <a:rPr lang="da-DK" i="1">
                                <a:latin typeface="Cambria Math"/>
                                <a:ea typeface="Cambria Math"/>
                              </a:rPr>
                              <m:t>+</m:t>
                            </m:r>
                            <m:r>
                              <a:rPr lang="en-US" i="1">
                                <a:latin typeface="Cambria Math"/>
                              </a:rPr>
                              <m:t>𝛼</m:t>
                            </m:r>
                          </m:e>
                        </m:d>
                      </m:e>
                    </m:func>
                  </m:oMath>
                </a14:m>
                <a:endParaRPr lang="en-GB" dirty="0" smtClean="0"/>
              </a:p>
              <a:p>
                <a:pPr marL="0" indent="0">
                  <a:buNone/>
                </a:pPr>
                <a:r>
                  <a:rPr lang="da-DK" dirty="0" smtClean="0"/>
                  <a:t>Where </a:t>
                </a:r>
                <a14:m>
                  <m:oMath xmlns:m="http://schemas.openxmlformats.org/officeDocument/2006/math">
                    <m:r>
                      <a:rPr lang="da-DK" i="1" smtClean="0">
                        <a:latin typeface="Cambria Math"/>
                        <a:ea typeface="Cambria Math"/>
                      </a:rPr>
                      <m:t>𝜆</m:t>
                    </m:r>
                    <m:r>
                      <a:rPr lang="da-DK" b="0" i="1" smtClean="0">
                        <a:latin typeface="Cambria Math"/>
                        <a:ea typeface="Cambria Math"/>
                      </a:rPr>
                      <m:t>=</m:t>
                    </m:r>
                    <m:f>
                      <m:fPr>
                        <m:ctrlPr>
                          <a:rPr lang="da-DK" b="0" i="1" smtClean="0">
                            <a:latin typeface="Cambria Math" panose="02040503050406030204" pitchFamily="18" charset="0"/>
                            <a:ea typeface="Cambria Math"/>
                          </a:rPr>
                        </m:ctrlPr>
                      </m:fPr>
                      <m:num>
                        <m:r>
                          <a:rPr lang="da-DK" b="0" i="1" smtClean="0">
                            <a:latin typeface="Cambria Math"/>
                            <a:ea typeface="Cambria Math"/>
                          </a:rPr>
                          <m:t>𝑏</m:t>
                        </m:r>
                      </m:num>
                      <m:den>
                        <m:r>
                          <a:rPr lang="da-DK" b="0" i="1" smtClean="0">
                            <a:latin typeface="Cambria Math"/>
                            <a:ea typeface="Cambria Math"/>
                          </a:rPr>
                          <m:t>2</m:t>
                        </m:r>
                        <m:r>
                          <a:rPr lang="da-DK" b="0" i="1" smtClean="0">
                            <a:latin typeface="Cambria Math"/>
                            <a:ea typeface="Cambria Math"/>
                          </a:rPr>
                          <m:t>𝑚</m:t>
                        </m:r>
                      </m:den>
                    </m:f>
                  </m:oMath>
                </a14:m>
                <a:endParaRPr lang="en-GB" dirty="0" smtClean="0"/>
              </a:p>
              <a:p>
                <a14:m>
                  <m:oMath xmlns:m="http://schemas.openxmlformats.org/officeDocument/2006/math">
                    <m:r>
                      <a:rPr lang="da-DK" i="1">
                        <a:latin typeface="Cambria Math"/>
                      </a:rPr>
                      <m:t>𝑥</m:t>
                    </m:r>
                    <m:r>
                      <a:rPr lang="da-DK" i="1">
                        <a:latin typeface="Cambria Math"/>
                      </a:rPr>
                      <m:t>=</m:t>
                    </m:r>
                    <m:r>
                      <a:rPr lang="da-DK" i="1">
                        <a:latin typeface="Cambria Math"/>
                      </a:rPr>
                      <m:t>𝐴</m:t>
                    </m:r>
                    <m:sSup>
                      <m:sSupPr>
                        <m:ctrlPr>
                          <a:rPr lang="da-DK" i="1">
                            <a:latin typeface="Cambria Math" panose="02040503050406030204" pitchFamily="18" charset="0"/>
                          </a:rPr>
                        </m:ctrlPr>
                      </m:sSupPr>
                      <m:e>
                        <m:r>
                          <a:rPr lang="da-DK" i="1">
                            <a:latin typeface="Cambria Math"/>
                          </a:rPr>
                          <m:t>𝑒</m:t>
                        </m:r>
                      </m:e>
                      <m:sup>
                        <m:r>
                          <a:rPr lang="da-DK" i="1">
                            <a:latin typeface="Cambria Math"/>
                          </a:rPr>
                          <m:t>−</m:t>
                        </m:r>
                        <m:f>
                          <m:fPr>
                            <m:ctrlPr>
                              <a:rPr lang="da-DK" i="1">
                                <a:latin typeface="Cambria Math" panose="02040503050406030204" pitchFamily="18" charset="0"/>
                              </a:rPr>
                            </m:ctrlPr>
                          </m:fPr>
                          <m:num>
                            <m:r>
                              <a:rPr lang="da-DK" i="1">
                                <a:latin typeface="Cambria Math"/>
                              </a:rPr>
                              <m:t>𝑏</m:t>
                            </m:r>
                          </m:num>
                          <m:den>
                            <m:r>
                              <a:rPr lang="da-DK" i="1">
                                <a:latin typeface="Cambria Math"/>
                              </a:rPr>
                              <m:t>2</m:t>
                            </m:r>
                            <m:r>
                              <a:rPr lang="da-DK" i="1">
                                <a:latin typeface="Cambria Math"/>
                              </a:rPr>
                              <m:t>𝑚</m:t>
                            </m:r>
                          </m:den>
                        </m:f>
                        <m:r>
                          <a:rPr lang="da-DK" i="1">
                            <a:latin typeface="Cambria Math"/>
                          </a:rPr>
                          <m:t>𝑡</m:t>
                        </m:r>
                      </m:sup>
                    </m:sSup>
                    <m:func>
                      <m:funcPr>
                        <m:ctrlPr>
                          <a:rPr lang="da-DK" i="1">
                            <a:latin typeface="Cambria Math" panose="02040503050406030204" pitchFamily="18" charset="0"/>
                          </a:rPr>
                        </m:ctrlPr>
                      </m:funcPr>
                      <m:fName>
                        <m:r>
                          <m:rPr>
                            <m:sty m:val="p"/>
                          </m:rPr>
                          <a:rPr lang="da-DK">
                            <a:latin typeface="Cambria Math"/>
                          </a:rPr>
                          <m:t>cos</m:t>
                        </m:r>
                      </m:fName>
                      <m:e>
                        <m:d>
                          <m:dPr>
                            <m:ctrlPr>
                              <a:rPr lang="da-DK" i="1">
                                <a:latin typeface="Cambria Math" panose="02040503050406030204" pitchFamily="18" charset="0"/>
                              </a:rPr>
                            </m:ctrlPr>
                          </m:dPr>
                          <m:e>
                            <m:r>
                              <a:rPr lang="da-DK" i="1">
                                <a:latin typeface="Cambria Math"/>
                                <a:ea typeface="Cambria Math"/>
                              </a:rPr>
                              <m:t>𝜔</m:t>
                            </m:r>
                            <m:r>
                              <a:rPr lang="da-DK" i="1">
                                <a:latin typeface="Cambria Math"/>
                                <a:ea typeface="Cambria Math"/>
                              </a:rPr>
                              <m:t>𝑡</m:t>
                            </m:r>
                            <m:r>
                              <a:rPr lang="da-DK" i="1">
                                <a:latin typeface="Cambria Math"/>
                                <a:ea typeface="Cambria Math"/>
                              </a:rPr>
                              <m:t>+</m:t>
                            </m:r>
                            <m:r>
                              <a:rPr lang="en-US" i="1">
                                <a:latin typeface="Cambria Math"/>
                              </a:rPr>
                              <m:t>𝛼</m:t>
                            </m:r>
                          </m:e>
                        </m:d>
                      </m:e>
                    </m:func>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0" y="1600200"/>
                <a:ext cx="4495800" cy="5105400"/>
              </a:xfrm>
              <a:blipFill rotWithShape="0">
                <a:blip r:embed="rId2"/>
                <a:stretch>
                  <a:fillRect l="-2710" t="-2031" r="-33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lnSpcReduction="10000"/>
              </a:bodyPr>
              <a:lstStyle/>
              <a:p>
                <a14:m>
                  <m:oMath xmlns:m="http://schemas.openxmlformats.org/officeDocument/2006/math">
                    <m:r>
                      <a:rPr lang="en-GB" i="1" smtClean="0">
                        <a:latin typeface="Cambria Math"/>
                        <a:ea typeface="Cambria Math"/>
                      </a:rPr>
                      <m:t>𝜔</m:t>
                    </m:r>
                    <m:r>
                      <a:rPr lang="da-DK" b="0" i="1" smtClean="0">
                        <a:latin typeface="Cambria Math"/>
                        <a:ea typeface="Cambria Math"/>
                      </a:rPr>
                      <m:t>=</m:t>
                    </m:r>
                    <m:rad>
                      <m:radPr>
                        <m:degHide m:val="on"/>
                        <m:ctrlPr>
                          <a:rPr lang="da-DK" b="0" i="1" smtClean="0">
                            <a:latin typeface="Cambria Math" panose="02040503050406030204" pitchFamily="18" charset="0"/>
                            <a:ea typeface="Cambria Math"/>
                          </a:rPr>
                        </m:ctrlPr>
                      </m:radPr>
                      <m:deg/>
                      <m:e>
                        <m:f>
                          <m:fPr>
                            <m:ctrlPr>
                              <a:rPr lang="da-DK" b="0" i="1" smtClean="0">
                                <a:latin typeface="Cambria Math" panose="02040503050406030204" pitchFamily="18" charset="0"/>
                                <a:ea typeface="Cambria Math"/>
                              </a:rPr>
                            </m:ctrlPr>
                          </m:fPr>
                          <m:num>
                            <m:r>
                              <a:rPr lang="da-DK" b="0" i="1" smtClean="0">
                                <a:latin typeface="Cambria Math"/>
                                <a:ea typeface="Cambria Math"/>
                              </a:rPr>
                              <m:t>𝑘</m:t>
                            </m:r>
                          </m:num>
                          <m:den>
                            <m:r>
                              <a:rPr lang="da-DK" b="0" i="1" smtClean="0">
                                <a:latin typeface="Cambria Math"/>
                                <a:ea typeface="Cambria Math"/>
                              </a:rPr>
                              <m:t>𝑚</m:t>
                            </m:r>
                          </m:den>
                        </m:f>
                        <m:r>
                          <a:rPr lang="da-DK" b="0" i="1" smtClean="0">
                            <a:latin typeface="Cambria Math"/>
                            <a:ea typeface="Cambria Math"/>
                          </a:rPr>
                          <m:t>−</m:t>
                        </m:r>
                        <m:sSup>
                          <m:sSupPr>
                            <m:ctrlPr>
                              <a:rPr lang="da-DK" b="0" i="1" smtClean="0">
                                <a:latin typeface="Cambria Math" panose="02040503050406030204" pitchFamily="18" charset="0"/>
                                <a:ea typeface="Cambria Math"/>
                              </a:rPr>
                            </m:ctrlPr>
                          </m:sSupPr>
                          <m:e>
                            <m:d>
                              <m:dPr>
                                <m:ctrlPr>
                                  <a:rPr lang="da-DK" b="0" i="1" smtClean="0">
                                    <a:latin typeface="Cambria Math" panose="02040503050406030204" pitchFamily="18" charset="0"/>
                                    <a:ea typeface="Cambria Math"/>
                                  </a:rPr>
                                </m:ctrlPr>
                              </m:dPr>
                              <m:e>
                                <m:f>
                                  <m:fPr>
                                    <m:ctrlPr>
                                      <a:rPr lang="da-DK" b="0" i="1" smtClean="0">
                                        <a:latin typeface="Cambria Math" panose="02040503050406030204" pitchFamily="18" charset="0"/>
                                        <a:ea typeface="Cambria Math"/>
                                      </a:rPr>
                                    </m:ctrlPr>
                                  </m:fPr>
                                  <m:num>
                                    <m:r>
                                      <a:rPr lang="da-DK" b="0" i="1" smtClean="0">
                                        <a:latin typeface="Cambria Math"/>
                                        <a:ea typeface="Cambria Math"/>
                                      </a:rPr>
                                      <m:t>𝑏</m:t>
                                    </m:r>
                                  </m:num>
                                  <m:den>
                                    <m:r>
                                      <a:rPr lang="da-DK" b="0" i="1" smtClean="0">
                                        <a:latin typeface="Cambria Math"/>
                                        <a:ea typeface="Cambria Math"/>
                                      </a:rPr>
                                      <m:t>2</m:t>
                                    </m:r>
                                    <m:r>
                                      <a:rPr lang="da-DK" b="0" i="1" smtClean="0">
                                        <a:latin typeface="Cambria Math"/>
                                        <a:ea typeface="Cambria Math"/>
                                      </a:rPr>
                                      <m:t>𝑚</m:t>
                                    </m:r>
                                  </m:den>
                                </m:f>
                              </m:e>
                            </m:d>
                          </m:e>
                          <m:sup>
                            <m:r>
                              <a:rPr lang="da-DK" b="0" i="1" smtClean="0">
                                <a:latin typeface="Cambria Math"/>
                                <a:ea typeface="Cambria Math"/>
                              </a:rPr>
                              <m:t>2</m:t>
                            </m:r>
                          </m:sup>
                        </m:sSup>
                      </m:e>
                    </m:rad>
                  </m:oMath>
                </a14:m>
                <a:endParaRPr lang="da-DK" b="0" dirty="0" smtClean="0">
                  <a:ea typeface="Cambria Math"/>
                </a:endParaRPr>
              </a:p>
              <a:p>
                <a:endParaRPr lang="da-DK" b="0" dirty="0" smtClean="0">
                  <a:ea typeface="Cambria Math"/>
                </a:endParaRPr>
              </a:p>
              <a:p>
                <a14:m>
                  <m:oMath xmlns:m="http://schemas.openxmlformats.org/officeDocument/2006/math">
                    <m:r>
                      <a:rPr lang="en-GB" i="1">
                        <a:latin typeface="Cambria Math"/>
                        <a:ea typeface="Cambria Math"/>
                      </a:rPr>
                      <m:t>𝜔</m:t>
                    </m:r>
                    <m:r>
                      <a:rPr lang="da-DK" i="1">
                        <a:latin typeface="Cambria Math"/>
                        <a:ea typeface="Cambria Math"/>
                      </a:rPr>
                      <m:t>=</m:t>
                    </m:r>
                    <m:rad>
                      <m:radPr>
                        <m:degHide m:val="on"/>
                        <m:ctrlPr>
                          <a:rPr lang="da-DK" i="1">
                            <a:latin typeface="Cambria Math" panose="02040503050406030204" pitchFamily="18" charset="0"/>
                            <a:ea typeface="Cambria Math"/>
                          </a:rPr>
                        </m:ctrlPr>
                      </m:radPr>
                      <m:deg/>
                      <m:e>
                        <m:sSup>
                          <m:sSupPr>
                            <m:ctrlPr>
                              <a:rPr lang="da-DK" i="1" smtClean="0">
                                <a:latin typeface="Cambria Math" panose="02040503050406030204" pitchFamily="18" charset="0"/>
                                <a:ea typeface="Cambria Math"/>
                              </a:rPr>
                            </m:ctrlPr>
                          </m:sSupPr>
                          <m:e>
                            <m:sSub>
                              <m:sSubPr>
                                <m:ctrlPr>
                                  <a:rPr lang="da-DK" i="1" smtClean="0">
                                    <a:latin typeface="Cambria Math" panose="02040503050406030204" pitchFamily="18" charset="0"/>
                                    <a:ea typeface="Cambria Math"/>
                                  </a:rPr>
                                </m:ctrlPr>
                              </m:sSubPr>
                              <m:e>
                                <m:r>
                                  <a:rPr lang="da-DK" i="1" smtClean="0">
                                    <a:latin typeface="Cambria Math"/>
                                    <a:ea typeface="Cambria Math"/>
                                  </a:rPr>
                                  <m:t>𝜔</m:t>
                                </m:r>
                              </m:e>
                              <m:sub>
                                <m:r>
                                  <a:rPr lang="da-DK" b="0" i="1" smtClean="0">
                                    <a:latin typeface="Cambria Math"/>
                                    <a:ea typeface="Cambria Math"/>
                                  </a:rPr>
                                  <m:t>𝑜</m:t>
                                </m:r>
                              </m:sub>
                            </m:sSub>
                          </m:e>
                          <m:sup>
                            <m:r>
                              <a:rPr lang="da-DK" b="0" i="1" smtClean="0">
                                <a:latin typeface="Cambria Math"/>
                                <a:ea typeface="Cambria Math"/>
                              </a:rPr>
                              <m:t>2</m:t>
                            </m:r>
                          </m:sup>
                        </m:sSup>
                        <m:r>
                          <a:rPr lang="da-DK" i="1">
                            <a:latin typeface="Cambria Math"/>
                            <a:ea typeface="Cambria Math"/>
                          </a:rPr>
                          <m:t>−</m:t>
                        </m:r>
                        <m:sSup>
                          <m:sSupPr>
                            <m:ctrlPr>
                              <a:rPr lang="da-DK" i="1">
                                <a:latin typeface="Cambria Math" panose="02040503050406030204" pitchFamily="18" charset="0"/>
                                <a:ea typeface="Cambria Math"/>
                              </a:rPr>
                            </m:ctrlPr>
                          </m:sSupPr>
                          <m:e>
                            <m:d>
                              <m:dPr>
                                <m:ctrlPr>
                                  <a:rPr lang="da-DK" i="1">
                                    <a:latin typeface="Cambria Math" panose="02040503050406030204" pitchFamily="18" charset="0"/>
                                    <a:ea typeface="Cambria Math"/>
                                  </a:rPr>
                                </m:ctrlPr>
                              </m:dPr>
                              <m:e>
                                <m:f>
                                  <m:fPr>
                                    <m:ctrlPr>
                                      <a:rPr lang="da-DK" i="1">
                                        <a:latin typeface="Cambria Math" panose="02040503050406030204" pitchFamily="18" charset="0"/>
                                        <a:ea typeface="Cambria Math"/>
                                      </a:rPr>
                                    </m:ctrlPr>
                                  </m:fPr>
                                  <m:num>
                                    <m:r>
                                      <a:rPr lang="da-DK" i="1">
                                        <a:latin typeface="Cambria Math"/>
                                        <a:ea typeface="Cambria Math"/>
                                      </a:rPr>
                                      <m:t>𝑏</m:t>
                                    </m:r>
                                  </m:num>
                                  <m:den>
                                    <m:r>
                                      <a:rPr lang="da-DK" i="1">
                                        <a:latin typeface="Cambria Math"/>
                                        <a:ea typeface="Cambria Math"/>
                                      </a:rPr>
                                      <m:t>2</m:t>
                                    </m:r>
                                    <m:r>
                                      <a:rPr lang="da-DK" i="1">
                                        <a:latin typeface="Cambria Math"/>
                                        <a:ea typeface="Cambria Math"/>
                                      </a:rPr>
                                      <m:t>𝑚</m:t>
                                    </m:r>
                                  </m:den>
                                </m:f>
                              </m:e>
                            </m:d>
                          </m:e>
                          <m:sup>
                            <m:r>
                              <a:rPr lang="da-DK" i="1">
                                <a:latin typeface="Cambria Math"/>
                                <a:ea typeface="Cambria Math"/>
                              </a:rPr>
                              <m:t>2</m:t>
                            </m:r>
                          </m:sup>
                        </m:sSup>
                      </m:e>
                    </m:rad>
                  </m:oMath>
                </a14:m>
                <a:endParaRPr lang="da-DK" dirty="0">
                  <a:ea typeface="Cambria Math"/>
                </a:endParaRPr>
              </a:p>
              <a:p>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1">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444764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228600" y="609600"/>
                <a:ext cx="8686800" cy="6096000"/>
              </a:xfrm>
            </p:spPr>
            <p:txBody>
              <a:bodyPr>
                <a:normAutofit fontScale="92500" lnSpcReduction="10000"/>
              </a:bodyPr>
              <a:lstStyle/>
              <a:p>
                <a:r>
                  <a:rPr lang="en-GB" dirty="0" smtClean="0"/>
                  <a:t>Overdamped: the </a:t>
                </a:r>
                <a:r>
                  <a:rPr lang="en-GB" dirty="0"/>
                  <a:t>system returns </a:t>
                </a:r>
                <a:r>
                  <a:rPr lang="en-GB" dirty="0" smtClean="0"/>
                  <a:t> </a:t>
                </a:r>
                <a:r>
                  <a:rPr lang="en-GB" dirty="0"/>
                  <a:t>to equilibrium without oscillating</a:t>
                </a:r>
                <a:r>
                  <a:rPr lang="en-GB" dirty="0" smtClean="0"/>
                  <a:t>.</a:t>
                </a:r>
              </a:p>
              <a:p>
                <a:pPr marL="0" indent="0">
                  <a:buNone/>
                </a:pPr>
                <a14:m>
                  <m:oMathPara xmlns:m="http://schemas.openxmlformats.org/officeDocument/2006/math">
                    <m:oMathParaPr>
                      <m:jc m:val="centerGroup"/>
                    </m:oMathParaPr>
                    <m:oMath xmlns:m="http://schemas.openxmlformats.org/officeDocument/2006/math">
                      <m:sSup>
                        <m:sSupPr>
                          <m:ctrlPr>
                            <a:rPr lang="da-DK" i="1">
                              <a:latin typeface="Cambria Math" panose="02040503050406030204" pitchFamily="18" charset="0"/>
                              <a:ea typeface="Cambria Math"/>
                            </a:rPr>
                          </m:ctrlPr>
                        </m:sSupPr>
                        <m:e>
                          <m:sSub>
                            <m:sSubPr>
                              <m:ctrlPr>
                                <a:rPr lang="da-DK" i="1">
                                  <a:latin typeface="Cambria Math" panose="02040503050406030204" pitchFamily="18" charset="0"/>
                                  <a:ea typeface="Cambria Math"/>
                                </a:rPr>
                              </m:ctrlPr>
                            </m:sSubPr>
                            <m:e>
                              <m:r>
                                <a:rPr lang="da-DK" i="1">
                                  <a:latin typeface="Cambria Math"/>
                                  <a:ea typeface="Cambria Math"/>
                                </a:rPr>
                                <m:t>𝜔</m:t>
                              </m:r>
                            </m:e>
                            <m:sub>
                              <m:r>
                                <a:rPr lang="da-DK" i="1">
                                  <a:latin typeface="Cambria Math"/>
                                  <a:ea typeface="Cambria Math"/>
                                </a:rPr>
                                <m:t>𝑜</m:t>
                              </m:r>
                            </m:sub>
                          </m:sSub>
                        </m:e>
                        <m:sup>
                          <m:r>
                            <a:rPr lang="da-DK" i="1">
                              <a:latin typeface="Cambria Math"/>
                              <a:ea typeface="Cambria Math"/>
                            </a:rPr>
                            <m:t>2</m:t>
                          </m:r>
                        </m:sup>
                      </m:sSup>
                      <m:r>
                        <a:rPr lang="da-DK" i="1">
                          <a:latin typeface="Cambria Math"/>
                          <a:ea typeface="Cambria Math"/>
                        </a:rPr>
                        <m:t>−</m:t>
                      </m:r>
                      <m:sSup>
                        <m:sSupPr>
                          <m:ctrlPr>
                            <a:rPr lang="da-DK" i="1">
                              <a:latin typeface="Cambria Math" panose="02040503050406030204" pitchFamily="18" charset="0"/>
                              <a:ea typeface="Cambria Math"/>
                            </a:rPr>
                          </m:ctrlPr>
                        </m:sSupPr>
                        <m:e>
                          <m:d>
                            <m:dPr>
                              <m:ctrlPr>
                                <a:rPr lang="da-DK" i="1">
                                  <a:latin typeface="Cambria Math" panose="02040503050406030204" pitchFamily="18" charset="0"/>
                                  <a:ea typeface="Cambria Math"/>
                                </a:rPr>
                              </m:ctrlPr>
                            </m:dPr>
                            <m:e>
                              <m:f>
                                <m:fPr>
                                  <m:ctrlPr>
                                    <a:rPr lang="da-DK" i="1">
                                      <a:latin typeface="Cambria Math" panose="02040503050406030204" pitchFamily="18" charset="0"/>
                                      <a:ea typeface="Cambria Math"/>
                                    </a:rPr>
                                  </m:ctrlPr>
                                </m:fPr>
                                <m:num>
                                  <m:r>
                                    <a:rPr lang="da-DK" i="1">
                                      <a:latin typeface="Cambria Math"/>
                                      <a:ea typeface="Cambria Math"/>
                                    </a:rPr>
                                    <m:t>𝑏</m:t>
                                  </m:r>
                                </m:num>
                                <m:den>
                                  <m:r>
                                    <a:rPr lang="da-DK" i="1">
                                      <a:latin typeface="Cambria Math"/>
                                      <a:ea typeface="Cambria Math"/>
                                    </a:rPr>
                                    <m:t>2</m:t>
                                  </m:r>
                                  <m:r>
                                    <a:rPr lang="da-DK" i="1">
                                      <a:latin typeface="Cambria Math"/>
                                      <a:ea typeface="Cambria Math"/>
                                    </a:rPr>
                                    <m:t>𝑚</m:t>
                                  </m:r>
                                </m:den>
                              </m:f>
                            </m:e>
                          </m:d>
                        </m:e>
                        <m:sup>
                          <m:r>
                            <a:rPr lang="da-DK" i="1">
                              <a:latin typeface="Cambria Math"/>
                              <a:ea typeface="Cambria Math"/>
                            </a:rPr>
                            <m:t>2</m:t>
                          </m:r>
                        </m:sup>
                      </m:sSup>
                      <m:r>
                        <a:rPr lang="da-DK" i="1">
                          <a:latin typeface="Cambria Math"/>
                          <a:ea typeface="Cambria Math"/>
                        </a:rPr>
                        <m:t>&gt;</m:t>
                      </m:r>
                      <m:r>
                        <a:rPr lang="da-DK" b="0" i="1" smtClean="0">
                          <a:latin typeface="Cambria Math"/>
                          <a:ea typeface="Cambria Math"/>
                        </a:rPr>
                        <m:t>0</m:t>
                      </m:r>
                    </m:oMath>
                  </m:oMathPara>
                </a14:m>
                <a:endParaRPr lang="da-DK" dirty="0" smtClean="0"/>
              </a:p>
              <a:p>
                <a:r>
                  <a:rPr lang="en-GB" dirty="0" smtClean="0"/>
                  <a:t>Critically damped: the </a:t>
                </a:r>
                <a:r>
                  <a:rPr lang="en-GB" dirty="0"/>
                  <a:t>system returns to equilibrium as quickly as possible without oscillating</a:t>
                </a:r>
                <a:r>
                  <a:rPr lang="en-GB" dirty="0" smtClean="0"/>
                  <a:t>.</a:t>
                </a:r>
                <a:endParaRPr lang="da-DK" dirty="0"/>
              </a:p>
              <a:p>
                <a:pPr marL="0" indent="0">
                  <a:buNone/>
                </a:pPr>
                <a14:m>
                  <m:oMathPara xmlns:m="http://schemas.openxmlformats.org/officeDocument/2006/math">
                    <m:oMathParaPr>
                      <m:jc m:val="centerGroup"/>
                    </m:oMathParaPr>
                    <m:oMath xmlns:m="http://schemas.openxmlformats.org/officeDocument/2006/math">
                      <m:sSup>
                        <m:sSupPr>
                          <m:ctrlPr>
                            <a:rPr lang="da-DK" i="1">
                              <a:latin typeface="Cambria Math" panose="02040503050406030204" pitchFamily="18" charset="0"/>
                              <a:ea typeface="Cambria Math"/>
                            </a:rPr>
                          </m:ctrlPr>
                        </m:sSupPr>
                        <m:e>
                          <m:sSub>
                            <m:sSubPr>
                              <m:ctrlPr>
                                <a:rPr lang="da-DK" i="1">
                                  <a:latin typeface="Cambria Math" panose="02040503050406030204" pitchFamily="18" charset="0"/>
                                  <a:ea typeface="Cambria Math"/>
                                </a:rPr>
                              </m:ctrlPr>
                            </m:sSubPr>
                            <m:e>
                              <m:r>
                                <a:rPr lang="da-DK" i="1">
                                  <a:latin typeface="Cambria Math"/>
                                  <a:ea typeface="Cambria Math"/>
                                </a:rPr>
                                <m:t>𝜔</m:t>
                              </m:r>
                            </m:e>
                            <m:sub>
                              <m:r>
                                <a:rPr lang="da-DK" i="1">
                                  <a:latin typeface="Cambria Math"/>
                                  <a:ea typeface="Cambria Math"/>
                                </a:rPr>
                                <m:t>𝑜</m:t>
                              </m:r>
                            </m:sub>
                          </m:sSub>
                        </m:e>
                        <m:sup>
                          <m:r>
                            <a:rPr lang="da-DK" i="1">
                              <a:latin typeface="Cambria Math"/>
                              <a:ea typeface="Cambria Math"/>
                            </a:rPr>
                            <m:t>2</m:t>
                          </m:r>
                        </m:sup>
                      </m:sSup>
                      <m:r>
                        <a:rPr lang="da-DK" i="1">
                          <a:latin typeface="Cambria Math"/>
                          <a:ea typeface="Cambria Math"/>
                        </a:rPr>
                        <m:t>−</m:t>
                      </m:r>
                      <m:sSup>
                        <m:sSupPr>
                          <m:ctrlPr>
                            <a:rPr lang="da-DK" i="1">
                              <a:latin typeface="Cambria Math" panose="02040503050406030204" pitchFamily="18" charset="0"/>
                              <a:ea typeface="Cambria Math"/>
                            </a:rPr>
                          </m:ctrlPr>
                        </m:sSupPr>
                        <m:e>
                          <m:d>
                            <m:dPr>
                              <m:ctrlPr>
                                <a:rPr lang="da-DK" i="1">
                                  <a:latin typeface="Cambria Math" panose="02040503050406030204" pitchFamily="18" charset="0"/>
                                  <a:ea typeface="Cambria Math"/>
                                </a:rPr>
                              </m:ctrlPr>
                            </m:dPr>
                            <m:e>
                              <m:f>
                                <m:fPr>
                                  <m:ctrlPr>
                                    <a:rPr lang="da-DK" i="1">
                                      <a:latin typeface="Cambria Math" panose="02040503050406030204" pitchFamily="18" charset="0"/>
                                      <a:ea typeface="Cambria Math"/>
                                    </a:rPr>
                                  </m:ctrlPr>
                                </m:fPr>
                                <m:num>
                                  <m:r>
                                    <a:rPr lang="da-DK" i="1">
                                      <a:latin typeface="Cambria Math"/>
                                      <a:ea typeface="Cambria Math"/>
                                    </a:rPr>
                                    <m:t>𝑏</m:t>
                                  </m:r>
                                </m:num>
                                <m:den>
                                  <m:r>
                                    <a:rPr lang="da-DK" i="1">
                                      <a:latin typeface="Cambria Math"/>
                                      <a:ea typeface="Cambria Math"/>
                                    </a:rPr>
                                    <m:t>2</m:t>
                                  </m:r>
                                  <m:r>
                                    <a:rPr lang="da-DK" i="1">
                                      <a:latin typeface="Cambria Math"/>
                                      <a:ea typeface="Cambria Math"/>
                                    </a:rPr>
                                    <m:t>𝑚</m:t>
                                  </m:r>
                                </m:den>
                              </m:f>
                            </m:e>
                          </m:d>
                        </m:e>
                        <m:sup>
                          <m:r>
                            <a:rPr lang="da-DK" i="1">
                              <a:latin typeface="Cambria Math"/>
                              <a:ea typeface="Cambria Math"/>
                            </a:rPr>
                            <m:t>2</m:t>
                          </m:r>
                        </m:sup>
                      </m:sSup>
                      <m:r>
                        <a:rPr lang="da-DK" b="0" i="1" smtClean="0">
                          <a:latin typeface="Cambria Math"/>
                          <a:ea typeface="Cambria Math"/>
                        </a:rPr>
                        <m:t>=0</m:t>
                      </m:r>
                    </m:oMath>
                  </m:oMathPara>
                </a14:m>
                <a:endParaRPr lang="en-GB" dirty="0" smtClean="0"/>
              </a:p>
              <a:p>
                <a:r>
                  <a:rPr lang="en-GB" dirty="0" smtClean="0"/>
                  <a:t>Under damped: the </a:t>
                </a:r>
                <a:r>
                  <a:rPr lang="en-GB" dirty="0"/>
                  <a:t>system </a:t>
                </a:r>
                <a:r>
                  <a:rPr lang="en-GB" dirty="0" smtClean="0"/>
                  <a:t>oscillates </a:t>
                </a:r>
                <a:r>
                  <a:rPr lang="en-GB" dirty="0"/>
                  <a:t>with the amplitude gradually decreasing to zero</a:t>
                </a:r>
                <a:r>
                  <a:rPr lang="en-GB" dirty="0" smtClean="0"/>
                  <a:t>.</a:t>
                </a:r>
                <a:endParaRPr lang="da-DK" dirty="0" smtClean="0"/>
              </a:p>
              <a:p>
                <a:pPr marL="0" indent="0">
                  <a:buNone/>
                </a:pPr>
                <a14:m>
                  <m:oMathPara xmlns:m="http://schemas.openxmlformats.org/officeDocument/2006/math">
                    <m:oMathParaPr>
                      <m:jc m:val="centerGroup"/>
                    </m:oMathParaPr>
                    <m:oMath xmlns:m="http://schemas.openxmlformats.org/officeDocument/2006/math">
                      <m:sSup>
                        <m:sSupPr>
                          <m:ctrlPr>
                            <a:rPr lang="da-DK" i="1">
                              <a:latin typeface="Cambria Math" panose="02040503050406030204" pitchFamily="18" charset="0"/>
                              <a:ea typeface="Cambria Math"/>
                            </a:rPr>
                          </m:ctrlPr>
                        </m:sSupPr>
                        <m:e>
                          <m:sSub>
                            <m:sSubPr>
                              <m:ctrlPr>
                                <a:rPr lang="da-DK" i="1">
                                  <a:latin typeface="Cambria Math" panose="02040503050406030204" pitchFamily="18" charset="0"/>
                                  <a:ea typeface="Cambria Math"/>
                                </a:rPr>
                              </m:ctrlPr>
                            </m:sSubPr>
                            <m:e>
                              <m:r>
                                <a:rPr lang="da-DK" i="1">
                                  <a:latin typeface="Cambria Math"/>
                                  <a:ea typeface="Cambria Math"/>
                                </a:rPr>
                                <m:t>𝜔</m:t>
                              </m:r>
                            </m:e>
                            <m:sub>
                              <m:r>
                                <a:rPr lang="da-DK" i="1">
                                  <a:latin typeface="Cambria Math"/>
                                  <a:ea typeface="Cambria Math"/>
                                </a:rPr>
                                <m:t>𝑜</m:t>
                              </m:r>
                            </m:sub>
                          </m:sSub>
                        </m:e>
                        <m:sup>
                          <m:r>
                            <a:rPr lang="da-DK" i="1">
                              <a:latin typeface="Cambria Math"/>
                              <a:ea typeface="Cambria Math"/>
                            </a:rPr>
                            <m:t>2</m:t>
                          </m:r>
                        </m:sup>
                      </m:sSup>
                      <m:r>
                        <a:rPr lang="da-DK" i="1">
                          <a:latin typeface="Cambria Math"/>
                          <a:ea typeface="Cambria Math"/>
                        </a:rPr>
                        <m:t>−</m:t>
                      </m:r>
                      <m:sSup>
                        <m:sSupPr>
                          <m:ctrlPr>
                            <a:rPr lang="da-DK" i="1">
                              <a:latin typeface="Cambria Math" panose="02040503050406030204" pitchFamily="18" charset="0"/>
                              <a:ea typeface="Cambria Math"/>
                            </a:rPr>
                          </m:ctrlPr>
                        </m:sSupPr>
                        <m:e>
                          <m:d>
                            <m:dPr>
                              <m:ctrlPr>
                                <a:rPr lang="da-DK" i="1">
                                  <a:latin typeface="Cambria Math" panose="02040503050406030204" pitchFamily="18" charset="0"/>
                                  <a:ea typeface="Cambria Math"/>
                                </a:rPr>
                              </m:ctrlPr>
                            </m:dPr>
                            <m:e>
                              <m:f>
                                <m:fPr>
                                  <m:ctrlPr>
                                    <a:rPr lang="da-DK" i="1">
                                      <a:latin typeface="Cambria Math" panose="02040503050406030204" pitchFamily="18" charset="0"/>
                                      <a:ea typeface="Cambria Math"/>
                                    </a:rPr>
                                  </m:ctrlPr>
                                </m:fPr>
                                <m:num>
                                  <m:r>
                                    <a:rPr lang="da-DK" i="1">
                                      <a:latin typeface="Cambria Math"/>
                                      <a:ea typeface="Cambria Math"/>
                                    </a:rPr>
                                    <m:t>𝑏</m:t>
                                  </m:r>
                                </m:num>
                                <m:den>
                                  <m:r>
                                    <a:rPr lang="da-DK" i="1">
                                      <a:latin typeface="Cambria Math"/>
                                      <a:ea typeface="Cambria Math"/>
                                    </a:rPr>
                                    <m:t>2</m:t>
                                  </m:r>
                                  <m:r>
                                    <a:rPr lang="da-DK" i="1">
                                      <a:latin typeface="Cambria Math"/>
                                      <a:ea typeface="Cambria Math"/>
                                    </a:rPr>
                                    <m:t>𝑚</m:t>
                                  </m:r>
                                </m:den>
                              </m:f>
                            </m:e>
                          </m:d>
                        </m:e>
                        <m:sup>
                          <m:r>
                            <a:rPr lang="da-DK" i="1">
                              <a:latin typeface="Cambria Math"/>
                              <a:ea typeface="Cambria Math"/>
                            </a:rPr>
                            <m:t>2</m:t>
                          </m:r>
                        </m:sup>
                      </m:sSup>
                      <m:r>
                        <a:rPr lang="da-DK" i="1" smtClean="0">
                          <a:latin typeface="Cambria Math"/>
                          <a:ea typeface="Cambria Math"/>
                        </a:rPr>
                        <m:t>&lt;</m:t>
                      </m:r>
                      <m:r>
                        <a:rPr lang="da-DK" b="0" i="1" smtClean="0">
                          <a:latin typeface="Cambria Math"/>
                          <a:ea typeface="Cambria Math"/>
                        </a:rPr>
                        <m:t>0</m:t>
                      </m:r>
                    </m:oMath>
                  </m:oMathPara>
                </a14:m>
                <a:endParaRPr lang="en-GB"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228600" y="609600"/>
                <a:ext cx="8686800" cy="6096000"/>
              </a:xfrm>
              <a:blipFill rotWithShape="0">
                <a:blip r:embed="rId2"/>
                <a:stretch>
                  <a:fillRect l="-1474" t="-2000" r="-1123"/>
                </a:stretch>
              </a:blipFill>
            </p:spPr>
            <p:txBody>
              <a:bodyPr/>
              <a:lstStyle/>
              <a:p>
                <a:r>
                  <a:rPr lang="en-US">
                    <a:noFill/>
                  </a:rPr>
                  <a:t> </a:t>
                </a:r>
              </a:p>
            </p:txBody>
          </p:sp>
        </mc:Fallback>
      </mc:AlternateContent>
    </p:spTree>
    <p:extLst>
      <p:ext uri="{BB962C8B-B14F-4D97-AF65-F5344CB8AC3E}">
        <p14:creationId xmlns:p14="http://schemas.microsoft.com/office/powerpoint/2010/main" val="2488275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Torque and Angular </a:t>
            </a:r>
            <a:r>
              <a:rPr lang="en-US" dirty="0"/>
              <a:t>A</a:t>
            </a:r>
            <a:r>
              <a:rPr lang="en-US" dirty="0" smtClean="0"/>
              <a:t>cceleration</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a:t> From Newton’s second law of </a:t>
                </a:r>
                <a:r>
                  <a:rPr lang="en-US" dirty="0" smtClean="0"/>
                  <a:t>motion</a:t>
                </a:r>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𝑚𝑎</m:t>
                      </m:r>
                      <m:r>
                        <a:rPr lang="en-US" i="1">
                          <a:latin typeface="Cambria Math" panose="02040503050406030204" pitchFamily="18" charset="0"/>
                        </a:rPr>
                        <m:t>=</m:t>
                      </m:r>
                      <m:r>
                        <a:rPr lang="en-US" i="1">
                          <a:latin typeface="Cambria Math" panose="02040503050406030204" pitchFamily="18" charset="0"/>
                        </a:rPr>
                        <m:t>𝑚</m:t>
                      </m:r>
                      <m:f>
                        <m:fPr>
                          <m:ctrlPr>
                            <a:rPr lang="en-GB" i="1">
                              <a:latin typeface="Cambria Math" panose="02040503050406030204" pitchFamily="18" charset="0"/>
                            </a:rPr>
                          </m:ctrlPr>
                        </m:fPr>
                        <m:num>
                          <m:r>
                            <a:rPr lang="en-US" i="1">
                              <a:latin typeface="Cambria Math" panose="02040503050406030204" pitchFamily="18" charset="0"/>
                            </a:rPr>
                            <m:t>𝑑𝑣</m:t>
                          </m:r>
                        </m:num>
                        <m:den>
                          <m:r>
                            <a:rPr lang="en-US" i="1">
                              <a:latin typeface="Cambria Math" panose="02040503050406030204" pitchFamily="18" charset="0"/>
                            </a:rPr>
                            <m:t>𝑑𝑡</m:t>
                          </m:r>
                        </m:den>
                      </m:f>
                    </m:oMath>
                  </m:oMathPara>
                </a14:m>
                <a:endParaRPr lang="en-GB" dirty="0"/>
              </a:p>
              <a:p>
                <a:pPr marL="0" indent="0" algn="ctr">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𝑚𝑟</m:t>
                      </m:r>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𝜔</m:t>
                          </m:r>
                        </m:num>
                        <m:den>
                          <m:r>
                            <a:rPr lang="en-US" i="1">
                              <a:latin typeface="Cambria Math" panose="02040503050406030204" pitchFamily="18" charset="0"/>
                            </a:rPr>
                            <m:t>𝑑𝑡</m:t>
                          </m:r>
                        </m:den>
                      </m:f>
                    </m:oMath>
                  </m:oMathPara>
                </a14:m>
                <a:endParaRPr lang="en-GB" dirty="0"/>
              </a:p>
              <a:p>
                <a:pPr marL="0" indent="0">
                  <a:buNone/>
                </a:pPr>
                <a:r>
                  <a:rPr lang="en-US" dirty="0"/>
                  <a:t>T</a:t>
                </a:r>
                <a:r>
                  <a:rPr lang="en-US" dirty="0" smtClean="0"/>
                  <a:t>orque is the </a:t>
                </a:r>
                <a:r>
                  <a:rPr lang="en-US" dirty="0"/>
                  <a:t>product of force on the particle and the perpendicular distance from the axis of </a:t>
                </a:r>
                <a:r>
                  <a:rPr lang="en-US" dirty="0" smtClean="0"/>
                  <a:t>rotation of that body</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Γ</m:t>
                      </m:r>
                      <m:r>
                        <a:rPr lang="en-US" i="1">
                          <a:latin typeface="Cambria Math" panose="02040503050406030204" pitchFamily="18" charset="0"/>
                        </a:rPr>
                        <m:t>=</m:t>
                      </m:r>
                      <m:r>
                        <a:rPr lang="en-US" i="1">
                          <a:latin typeface="Cambria Math" panose="02040503050406030204" pitchFamily="18" charset="0"/>
                        </a:rPr>
                        <m:t>𝑟</m:t>
                      </m:r>
                      <m:sSub>
                        <m:sSubPr>
                          <m:ctrlPr>
                            <a:rPr lang="en-GB"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m:t>
                      </m:r>
                      <m:sSup>
                        <m:sSupPr>
                          <m:ctrlPr>
                            <a:rPr lang="en-GB"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𝜔</m:t>
                          </m:r>
                        </m:num>
                        <m:den>
                          <m:r>
                            <a:rPr lang="en-US" i="1">
                              <a:latin typeface="Cambria Math" panose="02040503050406030204" pitchFamily="18" charset="0"/>
                            </a:rPr>
                            <m:t>𝑑𝑡</m:t>
                          </m:r>
                        </m:den>
                      </m:f>
                    </m:oMath>
                  </m:oMathPara>
                </a14:m>
                <a:endParaRPr lang="en-GB" dirty="0" smtClean="0"/>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Γ</m:t>
                      </m:r>
                      <m:r>
                        <a:rPr lang="en-US" i="1">
                          <a:latin typeface="Cambria Math" panose="02040503050406030204" pitchFamily="18" charset="0"/>
                        </a:rPr>
                        <m:t>=</m:t>
                      </m:r>
                      <m:nary>
                        <m:naryPr>
                          <m:chr m:val="∑"/>
                          <m:limLoc m:val="undOvr"/>
                          <m:subHide m:val="on"/>
                          <m:supHide m:val="on"/>
                          <m:ctrlPr>
                            <a:rPr lang="en-GB" i="1">
                              <a:latin typeface="Cambria Math" panose="02040503050406030204" pitchFamily="18" charset="0"/>
                            </a:rPr>
                          </m:ctrlPr>
                        </m:naryPr>
                        <m:sub/>
                        <m:sup/>
                        <m:e>
                          <m:r>
                            <a:rPr lang="en-US" i="1">
                              <a:latin typeface="Cambria Math" panose="02040503050406030204" pitchFamily="18" charset="0"/>
                            </a:rPr>
                            <m:t>𝑚</m:t>
                          </m:r>
                          <m:sSup>
                            <m:sSupPr>
                              <m:ctrlPr>
                                <a:rPr lang="en-GB"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𝜔</m:t>
                              </m:r>
                            </m:num>
                            <m:den>
                              <m:r>
                                <a:rPr lang="en-US" i="1">
                                  <a:latin typeface="Cambria Math" panose="02040503050406030204" pitchFamily="18" charset="0"/>
                                </a:rPr>
                                <m:t>𝑑𝑡</m:t>
                              </m:r>
                            </m:den>
                          </m:f>
                        </m:e>
                      </m:nary>
                    </m:oMath>
                  </m:oMathPara>
                </a14:m>
                <a:endParaRPr lang="en-GB" dirty="0"/>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0">
                <a:blip r:embed="rId2"/>
                <a:stretch>
                  <a:fillRect l="-1407" t="-1939"/>
                </a:stretch>
              </a:blipFill>
            </p:spPr>
            <p:txBody>
              <a:bodyPr/>
              <a:lstStyle/>
              <a:p>
                <a:r>
                  <a:rPr lang="en-GB">
                    <a:noFill/>
                  </a:rPr>
                  <a:t> </a:t>
                </a:r>
              </a:p>
            </p:txBody>
          </p:sp>
        </mc:Fallback>
      </mc:AlternateContent>
    </p:spTree>
    <p:extLst>
      <p:ext uri="{BB962C8B-B14F-4D97-AF65-F5344CB8AC3E}">
        <p14:creationId xmlns:p14="http://schemas.microsoft.com/office/powerpoint/2010/main" val="123501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28800" y="254168"/>
            <a:ext cx="4872809" cy="646331"/>
          </a:xfrm>
          <a:prstGeom prst="rect">
            <a:avLst/>
          </a:prstGeom>
          <a:noFill/>
        </p:spPr>
        <p:txBody>
          <a:bodyPr wrap="none" rtlCol="0">
            <a:spAutoFit/>
          </a:bodyPr>
          <a:lstStyle/>
          <a:p>
            <a:r>
              <a:rPr lang="da-DK" sz="3600" dirty="0" smtClean="0"/>
              <a:t>Underdamped Oscillator </a:t>
            </a:r>
            <a:endParaRPr lang="en-GB" sz="3600" dirty="0"/>
          </a:p>
        </p:txBody>
      </p:sp>
      <p:pic>
        <p:nvPicPr>
          <p:cNvPr id="3074" name="Picture 2" descr="C:\Users\David Dotse\Desktop\New folder\oscda9.gif"/>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7426" b="34473"/>
          <a:stretch/>
        </p:blipFill>
        <p:spPr bwMode="auto">
          <a:xfrm>
            <a:off x="838200" y="940517"/>
            <a:ext cx="7010400" cy="5746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2707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62" y="533400"/>
            <a:ext cx="8541506" cy="6109448"/>
          </a:xfrm>
        </p:spPr>
      </p:pic>
    </p:spTree>
    <p:extLst>
      <p:ext uri="{BB962C8B-B14F-4D97-AF65-F5344CB8AC3E}">
        <p14:creationId xmlns:p14="http://schemas.microsoft.com/office/powerpoint/2010/main" val="6923814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da-DK" dirty="0" smtClean="0"/>
              <a:t>Force Oscillation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143000"/>
                <a:ext cx="8839200" cy="5715000"/>
              </a:xfrm>
            </p:spPr>
            <p:txBody>
              <a:bodyPr>
                <a:normAutofit/>
              </a:bodyPr>
              <a:lstStyle/>
              <a:p>
                <a:pPr marL="0" indent="0">
                  <a:buNone/>
                </a:pPr>
                <a:r>
                  <a:rPr lang="da-DK" dirty="0" smtClean="0"/>
                  <a:t>This occurs when there is an energy input in the system to overcome the retarding. The applitude of the oscillation remains constant when the input energy per cycle is exactly equals the energy lost as a result of damping.</a:t>
                </a:r>
              </a:p>
              <a:p>
                <a:endParaRPr lang="da-DK" dirty="0"/>
              </a:p>
              <a:p>
                <a:pPr marL="0" indent="0">
                  <a:buNone/>
                </a:pPr>
                <a:r>
                  <a:rPr lang="da-DK" dirty="0" smtClean="0"/>
                  <a:t>Such force is given as </a:t>
                </a:r>
              </a:p>
              <a:p>
                <a:pPr marL="0" indent="0" algn="ctr">
                  <a:buNone/>
                </a:pPr>
                <a14:m>
                  <m:oMath xmlns:m="http://schemas.openxmlformats.org/officeDocument/2006/math">
                    <m:r>
                      <a:rPr lang="da-DK" b="0" i="1" smtClean="0">
                        <a:latin typeface="Cambria Math"/>
                      </a:rPr>
                      <m:t>𝐹</m:t>
                    </m:r>
                    <m:r>
                      <a:rPr lang="da-DK" b="0" i="1" smtClean="0">
                        <a:latin typeface="Cambria Math"/>
                      </a:rPr>
                      <m:t>=</m:t>
                    </m:r>
                    <m:sSub>
                      <m:sSubPr>
                        <m:ctrlPr>
                          <a:rPr lang="da-DK" b="0" i="1" smtClean="0">
                            <a:latin typeface="Cambria Math" panose="02040503050406030204" pitchFamily="18" charset="0"/>
                          </a:rPr>
                        </m:ctrlPr>
                      </m:sSubPr>
                      <m:e>
                        <m:r>
                          <a:rPr lang="da-DK" b="0" i="1" smtClean="0">
                            <a:latin typeface="Cambria Math"/>
                          </a:rPr>
                          <m:t>𝐹</m:t>
                        </m:r>
                      </m:e>
                      <m:sub>
                        <m:r>
                          <a:rPr lang="da-DK" b="0" i="1" smtClean="0">
                            <a:latin typeface="Cambria Math"/>
                          </a:rPr>
                          <m:t>𝑒𝑥𝑡</m:t>
                        </m:r>
                      </m:sub>
                    </m:sSub>
                    <m:func>
                      <m:funcPr>
                        <m:ctrlPr>
                          <a:rPr lang="da-DK" b="0" i="1" smtClean="0">
                            <a:latin typeface="Cambria Math" panose="02040503050406030204" pitchFamily="18" charset="0"/>
                          </a:rPr>
                        </m:ctrlPr>
                      </m:funcPr>
                      <m:fName>
                        <m:r>
                          <m:rPr>
                            <m:sty m:val="p"/>
                          </m:rPr>
                          <a:rPr lang="da-DK" b="0" i="0" smtClean="0">
                            <a:latin typeface="Cambria Math"/>
                          </a:rPr>
                          <m:t>cos</m:t>
                        </m:r>
                      </m:fName>
                      <m:e>
                        <m:r>
                          <a:rPr lang="da-DK" b="0" i="1" smtClean="0">
                            <a:latin typeface="Cambria Math"/>
                            <a:ea typeface="Cambria Math"/>
                          </a:rPr>
                          <m:t>𝜔</m:t>
                        </m:r>
                        <m:r>
                          <a:rPr lang="da-DK" b="0" i="1" smtClean="0">
                            <a:latin typeface="Cambria Math"/>
                            <a:ea typeface="Cambria Math"/>
                          </a:rPr>
                          <m:t>𝑡</m:t>
                        </m:r>
                      </m:e>
                    </m:func>
                  </m:oMath>
                </a14:m>
                <a:r>
                  <a:rPr lang="da-DK" dirty="0" smtClean="0"/>
                  <a:t>  </a:t>
                </a:r>
              </a:p>
              <a:p>
                <a:r>
                  <a:rPr lang="da-DK" dirty="0" smtClean="0"/>
                  <a:t>Where </a:t>
                </a:r>
                <a:r>
                  <a:rPr lang="el-GR" dirty="0" smtClean="0"/>
                  <a:t>ω</a:t>
                </a:r>
                <a:r>
                  <a:rPr lang="da-DK" dirty="0" smtClean="0"/>
                  <a:t> is the angular frquency of the periodic force and </a:t>
                </a:r>
                <a14:m>
                  <m:oMath xmlns:m="http://schemas.openxmlformats.org/officeDocument/2006/math">
                    <m:sSub>
                      <m:sSubPr>
                        <m:ctrlPr>
                          <a:rPr lang="da-DK" i="1">
                            <a:latin typeface="Cambria Math" panose="02040503050406030204" pitchFamily="18" charset="0"/>
                          </a:rPr>
                        </m:ctrlPr>
                      </m:sSubPr>
                      <m:e>
                        <m:r>
                          <a:rPr lang="da-DK" i="1">
                            <a:latin typeface="Cambria Math"/>
                          </a:rPr>
                          <m:t>𝐹</m:t>
                        </m:r>
                      </m:e>
                      <m:sub>
                        <m:r>
                          <a:rPr lang="da-DK" i="1">
                            <a:latin typeface="Cambria Math"/>
                          </a:rPr>
                          <m:t>𝑒𝑥𝑡</m:t>
                        </m:r>
                      </m:sub>
                    </m:sSub>
                  </m:oMath>
                </a14:m>
                <a:r>
                  <a:rPr lang="en-GB" dirty="0" smtClean="0"/>
                  <a:t> is constant</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143000"/>
                <a:ext cx="8839200" cy="5715000"/>
              </a:xfrm>
              <a:blipFill rotWithShape="0">
                <a:blip r:embed="rId2"/>
                <a:stretch>
                  <a:fillRect l="-1724" t="-1387" r="-690"/>
                </a:stretch>
              </a:blipFill>
            </p:spPr>
            <p:txBody>
              <a:bodyPr/>
              <a:lstStyle/>
              <a:p>
                <a:r>
                  <a:rPr lang="en-US">
                    <a:noFill/>
                  </a:rPr>
                  <a:t> </a:t>
                </a:r>
              </a:p>
            </p:txBody>
          </p:sp>
        </mc:Fallback>
      </mc:AlternateContent>
    </p:spTree>
    <p:extLst>
      <p:ext uri="{BB962C8B-B14F-4D97-AF65-F5344CB8AC3E}">
        <p14:creationId xmlns:p14="http://schemas.microsoft.com/office/powerpoint/2010/main" val="19729718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da-DK" sz="3000" dirty="0" smtClean="0"/>
              <a:t>The equation of motion of such a system is given as </a:t>
            </a:r>
            <a:endParaRPr lang="en-GB" sz="3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458200" cy="5638800"/>
              </a:xfrm>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da-DK" i="1" smtClean="0">
                              <a:latin typeface="Cambria Math" panose="02040503050406030204" pitchFamily="18" charset="0"/>
                            </a:rPr>
                          </m:ctrlPr>
                        </m:sSubPr>
                        <m:e>
                          <m:r>
                            <a:rPr lang="da-DK" i="1">
                              <a:latin typeface="Cambria Math"/>
                            </a:rPr>
                            <m:t>𝐹</m:t>
                          </m:r>
                        </m:e>
                        <m:sub>
                          <m:r>
                            <a:rPr lang="da-DK" i="1">
                              <a:latin typeface="Cambria Math"/>
                            </a:rPr>
                            <m:t>𝑒𝑥𝑡</m:t>
                          </m:r>
                        </m:sub>
                      </m:sSub>
                      <m:func>
                        <m:funcPr>
                          <m:ctrlPr>
                            <a:rPr lang="da-DK" i="1">
                              <a:latin typeface="Cambria Math" panose="02040503050406030204" pitchFamily="18" charset="0"/>
                            </a:rPr>
                          </m:ctrlPr>
                        </m:funcPr>
                        <m:fName>
                          <m:r>
                            <m:rPr>
                              <m:sty m:val="p"/>
                            </m:rPr>
                            <a:rPr lang="da-DK">
                              <a:latin typeface="Cambria Math"/>
                            </a:rPr>
                            <m:t>cos</m:t>
                          </m:r>
                        </m:fName>
                        <m:e>
                          <m:r>
                            <a:rPr lang="da-DK" i="1">
                              <a:latin typeface="Cambria Math"/>
                              <a:ea typeface="Cambria Math"/>
                            </a:rPr>
                            <m:t>𝜔</m:t>
                          </m:r>
                          <m:r>
                            <a:rPr lang="da-DK" i="1">
                              <a:latin typeface="Cambria Math"/>
                              <a:ea typeface="Cambria Math"/>
                            </a:rPr>
                            <m:t>𝑡</m:t>
                          </m:r>
                        </m:e>
                      </m:func>
                      <m:r>
                        <a:rPr lang="da-DK" i="1">
                          <a:latin typeface="Cambria Math"/>
                        </a:rPr>
                        <m:t>−</m:t>
                      </m:r>
                      <m:r>
                        <a:rPr lang="da-DK" i="1">
                          <a:latin typeface="Cambria Math"/>
                        </a:rPr>
                        <m:t>𝑘𝑥</m:t>
                      </m:r>
                      <m:r>
                        <a:rPr lang="da-DK" i="1">
                          <a:latin typeface="Cambria Math"/>
                        </a:rPr>
                        <m:t>−</m:t>
                      </m:r>
                      <m:r>
                        <a:rPr lang="da-DK" i="1">
                          <a:latin typeface="Cambria Math"/>
                        </a:rPr>
                        <m:t>𝑏</m:t>
                      </m:r>
                      <m:f>
                        <m:fPr>
                          <m:ctrlPr>
                            <a:rPr lang="da-DK" i="1">
                              <a:latin typeface="Cambria Math" panose="02040503050406030204" pitchFamily="18" charset="0"/>
                            </a:rPr>
                          </m:ctrlPr>
                        </m:fPr>
                        <m:num>
                          <m:r>
                            <a:rPr lang="da-DK" i="1">
                              <a:latin typeface="Cambria Math"/>
                            </a:rPr>
                            <m:t>𝑑𝑥</m:t>
                          </m:r>
                        </m:num>
                        <m:den>
                          <m:r>
                            <a:rPr lang="da-DK" i="1">
                              <a:latin typeface="Cambria Math"/>
                            </a:rPr>
                            <m:t>𝑑𝑡</m:t>
                          </m:r>
                        </m:den>
                      </m:f>
                      <m:r>
                        <a:rPr lang="da-DK" i="1">
                          <a:latin typeface="Cambria Math"/>
                        </a:rPr>
                        <m:t>=</m:t>
                      </m:r>
                      <m:r>
                        <a:rPr lang="da-DK" i="1">
                          <a:latin typeface="Cambria Math"/>
                        </a:rPr>
                        <m:t>𝑚</m:t>
                      </m:r>
                      <m:f>
                        <m:fPr>
                          <m:ctrlPr>
                            <a:rPr lang="da-DK" i="1">
                              <a:latin typeface="Cambria Math" panose="02040503050406030204" pitchFamily="18" charset="0"/>
                            </a:rPr>
                          </m:ctrlPr>
                        </m:fPr>
                        <m:num>
                          <m:sSup>
                            <m:sSupPr>
                              <m:ctrlPr>
                                <a:rPr lang="da-DK" i="1">
                                  <a:latin typeface="Cambria Math" panose="02040503050406030204" pitchFamily="18" charset="0"/>
                                </a:rPr>
                              </m:ctrlPr>
                            </m:sSupPr>
                            <m:e>
                              <m:r>
                                <a:rPr lang="da-DK" i="1">
                                  <a:latin typeface="Cambria Math"/>
                                </a:rPr>
                                <m:t>𝑑</m:t>
                              </m:r>
                            </m:e>
                            <m:sup>
                              <m:r>
                                <a:rPr lang="da-DK" i="1">
                                  <a:latin typeface="Cambria Math"/>
                                </a:rPr>
                                <m:t>2</m:t>
                              </m:r>
                            </m:sup>
                          </m:sSup>
                          <m:r>
                            <a:rPr lang="da-DK" i="1">
                              <a:latin typeface="Cambria Math"/>
                            </a:rPr>
                            <m:t>𝑥</m:t>
                          </m:r>
                        </m:num>
                        <m:den>
                          <m:sSup>
                            <m:sSupPr>
                              <m:ctrlPr>
                                <a:rPr lang="da-DK" i="1">
                                  <a:latin typeface="Cambria Math" panose="02040503050406030204" pitchFamily="18" charset="0"/>
                                </a:rPr>
                              </m:ctrlPr>
                            </m:sSupPr>
                            <m:e>
                              <m:r>
                                <a:rPr lang="da-DK" i="1">
                                  <a:latin typeface="Cambria Math"/>
                                </a:rPr>
                                <m:t>𝑑𝑡</m:t>
                              </m:r>
                            </m:e>
                            <m:sup>
                              <m:r>
                                <a:rPr lang="da-DK" i="1">
                                  <a:latin typeface="Cambria Math"/>
                                </a:rPr>
                                <m:t>2</m:t>
                              </m:r>
                            </m:sup>
                          </m:sSup>
                        </m:den>
                      </m:f>
                    </m:oMath>
                  </m:oMathPara>
                </a14:m>
                <a:endParaRPr lang="en-GB" dirty="0" smtClean="0"/>
              </a:p>
              <a:p>
                <a:pPr marL="0" indent="0">
                  <a:buNone/>
                </a:pPr>
                <a:endParaRPr lang="da-DK" dirty="0"/>
              </a:p>
              <a:p>
                <a:pPr marL="0" indent="0">
                  <a:buNone/>
                </a:pPr>
                <a:r>
                  <a:rPr lang="da-DK" dirty="0" smtClean="0"/>
                  <a:t>When the system is in a steady state, the solution</a:t>
                </a:r>
              </a:p>
              <a:p>
                <a:pPr marL="0" indent="0">
                  <a:buNone/>
                </a:pPr>
                <a14:m>
                  <m:oMathPara xmlns:m="http://schemas.openxmlformats.org/officeDocument/2006/math">
                    <m:oMathParaPr>
                      <m:jc m:val="centerGroup"/>
                    </m:oMathParaPr>
                    <m:oMath xmlns:m="http://schemas.openxmlformats.org/officeDocument/2006/math">
                      <m:r>
                        <a:rPr lang="da-DK" b="0" i="1" smtClean="0">
                          <a:latin typeface="Cambria Math"/>
                        </a:rPr>
                        <m:t>𝑥</m:t>
                      </m:r>
                      <m:r>
                        <a:rPr lang="da-DK" b="0" i="1" smtClean="0">
                          <a:latin typeface="Cambria Math"/>
                        </a:rPr>
                        <m:t>=</m:t>
                      </m:r>
                      <m:r>
                        <a:rPr lang="da-DK" b="0" i="1" smtClean="0">
                          <a:latin typeface="Cambria Math"/>
                        </a:rPr>
                        <m:t>𝐴</m:t>
                      </m:r>
                      <m:func>
                        <m:funcPr>
                          <m:ctrlPr>
                            <a:rPr lang="da-DK" b="0" i="1" smtClean="0">
                              <a:latin typeface="Cambria Math" panose="02040503050406030204" pitchFamily="18" charset="0"/>
                            </a:rPr>
                          </m:ctrlPr>
                        </m:funcPr>
                        <m:fName>
                          <m:r>
                            <m:rPr>
                              <m:sty m:val="p"/>
                            </m:rPr>
                            <a:rPr lang="da-DK" b="0" i="0" smtClean="0">
                              <a:latin typeface="Cambria Math"/>
                            </a:rPr>
                            <m:t>cos</m:t>
                          </m:r>
                        </m:fName>
                        <m:e>
                          <m:d>
                            <m:dPr>
                              <m:ctrlPr>
                                <a:rPr lang="da-DK" b="0" i="1" smtClean="0">
                                  <a:latin typeface="Cambria Math" panose="02040503050406030204" pitchFamily="18" charset="0"/>
                                </a:rPr>
                              </m:ctrlPr>
                            </m:dPr>
                            <m:e>
                              <m:r>
                                <a:rPr lang="da-DK" i="1">
                                  <a:latin typeface="Cambria Math"/>
                                  <a:ea typeface="Cambria Math"/>
                                </a:rPr>
                                <m:t>𝜔</m:t>
                              </m:r>
                              <m:r>
                                <a:rPr lang="da-DK" i="1">
                                  <a:latin typeface="Cambria Math"/>
                                  <a:ea typeface="Cambria Math"/>
                                </a:rPr>
                                <m:t>𝑡</m:t>
                              </m:r>
                              <m:r>
                                <a:rPr lang="da-DK" b="0" i="1" smtClean="0">
                                  <a:latin typeface="Cambria Math"/>
                                  <a:ea typeface="Cambria Math"/>
                                </a:rPr>
                                <m:t>+</m:t>
                              </m:r>
                              <m:r>
                                <a:rPr lang="en-US" i="1">
                                  <a:latin typeface="Cambria Math"/>
                                </a:rPr>
                                <m:t>𝛼</m:t>
                              </m:r>
                            </m:e>
                          </m:d>
                        </m:e>
                      </m:func>
                    </m:oMath>
                  </m:oMathPara>
                </a14:m>
                <a:endParaRPr lang="en-GB" dirty="0" smtClean="0"/>
              </a:p>
              <a:p>
                <a:pPr marL="0" indent="0">
                  <a:buNone/>
                </a:pPr>
                <a:endParaRPr lang="da-DK" dirty="0"/>
              </a:p>
              <a:p>
                <a:pPr marL="0" indent="0">
                  <a:buNone/>
                </a:pPr>
                <a:r>
                  <a:rPr lang="da-DK" dirty="0" smtClean="0"/>
                  <a:t>Where </a:t>
                </a:r>
              </a:p>
              <a:p>
                <a:pPr marL="0" indent="0">
                  <a:buNone/>
                </a:pPr>
                <a14:m>
                  <m:oMathPara xmlns:m="http://schemas.openxmlformats.org/officeDocument/2006/math">
                    <m:oMathParaPr>
                      <m:jc m:val="centerGroup"/>
                    </m:oMathParaPr>
                    <m:oMath xmlns:m="http://schemas.openxmlformats.org/officeDocument/2006/math">
                      <m:r>
                        <a:rPr lang="da-DK" b="0" i="1" smtClean="0">
                          <a:latin typeface="Cambria Math"/>
                        </a:rPr>
                        <m:t>𝐴</m:t>
                      </m:r>
                      <m:r>
                        <a:rPr lang="da-DK" b="0" i="1" smtClean="0">
                          <a:latin typeface="Cambria Math"/>
                        </a:rPr>
                        <m:t>=</m:t>
                      </m:r>
                      <m:f>
                        <m:fPr>
                          <m:ctrlPr>
                            <a:rPr lang="da-DK" b="0" i="1" smtClean="0">
                              <a:latin typeface="Cambria Math" panose="02040503050406030204" pitchFamily="18" charset="0"/>
                            </a:rPr>
                          </m:ctrlPr>
                        </m:fPr>
                        <m:num>
                          <m:f>
                            <m:fPr>
                              <m:type m:val="skw"/>
                              <m:ctrlPr>
                                <a:rPr lang="da-DK" b="0" i="1" smtClean="0">
                                  <a:latin typeface="Cambria Math" panose="02040503050406030204" pitchFamily="18" charset="0"/>
                                </a:rPr>
                              </m:ctrlPr>
                            </m:fPr>
                            <m:num>
                              <m:sSub>
                                <m:sSubPr>
                                  <m:ctrlPr>
                                    <a:rPr lang="da-DK" b="0" i="1" smtClean="0">
                                      <a:latin typeface="Cambria Math" panose="02040503050406030204" pitchFamily="18" charset="0"/>
                                    </a:rPr>
                                  </m:ctrlPr>
                                </m:sSubPr>
                                <m:e>
                                  <m:r>
                                    <a:rPr lang="da-DK" b="0" i="1" smtClean="0">
                                      <a:latin typeface="Cambria Math"/>
                                    </a:rPr>
                                    <m:t>𝐹</m:t>
                                  </m:r>
                                </m:e>
                                <m:sub>
                                  <m:r>
                                    <a:rPr lang="da-DK" b="0" i="1" smtClean="0">
                                      <a:latin typeface="Cambria Math"/>
                                    </a:rPr>
                                    <m:t>𝑒𝑥𝑡</m:t>
                                  </m:r>
                                </m:sub>
                              </m:sSub>
                            </m:num>
                            <m:den>
                              <m:r>
                                <a:rPr lang="da-DK" b="0" i="1" smtClean="0">
                                  <a:latin typeface="Cambria Math"/>
                                </a:rPr>
                                <m:t>𝑚</m:t>
                              </m:r>
                            </m:den>
                          </m:f>
                        </m:num>
                        <m:den>
                          <m:rad>
                            <m:radPr>
                              <m:degHide m:val="on"/>
                              <m:ctrlPr>
                                <a:rPr lang="da-DK" b="0" i="1" smtClean="0">
                                  <a:latin typeface="Cambria Math" panose="02040503050406030204" pitchFamily="18" charset="0"/>
                                </a:rPr>
                              </m:ctrlPr>
                            </m:radPr>
                            <m:deg/>
                            <m:e>
                              <m:sSup>
                                <m:sSupPr>
                                  <m:ctrlPr>
                                    <a:rPr lang="da-DK" b="0" i="1" smtClean="0">
                                      <a:latin typeface="Cambria Math" panose="02040503050406030204" pitchFamily="18" charset="0"/>
                                    </a:rPr>
                                  </m:ctrlPr>
                                </m:sSupPr>
                                <m:e>
                                  <m:d>
                                    <m:dPr>
                                      <m:ctrlPr>
                                        <a:rPr lang="da-DK" b="0" i="1" smtClean="0">
                                          <a:latin typeface="Cambria Math" panose="02040503050406030204" pitchFamily="18" charset="0"/>
                                        </a:rPr>
                                      </m:ctrlPr>
                                    </m:dPr>
                                    <m:e>
                                      <m:sSup>
                                        <m:sSupPr>
                                          <m:ctrlPr>
                                            <a:rPr lang="da-DK" b="0" i="1" smtClean="0">
                                              <a:latin typeface="Cambria Math" panose="02040503050406030204" pitchFamily="18" charset="0"/>
                                            </a:rPr>
                                          </m:ctrlPr>
                                        </m:sSupPr>
                                        <m:e>
                                          <m:r>
                                            <a:rPr lang="da-DK" b="0" i="1" smtClean="0">
                                              <a:latin typeface="Cambria Math"/>
                                              <a:ea typeface="Cambria Math"/>
                                            </a:rPr>
                                            <m:t>𝜔</m:t>
                                          </m:r>
                                        </m:e>
                                        <m:sup>
                                          <m:r>
                                            <a:rPr lang="da-DK" b="0" i="1" smtClean="0">
                                              <a:latin typeface="Cambria Math"/>
                                            </a:rPr>
                                            <m:t>2</m:t>
                                          </m:r>
                                        </m:sup>
                                      </m:sSup>
                                      <m:r>
                                        <a:rPr lang="da-DK" b="0" i="1" smtClean="0">
                                          <a:latin typeface="Cambria Math"/>
                                        </a:rPr>
                                        <m:t>−</m:t>
                                      </m:r>
                                      <m:sSup>
                                        <m:sSupPr>
                                          <m:ctrlPr>
                                            <a:rPr lang="da-DK" b="0" i="1" smtClean="0">
                                              <a:latin typeface="Cambria Math" panose="02040503050406030204" pitchFamily="18" charset="0"/>
                                            </a:rPr>
                                          </m:ctrlPr>
                                        </m:sSupPr>
                                        <m:e>
                                          <m:sSub>
                                            <m:sSubPr>
                                              <m:ctrlPr>
                                                <a:rPr lang="da-DK" b="0" i="1" smtClean="0">
                                                  <a:latin typeface="Cambria Math" panose="02040503050406030204" pitchFamily="18" charset="0"/>
                                                </a:rPr>
                                              </m:ctrlPr>
                                            </m:sSubPr>
                                            <m:e>
                                              <m:r>
                                                <a:rPr lang="da-DK" b="0" i="1" smtClean="0">
                                                  <a:latin typeface="Cambria Math"/>
                                                  <a:ea typeface="Cambria Math"/>
                                                </a:rPr>
                                                <m:t>𝜔</m:t>
                                              </m:r>
                                            </m:e>
                                            <m:sub>
                                              <m:r>
                                                <a:rPr lang="da-DK" b="0" i="1" smtClean="0">
                                                  <a:latin typeface="Cambria Math"/>
                                                </a:rPr>
                                                <m:t>0</m:t>
                                              </m:r>
                                            </m:sub>
                                          </m:sSub>
                                        </m:e>
                                        <m:sup>
                                          <m:r>
                                            <a:rPr lang="da-DK" b="0" i="1" smtClean="0">
                                              <a:latin typeface="Cambria Math"/>
                                            </a:rPr>
                                            <m:t>2</m:t>
                                          </m:r>
                                        </m:sup>
                                      </m:sSup>
                                    </m:e>
                                  </m:d>
                                </m:e>
                                <m:sup>
                                  <m:r>
                                    <a:rPr lang="da-DK" b="0" i="1" smtClean="0">
                                      <a:latin typeface="Cambria Math"/>
                                    </a:rPr>
                                    <m:t>2</m:t>
                                  </m:r>
                                </m:sup>
                              </m:sSup>
                              <m:r>
                                <a:rPr lang="da-DK" b="0" i="1" smtClean="0">
                                  <a:latin typeface="Cambria Math"/>
                                </a:rPr>
                                <m:t>+</m:t>
                              </m:r>
                              <m:sSup>
                                <m:sSupPr>
                                  <m:ctrlPr>
                                    <a:rPr lang="da-DK" b="0" i="1" smtClean="0">
                                      <a:latin typeface="Cambria Math" panose="02040503050406030204" pitchFamily="18" charset="0"/>
                                    </a:rPr>
                                  </m:ctrlPr>
                                </m:sSupPr>
                                <m:e>
                                  <m:d>
                                    <m:dPr>
                                      <m:ctrlPr>
                                        <a:rPr lang="da-DK" b="0" i="1" smtClean="0">
                                          <a:latin typeface="Cambria Math" panose="02040503050406030204" pitchFamily="18" charset="0"/>
                                        </a:rPr>
                                      </m:ctrlPr>
                                    </m:dPr>
                                    <m:e>
                                      <m:f>
                                        <m:fPr>
                                          <m:ctrlPr>
                                            <a:rPr lang="da-DK" b="0" i="1" smtClean="0">
                                              <a:latin typeface="Cambria Math" panose="02040503050406030204" pitchFamily="18" charset="0"/>
                                            </a:rPr>
                                          </m:ctrlPr>
                                        </m:fPr>
                                        <m:num>
                                          <m:r>
                                            <a:rPr lang="da-DK" b="0" i="1" smtClean="0">
                                              <a:latin typeface="Cambria Math"/>
                                            </a:rPr>
                                            <m:t>𝑏</m:t>
                                          </m:r>
                                          <m:r>
                                            <a:rPr lang="da-DK" b="0" i="1" smtClean="0">
                                              <a:latin typeface="Cambria Math"/>
                                              <a:ea typeface="Cambria Math"/>
                                            </a:rPr>
                                            <m:t>𝜔</m:t>
                                          </m:r>
                                        </m:num>
                                        <m:den>
                                          <m:r>
                                            <a:rPr lang="da-DK" b="0" i="1" smtClean="0">
                                              <a:latin typeface="Cambria Math"/>
                                            </a:rPr>
                                            <m:t>𝑚</m:t>
                                          </m:r>
                                        </m:den>
                                      </m:f>
                                    </m:e>
                                  </m:d>
                                </m:e>
                                <m:sup>
                                  <m:r>
                                    <a:rPr lang="da-DK" b="0" i="1" smtClean="0">
                                      <a:latin typeface="Cambria Math"/>
                                    </a:rPr>
                                    <m:t>2</m:t>
                                  </m:r>
                                </m:sup>
                              </m:sSup>
                            </m:e>
                          </m:rad>
                        </m:den>
                      </m:f>
                    </m:oMath>
                  </m:oMathPara>
                </a14:m>
                <a:endParaRPr lang="en-GB" dirty="0" smtClean="0"/>
              </a:p>
              <a:p>
                <a:pPr marL="0" indent="0">
                  <a:buNone/>
                </a:pPr>
                <a:r>
                  <a:rPr lang="da-DK" dirty="0" smtClean="0"/>
                  <a:t>and </a:t>
                </a:r>
              </a:p>
              <a:p>
                <a:pPr marL="0" indent="0">
                  <a:buNone/>
                </a:pPr>
                <a14:m>
                  <m:oMathPara xmlns:m="http://schemas.openxmlformats.org/officeDocument/2006/math">
                    <m:oMathParaPr>
                      <m:jc m:val="centerGroup"/>
                    </m:oMathParaPr>
                    <m:oMath xmlns:m="http://schemas.openxmlformats.org/officeDocument/2006/math">
                      <m:sSub>
                        <m:sSubPr>
                          <m:ctrlPr>
                            <a:rPr lang="da-DK" i="1">
                              <a:latin typeface="Cambria Math" panose="02040503050406030204" pitchFamily="18" charset="0"/>
                            </a:rPr>
                          </m:ctrlPr>
                        </m:sSubPr>
                        <m:e>
                          <m:r>
                            <a:rPr lang="da-DK" i="1">
                              <a:latin typeface="Cambria Math"/>
                              <a:ea typeface="Cambria Math"/>
                            </a:rPr>
                            <m:t>𝜔</m:t>
                          </m:r>
                        </m:e>
                        <m:sub>
                          <m:r>
                            <a:rPr lang="da-DK" i="1">
                              <a:latin typeface="Cambria Math"/>
                            </a:rPr>
                            <m:t>0</m:t>
                          </m:r>
                        </m:sub>
                      </m:sSub>
                      <m:r>
                        <a:rPr lang="da-DK" b="0" i="1" smtClean="0">
                          <a:latin typeface="Cambria Math"/>
                        </a:rPr>
                        <m:t>=</m:t>
                      </m:r>
                      <m:rad>
                        <m:radPr>
                          <m:degHide m:val="on"/>
                          <m:ctrlPr>
                            <a:rPr lang="da-DK" b="0" i="1" smtClean="0">
                              <a:latin typeface="Cambria Math" panose="02040503050406030204" pitchFamily="18" charset="0"/>
                            </a:rPr>
                          </m:ctrlPr>
                        </m:radPr>
                        <m:deg/>
                        <m:e>
                          <m:f>
                            <m:fPr>
                              <m:ctrlPr>
                                <a:rPr lang="da-DK" b="0" i="1" smtClean="0">
                                  <a:latin typeface="Cambria Math" panose="02040503050406030204" pitchFamily="18" charset="0"/>
                                </a:rPr>
                              </m:ctrlPr>
                            </m:fPr>
                            <m:num>
                              <m:r>
                                <a:rPr lang="da-DK" b="0" i="1" smtClean="0">
                                  <a:latin typeface="Cambria Math"/>
                                </a:rPr>
                                <m:t>𝑘</m:t>
                              </m:r>
                            </m:num>
                            <m:den>
                              <m:r>
                                <a:rPr lang="da-DK" b="0" i="1" smtClean="0">
                                  <a:latin typeface="Cambria Math"/>
                                </a:rPr>
                                <m:t>𝑚</m:t>
                              </m:r>
                            </m:den>
                          </m:f>
                        </m:e>
                      </m:rad>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458200" cy="5638800"/>
              </a:xfrm>
              <a:blipFill rotWithShape="0">
                <a:blip r:embed="rId2"/>
                <a:stretch>
                  <a:fillRect l="-937"/>
                </a:stretch>
              </a:blipFill>
            </p:spPr>
            <p:txBody>
              <a:bodyPr/>
              <a:lstStyle/>
              <a:p>
                <a:r>
                  <a:rPr lang="en-US">
                    <a:noFill/>
                  </a:rPr>
                  <a:t> </a:t>
                </a:r>
              </a:p>
            </p:txBody>
          </p:sp>
        </mc:Fallback>
      </mc:AlternateContent>
    </p:spTree>
    <p:extLst>
      <p:ext uri="{BB962C8B-B14F-4D97-AF65-F5344CB8AC3E}">
        <p14:creationId xmlns:p14="http://schemas.microsoft.com/office/powerpoint/2010/main" val="21930597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Resonance Frequency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686800" cy="4953000"/>
              </a:xfrm>
            </p:spPr>
            <p:txBody>
              <a:bodyPr/>
              <a:lstStyle/>
              <a:p>
                <a:pPr marL="0" indent="0">
                  <a:buNone/>
                </a:pPr>
                <a:r>
                  <a:rPr lang="da-DK" dirty="0" smtClean="0"/>
                  <a:t>When the frequency of the driving force is equal to the natural frequency of the oscillator, the maximum amplitude is produced. The frequency at which this ocurs is the resonance frequency of the system.</a:t>
                </a:r>
              </a:p>
              <a:p>
                <a:pPr marL="0" indent="0">
                  <a:buNone/>
                </a:pPr>
                <a:endParaRPr lang="da-DK" dirty="0" smtClean="0"/>
              </a:p>
              <a:p>
                <a:pPr marL="0" indent="0">
                  <a:buNone/>
                </a:pPr>
                <a14:m>
                  <m:oMathPara xmlns:m="http://schemas.openxmlformats.org/officeDocument/2006/math">
                    <m:oMathParaPr>
                      <m:jc m:val="centerGroup"/>
                    </m:oMathParaPr>
                    <m:oMath xmlns:m="http://schemas.openxmlformats.org/officeDocument/2006/math">
                      <m:r>
                        <a:rPr lang="da-DK" i="1">
                          <a:latin typeface="Cambria Math"/>
                          <a:ea typeface="Cambria Math"/>
                        </a:rPr>
                        <m:t>𝜔</m:t>
                      </m:r>
                      <m:r>
                        <a:rPr lang="da-DK" b="0" i="1" smtClean="0">
                          <a:latin typeface="Cambria Math"/>
                          <a:ea typeface="Cambria Math"/>
                        </a:rPr>
                        <m:t>=</m:t>
                      </m:r>
                      <m:sSub>
                        <m:sSubPr>
                          <m:ctrlPr>
                            <a:rPr lang="da-DK" i="1">
                              <a:latin typeface="Cambria Math" panose="02040503050406030204" pitchFamily="18" charset="0"/>
                            </a:rPr>
                          </m:ctrlPr>
                        </m:sSubPr>
                        <m:e>
                          <m:r>
                            <a:rPr lang="da-DK" i="1">
                              <a:latin typeface="Cambria Math"/>
                              <a:ea typeface="Cambria Math"/>
                            </a:rPr>
                            <m:t>𝜔</m:t>
                          </m:r>
                        </m:e>
                        <m:sub>
                          <m:r>
                            <a:rPr lang="da-DK" i="1">
                              <a:latin typeface="Cambria Math"/>
                            </a:rPr>
                            <m:t>0</m:t>
                          </m:r>
                        </m:sub>
                      </m:sSub>
                    </m:oMath>
                  </m:oMathPara>
                </a14:m>
                <a:endParaRPr lang="da-DK"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686800" cy="4953000"/>
              </a:xfrm>
              <a:blipFill rotWithShape="0">
                <a:blip r:embed="rId2"/>
                <a:stretch>
                  <a:fillRect l="-1754" t="-1601" r="-1965"/>
                </a:stretch>
              </a:blipFill>
            </p:spPr>
            <p:txBody>
              <a:bodyPr/>
              <a:lstStyle/>
              <a:p>
                <a:r>
                  <a:rPr lang="en-US">
                    <a:noFill/>
                  </a:rPr>
                  <a:t> </a:t>
                </a:r>
              </a:p>
            </p:txBody>
          </p:sp>
        </mc:Fallback>
      </mc:AlternateContent>
    </p:spTree>
    <p:extLst>
      <p:ext uri="{BB962C8B-B14F-4D97-AF65-F5344CB8AC3E}">
        <p14:creationId xmlns:p14="http://schemas.microsoft.com/office/powerpoint/2010/main" val="37066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81000"/>
                <a:ext cx="8458200" cy="5745163"/>
              </a:xfrm>
            </p:spPr>
            <p:txBody>
              <a:bodyPr/>
              <a:lstStyle/>
              <a:p>
                <a:r>
                  <a:rPr lang="en-US" dirty="0"/>
                  <a:t>At any </a:t>
                </a:r>
                <a:r>
                  <a:rPr lang="en-US" dirty="0" smtClean="0"/>
                  <a:t>time, </a:t>
                </a:r>
                <a14:m>
                  <m:oMath xmlns:m="http://schemas.openxmlformats.org/officeDocument/2006/math">
                    <m:r>
                      <a:rPr lang="en-US" i="1">
                        <a:latin typeface="Cambria Math" panose="02040503050406030204" pitchFamily="18" charset="0"/>
                      </a:rPr>
                      <m:t>𝜔</m:t>
                    </m:r>
                  </m:oMath>
                </a14:m>
                <a:r>
                  <a:rPr lang="en-US" dirty="0"/>
                  <a:t> is constant for all particles in the rigid body, hence</a:t>
                </a:r>
                <a14:m>
                  <m:oMath xmlns:m="http://schemas.openxmlformats.org/officeDocument/2006/math">
                    <m:r>
                      <a:rPr lang="en-US" i="1">
                        <a:latin typeface="Cambria Math" panose="02040503050406030204" pitchFamily="18" charset="0"/>
                      </a:rPr>
                      <m:t>  </m:t>
                    </m:r>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𝜔</m:t>
                        </m:r>
                      </m:num>
                      <m:den>
                        <m:r>
                          <a:rPr lang="en-US" i="1">
                            <a:latin typeface="Cambria Math" panose="02040503050406030204" pitchFamily="18" charset="0"/>
                          </a:rPr>
                          <m:t>𝑑𝑡</m:t>
                        </m:r>
                      </m:den>
                    </m:f>
                  </m:oMath>
                </a14:m>
                <a:r>
                  <a:rPr lang="en-US" dirty="0"/>
                  <a:t>, is constant for all the </a:t>
                </a:r>
                <a:r>
                  <a:rPr lang="en-US" dirty="0" smtClean="0"/>
                  <a:t>particles. </a:t>
                </a:r>
              </a:p>
              <a:p>
                <a:endParaRPr lang="en-GB" dirty="0"/>
              </a:p>
              <a:p>
                <a:pPr marL="0" indent="0" algn="ctr">
                  <a:buNone/>
                </a:pPr>
                <a14:m>
                  <m:oMath xmlns:m="http://schemas.openxmlformats.org/officeDocument/2006/math">
                    <m:r>
                      <m:rPr>
                        <m:sty m:val="p"/>
                      </m:rPr>
                      <a:rPr lang="en-US">
                        <a:latin typeface="Cambria Math" panose="02040503050406030204" pitchFamily="18" charset="0"/>
                      </a:rPr>
                      <m:t>Γ</m:t>
                    </m:r>
                    <m:r>
                      <a:rPr lang="en-US" i="1">
                        <a:latin typeface="Cambria Math" panose="02040503050406030204" pitchFamily="18" charset="0"/>
                      </a:rPr>
                      <m:t>=</m:t>
                    </m:r>
                    <m:d>
                      <m:dPr>
                        <m:ctrlPr>
                          <a:rPr lang="en-GB" i="1">
                            <a:latin typeface="Cambria Math" panose="02040503050406030204" pitchFamily="18" charset="0"/>
                          </a:rPr>
                        </m:ctrlPr>
                      </m:dPr>
                      <m:e>
                        <m:nary>
                          <m:naryPr>
                            <m:chr m:val="∑"/>
                            <m:limLoc m:val="undOvr"/>
                            <m:subHide m:val="on"/>
                            <m:supHide m:val="on"/>
                            <m:ctrlPr>
                              <a:rPr lang="en-GB" i="1">
                                <a:latin typeface="Cambria Math" panose="02040503050406030204" pitchFamily="18" charset="0"/>
                              </a:rPr>
                            </m:ctrlPr>
                          </m:naryPr>
                          <m:sub/>
                          <m:sup/>
                          <m:e>
                            <m:r>
                              <a:rPr lang="en-US" i="1">
                                <a:latin typeface="Cambria Math" panose="02040503050406030204" pitchFamily="18" charset="0"/>
                              </a:rPr>
                              <m:t>𝑚</m:t>
                            </m:r>
                            <m:sSup>
                              <m:sSupPr>
                                <m:ctrlPr>
                                  <a:rPr lang="en-GB"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e>
                        </m:nary>
                      </m:e>
                    </m:d>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𝜔</m:t>
                        </m:r>
                      </m:num>
                      <m:den>
                        <m:r>
                          <a:rPr lang="en-US" i="1">
                            <a:latin typeface="Cambria Math" panose="02040503050406030204" pitchFamily="18" charset="0"/>
                          </a:rPr>
                          <m:t>𝑑𝑡</m:t>
                        </m:r>
                      </m:den>
                    </m:f>
                  </m:oMath>
                </a14:m>
                <a:r>
                  <a:rPr lang="en-US" dirty="0"/>
                  <a:t>,</a:t>
                </a:r>
                <a:endParaRPr lang="en-GB" dirty="0"/>
              </a:p>
              <a:p>
                <a:pPr marL="0" indent="0">
                  <a:buNone/>
                </a:pPr>
                <a:r>
                  <a:rPr lang="en-US" dirty="0"/>
                  <a:t> </a:t>
                </a:r>
                <a:endParaRPr lang="en-GB" dirty="0"/>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Γ</m:t>
                      </m:r>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𝛼</m:t>
                      </m:r>
                    </m:oMath>
                  </m:oMathPara>
                </a14:m>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81000"/>
                <a:ext cx="8458200" cy="5745163"/>
              </a:xfrm>
              <a:blipFill>
                <a:blip r:embed="rId2"/>
                <a:stretch>
                  <a:fillRect l="-1657" t="-1274" r="-1585"/>
                </a:stretch>
              </a:blipFill>
            </p:spPr>
            <p:txBody>
              <a:bodyPr/>
              <a:lstStyle/>
              <a:p>
                <a:r>
                  <a:rPr lang="en-US">
                    <a:noFill/>
                  </a:rPr>
                  <a:t> </a:t>
                </a:r>
              </a:p>
            </p:txBody>
          </p:sp>
        </mc:Fallback>
      </mc:AlternateContent>
    </p:spTree>
    <p:extLst>
      <p:ext uri="{BB962C8B-B14F-4D97-AF65-F5344CB8AC3E}">
        <p14:creationId xmlns:p14="http://schemas.microsoft.com/office/powerpoint/2010/main" val="2697903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dirty="0" smtClean="0"/>
              <a:t>Work and Power of a rigid body performing a circular motion</a:t>
            </a:r>
            <a:r>
              <a:rPr lang="en-GB" dirty="0"/>
              <a:t/>
            </a:r>
            <a:br>
              <a:rPr lang="en-GB" dirty="0"/>
            </a:b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066800"/>
                <a:ext cx="8686800" cy="5791200"/>
              </a:xfrm>
            </p:spPr>
            <p:txBody>
              <a:bodyPr>
                <a:normAutofit fontScale="55000" lnSpcReduction="20000"/>
              </a:bodyPr>
              <a:lstStyle/>
              <a:p>
                <a:r>
                  <a:rPr lang="en-US" dirty="0" smtClean="0"/>
                  <a:t>The work done on a rigid body of mass, m by a force F, that moves it in circular orbit of radius r, through a distance s,</a:t>
                </a:r>
              </a:p>
              <a:p>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𝐹𝑠</m:t>
                      </m:r>
                      <m:r>
                        <a:rPr lang="en-US" i="1">
                          <a:latin typeface="Cambria Math" panose="02040503050406030204" pitchFamily="18" charset="0"/>
                        </a:rPr>
                        <m:t>=</m:t>
                      </m:r>
                      <m:r>
                        <a:rPr lang="en-US" i="1">
                          <a:latin typeface="Cambria Math" panose="02040503050406030204" pitchFamily="18" charset="0"/>
                        </a:rPr>
                        <m:t>𝐹𝑟</m:t>
                      </m:r>
                      <m:r>
                        <a:rPr lang="en-US" i="1">
                          <a:latin typeface="Cambria Math" panose="02040503050406030204" pitchFamily="18" charset="0"/>
                        </a:rPr>
                        <m:t>𝜃</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m:rPr>
                          <m:sty m:val="p"/>
                        </m:rPr>
                        <a:rPr lang="en-US">
                          <a:latin typeface="Cambria Math" panose="02040503050406030204" pitchFamily="18" charset="0"/>
                        </a:rPr>
                        <m:t>Γ</m:t>
                      </m:r>
                      <m:r>
                        <a:rPr lang="en-US" i="1">
                          <a:latin typeface="Cambria Math" panose="02040503050406030204" pitchFamily="18" charset="0"/>
                        </a:rPr>
                        <m:t>𝜃</m:t>
                      </m:r>
                    </m:oMath>
                  </m:oMathPara>
                </a14:m>
                <a:endParaRPr lang="en-GB" dirty="0"/>
              </a:p>
              <a:p>
                <a:r>
                  <a:rPr lang="en-US" dirty="0" smtClean="0"/>
                  <a:t>For </a:t>
                </a:r>
                <a:r>
                  <a:rPr lang="en-US" dirty="0"/>
                  <a:t>a uniform circular </a:t>
                </a:r>
                <a:r>
                  <a:rPr lang="en-US" dirty="0" smtClean="0"/>
                  <a:t>motion,</a:t>
                </a:r>
                <a:endParaRPr lang="en-GB" dirty="0"/>
              </a:p>
              <a:p>
                <a:pPr marL="0" indent="0">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sSubSup>
                        <m:sSubSupPr>
                          <m:ctrlPr>
                            <a:rPr lang="en-GB"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𝑜</m:t>
                          </m:r>
                        </m:sub>
                        <m:sup>
                          <m:r>
                            <a:rPr lang="en-US" i="1">
                              <a:latin typeface="Cambria Math" panose="02040503050406030204" pitchFamily="18" charset="0"/>
                            </a:rPr>
                            <m:t>2</m:t>
                          </m:r>
                        </m:sup>
                      </m:sSubSup>
                      <m:r>
                        <a:rPr lang="en-US" i="1">
                          <a:latin typeface="Cambria Math" panose="02040503050406030204" pitchFamily="18" charset="0"/>
                        </a:rPr>
                        <m:t>+2</m:t>
                      </m:r>
                      <m:r>
                        <a:rPr lang="en-US" i="1">
                          <a:latin typeface="Cambria Math" panose="02040503050406030204" pitchFamily="18" charset="0"/>
                        </a:rPr>
                        <m:t>𝛼𝜃</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r>
                        <a:rPr lang="en-US" i="1">
                          <a:latin typeface="Cambria Math" panose="02040503050406030204" pitchFamily="18" charset="0"/>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sSubSup>
                                <m:sSubSupPr>
                                  <m:ctrlPr>
                                    <a:rPr lang="en-GB"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𝑜</m:t>
                                  </m:r>
                                </m:sub>
                                <m:sup>
                                  <m:r>
                                    <a:rPr lang="en-US" i="1">
                                      <a:latin typeface="Cambria Math" panose="02040503050406030204" pitchFamily="18" charset="0"/>
                                    </a:rPr>
                                    <m:t>2</m:t>
                                  </m:r>
                                </m:sup>
                              </m:sSubSup>
                            </m:num>
                            <m:den>
                              <m:r>
                                <a:rPr lang="en-US" i="1">
                                  <a:latin typeface="Cambria Math" panose="02040503050406030204" pitchFamily="18" charset="0"/>
                                </a:rPr>
                                <m:t>2</m:t>
                              </m:r>
                              <m:r>
                                <a:rPr lang="en-US" i="1">
                                  <a:latin typeface="Cambria Math" panose="02040503050406030204" pitchFamily="18" charset="0"/>
                                </a:rPr>
                                <m:t>𝛼</m:t>
                              </m:r>
                            </m:den>
                          </m:f>
                        </m:e>
                      </m:d>
                    </m:oMath>
                  </m:oMathPara>
                </a14:m>
                <a:endParaRPr lang="en-GB" dirty="0" smtClean="0"/>
              </a:p>
              <a:p>
                <a:pPr marL="0" indent="0">
                  <a:buNone/>
                </a:pPr>
                <a:r>
                  <a:rPr lang="en-US" dirty="0" smtClean="0"/>
                  <a:t> </a:t>
                </a:r>
                <a:endParaRPr lang="en-GB" dirty="0" smtClean="0"/>
              </a:p>
              <a:p>
                <a:pPr marL="0" indent="0" algn="ctr">
                  <a:buNone/>
                </a:pPr>
                <a:r>
                  <a:rPr lang="en-US" dirty="0" smtClean="0"/>
                  <a:t> </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m:rPr>
                        <m:sty m:val="p"/>
                      </m:rPr>
                      <a:rPr lang="en-US">
                        <a:latin typeface="Cambria Math" panose="02040503050406030204" pitchFamily="18" charset="0"/>
                      </a:rPr>
                      <m:t>Γ</m:t>
                    </m:r>
                    <m:r>
                      <a:rPr lang="en-US" i="1">
                        <a:latin typeface="Cambria Math" panose="02040503050406030204" pitchFamily="18" charset="0"/>
                      </a:rPr>
                      <m:t>𝜃</m:t>
                    </m:r>
                    <m:r>
                      <a:rPr lang="en-US" i="1">
                        <a:latin typeface="Cambria Math" panose="02040503050406030204" pitchFamily="18" charset="0"/>
                      </a:rPr>
                      <m:t>=</m:t>
                    </m:r>
                    <m:r>
                      <m:rPr>
                        <m:sty m:val="p"/>
                      </m:rPr>
                      <a:rPr lang="en-US">
                        <a:latin typeface="Cambria Math" panose="02040503050406030204" pitchFamily="18" charset="0"/>
                      </a:rPr>
                      <m:t>Γ</m:t>
                    </m:r>
                    <m:d>
                      <m:dPr>
                        <m:ctrlPr>
                          <a:rPr lang="en-GB" i="1">
                            <a:latin typeface="Cambria Math" panose="02040503050406030204" pitchFamily="18" charset="0"/>
                          </a:rPr>
                        </m:ctrlPr>
                      </m:dPr>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sSubSup>
                              <m:sSubSupPr>
                                <m:ctrlPr>
                                  <a:rPr lang="en-GB"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𝑜</m:t>
                                </m:r>
                              </m:sub>
                              <m:sup>
                                <m:r>
                                  <a:rPr lang="en-US" i="1">
                                    <a:latin typeface="Cambria Math" panose="02040503050406030204" pitchFamily="18" charset="0"/>
                                  </a:rPr>
                                  <m:t>2</m:t>
                                </m:r>
                              </m:sup>
                            </m:sSubSup>
                          </m:num>
                          <m:den>
                            <m:r>
                              <a:rPr lang="en-US" i="1">
                                <a:latin typeface="Cambria Math" panose="02040503050406030204" pitchFamily="18" charset="0"/>
                              </a:rPr>
                              <m:t>2</m:t>
                            </m:r>
                            <m:r>
                              <a:rPr lang="en-US" i="1">
                                <a:latin typeface="Cambria Math" panose="02040503050406030204" pitchFamily="18" charset="0"/>
                              </a:rPr>
                              <m:t>𝛼</m:t>
                            </m:r>
                          </m:den>
                        </m:f>
                      </m:e>
                    </m:d>
                  </m:oMath>
                </a14:m>
                <a:r>
                  <a:rPr lang="en-US" dirty="0"/>
                  <a:t>, but </a:t>
                </a:r>
                <a14:m>
                  <m:oMath xmlns:m="http://schemas.openxmlformats.org/officeDocument/2006/math">
                    <m:r>
                      <m:rPr>
                        <m:sty m:val="p"/>
                      </m:rPr>
                      <a:rPr lang="en-US">
                        <a:latin typeface="Cambria Math" panose="02040503050406030204" pitchFamily="18" charset="0"/>
                      </a:rPr>
                      <m:t>Γ</m:t>
                    </m:r>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𝛼</m:t>
                    </m:r>
                  </m:oMath>
                </a14:m>
                <a:endParaRPr lang="en-GB" dirty="0"/>
              </a:p>
              <a:p>
                <a:pPr marL="0" indent="0">
                  <a:buNone/>
                </a:pPr>
                <a:r>
                  <a:rPr lang="en-US" dirty="0"/>
                  <a:t> </a:t>
                </a:r>
                <a:endParaRPr lang="en-GB" dirty="0"/>
              </a:p>
              <a:p>
                <a:r>
                  <a:rPr lang="da-DK" dirty="0"/>
                  <a:t>Hence </a:t>
                </a:r>
                <a14:m>
                  <m:oMath xmlns:m="http://schemas.openxmlformats.org/officeDocument/2006/math">
                    <m:r>
                      <a:rPr lang="en-US" i="1">
                        <a:latin typeface="Cambria Math" panose="02040503050406030204" pitchFamily="18" charset="0"/>
                      </a:rPr>
                      <m:t>𝑊</m:t>
                    </m:r>
                    <m:r>
                      <a:rPr lang="da-DK" i="1">
                        <a:latin typeface="Cambria Math" panose="02040503050406030204" pitchFamily="18" charset="0"/>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i="1">
                                    <a:latin typeface="Cambria Math" panose="02040503050406030204" pitchFamily="18" charset="0"/>
                                  </a:rPr>
                                  <m:t>𝜔</m:t>
                                </m:r>
                              </m:e>
                              <m:sup>
                                <m:r>
                                  <a:rPr lang="da-DK" i="1">
                                    <a:latin typeface="Cambria Math" panose="02040503050406030204" pitchFamily="18" charset="0"/>
                                  </a:rPr>
                                  <m:t>2</m:t>
                                </m:r>
                              </m:sup>
                            </m:sSup>
                            <m:r>
                              <a:rPr lang="da-DK" i="1">
                                <a:latin typeface="Cambria Math" panose="02040503050406030204" pitchFamily="18" charset="0"/>
                              </a:rPr>
                              <m:t>−</m:t>
                            </m:r>
                            <m:sSubSup>
                              <m:sSubSupPr>
                                <m:ctrlPr>
                                  <a:rPr lang="en-GB"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𝑜</m:t>
                                </m:r>
                              </m:sub>
                              <m:sup>
                                <m:r>
                                  <a:rPr lang="da-DK" i="1">
                                    <a:latin typeface="Cambria Math" panose="02040503050406030204" pitchFamily="18" charset="0"/>
                                  </a:rPr>
                                  <m:t>2</m:t>
                                </m:r>
                              </m:sup>
                            </m:sSubSup>
                          </m:num>
                          <m:den>
                            <m:r>
                              <a:rPr lang="da-DK" i="1">
                                <a:latin typeface="Cambria Math" panose="02040503050406030204" pitchFamily="18" charset="0"/>
                              </a:rPr>
                              <m:t>2</m:t>
                            </m:r>
                            <m:r>
                              <a:rPr lang="en-US" i="1">
                                <a:latin typeface="Cambria Math" panose="02040503050406030204" pitchFamily="18" charset="0"/>
                              </a:rPr>
                              <m:t>𝛼</m:t>
                            </m:r>
                          </m:den>
                        </m:f>
                      </m:e>
                    </m:d>
                    <m:r>
                      <a:rPr lang="en-US" i="1">
                        <a:latin typeface="Cambria Math" panose="02040503050406030204" pitchFamily="18" charset="0"/>
                      </a:rPr>
                      <m:t>𝐼</m:t>
                    </m:r>
                    <m:r>
                      <a:rPr lang="en-US" i="1">
                        <a:latin typeface="Cambria Math" panose="02040503050406030204" pitchFamily="18" charset="0"/>
                      </a:rPr>
                      <m:t>𝛼</m:t>
                    </m:r>
                    <m:r>
                      <a:rPr lang="da-DK" i="1">
                        <a:latin typeface="Cambria Math" panose="02040503050406030204" pitchFamily="18" charset="0"/>
                      </a:rPr>
                      <m:t>=</m:t>
                    </m:r>
                    <m:f>
                      <m:fPr>
                        <m:ctrlPr>
                          <a:rPr lang="en-GB" i="1">
                            <a:latin typeface="Cambria Math" panose="02040503050406030204" pitchFamily="18" charset="0"/>
                          </a:rPr>
                        </m:ctrlPr>
                      </m:fPr>
                      <m:num>
                        <m:r>
                          <a:rPr lang="da-DK" i="1">
                            <a:latin typeface="Cambria Math" panose="02040503050406030204" pitchFamily="18" charset="0"/>
                          </a:rPr>
                          <m:t>1</m:t>
                        </m:r>
                      </m:num>
                      <m:den>
                        <m:r>
                          <a:rPr lang="da-DK" i="1">
                            <a:latin typeface="Cambria Math" panose="02040503050406030204" pitchFamily="18" charset="0"/>
                          </a:rPr>
                          <m:t>2</m:t>
                        </m:r>
                      </m:den>
                    </m:f>
                    <m:r>
                      <a:rPr lang="en-US" i="1">
                        <a:latin typeface="Cambria Math" panose="02040503050406030204" pitchFamily="18" charset="0"/>
                      </a:rPr>
                      <m:t>𝐼</m:t>
                    </m:r>
                    <m:sSup>
                      <m:sSupPr>
                        <m:ctrlPr>
                          <a:rPr lang="en-GB" i="1">
                            <a:latin typeface="Cambria Math" panose="02040503050406030204" pitchFamily="18" charset="0"/>
                          </a:rPr>
                        </m:ctrlPr>
                      </m:sSupPr>
                      <m:e>
                        <m:r>
                          <a:rPr lang="en-US" i="1">
                            <a:latin typeface="Cambria Math" panose="02040503050406030204" pitchFamily="18" charset="0"/>
                          </a:rPr>
                          <m:t>𝜔</m:t>
                        </m:r>
                      </m:e>
                      <m:sup>
                        <m:r>
                          <a:rPr lang="da-DK" i="1">
                            <a:latin typeface="Cambria Math" panose="02040503050406030204" pitchFamily="18" charset="0"/>
                          </a:rPr>
                          <m:t>2</m:t>
                        </m:r>
                      </m:sup>
                    </m:sSup>
                    <m:r>
                      <a:rPr lang="da-DK" i="1">
                        <a:latin typeface="Cambria Math" panose="02040503050406030204" pitchFamily="18" charset="0"/>
                      </a:rPr>
                      <m:t>−</m:t>
                    </m:r>
                    <m:f>
                      <m:fPr>
                        <m:ctrlPr>
                          <a:rPr lang="en-GB" i="1">
                            <a:latin typeface="Cambria Math" panose="02040503050406030204" pitchFamily="18" charset="0"/>
                          </a:rPr>
                        </m:ctrlPr>
                      </m:fPr>
                      <m:num>
                        <m:r>
                          <a:rPr lang="da-DK" i="1">
                            <a:latin typeface="Cambria Math" panose="02040503050406030204" pitchFamily="18" charset="0"/>
                          </a:rPr>
                          <m:t>1</m:t>
                        </m:r>
                      </m:num>
                      <m:den>
                        <m:r>
                          <a:rPr lang="da-DK" i="1">
                            <a:latin typeface="Cambria Math" panose="02040503050406030204" pitchFamily="18" charset="0"/>
                          </a:rPr>
                          <m:t>2</m:t>
                        </m:r>
                      </m:den>
                    </m:f>
                    <m:r>
                      <a:rPr lang="en-US" i="1">
                        <a:latin typeface="Cambria Math" panose="02040503050406030204" pitchFamily="18" charset="0"/>
                      </a:rPr>
                      <m:t>𝐼</m:t>
                    </m:r>
                    <m:sSubSup>
                      <m:sSubSupPr>
                        <m:ctrlPr>
                          <a:rPr lang="en-GB"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𝑜</m:t>
                        </m:r>
                      </m:sub>
                      <m:sup>
                        <m:r>
                          <a:rPr lang="da-DK" i="1">
                            <a:latin typeface="Cambria Math" panose="02040503050406030204" pitchFamily="18" charset="0"/>
                          </a:rPr>
                          <m:t>2</m:t>
                        </m:r>
                      </m:sup>
                    </m:sSubSup>
                    <m:r>
                      <a:rPr lang="en-US" b="0" i="1" smtClean="0">
                        <a:latin typeface="Cambria Math" panose="02040503050406030204" pitchFamily="18" charset="0"/>
                      </a:rPr>
                      <m:t> </m:t>
                    </m:r>
                  </m:oMath>
                </a14:m>
                <a:r>
                  <a:rPr lang="en-GB"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r>
                          <a:rPr lang="da-DK" i="1">
                            <a:latin typeface="Cambria Math" panose="02040503050406030204" pitchFamily="18" charset="0"/>
                          </a:rPr>
                          <m:t>.</m:t>
                        </m:r>
                        <m:r>
                          <a:rPr lang="en-US" i="1">
                            <a:latin typeface="Cambria Math" panose="02040503050406030204" pitchFamily="18" charset="0"/>
                          </a:rPr>
                          <m:t>𝐸</m:t>
                        </m:r>
                      </m:e>
                      <m:sub>
                        <m:r>
                          <a:rPr lang="en-US" i="1">
                            <a:latin typeface="Cambria Math" panose="02040503050406030204" pitchFamily="18" charset="0"/>
                          </a:rPr>
                          <m:t>𝑅</m:t>
                        </m:r>
                        <m:r>
                          <a:rPr lang="da-DK" i="1">
                            <a:latin typeface="Cambria Math" panose="02040503050406030204" pitchFamily="18" charset="0"/>
                          </a:rPr>
                          <m:t>_</m:t>
                        </m:r>
                        <m:r>
                          <a:rPr lang="en-US" i="1">
                            <a:latin typeface="Cambria Math" panose="02040503050406030204" pitchFamily="18" charset="0"/>
                          </a:rPr>
                          <m:t>𝑓</m:t>
                        </m:r>
                      </m:sub>
                    </m:sSub>
                    <m:r>
                      <a:rPr lang="da-DK"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r>
                          <a:rPr lang="da-DK" i="1">
                            <a:latin typeface="Cambria Math" panose="02040503050406030204" pitchFamily="18" charset="0"/>
                          </a:rPr>
                          <m:t>.</m:t>
                        </m:r>
                        <m:r>
                          <a:rPr lang="en-US" i="1">
                            <a:latin typeface="Cambria Math" panose="02040503050406030204" pitchFamily="18" charset="0"/>
                          </a:rPr>
                          <m:t>𝐸</m:t>
                        </m:r>
                      </m:e>
                      <m:sub>
                        <m:r>
                          <a:rPr lang="en-US" i="1">
                            <a:latin typeface="Cambria Math" panose="02040503050406030204" pitchFamily="18" charset="0"/>
                          </a:rPr>
                          <m:t>𝑅</m:t>
                        </m:r>
                        <m:r>
                          <a:rPr lang="da-DK" i="1">
                            <a:latin typeface="Cambria Math" panose="02040503050406030204" pitchFamily="18" charset="0"/>
                          </a:rPr>
                          <m:t>_</m:t>
                        </m:r>
                        <m:r>
                          <a:rPr lang="en-US" i="1">
                            <a:latin typeface="Cambria Math" panose="02040503050406030204" pitchFamily="18" charset="0"/>
                          </a:rPr>
                          <m:t>𝑖</m:t>
                        </m:r>
                      </m:sub>
                    </m:sSub>
                  </m:oMath>
                </a14:m>
                <a:endParaRPr lang="en-GB" dirty="0" smtClean="0"/>
              </a:p>
              <a:p>
                <a:endParaRPr lang="en-GB" dirty="0"/>
              </a:p>
              <a:p>
                <a:r>
                  <a:rPr lang="en-US" dirty="0"/>
                  <a:t>The power of such system,</a:t>
                </a:r>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𝑃𝑜𝑤𝑒𝑟</m:t>
                      </m:r>
                      <m:r>
                        <a:rPr lang="en-US" i="1">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𝑊𝑜𝑟𝑘</m:t>
                          </m:r>
                        </m:num>
                        <m:den>
                          <m:r>
                            <a:rPr lang="en-US" i="1">
                              <a:latin typeface="Cambria Math" panose="02040503050406030204" pitchFamily="18" charset="0"/>
                            </a:rPr>
                            <m:t>𝑇𝑖𝑚𝑒</m:t>
                          </m:r>
                        </m:den>
                      </m:f>
                      <m:r>
                        <a:rPr lang="en-US" i="1">
                          <a:latin typeface="Cambria Math" panose="02040503050406030204" pitchFamily="18" charset="0"/>
                        </a:rPr>
                        <m:t>=</m:t>
                      </m:r>
                      <m:f>
                        <m:fPr>
                          <m:ctrlPr>
                            <a:rPr lang="en-GB" i="1">
                              <a:latin typeface="Cambria Math" panose="02040503050406030204" pitchFamily="18" charset="0"/>
                            </a:rPr>
                          </m:ctrlPr>
                        </m:fPr>
                        <m:num>
                          <m:r>
                            <m:rPr>
                              <m:sty m:val="p"/>
                            </m:rPr>
                            <a:rPr lang="en-US">
                              <a:latin typeface="Cambria Math" panose="02040503050406030204" pitchFamily="18" charset="0"/>
                            </a:rPr>
                            <m:t>Γ</m:t>
                          </m:r>
                          <m:r>
                            <a:rPr lang="en-US" i="1">
                              <a:latin typeface="Cambria Math" panose="02040503050406030204" pitchFamily="18" charset="0"/>
                            </a:rPr>
                            <m:t>𝜃</m:t>
                          </m:r>
                        </m:num>
                        <m:den>
                          <m:r>
                            <a:rPr lang="en-US" i="1">
                              <a:latin typeface="Cambria Math" panose="02040503050406030204" pitchFamily="18" charset="0"/>
                            </a:rPr>
                            <m:t>𝑡</m:t>
                          </m:r>
                        </m:den>
                      </m:f>
                      <m:r>
                        <a:rPr lang="en-US" i="1">
                          <a:latin typeface="Cambria Math" panose="02040503050406030204" pitchFamily="18" charset="0"/>
                        </a:rPr>
                        <m:t>=</m:t>
                      </m:r>
                      <m:r>
                        <m:rPr>
                          <m:sty m:val="p"/>
                        </m:rPr>
                        <a:rPr lang="en-US">
                          <a:latin typeface="Cambria Math" panose="02040503050406030204" pitchFamily="18" charset="0"/>
                        </a:rPr>
                        <m:t>Γ</m:t>
                      </m:r>
                      <m:r>
                        <a:rPr lang="en-US" i="1">
                          <a:latin typeface="Cambria Math" panose="02040503050406030204" pitchFamily="18" charset="0"/>
                        </a:rPr>
                        <m:t>𝜔</m:t>
                      </m:r>
                    </m:oMath>
                  </m:oMathPara>
                </a14:m>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066800"/>
                <a:ext cx="8686800" cy="5791200"/>
              </a:xfrm>
              <a:blipFill>
                <a:blip r:embed="rId2"/>
                <a:stretch>
                  <a:fillRect l="-491" t="-1368"/>
                </a:stretch>
              </a:blipFill>
            </p:spPr>
            <p:txBody>
              <a:bodyPr/>
              <a:lstStyle/>
              <a:p>
                <a:r>
                  <a:rPr lang="en-US">
                    <a:noFill/>
                  </a:rPr>
                  <a:t> </a:t>
                </a:r>
              </a:p>
            </p:txBody>
          </p:sp>
        </mc:Fallback>
      </mc:AlternateContent>
    </p:spTree>
    <p:extLst>
      <p:ext uri="{BB962C8B-B14F-4D97-AF65-F5344CB8AC3E}">
        <p14:creationId xmlns:p14="http://schemas.microsoft.com/office/powerpoint/2010/main" val="2023065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7975</TotalTime>
  <Words>2102</Words>
  <Application>Microsoft Office PowerPoint</Application>
  <PresentationFormat>On-screen Show (4:3)</PresentationFormat>
  <Paragraphs>617</Paragraphs>
  <Slides>74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0" baseType="lpstr">
      <vt:lpstr>Arial</vt:lpstr>
      <vt:lpstr>Calibri</vt:lpstr>
      <vt:lpstr>Cambria Math</vt:lpstr>
      <vt:lpstr>Times New Roman</vt:lpstr>
      <vt:lpstr>Office Theme</vt:lpstr>
      <vt:lpstr>Equation</vt:lpstr>
      <vt:lpstr>PowerPoint Presentation</vt:lpstr>
      <vt:lpstr>Rigid body</vt:lpstr>
      <vt:lpstr> ROTATION OF RIGID BODIES </vt:lpstr>
      <vt:lpstr>Moment of Inertia </vt:lpstr>
      <vt:lpstr> RADIUS OF GYRATION, Κ </vt:lpstr>
      <vt:lpstr> TORQUE </vt:lpstr>
      <vt:lpstr> Torque and Angular Acceleration </vt:lpstr>
      <vt:lpstr>PowerPoint Presentation</vt:lpstr>
      <vt:lpstr>Work and Power of a rigid body performing a circular motion </vt:lpstr>
      <vt:lpstr>Motion of Rigid Bodies</vt:lpstr>
      <vt:lpstr>PowerPoint Presentation</vt:lpstr>
      <vt:lpstr>Forces</vt:lpstr>
      <vt:lpstr>EQUILIBRIUM </vt:lpstr>
      <vt:lpstr>PowerPoint Presentation</vt:lpstr>
      <vt:lpstr> Types of Equilibrium </vt:lpstr>
      <vt:lpstr>PowerPoint Presentation</vt:lpstr>
      <vt:lpstr>MACHINE </vt:lpstr>
      <vt:lpstr>Mechanical Advantage (M.A.) </vt:lpstr>
      <vt:lpstr>Velocity Ratio (V.R.)</vt:lpstr>
      <vt:lpstr>EFFICIENCY  </vt:lpstr>
      <vt:lpstr>LEVER </vt:lpstr>
      <vt:lpstr>.</vt:lpstr>
      <vt:lpstr>PowerPoint Presentation</vt:lpstr>
      <vt:lpstr>PULLEY</vt:lpstr>
      <vt:lpstr> Equation of motion of a pulley system </vt:lpstr>
      <vt:lpstr>Since the two bodies are accelerating at the same rate</vt:lpstr>
      <vt:lpstr> By eliminating T from the above equations where ‘a’ and ‘T’ are unknown gives </vt:lpstr>
      <vt:lpstr>Single fixed pulley </vt:lpstr>
      <vt:lpstr>SEVERAL PULLEYS (BLOCK AND TACKLE) SYSTEMS</vt:lpstr>
      <vt:lpstr>GRAVITATION </vt:lpstr>
      <vt:lpstr>PowerPoint Presentation</vt:lpstr>
      <vt:lpstr>GRAVITATION </vt:lpstr>
      <vt:lpstr>PLANET IN A CIRCULAR ORBIT</vt:lpstr>
      <vt:lpstr>GRAVITATIONAL FORCE AND WEIGHT </vt:lpstr>
      <vt:lpstr>Assignment. Submission date 3/12/2017   </vt:lpstr>
      <vt:lpstr>GRAVITATIONAL POTENTIAL ENERGY </vt:lpstr>
      <vt:lpstr>GRAVITATIONAL POTENTIAL </vt:lpstr>
      <vt:lpstr>For system of masses m1, m2 and m3 </vt:lpstr>
      <vt:lpstr>POTENTIAL DIFFERENCE BETWEEN TWO POINTS </vt:lpstr>
      <vt:lpstr>GRAVITATIONAL FIELD INTENSITY </vt:lpstr>
      <vt:lpstr>For system of masses m1, m2 and m3</vt:lpstr>
      <vt:lpstr>PowerPoint Presentation</vt:lpstr>
      <vt:lpstr>VARIATION OF ‘g’ WITH DEPTH </vt:lpstr>
      <vt:lpstr>PowerPoint Presentation</vt:lpstr>
      <vt:lpstr>PowerPoint Presentation</vt:lpstr>
      <vt:lpstr>CIRCULAR ORBITS </vt:lpstr>
      <vt:lpstr> ELLIPTICAL ORBITS </vt:lpstr>
      <vt:lpstr>PowerPoint Presentation</vt:lpstr>
      <vt:lpstr>PowerPoint Presentation</vt:lpstr>
      <vt:lpstr>GRAVITATIONAL MASS</vt:lpstr>
      <vt:lpstr> VIBRATIONS </vt:lpstr>
      <vt:lpstr> SIMPLE HARMONIC MOTION (SHM) </vt:lpstr>
      <vt:lpstr>PowerPoint Presentation</vt:lpstr>
      <vt:lpstr> Speed of the Simple Harmonic  Oscillator </vt:lpstr>
      <vt:lpstr>PowerPoint Presentation</vt:lpstr>
      <vt:lpstr>Question</vt:lpstr>
      <vt:lpstr> HOOK’S LAW </vt:lpstr>
      <vt:lpstr>  MODULUS OF ELASTICITY </vt:lpstr>
      <vt:lpstr> WORK DONE IN A STRETCHED ELASTIC STRING OR SPRING </vt:lpstr>
      <vt:lpstr>Energy of a simple harmonic oscillator</vt:lpstr>
      <vt:lpstr>SIMPLE HARMORNIC MOTION IN A VERTICALL SUSPENDED SPRING </vt:lpstr>
      <vt:lpstr>PowerPoint Presentation</vt:lpstr>
      <vt:lpstr> EQUATION OF MOTION </vt:lpstr>
      <vt:lpstr> OSCILLATION OF A MASS ON A SMOOTH HORIZONTAL PLANE </vt:lpstr>
      <vt:lpstr>Assignment: Simple Pendulum</vt:lpstr>
      <vt:lpstr>Damped Oscillation motion</vt:lpstr>
      <vt:lpstr>PowerPoint Presentation</vt:lpstr>
      <vt:lpstr>General solution</vt:lpstr>
      <vt:lpstr>PowerPoint Presentation</vt:lpstr>
      <vt:lpstr>PowerPoint Presentation</vt:lpstr>
      <vt:lpstr>PowerPoint Presentation</vt:lpstr>
      <vt:lpstr>Force Oscillation</vt:lpstr>
      <vt:lpstr>The equation of motion of such a system is given as </vt:lpstr>
      <vt:lpstr>Resonance Frequency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dc:title>
  <dc:creator>william</dc:creator>
  <cp:lastModifiedBy>Windows User</cp:lastModifiedBy>
  <cp:revision>240</cp:revision>
  <dcterms:created xsi:type="dcterms:W3CDTF">2009-10-12T13:27:00Z</dcterms:created>
  <dcterms:modified xsi:type="dcterms:W3CDTF">2019-10-30T09:39:33Z</dcterms:modified>
</cp:coreProperties>
</file>