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2ECD8B-D7FC-4435-B24B-54FEED3E56F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AABF3CE-D15A-4E1E-8EFD-12DB68CBC4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Reducing first-year Production attrition by just 5% can equal</a:t>
          </a:r>
        </a:p>
        <a:p>
          <a:pPr>
            <a:lnSpc>
              <a:spcPct val="100000"/>
            </a:lnSpc>
          </a:pPr>
          <a:r>
            <a:rPr lang="en-US" sz="1800" dirty="0"/>
            <a:t> </a:t>
          </a:r>
          <a:r>
            <a:rPr lang="en-US" sz="2000" b="1" dirty="0"/>
            <a:t>~$375K saved annually</a:t>
          </a:r>
          <a:endParaRPr lang="en-US" sz="1800" b="1" dirty="0"/>
        </a:p>
      </dgm:t>
    </dgm:pt>
    <dgm:pt modelId="{39E3A25D-310B-4473-A0D0-CE89EF5C8406}" type="parTrans" cxnId="{DFFBDC65-C768-45A1-B8AE-CC4B73CD2B90}">
      <dgm:prSet/>
      <dgm:spPr/>
      <dgm:t>
        <a:bodyPr/>
        <a:lstStyle/>
        <a:p>
          <a:endParaRPr lang="en-US"/>
        </a:p>
      </dgm:t>
    </dgm:pt>
    <dgm:pt modelId="{B5C35A22-8144-4479-A931-F4EBBCF698BE}" type="sibTrans" cxnId="{DFFBDC65-C768-45A1-B8AE-CC4B73CD2B90}">
      <dgm:prSet/>
      <dgm:spPr/>
      <dgm:t>
        <a:bodyPr/>
        <a:lstStyle/>
        <a:p>
          <a:endParaRPr lang="en-US"/>
        </a:p>
      </dgm:t>
    </dgm:pt>
    <dgm:pt modelId="{5A5C8A84-E885-45C7-8D0E-502F4AC5A18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Once stabilized in Production, scaling across departments could exceed </a:t>
          </a:r>
          <a:r>
            <a:rPr lang="en-US" sz="1800" b="1" dirty="0"/>
            <a:t>$800K</a:t>
          </a:r>
        </a:p>
      </dgm:t>
    </dgm:pt>
    <dgm:pt modelId="{AC48D6D4-5555-4E4C-9916-65655D94C2DE}" type="parTrans" cxnId="{7B48B70B-92C0-4903-B2ED-C0580CEF8249}">
      <dgm:prSet/>
      <dgm:spPr/>
      <dgm:t>
        <a:bodyPr/>
        <a:lstStyle/>
        <a:p>
          <a:endParaRPr lang="en-US"/>
        </a:p>
      </dgm:t>
    </dgm:pt>
    <dgm:pt modelId="{E7BC6146-C3EB-4280-8938-C1D0689C995E}" type="sibTrans" cxnId="{7B48B70B-92C0-4903-B2ED-C0580CEF8249}">
      <dgm:prSet/>
      <dgm:spPr/>
      <dgm:t>
        <a:bodyPr/>
        <a:lstStyle/>
        <a:p>
          <a:endParaRPr lang="en-US"/>
        </a:p>
      </dgm:t>
    </dgm:pt>
    <dgm:pt modelId="{264DD301-5F08-4396-BA18-FDD6F6ABEA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Even cautious estimates show retention improvements deliver big returns</a:t>
          </a:r>
        </a:p>
      </dgm:t>
    </dgm:pt>
    <dgm:pt modelId="{14281611-551D-4127-B2CB-F0BEA8E40FDD}" type="parTrans" cxnId="{EBCB2952-8950-4973-A578-A225BE03AE26}">
      <dgm:prSet/>
      <dgm:spPr/>
      <dgm:t>
        <a:bodyPr/>
        <a:lstStyle/>
        <a:p>
          <a:endParaRPr lang="en-US"/>
        </a:p>
      </dgm:t>
    </dgm:pt>
    <dgm:pt modelId="{AC55682E-9A5C-4DFB-959C-BF8B01E89581}" type="sibTrans" cxnId="{EBCB2952-8950-4973-A578-A225BE03AE26}">
      <dgm:prSet/>
      <dgm:spPr/>
      <dgm:t>
        <a:bodyPr/>
        <a:lstStyle/>
        <a:p>
          <a:endParaRPr lang="en-US"/>
        </a:p>
      </dgm:t>
    </dgm:pt>
    <dgm:pt modelId="{A88A1D4E-B6FF-4105-AC09-34A134E6D8F2}" type="pres">
      <dgm:prSet presAssocID="{C62ECD8B-D7FC-4435-B24B-54FEED3E56F9}" presName="root" presStyleCnt="0">
        <dgm:presLayoutVars>
          <dgm:dir/>
          <dgm:resizeHandles val="exact"/>
        </dgm:presLayoutVars>
      </dgm:prSet>
      <dgm:spPr/>
    </dgm:pt>
    <dgm:pt modelId="{68ED92AA-3D80-4F78-AFBB-6DB52BFB363E}" type="pres">
      <dgm:prSet presAssocID="{CAABF3CE-D15A-4E1E-8EFD-12DB68CBC433}" presName="compNode" presStyleCnt="0"/>
      <dgm:spPr/>
    </dgm:pt>
    <dgm:pt modelId="{476512AC-D25D-4FA6-B1F4-2F0A81D7A77D}" type="pres">
      <dgm:prSet presAssocID="{CAABF3CE-D15A-4E1E-8EFD-12DB68CBC433}" presName="bgRect" presStyleLbl="bgShp" presStyleIdx="0" presStyleCnt="3"/>
      <dgm:spPr/>
    </dgm:pt>
    <dgm:pt modelId="{AC1F375B-1AEA-4C9B-A6D7-A47DCD5272CA}" type="pres">
      <dgm:prSet presAssocID="{CAABF3CE-D15A-4E1E-8EFD-12DB68CBC43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C5D6DCA1-54E2-4977-A0BA-4F94DFCCFFBD}" type="pres">
      <dgm:prSet presAssocID="{CAABF3CE-D15A-4E1E-8EFD-12DB68CBC433}" presName="spaceRect" presStyleCnt="0"/>
      <dgm:spPr/>
    </dgm:pt>
    <dgm:pt modelId="{A46A42B1-A340-4E44-B41C-9FA515A9DE9C}" type="pres">
      <dgm:prSet presAssocID="{CAABF3CE-D15A-4E1E-8EFD-12DB68CBC433}" presName="parTx" presStyleLbl="revTx" presStyleIdx="0" presStyleCnt="3">
        <dgm:presLayoutVars>
          <dgm:chMax val="0"/>
          <dgm:chPref val="0"/>
        </dgm:presLayoutVars>
      </dgm:prSet>
      <dgm:spPr/>
    </dgm:pt>
    <dgm:pt modelId="{8920E966-6AA6-4337-B1E8-33CF8116DBDB}" type="pres">
      <dgm:prSet presAssocID="{B5C35A22-8144-4479-A931-F4EBBCF698BE}" presName="sibTrans" presStyleCnt="0"/>
      <dgm:spPr/>
    </dgm:pt>
    <dgm:pt modelId="{9A2A4C85-9BB4-4EB4-AF3F-CE51F20FF901}" type="pres">
      <dgm:prSet presAssocID="{5A5C8A84-E885-45C7-8D0E-502F4AC5A18E}" presName="compNode" presStyleCnt="0"/>
      <dgm:spPr/>
    </dgm:pt>
    <dgm:pt modelId="{2EFCFC13-CC16-468E-8E10-F61569F54C4A}" type="pres">
      <dgm:prSet presAssocID="{5A5C8A84-E885-45C7-8D0E-502F4AC5A18E}" presName="bgRect" presStyleLbl="bgShp" presStyleIdx="1" presStyleCnt="3"/>
      <dgm:spPr/>
    </dgm:pt>
    <dgm:pt modelId="{1B0690ED-7F94-4A7D-B1CF-78D9BC8A9D91}" type="pres">
      <dgm:prSet presAssocID="{5A5C8A84-E885-45C7-8D0E-502F4AC5A1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ED79AC6-6A08-430E-82F7-389439199B3E}" type="pres">
      <dgm:prSet presAssocID="{5A5C8A84-E885-45C7-8D0E-502F4AC5A18E}" presName="spaceRect" presStyleCnt="0"/>
      <dgm:spPr/>
    </dgm:pt>
    <dgm:pt modelId="{B1C28647-3564-48E3-8CD6-51A6FF5CCEEE}" type="pres">
      <dgm:prSet presAssocID="{5A5C8A84-E885-45C7-8D0E-502F4AC5A18E}" presName="parTx" presStyleLbl="revTx" presStyleIdx="1" presStyleCnt="3">
        <dgm:presLayoutVars>
          <dgm:chMax val="0"/>
          <dgm:chPref val="0"/>
        </dgm:presLayoutVars>
      </dgm:prSet>
      <dgm:spPr/>
    </dgm:pt>
    <dgm:pt modelId="{B1723EE7-07A0-47C4-A93A-FE8FECAE72F8}" type="pres">
      <dgm:prSet presAssocID="{E7BC6146-C3EB-4280-8938-C1D0689C995E}" presName="sibTrans" presStyleCnt="0"/>
      <dgm:spPr/>
    </dgm:pt>
    <dgm:pt modelId="{768FCC31-125E-4285-81A8-CD3EF8FBA8E7}" type="pres">
      <dgm:prSet presAssocID="{264DD301-5F08-4396-BA18-FDD6F6ABEA10}" presName="compNode" presStyleCnt="0"/>
      <dgm:spPr/>
    </dgm:pt>
    <dgm:pt modelId="{7038FC05-7E31-43AC-9432-8591EA2879EF}" type="pres">
      <dgm:prSet presAssocID="{264DD301-5F08-4396-BA18-FDD6F6ABEA10}" presName="bgRect" presStyleLbl="bgShp" presStyleIdx="2" presStyleCnt="3"/>
      <dgm:spPr/>
    </dgm:pt>
    <dgm:pt modelId="{6AA8D302-EE0F-4111-9CA7-EBFA97289130}" type="pres">
      <dgm:prSet presAssocID="{264DD301-5F08-4396-BA18-FDD6F6ABEA1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3AAC834-6322-4249-A951-02EAC95ACD1B}" type="pres">
      <dgm:prSet presAssocID="{264DD301-5F08-4396-BA18-FDD6F6ABEA10}" presName="spaceRect" presStyleCnt="0"/>
      <dgm:spPr/>
    </dgm:pt>
    <dgm:pt modelId="{31648E38-26E3-482D-BB77-5BE5375F7ED9}" type="pres">
      <dgm:prSet presAssocID="{264DD301-5F08-4396-BA18-FDD6F6ABEA1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48B70B-92C0-4903-B2ED-C0580CEF8249}" srcId="{C62ECD8B-D7FC-4435-B24B-54FEED3E56F9}" destId="{5A5C8A84-E885-45C7-8D0E-502F4AC5A18E}" srcOrd="1" destOrd="0" parTransId="{AC48D6D4-5555-4E4C-9916-65655D94C2DE}" sibTransId="{E7BC6146-C3EB-4280-8938-C1D0689C995E}"/>
    <dgm:cxn modelId="{A5796E29-384E-4419-AE3E-F79C3E722581}" type="presOf" srcId="{264DD301-5F08-4396-BA18-FDD6F6ABEA10}" destId="{31648E38-26E3-482D-BB77-5BE5375F7ED9}" srcOrd="0" destOrd="0" presId="urn:microsoft.com/office/officeart/2018/2/layout/IconVerticalSolidList"/>
    <dgm:cxn modelId="{DE428664-2A64-4173-AFAC-1151B463775F}" type="presOf" srcId="{CAABF3CE-D15A-4E1E-8EFD-12DB68CBC433}" destId="{A46A42B1-A340-4E44-B41C-9FA515A9DE9C}" srcOrd="0" destOrd="0" presId="urn:microsoft.com/office/officeart/2018/2/layout/IconVerticalSolidList"/>
    <dgm:cxn modelId="{DFFBDC65-C768-45A1-B8AE-CC4B73CD2B90}" srcId="{C62ECD8B-D7FC-4435-B24B-54FEED3E56F9}" destId="{CAABF3CE-D15A-4E1E-8EFD-12DB68CBC433}" srcOrd="0" destOrd="0" parTransId="{39E3A25D-310B-4473-A0D0-CE89EF5C8406}" sibTransId="{B5C35A22-8144-4479-A931-F4EBBCF698BE}"/>
    <dgm:cxn modelId="{EBCB2952-8950-4973-A578-A225BE03AE26}" srcId="{C62ECD8B-D7FC-4435-B24B-54FEED3E56F9}" destId="{264DD301-5F08-4396-BA18-FDD6F6ABEA10}" srcOrd="2" destOrd="0" parTransId="{14281611-551D-4127-B2CB-F0BEA8E40FDD}" sibTransId="{AC55682E-9A5C-4DFB-959C-BF8B01E89581}"/>
    <dgm:cxn modelId="{9601A698-0277-4DBE-81B9-148A8A6FC58E}" type="presOf" srcId="{5A5C8A84-E885-45C7-8D0E-502F4AC5A18E}" destId="{B1C28647-3564-48E3-8CD6-51A6FF5CCEEE}" srcOrd="0" destOrd="0" presId="urn:microsoft.com/office/officeart/2018/2/layout/IconVerticalSolidList"/>
    <dgm:cxn modelId="{AAAB13D7-9402-4CDB-8E65-EB1B986E5C22}" type="presOf" srcId="{C62ECD8B-D7FC-4435-B24B-54FEED3E56F9}" destId="{A88A1D4E-B6FF-4105-AC09-34A134E6D8F2}" srcOrd="0" destOrd="0" presId="urn:microsoft.com/office/officeart/2018/2/layout/IconVerticalSolidList"/>
    <dgm:cxn modelId="{2329B82A-51C6-4815-B719-2B6F259D38B3}" type="presParOf" srcId="{A88A1D4E-B6FF-4105-AC09-34A134E6D8F2}" destId="{68ED92AA-3D80-4F78-AFBB-6DB52BFB363E}" srcOrd="0" destOrd="0" presId="urn:microsoft.com/office/officeart/2018/2/layout/IconVerticalSolidList"/>
    <dgm:cxn modelId="{657CC140-D108-409E-AA97-21F2E1326F8C}" type="presParOf" srcId="{68ED92AA-3D80-4F78-AFBB-6DB52BFB363E}" destId="{476512AC-D25D-4FA6-B1F4-2F0A81D7A77D}" srcOrd="0" destOrd="0" presId="urn:microsoft.com/office/officeart/2018/2/layout/IconVerticalSolidList"/>
    <dgm:cxn modelId="{D8235DA1-3FA4-4D43-B6B2-27A8452C9DD3}" type="presParOf" srcId="{68ED92AA-3D80-4F78-AFBB-6DB52BFB363E}" destId="{AC1F375B-1AEA-4C9B-A6D7-A47DCD5272CA}" srcOrd="1" destOrd="0" presId="urn:microsoft.com/office/officeart/2018/2/layout/IconVerticalSolidList"/>
    <dgm:cxn modelId="{C6257A48-09E4-4837-9465-19A41674FA33}" type="presParOf" srcId="{68ED92AA-3D80-4F78-AFBB-6DB52BFB363E}" destId="{C5D6DCA1-54E2-4977-A0BA-4F94DFCCFFBD}" srcOrd="2" destOrd="0" presId="urn:microsoft.com/office/officeart/2018/2/layout/IconVerticalSolidList"/>
    <dgm:cxn modelId="{AB7E1DB4-D19E-4CE1-B304-23786106A292}" type="presParOf" srcId="{68ED92AA-3D80-4F78-AFBB-6DB52BFB363E}" destId="{A46A42B1-A340-4E44-B41C-9FA515A9DE9C}" srcOrd="3" destOrd="0" presId="urn:microsoft.com/office/officeart/2018/2/layout/IconVerticalSolidList"/>
    <dgm:cxn modelId="{F515E04E-AB8C-4B24-9EB8-8A57C7893440}" type="presParOf" srcId="{A88A1D4E-B6FF-4105-AC09-34A134E6D8F2}" destId="{8920E966-6AA6-4337-B1E8-33CF8116DBDB}" srcOrd="1" destOrd="0" presId="urn:microsoft.com/office/officeart/2018/2/layout/IconVerticalSolidList"/>
    <dgm:cxn modelId="{F5498E16-49B9-4034-A5E7-E217FA1DFBA0}" type="presParOf" srcId="{A88A1D4E-B6FF-4105-AC09-34A134E6D8F2}" destId="{9A2A4C85-9BB4-4EB4-AF3F-CE51F20FF901}" srcOrd="2" destOrd="0" presId="urn:microsoft.com/office/officeart/2018/2/layout/IconVerticalSolidList"/>
    <dgm:cxn modelId="{36E2D965-A43E-419C-92DE-144BD6ECB9C4}" type="presParOf" srcId="{9A2A4C85-9BB4-4EB4-AF3F-CE51F20FF901}" destId="{2EFCFC13-CC16-468E-8E10-F61569F54C4A}" srcOrd="0" destOrd="0" presId="urn:microsoft.com/office/officeart/2018/2/layout/IconVerticalSolidList"/>
    <dgm:cxn modelId="{32D3398F-1A47-4F44-B2C5-2CE3566AB6CE}" type="presParOf" srcId="{9A2A4C85-9BB4-4EB4-AF3F-CE51F20FF901}" destId="{1B0690ED-7F94-4A7D-B1CF-78D9BC8A9D91}" srcOrd="1" destOrd="0" presId="urn:microsoft.com/office/officeart/2018/2/layout/IconVerticalSolidList"/>
    <dgm:cxn modelId="{866DE453-CE97-42BF-BFBC-96521C856146}" type="presParOf" srcId="{9A2A4C85-9BB4-4EB4-AF3F-CE51F20FF901}" destId="{9ED79AC6-6A08-430E-82F7-389439199B3E}" srcOrd="2" destOrd="0" presId="urn:microsoft.com/office/officeart/2018/2/layout/IconVerticalSolidList"/>
    <dgm:cxn modelId="{4639321C-82CE-49B5-A208-2F6A57945A6C}" type="presParOf" srcId="{9A2A4C85-9BB4-4EB4-AF3F-CE51F20FF901}" destId="{B1C28647-3564-48E3-8CD6-51A6FF5CCEEE}" srcOrd="3" destOrd="0" presId="urn:microsoft.com/office/officeart/2018/2/layout/IconVerticalSolidList"/>
    <dgm:cxn modelId="{F77AA501-56CF-43DD-8A7A-A23864150EF5}" type="presParOf" srcId="{A88A1D4E-B6FF-4105-AC09-34A134E6D8F2}" destId="{B1723EE7-07A0-47C4-A93A-FE8FECAE72F8}" srcOrd="3" destOrd="0" presId="urn:microsoft.com/office/officeart/2018/2/layout/IconVerticalSolidList"/>
    <dgm:cxn modelId="{EEAA1C0A-B87E-4A54-B021-08CA83E02D52}" type="presParOf" srcId="{A88A1D4E-B6FF-4105-AC09-34A134E6D8F2}" destId="{768FCC31-125E-4285-81A8-CD3EF8FBA8E7}" srcOrd="4" destOrd="0" presId="urn:microsoft.com/office/officeart/2018/2/layout/IconVerticalSolidList"/>
    <dgm:cxn modelId="{3DEDDC55-FBB2-4ECC-8B33-19E8CE603C4D}" type="presParOf" srcId="{768FCC31-125E-4285-81A8-CD3EF8FBA8E7}" destId="{7038FC05-7E31-43AC-9432-8591EA2879EF}" srcOrd="0" destOrd="0" presId="urn:microsoft.com/office/officeart/2018/2/layout/IconVerticalSolidList"/>
    <dgm:cxn modelId="{25015B1F-845A-4302-BC51-6399D152A3DB}" type="presParOf" srcId="{768FCC31-125E-4285-81A8-CD3EF8FBA8E7}" destId="{6AA8D302-EE0F-4111-9CA7-EBFA97289130}" srcOrd="1" destOrd="0" presId="urn:microsoft.com/office/officeart/2018/2/layout/IconVerticalSolidList"/>
    <dgm:cxn modelId="{F294B971-241D-4E5F-B4E5-B0C469D5AA12}" type="presParOf" srcId="{768FCC31-125E-4285-81A8-CD3EF8FBA8E7}" destId="{03AAC834-6322-4249-A951-02EAC95ACD1B}" srcOrd="2" destOrd="0" presId="urn:microsoft.com/office/officeart/2018/2/layout/IconVerticalSolidList"/>
    <dgm:cxn modelId="{DF195F80-DF3F-4F25-B9CA-A543495331D7}" type="presParOf" srcId="{768FCC31-125E-4285-81A8-CD3EF8FBA8E7}" destId="{31648E38-26E3-482D-BB77-5BE5375F7E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AC93C-5550-4080-97B8-0BAA245203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A81D59B-357F-4B69-819F-EC7F3E144C2B}">
      <dgm:prSet/>
      <dgm:spPr/>
      <dgm:t>
        <a:bodyPr/>
        <a:lstStyle/>
        <a:p>
          <a:r>
            <a:rPr lang="en-US" dirty="0"/>
            <a:t>Stronger onboarding</a:t>
          </a:r>
        </a:p>
      </dgm:t>
    </dgm:pt>
    <dgm:pt modelId="{5730AB22-4996-43E6-BE69-DEB7115BDA71}" type="parTrans" cxnId="{DDB98F05-D593-4084-9432-3EAF222ECBC8}">
      <dgm:prSet/>
      <dgm:spPr/>
      <dgm:t>
        <a:bodyPr/>
        <a:lstStyle/>
        <a:p>
          <a:endParaRPr lang="en-US"/>
        </a:p>
      </dgm:t>
    </dgm:pt>
    <dgm:pt modelId="{AA27C237-B973-4B59-B4B6-DCC27F66F11A}" type="sibTrans" cxnId="{DDB98F05-D593-4084-9432-3EAF222ECBC8}">
      <dgm:prSet/>
      <dgm:spPr/>
      <dgm:t>
        <a:bodyPr/>
        <a:lstStyle/>
        <a:p>
          <a:endParaRPr lang="en-US"/>
        </a:p>
      </dgm:t>
    </dgm:pt>
    <dgm:pt modelId="{BBCD63D9-34F6-497B-8255-BA6A87380BCB}">
      <dgm:prSet/>
      <dgm:spPr/>
      <dgm:t>
        <a:bodyPr/>
        <a:lstStyle/>
        <a:p>
          <a:r>
            <a:rPr lang="en-US" dirty="0"/>
            <a:t>Early-tenure mentoring and support</a:t>
          </a:r>
        </a:p>
      </dgm:t>
    </dgm:pt>
    <dgm:pt modelId="{D2F7D1E4-7F6E-4A03-9DA1-B5040E20539D}" type="parTrans" cxnId="{0823CDA6-F2FB-48BB-8A2A-073DE291B4F5}">
      <dgm:prSet/>
      <dgm:spPr/>
      <dgm:t>
        <a:bodyPr/>
        <a:lstStyle/>
        <a:p>
          <a:endParaRPr lang="en-US"/>
        </a:p>
      </dgm:t>
    </dgm:pt>
    <dgm:pt modelId="{EB46B3B0-E317-4FA7-AC17-427FA7F8FCD5}" type="sibTrans" cxnId="{0823CDA6-F2FB-48BB-8A2A-073DE291B4F5}">
      <dgm:prSet/>
      <dgm:spPr/>
      <dgm:t>
        <a:bodyPr/>
        <a:lstStyle/>
        <a:p>
          <a:endParaRPr lang="en-US"/>
        </a:p>
      </dgm:t>
    </dgm:pt>
    <dgm:pt modelId="{20D151B8-49E5-409D-A10F-3247254C88BF}">
      <dgm:prSet/>
      <dgm:spPr/>
      <dgm:t>
        <a:bodyPr/>
        <a:lstStyle/>
        <a:p>
          <a:r>
            <a:rPr lang="en-US" dirty="0"/>
            <a:t>Targeted retention programs in Production</a:t>
          </a:r>
        </a:p>
      </dgm:t>
    </dgm:pt>
    <dgm:pt modelId="{BB37D658-5FCF-4DB4-8276-110CF2CB8A68}" type="parTrans" cxnId="{080CE5AF-7FBF-4846-8ED1-406D4F0E98F9}">
      <dgm:prSet/>
      <dgm:spPr/>
      <dgm:t>
        <a:bodyPr/>
        <a:lstStyle/>
        <a:p>
          <a:endParaRPr lang="en-US"/>
        </a:p>
      </dgm:t>
    </dgm:pt>
    <dgm:pt modelId="{44708FBC-84CF-479F-B65E-050BF386E80A}" type="sibTrans" cxnId="{080CE5AF-7FBF-4846-8ED1-406D4F0E98F9}">
      <dgm:prSet/>
      <dgm:spPr/>
      <dgm:t>
        <a:bodyPr/>
        <a:lstStyle/>
        <a:p>
          <a:endParaRPr lang="en-US"/>
        </a:p>
      </dgm:t>
    </dgm:pt>
    <dgm:pt modelId="{B6710BF1-4EEF-43F7-A974-34B92DB85232}">
      <dgm:prSet/>
      <dgm:spPr/>
      <dgm:t>
        <a:bodyPr/>
        <a:lstStyle/>
        <a:p>
          <a:r>
            <a:rPr lang="en-US" dirty="0"/>
            <a:t>These actions directly address the most vulnerable employees and create a tangible ROI.</a:t>
          </a:r>
        </a:p>
      </dgm:t>
    </dgm:pt>
    <dgm:pt modelId="{8802BF2F-9856-4E55-9B3C-EA34069BBA05}" type="parTrans" cxnId="{698F8B70-3887-4EF3-A35F-88C06FD84643}">
      <dgm:prSet/>
      <dgm:spPr/>
      <dgm:t>
        <a:bodyPr/>
        <a:lstStyle/>
        <a:p>
          <a:endParaRPr lang="en-US"/>
        </a:p>
      </dgm:t>
    </dgm:pt>
    <dgm:pt modelId="{7741E596-99B2-4C59-97C4-607E809D9EAB}" type="sibTrans" cxnId="{698F8B70-3887-4EF3-A35F-88C06FD84643}">
      <dgm:prSet/>
      <dgm:spPr/>
      <dgm:t>
        <a:bodyPr/>
        <a:lstStyle/>
        <a:p>
          <a:endParaRPr lang="en-US"/>
        </a:p>
      </dgm:t>
    </dgm:pt>
    <dgm:pt modelId="{237E737C-29C3-4382-AE08-15EA1CD9BBAE}" type="pres">
      <dgm:prSet presAssocID="{AC9AC93C-5550-4080-97B8-0BAA24520353}" presName="root" presStyleCnt="0">
        <dgm:presLayoutVars>
          <dgm:dir/>
          <dgm:resizeHandles val="exact"/>
        </dgm:presLayoutVars>
      </dgm:prSet>
      <dgm:spPr/>
    </dgm:pt>
    <dgm:pt modelId="{636C5A00-A424-4E1C-8183-CB005C126B0C}" type="pres">
      <dgm:prSet presAssocID="{BA81D59B-357F-4B69-819F-EC7F3E144C2B}" presName="compNode" presStyleCnt="0"/>
      <dgm:spPr/>
    </dgm:pt>
    <dgm:pt modelId="{4409E208-F2C8-49A6-9343-7F4AEEAA51C9}" type="pres">
      <dgm:prSet presAssocID="{BA81D59B-357F-4B69-819F-EC7F3E144C2B}" presName="bgRect" presStyleLbl="bgShp" presStyleIdx="0" presStyleCnt="4"/>
      <dgm:spPr/>
    </dgm:pt>
    <dgm:pt modelId="{B59506F4-710C-4409-9473-20F23F1F5179}" type="pres">
      <dgm:prSet presAssocID="{BA81D59B-357F-4B69-819F-EC7F3E144C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EB95D6AB-FB20-4AD0-9808-C35DA21CE197}" type="pres">
      <dgm:prSet presAssocID="{BA81D59B-357F-4B69-819F-EC7F3E144C2B}" presName="spaceRect" presStyleCnt="0"/>
      <dgm:spPr/>
    </dgm:pt>
    <dgm:pt modelId="{5EE4AC23-0024-4FC9-98C7-AA37281729B1}" type="pres">
      <dgm:prSet presAssocID="{BA81D59B-357F-4B69-819F-EC7F3E144C2B}" presName="parTx" presStyleLbl="revTx" presStyleIdx="0" presStyleCnt="4">
        <dgm:presLayoutVars>
          <dgm:chMax val="0"/>
          <dgm:chPref val="0"/>
        </dgm:presLayoutVars>
      </dgm:prSet>
      <dgm:spPr/>
    </dgm:pt>
    <dgm:pt modelId="{0DF169DC-8D8B-4F8B-A7FF-75C83A4353C8}" type="pres">
      <dgm:prSet presAssocID="{AA27C237-B973-4B59-B4B6-DCC27F66F11A}" presName="sibTrans" presStyleCnt="0"/>
      <dgm:spPr/>
    </dgm:pt>
    <dgm:pt modelId="{4AF1E843-AF66-451B-A981-9088C4F47007}" type="pres">
      <dgm:prSet presAssocID="{BBCD63D9-34F6-497B-8255-BA6A87380BCB}" presName="compNode" presStyleCnt="0"/>
      <dgm:spPr/>
    </dgm:pt>
    <dgm:pt modelId="{3E6CD3A6-68E2-4E41-A927-88A01E3CBB21}" type="pres">
      <dgm:prSet presAssocID="{BBCD63D9-34F6-497B-8255-BA6A87380BCB}" presName="bgRect" presStyleLbl="bgShp" presStyleIdx="1" presStyleCnt="4"/>
      <dgm:spPr/>
    </dgm:pt>
    <dgm:pt modelId="{5EF2D7A5-BD47-48D5-833F-7E12F1A8C696}" type="pres">
      <dgm:prSet presAssocID="{BBCD63D9-34F6-497B-8255-BA6A87380BC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fessor"/>
        </a:ext>
      </dgm:extLst>
    </dgm:pt>
    <dgm:pt modelId="{A47AA315-D9B7-4C4D-9A56-42DE5E420EB7}" type="pres">
      <dgm:prSet presAssocID="{BBCD63D9-34F6-497B-8255-BA6A87380BCB}" presName="spaceRect" presStyleCnt="0"/>
      <dgm:spPr/>
    </dgm:pt>
    <dgm:pt modelId="{4EC5B2C6-6122-431A-A47B-4592BC12DB6B}" type="pres">
      <dgm:prSet presAssocID="{BBCD63D9-34F6-497B-8255-BA6A87380BCB}" presName="parTx" presStyleLbl="revTx" presStyleIdx="1" presStyleCnt="4">
        <dgm:presLayoutVars>
          <dgm:chMax val="0"/>
          <dgm:chPref val="0"/>
        </dgm:presLayoutVars>
      </dgm:prSet>
      <dgm:spPr/>
    </dgm:pt>
    <dgm:pt modelId="{236DE48C-E3C6-424E-A13F-F9DA0708AB17}" type="pres">
      <dgm:prSet presAssocID="{EB46B3B0-E317-4FA7-AC17-427FA7F8FCD5}" presName="sibTrans" presStyleCnt="0"/>
      <dgm:spPr/>
    </dgm:pt>
    <dgm:pt modelId="{E0540671-0087-4AC0-9FBF-958E7F85DDD2}" type="pres">
      <dgm:prSet presAssocID="{20D151B8-49E5-409D-A10F-3247254C88BF}" presName="compNode" presStyleCnt="0"/>
      <dgm:spPr/>
    </dgm:pt>
    <dgm:pt modelId="{A0CD8C88-55F7-4A2B-9C95-1B5479ABCFA6}" type="pres">
      <dgm:prSet presAssocID="{20D151B8-49E5-409D-A10F-3247254C88BF}" presName="bgRect" presStyleLbl="bgShp" presStyleIdx="2" presStyleCnt="4"/>
      <dgm:spPr/>
    </dgm:pt>
    <dgm:pt modelId="{BBAC4D80-9DAF-4D9B-A36B-D9DB68A3A17E}" type="pres">
      <dgm:prSet presAssocID="{20D151B8-49E5-409D-A10F-3247254C88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CAA8ED30-7440-46C3-9D9F-DC34C82F1018}" type="pres">
      <dgm:prSet presAssocID="{20D151B8-49E5-409D-A10F-3247254C88BF}" presName="spaceRect" presStyleCnt="0"/>
      <dgm:spPr/>
    </dgm:pt>
    <dgm:pt modelId="{4A4DCBEB-CB16-4921-90EB-A891D1CB7FF9}" type="pres">
      <dgm:prSet presAssocID="{20D151B8-49E5-409D-A10F-3247254C88BF}" presName="parTx" presStyleLbl="revTx" presStyleIdx="2" presStyleCnt="4">
        <dgm:presLayoutVars>
          <dgm:chMax val="0"/>
          <dgm:chPref val="0"/>
        </dgm:presLayoutVars>
      </dgm:prSet>
      <dgm:spPr/>
    </dgm:pt>
    <dgm:pt modelId="{D03E30C4-6D1A-41C7-9975-0F1244F1B6E0}" type="pres">
      <dgm:prSet presAssocID="{44708FBC-84CF-479F-B65E-050BF386E80A}" presName="sibTrans" presStyleCnt="0"/>
      <dgm:spPr/>
    </dgm:pt>
    <dgm:pt modelId="{77D9CA43-E806-4649-B604-F56A654FF2AE}" type="pres">
      <dgm:prSet presAssocID="{B6710BF1-4EEF-43F7-A974-34B92DB85232}" presName="compNode" presStyleCnt="0"/>
      <dgm:spPr/>
    </dgm:pt>
    <dgm:pt modelId="{8B2B9499-8047-4D66-83F6-382D913BBD7F}" type="pres">
      <dgm:prSet presAssocID="{B6710BF1-4EEF-43F7-A974-34B92DB85232}" presName="bgRect" presStyleLbl="bgShp" presStyleIdx="3" presStyleCnt="4"/>
      <dgm:spPr/>
    </dgm:pt>
    <dgm:pt modelId="{98B810AE-131C-495B-80F3-FEED799B903C}" type="pres">
      <dgm:prSet presAssocID="{B6710BF1-4EEF-43F7-A974-34B92DB8523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9DB300C-D169-4812-A765-CA283409E3B2}" type="pres">
      <dgm:prSet presAssocID="{B6710BF1-4EEF-43F7-A974-34B92DB85232}" presName="spaceRect" presStyleCnt="0"/>
      <dgm:spPr/>
    </dgm:pt>
    <dgm:pt modelId="{DD1DFDFD-105C-428E-8F54-369A4C32C3C6}" type="pres">
      <dgm:prSet presAssocID="{B6710BF1-4EEF-43F7-A974-34B92DB8523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B98F05-D593-4084-9432-3EAF222ECBC8}" srcId="{AC9AC93C-5550-4080-97B8-0BAA24520353}" destId="{BA81D59B-357F-4B69-819F-EC7F3E144C2B}" srcOrd="0" destOrd="0" parTransId="{5730AB22-4996-43E6-BE69-DEB7115BDA71}" sibTransId="{AA27C237-B973-4B59-B4B6-DCC27F66F11A}"/>
    <dgm:cxn modelId="{79064517-BB14-400C-9CF0-A06A395E80D0}" type="presOf" srcId="{20D151B8-49E5-409D-A10F-3247254C88BF}" destId="{4A4DCBEB-CB16-4921-90EB-A891D1CB7FF9}" srcOrd="0" destOrd="0" presId="urn:microsoft.com/office/officeart/2018/2/layout/IconVerticalSolidList"/>
    <dgm:cxn modelId="{8CF67027-7D1F-4700-8DF0-F0E86B349B85}" type="presOf" srcId="{BBCD63D9-34F6-497B-8255-BA6A87380BCB}" destId="{4EC5B2C6-6122-431A-A47B-4592BC12DB6B}" srcOrd="0" destOrd="0" presId="urn:microsoft.com/office/officeart/2018/2/layout/IconVerticalSolidList"/>
    <dgm:cxn modelId="{E8B0156E-DB13-4541-98C7-167477011A4C}" type="presOf" srcId="{B6710BF1-4EEF-43F7-A974-34B92DB85232}" destId="{DD1DFDFD-105C-428E-8F54-369A4C32C3C6}" srcOrd="0" destOrd="0" presId="urn:microsoft.com/office/officeart/2018/2/layout/IconVerticalSolidList"/>
    <dgm:cxn modelId="{698F8B70-3887-4EF3-A35F-88C06FD84643}" srcId="{AC9AC93C-5550-4080-97B8-0BAA24520353}" destId="{B6710BF1-4EEF-43F7-A974-34B92DB85232}" srcOrd="3" destOrd="0" parTransId="{8802BF2F-9856-4E55-9B3C-EA34069BBA05}" sibTransId="{7741E596-99B2-4C59-97C4-607E809D9EAB}"/>
    <dgm:cxn modelId="{0823CDA6-F2FB-48BB-8A2A-073DE291B4F5}" srcId="{AC9AC93C-5550-4080-97B8-0BAA24520353}" destId="{BBCD63D9-34F6-497B-8255-BA6A87380BCB}" srcOrd="1" destOrd="0" parTransId="{D2F7D1E4-7F6E-4A03-9DA1-B5040E20539D}" sibTransId="{EB46B3B0-E317-4FA7-AC17-427FA7F8FCD5}"/>
    <dgm:cxn modelId="{080CE5AF-7FBF-4846-8ED1-406D4F0E98F9}" srcId="{AC9AC93C-5550-4080-97B8-0BAA24520353}" destId="{20D151B8-49E5-409D-A10F-3247254C88BF}" srcOrd="2" destOrd="0" parTransId="{BB37D658-5FCF-4DB4-8276-110CF2CB8A68}" sibTransId="{44708FBC-84CF-479F-B65E-050BF386E80A}"/>
    <dgm:cxn modelId="{B5A91CC5-B1AF-49BD-909E-0A0D03746BF6}" type="presOf" srcId="{AC9AC93C-5550-4080-97B8-0BAA24520353}" destId="{237E737C-29C3-4382-AE08-15EA1CD9BBAE}" srcOrd="0" destOrd="0" presId="urn:microsoft.com/office/officeart/2018/2/layout/IconVerticalSolidList"/>
    <dgm:cxn modelId="{C018A2DE-BBD5-40B4-993E-B11510581C17}" type="presOf" srcId="{BA81D59B-357F-4B69-819F-EC7F3E144C2B}" destId="{5EE4AC23-0024-4FC9-98C7-AA37281729B1}" srcOrd="0" destOrd="0" presId="urn:microsoft.com/office/officeart/2018/2/layout/IconVerticalSolidList"/>
    <dgm:cxn modelId="{4941FE21-4CE2-428A-BB65-85A5B0F9814F}" type="presParOf" srcId="{237E737C-29C3-4382-AE08-15EA1CD9BBAE}" destId="{636C5A00-A424-4E1C-8183-CB005C126B0C}" srcOrd="0" destOrd="0" presId="urn:microsoft.com/office/officeart/2018/2/layout/IconVerticalSolidList"/>
    <dgm:cxn modelId="{DCB067A1-D65B-4CBD-9628-35984E992CB8}" type="presParOf" srcId="{636C5A00-A424-4E1C-8183-CB005C126B0C}" destId="{4409E208-F2C8-49A6-9343-7F4AEEAA51C9}" srcOrd="0" destOrd="0" presId="urn:microsoft.com/office/officeart/2018/2/layout/IconVerticalSolidList"/>
    <dgm:cxn modelId="{AA5E4199-0736-4C53-A0F3-A048963E3960}" type="presParOf" srcId="{636C5A00-A424-4E1C-8183-CB005C126B0C}" destId="{B59506F4-710C-4409-9473-20F23F1F5179}" srcOrd="1" destOrd="0" presId="urn:microsoft.com/office/officeart/2018/2/layout/IconVerticalSolidList"/>
    <dgm:cxn modelId="{7AD4651B-A52A-4D17-8516-0996D6509431}" type="presParOf" srcId="{636C5A00-A424-4E1C-8183-CB005C126B0C}" destId="{EB95D6AB-FB20-4AD0-9808-C35DA21CE197}" srcOrd="2" destOrd="0" presId="urn:microsoft.com/office/officeart/2018/2/layout/IconVerticalSolidList"/>
    <dgm:cxn modelId="{EA7E7B73-7DB0-49F6-B583-9BF7BA3CA74A}" type="presParOf" srcId="{636C5A00-A424-4E1C-8183-CB005C126B0C}" destId="{5EE4AC23-0024-4FC9-98C7-AA37281729B1}" srcOrd="3" destOrd="0" presId="urn:microsoft.com/office/officeart/2018/2/layout/IconVerticalSolidList"/>
    <dgm:cxn modelId="{7B98BCA0-6822-44F6-80DB-74018D6032F3}" type="presParOf" srcId="{237E737C-29C3-4382-AE08-15EA1CD9BBAE}" destId="{0DF169DC-8D8B-4F8B-A7FF-75C83A4353C8}" srcOrd="1" destOrd="0" presId="urn:microsoft.com/office/officeart/2018/2/layout/IconVerticalSolidList"/>
    <dgm:cxn modelId="{3642FE9B-F460-4E9E-AA3A-A2963C2113A0}" type="presParOf" srcId="{237E737C-29C3-4382-AE08-15EA1CD9BBAE}" destId="{4AF1E843-AF66-451B-A981-9088C4F47007}" srcOrd="2" destOrd="0" presId="urn:microsoft.com/office/officeart/2018/2/layout/IconVerticalSolidList"/>
    <dgm:cxn modelId="{F3BAD02F-EC1F-40C3-9AD8-C415962FA34E}" type="presParOf" srcId="{4AF1E843-AF66-451B-A981-9088C4F47007}" destId="{3E6CD3A6-68E2-4E41-A927-88A01E3CBB21}" srcOrd="0" destOrd="0" presId="urn:microsoft.com/office/officeart/2018/2/layout/IconVerticalSolidList"/>
    <dgm:cxn modelId="{4D871FF9-2FAC-4914-AC7D-E909E7A9B1E1}" type="presParOf" srcId="{4AF1E843-AF66-451B-A981-9088C4F47007}" destId="{5EF2D7A5-BD47-48D5-833F-7E12F1A8C696}" srcOrd="1" destOrd="0" presId="urn:microsoft.com/office/officeart/2018/2/layout/IconVerticalSolidList"/>
    <dgm:cxn modelId="{00CCEBBC-B569-4EAA-8A91-80F9FD769066}" type="presParOf" srcId="{4AF1E843-AF66-451B-A981-9088C4F47007}" destId="{A47AA315-D9B7-4C4D-9A56-42DE5E420EB7}" srcOrd="2" destOrd="0" presId="urn:microsoft.com/office/officeart/2018/2/layout/IconVerticalSolidList"/>
    <dgm:cxn modelId="{715C6A07-6B91-4185-A03E-54AB527A61F6}" type="presParOf" srcId="{4AF1E843-AF66-451B-A981-9088C4F47007}" destId="{4EC5B2C6-6122-431A-A47B-4592BC12DB6B}" srcOrd="3" destOrd="0" presId="urn:microsoft.com/office/officeart/2018/2/layout/IconVerticalSolidList"/>
    <dgm:cxn modelId="{F1E28FE8-7F7B-4D31-8552-C2421818230E}" type="presParOf" srcId="{237E737C-29C3-4382-AE08-15EA1CD9BBAE}" destId="{236DE48C-E3C6-424E-A13F-F9DA0708AB17}" srcOrd="3" destOrd="0" presId="urn:microsoft.com/office/officeart/2018/2/layout/IconVerticalSolidList"/>
    <dgm:cxn modelId="{DBF668DC-92FE-4EEB-BF76-6117E5436754}" type="presParOf" srcId="{237E737C-29C3-4382-AE08-15EA1CD9BBAE}" destId="{E0540671-0087-4AC0-9FBF-958E7F85DDD2}" srcOrd="4" destOrd="0" presId="urn:microsoft.com/office/officeart/2018/2/layout/IconVerticalSolidList"/>
    <dgm:cxn modelId="{B6C6226F-F484-4CB3-A9A4-17625C45BA0A}" type="presParOf" srcId="{E0540671-0087-4AC0-9FBF-958E7F85DDD2}" destId="{A0CD8C88-55F7-4A2B-9C95-1B5479ABCFA6}" srcOrd="0" destOrd="0" presId="urn:microsoft.com/office/officeart/2018/2/layout/IconVerticalSolidList"/>
    <dgm:cxn modelId="{155D895A-7C3D-455F-8B4C-D28E7BD58771}" type="presParOf" srcId="{E0540671-0087-4AC0-9FBF-958E7F85DDD2}" destId="{BBAC4D80-9DAF-4D9B-A36B-D9DB68A3A17E}" srcOrd="1" destOrd="0" presId="urn:microsoft.com/office/officeart/2018/2/layout/IconVerticalSolidList"/>
    <dgm:cxn modelId="{1319619A-4ABE-42E8-B6EA-503BDBD22D27}" type="presParOf" srcId="{E0540671-0087-4AC0-9FBF-958E7F85DDD2}" destId="{CAA8ED30-7440-46C3-9D9F-DC34C82F1018}" srcOrd="2" destOrd="0" presId="urn:microsoft.com/office/officeart/2018/2/layout/IconVerticalSolidList"/>
    <dgm:cxn modelId="{75DB5705-702B-4226-AFAF-81299C2FB5EA}" type="presParOf" srcId="{E0540671-0087-4AC0-9FBF-958E7F85DDD2}" destId="{4A4DCBEB-CB16-4921-90EB-A891D1CB7FF9}" srcOrd="3" destOrd="0" presId="urn:microsoft.com/office/officeart/2018/2/layout/IconVerticalSolidList"/>
    <dgm:cxn modelId="{B911D949-CAD1-4949-8080-8EE7A7F4494C}" type="presParOf" srcId="{237E737C-29C3-4382-AE08-15EA1CD9BBAE}" destId="{D03E30C4-6D1A-41C7-9975-0F1244F1B6E0}" srcOrd="5" destOrd="0" presId="urn:microsoft.com/office/officeart/2018/2/layout/IconVerticalSolidList"/>
    <dgm:cxn modelId="{CA064F9C-4445-4A0D-8148-412A84B71646}" type="presParOf" srcId="{237E737C-29C3-4382-AE08-15EA1CD9BBAE}" destId="{77D9CA43-E806-4649-B604-F56A654FF2AE}" srcOrd="6" destOrd="0" presId="urn:microsoft.com/office/officeart/2018/2/layout/IconVerticalSolidList"/>
    <dgm:cxn modelId="{9943057B-EC2A-4EB7-B969-5C23AA38FE9B}" type="presParOf" srcId="{77D9CA43-E806-4649-B604-F56A654FF2AE}" destId="{8B2B9499-8047-4D66-83F6-382D913BBD7F}" srcOrd="0" destOrd="0" presId="urn:microsoft.com/office/officeart/2018/2/layout/IconVerticalSolidList"/>
    <dgm:cxn modelId="{6CA143FE-19F2-47A5-A565-4A898DAEFD98}" type="presParOf" srcId="{77D9CA43-E806-4649-B604-F56A654FF2AE}" destId="{98B810AE-131C-495B-80F3-FEED799B903C}" srcOrd="1" destOrd="0" presId="urn:microsoft.com/office/officeart/2018/2/layout/IconVerticalSolidList"/>
    <dgm:cxn modelId="{6509055D-B60E-4927-BB0F-85C66A54FDF8}" type="presParOf" srcId="{77D9CA43-E806-4649-B604-F56A654FF2AE}" destId="{69DB300C-D169-4812-A765-CA283409E3B2}" srcOrd="2" destOrd="0" presId="urn:microsoft.com/office/officeart/2018/2/layout/IconVerticalSolidList"/>
    <dgm:cxn modelId="{4ED4C993-819E-440A-9B54-9C5609459547}" type="presParOf" srcId="{77D9CA43-E806-4649-B604-F56A654FF2AE}" destId="{DD1DFDFD-105C-428E-8F54-369A4C32C3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512AC-D25D-4FA6-B1F4-2F0A81D7A77D}">
      <dsp:nvSpPr>
        <dsp:cNvPr id="0" name=""/>
        <dsp:cNvSpPr/>
      </dsp:nvSpPr>
      <dsp:spPr>
        <a:xfrm>
          <a:off x="0" y="689"/>
          <a:ext cx="5098256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F375B-1AEA-4C9B-A6D7-A47DCD5272CA}">
      <dsp:nvSpPr>
        <dsp:cNvPr id="0" name=""/>
        <dsp:cNvSpPr/>
      </dsp:nvSpPr>
      <dsp:spPr>
        <a:xfrm>
          <a:off x="488194" y="363809"/>
          <a:ext cx="887626" cy="887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A42B1-A340-4E44-B41C-9FA515A9DE9C}">
      <dsp:nvSpPr>
        <dsp:cNvPr id="0" name=""/>
        <dsp:cNvSpPr/>
      </dsp:nvSpPr>
      <dsp:spPr>
        <a:xfrm>
          <a:off x="1864015" y="689"/>
          <a:ext cx="3234240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Reducing first-year Production attrition by just 5% can equal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 </a:t>
          </a:r>
          <a:r>
            <a:rPr lang="en-US" sz="2000" b="1" kern="1200" dirty="0"/>
            <a:t>~$375K saved annually</a:t>
          </a:r>
          <a:endParaRPr lang="en-US" sz="1800" b="1" kern="1200" dirty="0"/>
        </a:p>
      </dsp:txBody>
      <dsp:txXfrm>
        <a:off x="1864015" y="689"/>
        <a:ext cx="3234240" cy="1613866"/>
      </dsp:txXfrm>
    </dsp:sp>
    <dsp:sp modelId="{2EFCFC13-CC16-468E-8E10-F61569F54C4A}">
      <dsp:nvSpPr>
        <dsp:cNvPr id="0" name=""/>
        <dsp:cNvSpPr/>
      </dsp:nvSpPr>
      <dsp:spPr>
        <a:xfrm>
          <a:off x="0" y="2018022"/>
          <a:ext cx="5098256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690ED-7F94-4A7D-B1CF-78D9BC8A9D91}">
      <dsp:nvSpPr>
        <dsp:cNvPr id="0" name=""/>
        <dsp:cNvSpPr/>
      </dsp:nvSpPr>
      <dsp:spPr>
        <a:xfrm>
          <a:off x="488194" y="2381142"/>
          <a:ext cx="887626" cy="887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28647-3564-48E3-8CD6-51A6FF5CCEEE}">
      <dsp:nvSpPr>
        <dsp:cNvPr id="0" name=""/>
        <dsp:cNvSpPr/>
      </dsp:nvSpPr>
      <dsp:spPr>
        <a:xfrm>
          <a:off x="1864015" y="2018022"/>
          <a:ext cx="3234240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Once stabilized in Production, scaling across departments could exceed </a:t>
          </a:r>
          <a:r>
            <a:rPr lang="en-US" sz="1800" b="1" kern="1200" dirty="0"/>
            <a:t>$800K</a:t>
          </a:r>
        </a:p>
      </dsp:txBody>
      <dsp:txXfrm>
        <a:off x="1864015" y="2018022"/>
        <a:ext cx="3234240" cy="1613866"/>
      </dsp:txXfrm>
    </dsp:sp>
    <dsp:sp modelId="{7038FC05-7E31-43AC-9432-8591EA2879EF}">
      <dsp:nvSpPr>
        <dsp:cNvPr id="0" name=""/>
        <dsp:cNvSpPr/>
      </dsp:nvSpPr>
      <dsp:spPr>
        <a:xfrm>
          <a:off x="0" y="4035355"/>
          <a:ext cx="5098256" cy="16138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A8D302-EE0F-4111-9CA7-EBFA97289130}">
      <dsp:nvSpPr>
        <dsp:cNvPr id="0" name=""/>
        <dsp:cNvSpPr/>
      </dsp:nvSpPr>
      <dsp:spPr>
        <a:xfrm>
          <a:off x="488194" y="4398475"/>
          <a:ext cx="887626" cy="887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648E38-26E3-482D-BB77-5BE5375F7ED9}">
      <dsp:nvSpPr>
        <dsp:cNvPr id="0" name=""/>
        <dsp:cNvSpPr/>
      </dsp:nvSpPr>
      <dsp:spPr>
        <a:xfrm>
          <a:off x="1864015" y="4035355"/>
          <a:ext cx="3234240" cy="161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801" tIns="170801" rIns="170801" bIns="1708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Even cautious estimates show retention improvements deliver big returns</a:t>
          </a:r>
        </a:p>
      </dsp:txBody>
      <dsp:txXfrm>
        <a:off x="1864015" y="4035355"/>
        <a:ext cx="3234240" cy="1613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9E208-F2C8-49A6-9343-7F4AEEAA51C9}">
      <dsp:nvSpPr>
        <dsp:cNvPr id="0" name=""/>
        <dsp:cNvSpPr/>
      </dsp:nvSpPr>
      <dsp:spPr>
        <a:xfrm>
          <a:off x="0" y="234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506F4-710C-4409-9473-20F23F1F5179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4AC23-0024-4FC9-98C7-AA37281729B1}">
      <dsp:nvSpPr>
        <dsp:cNvPr id="0" name=""/>
        <dsp:cNvSpPr/>
      </dsp:nvSpPr>
      <dsp:spPr>
        <a:xfrm>
          <a:off x="1372680" y="234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Stronger onboarding</a:t>
          </a:r>
        </a:p>
      </dsp:txBody>
      <dsp:txXfrm>
        <a:off x="1372680" y="2344"/>
        <a:ext cx="3725575" cy="1188467"/>
      </dsp:txXfrm>
    </dsp:sp>
    <dsp:sp modelId="{3E6CD3A6-68E2-4E41-A927-88A01E3CBB21}">
      <dsp:nvSpPr>
        <dsp:cNvPr id="0" name=""/>
        <dsp:cNvSpPr/>
      </dsp:nvSpPr>
      <dsp:spPr>
        <a:xfrm>
          <a:off x="0" y="148792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F2D7A5-BD47-48D5-833F-7E12F1A8C696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5B2C6-6122-431A-A47B-4592BC12DB6B}">
      <dsp:nvSpPr>
        <dsp:cNvPr id="0" name=""/>
        <dsp:cNvSpPr/>
      </dsp:nvSpPr>
      <dsp:spPr>
        <a:xfrm>
          <a:off x="1372680" y="148792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Early-tenure mentoring and support</a:t>
          </a:r>
        </a:p>
      </dsp:txBody>
      <dsp:txXfrm>
        <a:off x="1372680" y="1487929"/>
        <a:ext cx="3725575" cy="1188467"/>
      </dsp:txXfrm>
    </dsp:sp>
    <dsp:sp modelId="{A0CD8C88-55F7-4A2B-9C95-1B5479ABCFA6}">
      <dsp:nvSpPr>
        <dsp:cNvPr id="0" name=""/>
        <dsp:cNvSpPr/>
      </dsp:nvSpPr>
      <dsp:spPr>
        <a:xfrm>
          <a:off x="0" y="297351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C4D80-9DAF-4D9B-A36B-D9DB68A3A17E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DCBEB-CB16-4921-90EB-A891D1CB7FF9}">
      <dsp:nvSpPr>
        <dsp:cNvPr id="0" name=""/>
        <dsp:cNvSpPr/>
      </dsp:nvSpPr>
      <dsp:spPr>
        <a:xfrm>
          <a:off x="1372680" y="297351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Targeted retention programs in Production</a:t>
          </a:r>
        </a:p>
      </dsp:txBody>
      <dsp:txXfrm>
        <a:off x="1372680" y="2973514"/>
        <a:ext cx="3725575" cy="1188467"/>
      </dsp:txXfrm>
    </dsp:sp>
    <dsp:sp modelId="{8B2B9499-8047-4D66-83F6-382D913BBD7F}">
      <dsp:nvSpPr>
        <dsp:cNvPr id="0" name=""/>
        <dsp:cNvSpPr/>
      </dsp:nvSpPr>
      <dsp:spPr>
        <a:xfrm>
          <a:off x="0" y="445909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B810AE-131C-495B-80F3-FEED799B903C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DFDFD-105C-428E-8F54-369A4C32C3C6}">
      <dsp:nvSpPr>
        <dsp:cNvPr id="0" name=""/>
        <dsp:cNvSpPr/>
      </dsp:nvSpPr>
      <dsp:spPr>
        <a:xfrm>
          <a:off x="1372680" y="445909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These actions directly address the most vulnerable employees and create a tangible ROI.</a:t>
          </a:r>
        </a:p>
      </dsp:txBody>
      <dsp:txXfrm>
        <a:off x="1372680" y="4459099"/>
        <a:ext cx="3725575" cy="1188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923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30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98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07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08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73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9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648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0E39F61-0304-47E3-BFDC-35A73E207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640080"/>
            <a:ext cx="2744434" cy="2926080"/>
          </a:xfrm>
        </p:spPr>
        <p:txBody>
          <a:bodyPr>
            <a:normAutofit/>
          </a:bodyPr>
          <a:lstStyle/>
          <a:p>
            <a:r>
              <a:rPr lang="en-US" sz="3800" dirty="0">
                <a:solidFill>
                  <a:srgbClr val="FFFFFF"/>
                </a:solidFill>
              </a:rPr>
              <a:t>HR Turnover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" y="3578087"/>
            <a:ext cx="2744434" cy="1554480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Orion Tran | 2025</a:t>
            </a:r>
          </a:p>
          <a:p>
            <a:r>
              <a:rPr lang="en-US" sz="1300" dirty="0">
                <a:solidFill>
                  <a:srgbClr val="FFFFFF"/>
                </a:solidFill>
              </a:rPr>
              <a:t>Reducing attrition, saving costs, improving retention</a:t>
            </a:r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136D29CD-6C5C-E0DD-293A-B7D7BF325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3555" r="31313" b="-1"/>
          <a:stretch>
            <a:fillRect/>
          </a:stretch>
        </p:blipFill>
        <p:spPr>
          <a:xfrm>
            <a:off x="3479799" y="10"/>
            <a:ext cx="566420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7B9E7B3B-A156-4356-BF35-7825C428E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FFFFFF"/>
                </a:solidFill>
              </a:rPr>
              <a:t>Why Turnover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• </a:t>
            </a:r>
            <a:r>
              <a:rPr lang="en-US" sz="1300" b="1" dirty="0">
                <a:solidFill>
                  <a:srgbClr val="FFFFFF"/>
                </a:solidFill>
              </a:rPr>
              <a:t>33% </a:t>
            </a:r>
            <a:r>
              <a:rPr lang="en-US" sz="1300" dirty="0">
                <a:solidFill>
                  <a:srgbClr val="FFFFFF"/>
                </a:solidFill>
              </a:rPr>
              <a:t>of employees leave overall</a:t>
            </a:r>
          </a:p>
          <a:p>
            <a:r>
              <a:rPr lang="en-US" sz="1300" dirty="0">
                <a:solidFill>
                  <a:srgbClr val="FFFFFF"/>
                </a:solidFill>
              </a:rPr>
              <a:t>•</a:t>
            </a:r>
            <a:r>
              <a:rPr lang="en-US" sz="1300" b="1" dirty="0">
                <a:solidFill>
                  <a:srgbClr val="FFFFFF"/>
                </a:solidFill>
              </a:rPr>
              <a:t> Turnover costs 6–9 months of salary per employee </a:t>
            </a:r>
            <a:r>
              <a:rPr lang="en-US" sz="1300" dirty="0">
                <a:solidFill>
                  <a:srgbClr val="FFFFFF"/>
                </a:solidFill>
              </a:rPr>
              <a:t>(SHRM, 2016)</a:t>
            </a:r>
          </a:p>
          <a:p>
            <a:r>
              <a:rPr lang="en-US" sz="1300" dirty="0">
                <a:solidFill>
                  <a:srgbClr val="FFFFFF"/>
                </a:solidFill>
              </a:rPr>
              <a:t>• </a:t>
            </a:r>
            <a:r>
              <a:rPr lang="en-US" sz="1300" b="1" dirty="0">
                <a:solidFill>
                  <a:srgbClr val="FFFFFF"/>
                </a:solidFill>
              </a:rPr>
              <a:t>Turnover is a costly and recurring challenge</a:t>
            </a: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 descr="A graph showing a red square and grey square&#10;&#10;AI-generated content may be incorrect.">
            <a:extLst>
              <a:ext uri="{FF2B5EF4-FFF2-40B4-BE49-F238E27FC236}">
                <a16:creationId xmlns:a16="http://schemas.microsoft.com/office/drawing/2014/main" id="{7651D93D-958C-E6D6-D313-2B7A5316D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512" y="1530225"/>
            <a:ext cx="5098562" cy="3797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8EA7736-2482-0EE6-BDB4-1AB8D90788C1}"/>
              </a:ext>
            </a:extLst>
          </p:cNvPr>
          <p:cNvSpPr txBox="1"/>
          <p:nvPr/>
        </p:nvSpPr>
        <p:spPr>
          <a:xfrm>
            <a:off x="4567231" y="5529364"/>
            <a:ext cx="303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r>
              <a:rPr lang="en-US" dirty="0"/>
              <a:t> </a:t>
            </a:r>
            <a:r>
              <a:rPr lang="en-US" b="1" dirty="0"/>
              <a:t>in 3 employees</a:t>
            </a:r>
            <a:r>
              <a:rPr lang="en-US" dirty="0"/>
              <a:t> </a:t>
            </a:r>
            <a:r>
              <a:rPr lang="en-US" b="1" dirty="0"/>
              <a:t>leave</a:t>
            </a:r>
            <a:r>
              <a:rPr lang="en-US" dirty="0"/>
              <a:t> </a:t>
            </a:r>
            <a:r>
              <a:rPr lang="en-US" b="1" dirty="0"/>
              <a:t>overall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A52B12-0826-4A26-ABA2-386F72111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D0DA68-F652-496F-B8B5-9A66255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2103875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Attrition is Heavily Front-Loaded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278" y="2653800"/>
            <a:ext cx="2313633" cy="3335519"/>
          </a:xfrm>
        </p:spPr>
        <p:txBody>
          <a:bodyPr>
            <a:normAutofit/>
          </a:bodyPr>
          <a:lstStyle/>
          <a:p>
            <a:r>
              <a:rPr lang="en-US" sz="1300" dirty="0">
                <a:solidFill>
                  <a:srgbClr val="FFFFFF"/>
                </a:solidFill>
              </a:rPr>
              <a:t>• </a:t>
            </a:r>
            <a:r>
              <a:rPr lang="en-US" sz="1300" b="1" dirty="0">
                <a:solidFill>
                  <a:srgbClr val="FFFFFF"/>
                </a:solidFill>
              </a:rPr>
              <a:t>Most exits </a:t>
            </a:r>
            <a:r>
              <a:rPr lang="en-US" sz="1300" dirty="0">
                <a:solidFill>
                  <a:srgbClr val="FFFFFF"/>
                </a:solidFill>
              </a:rPr>
              <a:t>occur in the</a:t>
            </a:r>
            <a:r>
              <a:rPr lang="en-US" sz="1300" b="1" dirty="0">
                <a:solidFill>
                  <a:srgbClr val="FFFFFF"/>
                </a:solidFill>
              </a:rPr>
              <a:t> first year</a:t>
            </a:r>
          </a:p>
          <a:p>
            <a:r>
              <a:rPr lang="en-US" sz="1300" dirty="0">
                <a:solidFill>
                  <a:srgbClr val="FFFFFF"/>
                </a:solidFill>
              </a:rPr>
              <a:t>• </a:t>
            </a:r>
            <a:r>
              <a:rPr lang="en-US" sz="1300" b="1" dirty="0">
                <a:solidFill>
                  <a:srgbClr val="FFFFFF"/>
                </a:solidFill>
              </a:rPr>
              <a:t>Retention</a:t>
            </a:r>
            <a:r>
              <a:rPr lang="en-US" sz="1300" dirty="0">
                <a:solidFill>
                  <a:srgbClr val="FFFFFF"/>
                </a:solidFill>
              </a:rPr>
              <a:t> </a:t>
            </a:r>
            <a:r>
              <a:rPr lang="en-US" sz="1300" b="1" dirty="0">
                <a:solidFill>
                  <a:srgbClr val="FFFFFF"/>
                </a:solidFill>
              </a:rPr>
              <a:t>improves significantly</a:t>
            </a:r>
            <a:r>
              <a:rPr lang="en-US" sz="1300" dirty="0">
                <a:solidFill>
                  <a:srgbClr val="FFFFFF"/>
                </a:solidFill>
              </a:rPr>
              <a:t> with </a:t>
            </a:r>
            <a:r>
              <a:rPr lang="en-US" sz="1300" b="1" dirty="0">
                <a:solidFill>
                  <a:srgbClr val="FFFFFF"/>
                </a:solidFill>
              </a:rPr>
              <a:t>longer tenure</a:t>
            </a:r>
          </a:p>
          <a:p>
            <a:r>
              <a:rPr lang="en-US" sz="1300" dirty="0">
                <a:solidFill>
                  <a:srgbClr val="FFFFFF"/>
                </a:solidFill>
              </a:rPr>
              <a:t>• </a:t>
            </a:r>
            <a:r>
              <a:rPr lang="en-US" sz="1300" b="1" dirty="0">
                <a:solidFill>
                  <a:srgbClr val="FFFFFF"/>
                </a:solidFill>
              </a:rPr>
              <a:t>Early-tenure = most vulnerable period</a:t>
            </a:r>
          </a:p>
          <a:p>
            <a:pPr marL="0" indent="0">
              <a:buNone/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F50AF6-4E23-4BD9-92C7-45A3E16E4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8E080-880C-10C9-0FE6-961BEEEAF650}"/>
              </a:ext>
            </a:extLst>
          </p:cNvPr>
          <p:cNvSpPr txBox="1"/>
          <p:nvPr/>
        </p:nvSpPr>
        <p:spPr>
          <a:xfrm>
            <a:off x="4198668" y="5557939"/>
            <a:ext cx="385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Most exits </a:t>
            </a:r>
            <a:r>
              <a:rPr lang="en-US" dirty="0"/>
              <a:t>occur in the </a:t>
            </a:r>
            <a:r>
              <a:rPr lang="en-US" b="1" dirty="0"/>
              <a:t>first year</a:t>
            </a:r>
            <a:r>
              <a:rPr lang="en-US" dirty="0"/>
              <a:t>;</a:t>
            </a:r>
          </a:p>
          <a:p>
            <a:r>
              <a:rPr lang="en-US" b="1" dirty="0"/>
              <a:t>retention stabilizes </a:t>
            </a:r>
            <a:r>
              <a:rPr lang="en-US" dirty="0"/>
              <a:t>with </a:t>
            </a:r>
            <a:r>
              <a:rPr lang="en-US" b="1" dirty="0"/>
              <a:t>longer tenure</a:t>
            </a:r>
            <a:r>
              <a:rPr lang="en-US" dirty="0"/>
              <a:t>.</a:t>
            </a:r>
          </a:p>
        </p:txBody>
      </p:sp>
      <p:pic>
        <p:nvPicPr>
          <p:cNvPr id="11" name="Picture 10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9CDFADBE-D6EA-85DF-66E0-C78A8658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924" y="1074342"/>
            <a:ext cx="5529823" cy="4118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C5D979C0-AC6E-48F4-97FE-9C6635F35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C978EF12-D334-499A-A1E0-638FED6A5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16835"/>
            <a:ext cx="4483452" cy="1666501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Production Has the Highest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236304"/>
            <a:ext cx="4483453" cy="3652667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• Production employees leave at the highest rate</a:t>
            </a:r>
          </a:p>
          <a:p>
            <a:r>
              <a:rPr lang="en-US" sz="1600" dirty="0">
                <a:solidFill>
                  <a:srgbClr val="FFFFFF"/>
                </a:solidFill>
              </a:rPr>
              <a:t>• Drill-down shows first-year Production employees face extreme risk (</a:t>
            </a:r>
            <a:r>
              <a:rPr lang="en-US" sz="1600" b="1" i="1" dirty="0">
                <a:solidFill>
                  <a:srgbClr val="FFFFFF"/>
                </a:solidFill>
              </a:rPr>
              <a:t>100% attrition rate first 2 years</a:t>
            </a:r>
            <a:r>
              <a:rPr lang="en-US" sz="1600" dirty="0">
                <a:solidFill>
                  <a:srgbClr val="FFFFFF"/>
                </a:solidFill>
              </a:rPr>
              <a:t>)</a:t>
            </a:r>
          </a:p>
          <a:p>
            <a:r>
              <a:rPr lang="en-US" sz="1600" dirty="0">
                <a:solidFill>
                  <a:srgbClr val="FFFFFF"/>
                </a:solidFill>
              </a:rPr>
              <a:t>• Other departments stabilize after early tenure</a:t>
            </a:r>
          </a:p>
          <a:p>
            <a:pPr marL="0" indent="0">
              <a:buNone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357626B-1B4B-451C-9B75-C4E9A0F2C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79255780-C947-A891-916B-CCFBABDE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926" y="3461004"/>
            <a:ext cx="3457921" cy="2575553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D7C09DD8-78C8-4D1B-9221-CF4DB762A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3396996"/>
            <a:ext cx="34819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bar graph&#10;&#10;AI-generated content may be incorrect.">
            <a:extLst>
              <a:ext uri="{FF2B5EF4-FFF2-40B4-BE49-F238E27FC236}">
                <a16:creationId xmlns:a16="http://schemas.microsoft.com/office/drawing/2014/main" id="{A2DB692D-6FE0-B660-014C-4969BC2B4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944" y="74978"/>
            <a:ext cx="3423900" cy="2550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4EB3FA-29E4-2CCA-95FD-3E951D3A223D}"/>
              </a:ext>
            </a:extLst>
          </p:cNvPr>
          <p:cNvSpPr txBox="1"/>
          <p:nvPr/>
        </p:nvSpPr>
        <p:spPr>
          <a:xfrm>
            <a:off x="5718944" y="2700170"/>
            <a:ext cx="3425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Production</a:t>
            </a:r>
            <a:r>
              <a:rPr lang="en-US" sz="1600" dirty="0"/>
              <a:t> has the </a:t>
            </a:r>
            <a:r>
              <a:rPr lang="en-US" sz="1600" b="1" dirty="0"/>
              <a:t>highest attrition</a:t>
            </a:r>
          </a:p>
          <a:p>
            <a:r>
              <a:rPr lang="en-US" sz="1600" b="1" dirty="0"/>
              <a:t>rate</a:t>
            </a:r>
            <a:r>
              <a:rPr lang="en-US" sz="1600" dirty="0"/>
              <a:t> among all departments.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BB1C86-C294-7F97-8CCE-6DBBD8183446}"/>
              </a:ext>
            </a:extLst>
          </p:cNvPr>
          <p:cNvSpPr txBox="1"/>
          <p:nvPr/>
        </p:nvSpPr>
        <p:spPr>
          <a:xfrm>
            <a:off x="5718944" y="6048096"/>
            <a:ext cx="3423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First-year Production employees </a:t>
            </a:r>
            <a:r>
              <a:rPr lang="en-US" sz="1600" dirty="0"/>
              <a:t>are at </a:t>
            </a:r>
            <a:r>
              <a:rPr lang="en-US" sz="1600" b="1" dirty="0"/>
              <a:t>extreme risk of leaving.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Retention Gains Pay for Themselves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4158909-633F-2149-8C86-9A765E703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961086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42BC142-2C6A-F04C-E8E5-7E6808D5F456}"/>
              </a:ext>
            </a:extLst>
          </p:cNvPr>
          <p:cNvSpPr txBox="1"/>
          <p:nvPr/>
        </p:nvSpPr>
        <p:spPr>
          <a:xfrm>
            <a:off x="4856191" y="6450196"/>
            <a:ext cx="4283545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/>
              <a:t>ROI Calculation Source: SHRM (2016), Human Capital Benchmarking Report</a:t>
            </a:r>
          </a:p>
          <a:p>
            <a:endParaRPr lang="en-US" sz="10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FFFFFF"/>
                </a:solidFill>
              </a:rPr>
              <a:t>What HR Should Prioritize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01B9FB9B-04E3-E40D-4225-9C4D31252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117017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</TotalTime>
  <Words>232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HR Turnover Analysis</vt:lpstr>
      <vt:lpstr>Why Turnover Matters</vt:lpstr>
      <vt:lpstr>Attrition is Heavily Front-Loaded</vt:lpstr>
      <vt:lpstr>Production Has the Highest Attrition</vt:lpstr>
      <vt:lpstr>Retention Gains Pay for Themselves</vt:lpstr>
      <vt:lpstr>What HR Should Prioritize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Orion Van Tran</cp:lastModifiedBy>
  <cp:revision>7</cp:revision>
  <dcterms:created xsi:type="dcterms:W3CDTF">2013-01-27T09:14:16Z</dcterms:created>
  <dcterms:modified xsi:type="dcterms:W3CDTF">2025-09-27T06:37:38Z</dcterms:modified>
  <cp:category/>
</cp:coreProperties>
</file>