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gif" ContentType="image/gif"/>
  <Override PartName="/ppt/media/image6.png" ContentType="image/png"/>
  <Override PartName="/ppt/media/image3.gif" ContentType="image/gif"/>
  <Override PartName="/ppt/media/image7.png" ContentType="image/png"/>
  <Override PartName="/ppt/media/image4.gif" ContentType="image/gif"/>
  <Override PartName="/ppt/media/image5.png" ContentType="image/png"/>
  <Override PartName="/ppt/media/image8.gif" ContentType="image/gif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 cap="all">
                <a:solidFill>
                  <a:srgbClr val="ebddc3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210A48B-2B0F-4CE1-80AD-C0D24B60880C}" type="datetime">
              <a:rPr b="0" lang="fr-FR" sz="2000" spc="-1" strike="noStrike">
                <a:solidFill>
                  <a:srgbClr val="ffffff"/>
                </a:solidFill>
                <a:latin typeface="Tw Cen MT"/>
              </a:rPr>
              <a:t>01/06/2020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22FDD73-8EEC-4F5E-A70B-06A419485F2D}" type="slidenum">
              <a:rPr b="1" lang="fr-FR" sz="1400" spc="-1" strike="noStrike">
                <a:solidFill>
                  <a:srgbClr val="ebddc3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fr-FR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fr-FR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9B82E69-D603-499A-A664-1C08D363A6C4}" type="datetime">
              <a:rPr b="0" lang="fr-FR" sz="1400" spc="-1" strike="noStrike">
                <a:solidFill>
                  <a:srgbClr val="775f55"/>
                </a:solidFill>
                <a:latin typeface="Tw Cen MT"/>
              </a:rPr>
              <a:t>01/06/2020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D2B3DAB-BA1F-4B50-8CA7-17254A87BA55}" type="slidenum">
              <a:rPr b="1" lang="fr-FR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modifier les styles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du texte du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modifier les styles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du texte du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10BCD77-BAFA-4300-BBE3-1C240CC25B9B}" type="datetime">
              <a:rPr b="0" lang="fr-FR" sz="1400" spc="-1" strike="noStrike">
                <a:solidFill>
                  <a:srgbClr val="775f55"/>
                </a:solidFill>
                <a:latin typeface="Tw Cen MT"/>
              </a:rPr>
              <a:t>01/06/2020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4626A27-91FE-4A05-A3F9-B108E1C291A0}" type="slidenum">
              <a:rPr b="1" lang="fr-FR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533520" y="272880"/>
            <a:ext cx="8152920" cy="869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2438280"/>
            <a:ext cx="3885840" cy="3580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4800600" y="2438280"/>
            <a:ext cx="3885840" cy="3580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627CACA-093D-4CD9-B2F2-24C8EA7BA9B1}" type="datetime">
              <a:rPr b="0" lang="fr-FR" sz="1400" spc="-1" strike="noStrike">
                <a:solidFill>
                  <a:srgbClr val="775f55"/>
                </a:solidFill>
                <a:latin typeface="Tw Cen MT"/>
              </a:rPr>
              <a:t>01/06/2020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0D4B15C-546C-47B3-806B-9890A9C028B0}" type="slidenum">
              <a:rPr b="1" lang="fr-FR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5" name="PlaceHolder 10"/>
          <p:cNvSpPr>
            <a:spLocks noGrp="1"/>
          </p:cNvSpPr>
          <p:nvPr>
            <p:ph type="body"/>
          </p:nvPr>
        </p:nvSpPr>
        <p:spPr>
          <a:xfrm>
            <a:off x="609480" y="1752480"/>
            <a:ext cx="3885840" cy="639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Tw Cen MT"/>
              </a:rPr>
              <a:t>Cliquez pour modifier les styles du texte du masque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PlaceHolder 11"/>
          <p:cNvSpPr>
            <a:spLocks noGrp="1"/>
          </p:cNvSpPr>
          <p:nvPr>
            <p:ph type="body"/>
          </p:nvPr>
        </p:nvSpPr>
        <p:spPr>
          <a:xfrm>
            <a:off x="4800600" y="1752480"/>
            <a:ext cx="3885840" cy="639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Tw Cen MT"/>
              </a:rPr>
              <a:t>Cliquez pour modifier les styles du texte du masque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00080" y="200016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28000"/>
          </a:bodyPr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Tw Cen MT"/>
              </a:rPr>
              <a:t>Implementation of a Heterogeneous System for Image Processing on an FPGA</a:t>
            </a:r>
            <a:br/>
            <a:endParaRPr b="0" lang="fr-FR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72040" y="4857840"/>
            <a:ext cx="1928520" cy="99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5000"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Pierre-Hugues BLELLY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Samuel Riedel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Matheus Cavalcante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Luca Benini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000920" y="4857840"/>
            <a:ext cx="2142720" cy="9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5000"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pblelly@student.ethz.ch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sriedel@iis.ee.ethz.ch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matheusd@iis.ee.ethz.ch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lbenini@iis.ee.ethz.ch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Test Setup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Random Matrices of various sizes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Matrices stored in the L1 cache for minimal access time.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Benchmark of the default and multithreaded schedules.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Basic Results: Halide vs OpenMP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4" name="Espace réservé du contenu 3" descr="BarPlotOpenMpHalide.png"/>
          <p:cNvPicPr/>
          <p:nvPr/>
        </p:nvPicPr>
        <p:blipFill>
          <a:blip r:embed="rId1"/>
          <a:stretch/>
        </p:blipFill>
        <p:spPr>
          <a:xfrm>
            <a:off x="1574640" y="1571760"/>
            <a:ext cx="5994000" cy="449532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1857240" y="5857920"/>
            <a:ext cx="542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Benchmarks results relative to Halide single threaded execution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 4" descr="OptimizedSchedule.png"/>
          <p:cNvPicPr/>
          <p:nvPr/>
        </p:nvPicPr>
        <p:blipFill>
          <a:blip r:embed="rId1"/>
          <a:stretch/>
        </p:blipFill>
        <p:spPr>
          <a:xfrm>
            <a:off x="4714920" y="3536280"/>
            <a:ext cx="4428720" cy="332136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Optimization of the Schedule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12720" y="1600200"/>
            <a:ext cx="46735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Facilitate schedule changes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Vectorize schedule performed best because of data reutilization.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Combine it with the parallel schedule for best performances.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9" name="Picture 2" descr="Z:\reportproject\Presentation\Image\lesson_05_vectors.gif"/>
          <p:cNvPicPr/>
          <p:nvPr/>
        </p:nvPicPr>
        <p:blipFill>
          <a:blip r:embed="rId2"/>
          <a:stretch/>
        </p:blipFill>
        <p:spPr>
          <a:xfrm>
            <a:off x="5857920" y="1571760"/>
            <a:ext cx="304776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Next Steps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Halide can't replace OpenMP (to change)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Supporting the full Hero Platform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Adding support for the auto-scheduler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Conclusion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Heterogeneous systems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Image processing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on smartphone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SoC for High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resolution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images.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Distribution of the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processing on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integrated GPU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and DSPs.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Programming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Model: Hard to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write reusable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code.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Halide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09480" y="1589400"/>
            <a:ext cx="8248320" cy="39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Functional paradigm.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Cross platform and OS.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Design: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Separation between processing and 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scheduling.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Designed for Heterogeneous  systems 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(GPU, DSP).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90" name="Espace réservé du contenu 4" descr="HalideLogo.png"/>
          <p:cNvPicPr/>
          <p:nvPr/>
        </p:nvPicPr>
        <p:blipFill>
          <a:blip r:embed="rId1"/>
          <a:stretch/>
        </p:blipFill>
        <p:spPr>
          <a:xfrm>
            <a:off x="5000760" y="5643720"/>
            <a:ext cx="3885840" cy="65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Goal of the project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Test Halide.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Enable Halide on the HERO platform.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Compare Halide with an already available solution: OpenMP.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The Halide Language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Functional Paradigm.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Separation between the algorithm and the schedule.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Easier programming and optimization.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3520" y="272880"/>
            <a:ext cx="8152920" cy="86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Halide vs OpenMP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09480" y="2438280"/>
            <a:ext cx="3885840" cy="358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#pragma omp parallel for collapse(2)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for (int y_outer = 0; y_outer &lt; 2; y_outer++) {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for (int x_outer = 0; x_outer &lt; 2; x_outer++) {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 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for (int y_inner = 0; y_inner &lt; 4; y_inner++) {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    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for (int x_inner = 0; x_inner &lt; 4; x_inner++) {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       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int x = x_outer * 4 + x_inner;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       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int y = y_outer * 4 + y_inner;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       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output[y][x] += A[k][x]  * B[y][k];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}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}          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  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}      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}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4800600" y="2438280"/>
            <a:ext cx="3885840" cy="358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matmul(x,y) += A(x,k) * B(k,y);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out(x,y) = matmul(x,y) 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out.tile(x,y,x_outer,x_inner,x_inner,y_inner,4,4);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out.fuse(x_outer, y_outer);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Segoe UI"/>
                <a:ea typeface="Segoe UI"/>
              </a:rPr>
              <a:t>out.parallel(tile_index);</a:t>
            </a:r>
            <a:endParaRPr b="0" lang="fr-FR" sz="1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09480" y="1752480"/>
            <a:ext cx="3885840" cy="639720"/>
          </a:xfrm>
          <a:prstGeom prst="rect">
            <a:avLst/>
          </a:prstGeom>
          <a:solidFill>
            <a:srgbClr val="dd8047"/>
          </a:solidFill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Tw Cen MT"/>
              </a:rPr>
              <a:t>OpenMP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4800600" y="1752480"/>
            <a:ext cx="3885840" cy="639720"/>
          </a:xfrm>
          <a:prstGeom prst="rect">
            <a:avLst/>
          </a:prstGeom>
          <a:solidFill>
            <a:srgbClr val="d8b25c"/>
          </a:solidFill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ffffff"/>
                </a:solidFill>
                <a:latin typeface="Tw Cen MT"/>
              </a:rPr>
              <a:t>Halide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Schedule examples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285840" y="2428920"/>
            <a:ext cx="388584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Segoe UI"/>
                <a:ea typeface="Segoe UI"/>
              </a:rPr>
              <a:t>out.realize();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02" name="Picture 3" descr="Z:\reportproject\Presentation\Image\lesson_05_row_major.gif"/>
          <p:cNvPicPr/>
          <p:nvPr/>
        </p:nvPicPr>
        <p:blipFill>
          <a:blip r:embed="rId1"/>
          <a:stretch/>
        </p:blipFill>
        <p:spPr>
          <a:xfrm>
            <a:off x="6072120" y="4287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214200" y="3857760"/>
            <a:ext cx="388584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Segoe UI"/>
                <a:ea typeface="Segoe UI"/>
              </a:rPr>
              <a:t>out.tile(x,y,x_o,y_o,x_i,y_i);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214200" y="5000760"/>
            <a:ext cx="5214600" cy="12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Segoe UI"/>
                <a:ea typeface="Segoe UI"/>
              </a:rPr>
              <a:t>out.tile(x,y,x_o,y_o,x_i,y_i);</a:t>
            </a:r>
            <a:endParaRPr b="0" lang="en-US" sz="20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Segoe UI"/>
                <a:ea typeface="Segoe UI"/>
              </a:rPr>
              <a:t>out.fuse(x_o,y_o,tile_index);</a:t>
            </a:r>
            <a:endParaRPr b="0" lang="en-US" sz="20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Segoe UI"/>
                <a:ea typeface="Segoe UI"/>
              </a:rPr>
              <a:t>out.parallel(tile_index);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5" name="Picture 2" descr="Z:\reportproject\Presentation\Image\lesson_05_tiled.gif"/>
          <p:cNvPicPr/>
          <p:nvPr/>
        </p:nvPicPr>
        <p:blipFill>
          <a:blip r:embed="rId2"/>
          <a:stretch/>
        </p:blipFill>
        <p:spPr>
          <a:xfrm>
            <a:off x="6143760" y="2786040"/>
            <a:ext cx="2047680" cy="2047680"/>
          </a:xfrm>
          <a:prstGeom prst="rect">
            <a:avLst/>
          </a:prstGeom>
          <a:ln>
            <a:noFill/>
          </a:ln>
        </p:spPr>
      </p:pic>
      <p:pic>
        <p:nvPicPr>
          <p:cNvPr id="206" name="Picture 3" descr="Z:\reportproject\Presentation\Image\lesson_05_parallel_tiles.gif"/>
          <p:cNvPicPr/>
          <p:nvPr/>
        </p:nvPicPr>
        <p:blipFill>
          <a:blip r:embed="rId3"/>
          <a:stretch/>
        </p:blipFill>
        <p:spPr>
          <a:xfrm>
            <a:off x="6286680" y="4857840"/>
            <a:ext cx="1856880" cy="18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About the Implementation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halide_do_par_for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Create the tasks on the task queue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Every task runs halide_par_for_fork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halide_par_for_fork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Wrapper around the pipeline function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Execute the task  if its id matches the core id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Compilation Workflow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331720" y="1645920"/>
            <a:ext cx="4480560" cy="50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</TotalTime>
  <Application>LibreOffice/6.4.4.2$Linux_X86_64 LibreOffice_project/40$Build-2</Application>
  <Words>363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2020-05-30T09:14:22Z</dcterms:created>
  <dc:creator>pierre</dc:creator>
  <dc:description/>
  <dc:language>en-US</dc:language>
  <cp:lastModifiedBy/>
  <dcterms:modified xsi:type="dcterms:W3CDTF">2020-06-01T08:56:41Z</dcterms:modified>
  <cp:revision>23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