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70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46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258F382-707E-4C52-9981-AE3854F549AC}" type="datetimeFigureOut">
              <a:rPr lang="fr-FR" smtClean="0"/>
              <a:pPr/>
              <a:t>30/05/2020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9848DA-F240-4CED-9C5E-37508CF00D4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F382-707E-4C52-9981-AE3854F549AC}" type="datetimeFigureOut">
              <a:rPr lang="fr-FR" smtClean="0"/>
              <a:pPr/>
              <a:t>30/05/2020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48DA-F240-4CED-9C5E-37508CF00D4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4258F382-707E-4C52-9981-AE3854F549AC}" type="datetimeFigureOut">
              <a:rPr lang="fr-FR" smtClean="0"/>
              <a:pPr/>
              <a:t>30/05/2020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4C9848DA-F240-4CED-9C5E-37508CF00D4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F382-707E-4C52-9981-AE3854F549AC}" type="datetimeFigureOut">
              <a:rPr lang="fr-FR" smtClean="0"/>
              <a:pPr/>
              <a:t>30/05/2020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9848DA-F240-4CED-9C5E-37508CF00D4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F382-707E-4C52-9981-AE3854F549AC}" type="datetimeFigureOut">
              <a:rPr lang="fr-FR" smtClean="0"/>
              <a:pPr/>
              <a:t>30/05/2020</a:t>
            </a:fld>
            <a:endParaRPr lang="fr-FR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C9848DA-F240-4CED-9C5E-37508CF00D4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258F382-707E-4C52-9981-AE3854F549AC}" type="datetimeFigureOut">
              <a:rPr lang="fr-FR" smtClean="0"/>
              <a:pPr/>
              <a:t>30/05/2020</a:t>
            </a:fld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C9848DA-F240-4CED-9C5E-37508CF00D4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258F382-707E-4C52-9981-AE3854F549AC}" type="datetimeFigureOut">
              <a:rPr lang="fr-FR" smtClean="0"/>
              <a:pPr/>
              <a:t>30/05/2020</a:t>
            </a:fld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C9848DA-F240-4CED-9C5E-37508CF00D4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fr-FR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F382-707E-4C52-9981-AE3854F549AC}" type="datetimeFigureOut">
              <a:rPr lang="fr-FR" smtClean="0"/>
              <a:pPr/>
              <a:t>30/05/2020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9848DA-F240-4CED-9C5E-37508CF00D4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F382-707E-4C52-9981-AE3854F549AC}" type="datetimeFigureOut">
              <a:rPr lang="fr-FR" smtClean="0"/>
              <a:pPr/>
              <a:t>30/05/2020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9848DA-F240-4CED-9C5E-37508CF00D4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F382-707E-4C52-9981-AE3854F549AC}" type="datetimeFigureOut">
              <a:rPr lang="fr-FR" smtClean="0"/>
              <a:pPr/>
              <a:t>30/05/2020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9848DA-F240-4CED-9C5E-37508CF00D4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4258F382-707E-4C52-9981-AE3854F549AC}" type="datetimeFigureOut">
              <a:rPr lang="fr-FR" smtClean="0"/>
              <a:pPr/>
              <a:t>30/05/2020</a:t>
            </a:fld>
            <a:endParaRPr lang="fr-FR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4C9848DA-F240-4CED-9C5E-37508CF00D4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258F382-707E-4C52-9981-AE3854F549AC}" type="datetimeFigureOut">
              <a:rPr lang="fr-FR" smtClean="0"/>
              <a:pPr/>
              <a:t>30/05/2020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C9848DA-F240-4CED-9C5E-37508CF00D4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00100" y="2000240"/>
            <a:ext cx="6477000" cy="1828800"/>
          </a:xfrm>
        </p:spPr>
        <p:txBody>
          <a:bodyPr>
            <a:normAutofit fontScale="90000"/>
          </a:bodyPr>
          <a:lstStyle/>
          <a:p>
            <a:r>
              <a:rPr lang="en-US" smtClean="0"/>
              <a:t>Implementation of a Heterogeneous System for Image Processing on an FPGA</a:t>
            </a:r>
            <a:br>
              <a:rPr lang="en-US" smtClean="0"/>
            </a:b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072066" y="4857760"/>
            <a:ext cx="1928826" cy="857256"/>
          </a:xfrm>
        </p:spPr>
        <p:txBody>
          <a:bodyPr>
            <a:normAutofit lnSpcReduction="10000"/>
          </a:bodyPr>
          <a:lstStyle/>
          <a:p>
            <a:r>
              <a:rPr lang="fr-FR" sz="1400" smtClean="0"/>
              <a:t>Samuel </a:t>
            </a:r>
            <a:r>
              <a:rPr lang="fr-FR" sz="1400" err="1" smtClean="0"/>
              <a:t>Riedel</a:t>
            </a:r>
            <a:endParaRPr lang="fr-FR" sz="1400" smtClean="0"/>
          </a:p>
          <a:p>
            <a:r>
              <a:rPr lang="fr-FR" sz="1400" err="1" smtClean="0"/>
              <a:t>Matheus</a:t>
            </a:r>
            <a:r>
              <a:rPr lang="fr-FR" sz="1400" smtClean="0"/>
              <a:t> </a:t>
            </a:r>
            <a:r>
              <a:rPr lang="fr-FR" sz="1400" err="1" smtClean="0"/>
              <a:t>Cavalcante</a:t>
            </a:r>
            <a:endParaRPr lang="fr-FR" sz="1400" smtClean="0"/>
          </a:p>
          <a:p>
            <a:r>
              <a:rPr lang="fr-FR" sz="1400" smtClean="0"/>
              <a:t>Luca </a:t>
            </a:r>
            <a:r>
              <a:rPr lang="fr-FR" sz="1400" err="1" smtClean="0"/>
              <a:t>Benini</a:t>
            </a:r>
            <a:endParaRPr lang="fr-FR" sz="1400"/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7000892" y="4857760"/>
            <a:ext cx="2143108" cy="895344"/>
          </a:xfrm>
          <a:prstGeom prst="rect">
            <a:avLst/>
          </a:prstGeom>
        </p:spPr>
        <p:txBody>
          <a:bodyPr vert="horz" anchor="ctr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sriedel@iis.ee.ethz.ch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matheusd@iis.ee.ethz.ch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fr-FR" sz="1400" smtClean="0">
                <a:solidFill>
                  <a:srgbClr val="FFFFFF"/>
                </a:solidFill>
              </a:rPr>
              <a:t>lbenini@iis.ee.ethz.ch</a:t>
            </a:r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Test Setup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smtClean="0"/>
              <a:t>Random Matrices of various sizes</a:t>
            </a:r>
          </a:p>
          <a:p>
            <a:r>
              <a:rPr lang="fr-FR" smtClean="0"/>
              <a:t>Matrices storied in the L1 cache for minimal access time</a:t>
            </a:r>
          </a:p>
          <a:p>
            <a:r>
              <a:rPr lang="fr-FR" smtClean="0"/>
              <a:t>Benchmark of the default and multithreaded implementation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Basic </a:t>
            </a:r>
            <a:r>
              <a:rPr lang="fr-FR" err="1" smtClean="0"/>
              <a:t>Results</a:t>
            </a:r>
            <a:r>
              <a:rPr lang="fr-FR" smtClean="0"/>
              <a:t>: </a:t>
            </a:r>
            <a:r>
              <a:rPr lang="fr-FR" err="1" smtClean="0"/>
              <a:t>Halide</a:t>
            </a:r>
            <a:r>
              <a:rPr lang="fr-FR" smtClean="0"/>
              <a:t> vs </a:t>
            </a:r>
            <a:r>
              <a:rPr lang="fr-FR" err="1" smtClean="0"/>
              <a:t>OpenMP</a:t>
            </a:r>
            <a:endParaRPr lang="fr-FR"/>
          </a:p>
        </p:txBody>
      </p:sp>
      <p:pic>
        <p:nvPicPr>
          <p:cNvPr id="4" name="Espace réservé du contenu 3" descr="BarPlotOpenMpHalide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74800" y="1571612"/>
            <a:ext cx="5994400" cy="4495800"/>
          </a:xfrm>
        </p:spPr>
      </p:pic>
      <p:sp>
        <p:nvSpPr>
          <p:cNvPr id="5" name="ZoneTexte 4"/>
          <p:cNvSpPr txBox="1"/>
          <p:nvPr/>
        </p:nvSpPr>
        <p:spPr>
          <a:xfrm>
            <a:off x="1857356" y="5857892"/>
            <a:ext cx="5429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mtClean="0"/>
              <a:t>Benchmarks results relative to Halide single threaded execution time</a:t>
            </a:r>
            <a:endParaRPr lang="fr-F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OptimizedSched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6" y="3536157"/>
            <a:ext cx="4429124" cy="332184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 smtClean="0"/>
              <a:t>Optimization</a:t>
            </a:r>
            <a:r>
              <a:rPr lang="fr-FR" smtClean="0"/>
              <a:t> of the Schedule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673732" cy="4495800"/>
          </a:xfrm>
        </p:spPr>
        <p:txBody>
          <a:bodyPr/>
          <a:lstStyle/>
          <a:p>
            <a:r>
              <a:rPr lang="fr-FR" smtClean="0"/>
              <a:t>Facilitate schedule changes</a:t>
            </a:r>
            <a:endParaRPr lang="fr-FR" smtClean="0"/>
          </a:p>
          <a:p>
            <a:r>
              <a:rPr lang="fr-FR" smtClean="0"/>
              <a:t>Vectorize schedule performed best because of data reutilization.</a:t>
            </a:r>
          </a:p>
          <a:p>
            <a:r>
              <a:rPr lang="fr-FR" smtClean="0"/>
              <a:t>Combine it with the parallel schedule for best performances.</a:t>
            </a:r>
            <a:endParaRPr lang="fr-FR" smtClean="0"/>
          </a:p>
        </p:txBody>
      </p:sp>
      <p:pic>
        <p:nvPicPr>
          <p:cNvPr id="2050" name="Picture 2" descr="Z:\reportproject\Presentation\Image\lesson_05_vectors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7884" y="1571612"/>
            <a:ext cx="3048000" cy="182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 smtClean="0"/>
              <a:t>Next</a:t>
            </a:r>
            <a:r>
              <a:rPr lang="fr-FR" smtClean="0"/>
              <a:t> </a:t>
            </a:r>
            <a:r>
              <a:rPr lang="fr-FR" err="1" smtClean="0"/>
              <a:t>Steps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fr-FR" smtClean="0"/>
              <a:t>	</a:t>
            </a:r>
            <a:r>
              <a:rPr lang="fr-FR" smtClean="0"/>
              <a:t>Halide can't replace OpenMP (to change)</a:t>
            </a:r>
          </a:p>
          <a:p>
            <a:endParaRPr lang="fr-FR" smtClean="0"/>
          </a:p>
          <a:p>
            <a:r>
              <a:rPr lang="fr-FR" smtClean="0"/>
              <a:t>Supporting the full Hero Platform</a:t>
            </a:r>
          </a:p>
          <a:p>
            <a:pPr>
              <a:buNone/>
            </a:pPr>
            <a:endParaRPr lang="fr-FR" smtClean="0"/>
          </a:p>
          <a:p>
            <a:pPr>
              <a:buNone/>
            </a:pPr>
            <a:endParaRPr lang="fr-FR" smtClean="0"/>
          </a:p>
          <a:p>
            <a:r>
              <a:rPr lang="fr-FR" smtClean="0"/>
              <a:t>Adding support for the auto-scheduler</a:t>
            </a:r>
          </a:p>
          <a:p>
            <a:endParaRPr lang="fr-FR" smtClean="0"/>
          </a:p>
          <a:p>
            <a:pPr>
              <a:buNone/>
            </a:pPr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Conclusion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 smtClean="0"/>
              <a:t>Heterogeneous</a:t>
            </a:r>
            <a:r>
              <a:rPr lang="fr-FR" smtClean="0"/>
              <a:t> </a:t>
            </a:r>
            <a:r>
              <a:rPr lang="fr-FR" err="1" smtClean="0"/>
              <a:t>systems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smtClean="0"/>
              <a:t>Image processing on smartphone SoC for High resolution images</a:t>
            </a:r>
          </a:p>
          <a:p>
            <a:r>
              <a:rPr lang="fr-FR" smtClean="0"/>
              <a:t>Distribute the processing on integrated GPU and DSP</a:t>
            </a:r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r>
              <a:rPr lang="fr-FR" smtClean="0"/>
              <a:t>Problem: Programming Model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Halide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8248680" cy="3982573"/>
          </a:xfrm>
        </p:spPr>
        <p:txBody>
          <a:bodyPr/>
          <a:lstStyle/>
          <a:p>
            <a:r>
              <a:rPr lang="fr-FR" smtClean="0"/>
              <a:t>Functional paradigm</a:t>
            </a:r>
          </a:p>
          <a:p>
            <a:r>
              <a:rPr lang="fr-FR" smtClean="0"/>
              <a:t>Cross platform and OS.</a:t>
            </a:r>
          </a:p>
          <a:p>
            <a:endParaRPr lang="fr-FR" smtClean="0"/>
          </a:p>
          <a:p>
            <a:r>
              <a:rPr lang="fr-FR" smtClean="0"/>
              <a:t>Design:</a:t>
            </a:r>
          </a:p>
          <a:p>
            <a:pPr lvl="1"/>
            <a:r>
              <a:rPr lang="fr-FR" smtClean="0"/>
              <a:t>Separation between processing and scheduling</a:t>
            </a:r>
          </a:p>
          <a:p>
            <a:pPr lvl="1"/>
            <a:r>
              <a:rPr lang="fr-FR" smtClean="0"/>
              <a:t>Designed for Heterogeneous  systems (GPU, DSP)</a:t>
            </a:r>
          </a:p>
        </p:txBody>
      </p:sp>
      <p:pic>
        <p:nvPicPr>
          <p:cNvPr id="5" name="Espace réservé du contenu 4" descr="HalideLogo.pn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5000628" y="5643578"/>
            <a:ext cx="3886200" cy="651444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Goal of the </a:t>
            </a:r>
            <a:r>
              <a:rPr lang="fr-FR" err="1" smtClean="0"/>
              <a:t>project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smtClean="0"/>
              <a:t>Test Halide.</a:t>
            </a:r>
          </a:p>
          <a:p>
            <a:endParaRPr lang="fr-FR" smtClean="0"/>
          </a:p>
          <a:p>
            <a:r>
              <a:rPr lang="fr-FR" smtClean="0"/>
              <a:t>Enable Halide on the HERO platform.</a:t>
            </a:r>
          </a:p>
          <a:p>
            <a:endParaRPr lang="fr-FR" smtClean="0"/>
          </a:p>
          <a:p>
            <a:r>
              <a:rPr lang="fr-FR" smtClean="0"/>
              <a:t>Compare Halide with an already available solution: OpenMP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The </a:t>
            </a:r>
            <a:r>
              <a:rPr lang="fr-FR" err="1" smtClean="0"/>
              <a:t>Halide</a:t>
            </a:r>
            <a:r>
              <a:rPr lang="fr-FR" smtClean="0"/>
              <a:t> </a:t>
            </a:r>
            <a:r>
              <a:rPr lang="fr-FR" err="1" smtClean="0"/>
              <a:t>Language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smtClean="0"/>
              <a:t>Functional Paradigm</a:t>
            </a:r>
          </a:p>
          <a:p>
            <a:endParaRPr lang="fr-FR" smtClean="0"/>
          </a:p>
          <a:p>
            <a:r>
              <a:rPr lang="fr-FR" smtClean="0"/>
              <a:t>Separation between the  algorithm and the schedule</a:t>
            </a:r>
          </a:p>
          <a:p>
            <a:endParaRPr lang="fr-FR" smtClean="0"/>
          </a:p>
          <a:p>
            <a:r>
              <a:rPr lang="fr-FR" smtClean="0"/>
              <a:t>Easier programming and optimization</a:t>
            </a:r>
            <a:endParaRPr lang="fr-FR" smtClean="0"/>
          </a:p>
          <a:p>
            <a:endParaRPr lang="fr-FR" smtClean="0"/>
          </a:p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 smtClean="0"/>
              <a:t>Halide</a:t>
            </a:r>
            <a:r>
              <a:rPr lang="fr-FR" smtClean="0"/>
              <a:t> vs </a:t>
            </a:r>
            <a:r>
              <a:rPr lang="fr-FR" err="1" smtClean="0"/>
              <a:t>OpenMP</a:t>
            </a:r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12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#</a:t>
            </a:r>
            <a:r>
              <a:rPr lang="fr-FR" sz="120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pragma</a:t>
            </a:r>
            <a:r>
              <a:rPr lang="fr-FR" sz="12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fr-FR" sz="120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omp</a:t>
            </a:r>
            <a:r>
              <a:rPr lang="fr-FR" sz="12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fr-FR" sz="120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parallel</a:t>
            </a:r>
            <a:r>
              <a:rPr lang="fr-FR" sz="12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for collapse(2)</a:t>
            </a:r>
          </a:p>
          <a:p>
            <a:pPr>
              <a:buNone/>
            </a:pPr>
            <a:r>
              <a:rPr lang="fr-FR" sz="12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for (</a:t>
            </a:r>
            <a:r>
              <a:rPr lang="fr-FR" sz="120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int</a:t>
            </a:r>
            <a:r>
              <a:rPr lang="fr-FR" sz="12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fr-FR" sz="120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y_outer</a:t>
            </a:r>
            <a:r>
              <a:rPr lang="fr-FR" sz="12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= 0; </a:t>
            </a:r>
            <a:r>
              <a:rPr lang="fr-FR" sz="120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y_outer</a:t>
            </a:r>
            <a:r>
              <a:rPr lang="fr-FR" sz="12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&lt; 2; </a:t>
            </a:r>
            <a:r>
              <a:rPr lang="fr-FR" sz="120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y_outer</a:t>
            </a:r>
            <a:r>
              <a:rPr lang="fr-FR" sz="12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++) {</a:t>
            </a:r>
          </a:p>
          <a:p>
            <a:pPr>
              <a:buNone/>
            </a:pPr>
            <a:r>
              <a:rPr lang="fr-FR" sz="12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   for (</a:t>
            </a:r>
            <a:r>
              <a:rPr lang="fr-FR" sz="120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int</a:t>
            </a:r>
            <a:r>
              <a:rPr lang="fr-FR" sz="12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fr-FR" sz="120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x_outer</a:t>
            </a:r>
            <a:r>
              <a:rPr lang="fr-FR" sz="12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= 0; </a:t>
            </a:r>
            <a:r>
              <a:rPr lang="fr-FR" sz="120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x_outer</a:t>
            </a:r>
            <a:r>
              <a:rPr lang="fr-FR" sz="12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&lt; 2; </a:t>
            </a:r>
            <a:r>
              <a:rPr lang="fr-FR" sz="120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x_outer</a:t>
            </a:r>
            <a:r>
              <a:rPr lang="fr-FR" sz="12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++) {</a:t>
            </a:r>
          </a:p>
          <a:p>
            <a:pPr>
              <a:buNone/>
            </a:pPr>
            <a:r>
              <a:rPr lang="fr-FR" sz="12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        for (</a:t>
            </a:r>
            <a:r>
              <a:rPr lang="fr-FR" sz="120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int</a:t>
            </a:r>
            <a:r>
              <a:rPr lang="fr-FR" sz="12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fr-FR" sz="120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y_inner</a:t>
            </a:r>
            <a:r>
              <a:rPr lang="fr-FR" sz="12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= 0; </a:t>
            </a:r>
            <a:r>
              <a:rPr lang="fr-FR" sz="120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y_inner</a:t>
            </a:r>
            <a:r>
              <a:rPr lang="fr-FR" sz="12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&lt; 4; </a:t>
            </a:r>
            <a:r>
              <a:rPr lang="fr-FR" sz="120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y_inner</a:t>
            </a:r>
            <a:r>
              <a:rPr lang="fr-FR" sz="12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++) {</a:t>
            </a:r>
          </a:p>
          <a:p>
            <a:pPr>
              <a:buNone/>
            </a:pPr>
            <a:r>
              <a:rPr lang="fr-FR" sz="12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           for (</a:t>
            </a:r>
            <a:r>
              <a:rPr lang="fr-FR" sz="120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int</a:t>
            </a:r>
            <a:r>
              <a:rPr lang="fr-FR" sz="12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fr-FR" sz="120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x_inner</a:t>
            </a:r>
            <a:r>
              <a:rPr lang="fr-FR" sz="12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= 0; </a:t>
            </a:r>
            <a:r>
              <a:rPr lang="fr-FR" sz="120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x_inner</a:t>
            </a:r>
            <a:r>
              <a:rPr lang="fr-FR" sz="12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&lt; 4; </a:t>
            </a:r>
            <a:r>
              <a:rPr lang="fr-FR" sz="120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x_inner</a:t>
            </a:r>
            <a:r>
              <a:rPr lang="fr-FR" sz="12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++) {</a:t>
            </a:r>
          </a:p>
          <a:p>
            <a:pPr>
              <a:buNone/>
            </a:pPr>
            <a:r>
              <a:rPr lang="fr-FR" sz="12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              </a:t>
            </a:r>
            <a:r>
              <a:rPr lang="fr-FR" sz="120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int</a:t>
            </a:r>
            <a:r>
              <a:rPr lang="fr-FR" sz="12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x = </a:t>
            </a:r>
            <a:r>
              <a:rPr lang="fr-FR" sz="120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x_outer</a:t>
            </a:r>
            <a:r>
              <a:rPr lang="fr-FR" sz="12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* 4 + </a:t>
            </a:r>
            <a:r>
              <a:rPr lang="fr-FR" sz="120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x_inner</a:t>
            </a:r>
            <a:r>
              <a:rPr lang="fr-FR" sz="12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;</a:t>
            </a:r>
          </a:p>
          <a:p>
            <a:pPr>
              <a:buNone/>
            </a:pPr>
            <a:r>
              <a:rPr lang="fr-FR" sz="12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              </a:t>
            </a:r>
            <a:r>
              <a:rPr lang="fr-FR" sz="120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int</a:t>
            </a:r>
            <a:r>
              <a:rPr lang="fr-FR" sz="12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y = </a:t>
            </a:r>
            <a:r>
              <a:rPr lang="fr-FR" sz="120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y_outer</a:t>
            </a:r>
            <a:r>
              <a:rPr lang="fr-FR" sz="12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* 4 + </a:t>
            </a:r>
            <a:r>
              <a:rPr lang="fr-FR" sz="120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y_inner</a:t>
            </a:r>
            <a:r>
              <a:rPr lang="fr-FR" sz="12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;</a:t>
            </a:r>
          </a:p>
          <a:p>
            <a:pPr>
              <a:buNone/>
            </a:pPr>
            <a:r>
              <a:rPr lang="fr-FR" sz="12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              output[y][x] += A[k][x]  * B[y][k];</a:t>
            </a:r>
          </a:p>
          <a:p>
            <a:pPr lvl="1">
              <a:buNone/>
            </a:pPr>
            <a:r>
              <a:rPr lang="fr-FR" sz="12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  }</a:t>
            </a:r>
          </a:p>
          <a:p>
            <a:pPr>
              <a:buNone/>
            </a:pPr>
            <a:r>
              <a:rPr lang="fr-FR" sz="12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      }          </a:t>
            </a:r>
          </a:p>
          <a:p>
            <a:pPr>
              <a:buNone/>
            </a:pPr>
            <a:r>
              <a:rPr lang="fr-FR" sz="12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  }      </a:t>
            </a:r>
          </a:p>
          <a:p>
            <a:pPr>
              <a:buNone/>
            </a:pPr>
            <a:r>
              <a:rPr lang="fr-FR" sz="12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}</a:t>
            </a:r>
            <a:endParaRPr lang="fr-FR" sz="120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fr-FR" sz="120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buNone/>
            </a:pPr>
            <a:r>
              <a:rPr lang="fr-FR" sz="120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matmul</a:t>
            </a:r>
            <a:r>
              <a:rPr lang="fr-FR" sz="12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(</a:t>
            </a:r>
            <a:r>
              <a:rPr lang="fr-FR" sz="120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x,y</a:t>
            </a:r>
            <a:r>
              <a:rPr lang="fr-FR" sz="12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) += A(</a:t>
            </a:r>
            <a:r>
              <a:rPr lang="fr-FR" sz="120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x,k</a:t>
            </a:r>
            <a:r>
              <a:rPr lang="fr-FR" sz="12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) * B(</a:t>
            </a:r>
            <a:r>
              <a:rPr lang="fr-FR" sz="120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k,y</a:t>
            </a:r>
            <a:r>
              <a:rPr lang="fr-FR" sz="12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);</a:t>
            </a:r>
          </a:p>
          <a:p>
            <a:pPr>
              <a:buNone/>
            </a:pPr>
            <a:endParaRPr lang="fr-FR" sz="120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buNone/>
            </a:pPr>
            <a:r>
              <a:rPr lang="fr-FR" sz="12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out(</a:t>
            </a:r>
            <a:r>
              <a:rPr lang="fr-FR" sz="120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x,y</a:t>
            </a:r>
            <a:r>
              <a:rPr lang="fr-FR" sz="12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) = </a:t>
            </a:r>
            <a:r>
              <a:rPr lang="fr-FR" sz="120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matmul</a:t>
            </a:r>
            <a:r>
              <a:rPr lang="fr-FR" sz="12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(</a:t>
            </a:r>
            <a:r>
              <a:rPr lang="fr-FR" sz="120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x,y</a:t>
            </a:r>
            <a:r>
              <a:rPr lang="fr-FR" sz="12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) ;</a:t>
            </a:r>
          </a:p>
          <a:p>
            <a:pPr>
              <a:buNone/>
            </a:pPr>
            <a:r>
              <a:rPr lang="fr-FR" sz="12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out.tile(x,y,x_outer,x_inner,x_inner,y_inner,4,4);</a:t>
            </a:r>
          </a:p>
          <a:p>
            <a:pPr>
              <a:buNone/>
            </a:pPr>
            <a:r>
              <a:rPr lang="fr-FR" sz="12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out.fuse(x_outer, y_outer);</a:t>
            </a:r>
          </a:p>
          <a:p>
            <a:pPr>
              <a:buNone/>
            </a:pPr>
            <a:r>
              <a:rPr lang="fr-FR" sz="12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out.parallel(tile_index);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fr-FR" err="1" smtClean="0"/>
              <a:t>OpenMP</a:t>
            </a:r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err="1" smtClean="0"/>
              <a:t>Halide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Schedule examples</a:t>
            </a:r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285720" y="2428868"/>
            <a:ext cx="3886200" cy="62498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0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out.realize();</a:t>
            </a:r>
            <a:endParaRPr lang="fr-FR" sz="200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27" name="Picture 3" descr="Z:\reportproject\Presentation\Image\lesson_05_row_major.gif"/>
          <p:cNvPicPr>
            <a:picLocks noGrp="1" noChangeAspect="1" noChangeArrowheads="1" noCrop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72198" y="428604"/>
            <a:ext cx="2143140" cy="2143140"/>
          </a:xfrm>
          <a:prstGeom prst="rect">
            <a:avLst/>
          </a:prstGeom>
          <a:noFill/>
        </p:spPr>
      </p:pic>
      <p:sp>
        <p:nvSpPr>
          <p:cNvPr id="12" name="Espace réservé du contenu 8"/>
          <p:cNvSpPr txBox="1">
            <a:spLocks/>
          </p:cNvSpPr>
          <p:nvPr/>
        </p:nvSpPr>
        <p:spPr>
          <a:xfrm>
            <a:off x="214282" y="3857628"/>
            <a:ext cx="3886200" cy="62498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out.tile(x,y,x_o,y_o,x_i,y_i);</a:t>
            </a:r>
            <a:endParaRPr kumimoji="0" lang="fr-FR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Espace réservé du contenu 8"/>
          <p:cNvSpPr txBox="1">
            <a:spLocks/>
          </p:cNvSpPr>
          <p:nvPr/>
        </p:nvSpPr>
        <p:spPr>
          <a:xfrm>
            <a:off x="214282" y="5000636"/>
            <a:ext cx="5214974" cy="128588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out.tile(x,y,x_o,y_o,x_i,y_i);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fr-FR" sz="20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out.fuse(x_o,y_o,tile_index);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out.parallel(tile_index);</a:t>
            </a:r>
            <a:endParaRPr kumimoji="0" lang="fr-FR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26" name="Picture 2" descr="Z:\reportproject\Presentation\Image\lesson_05_tiled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36" y="2786058"/>
            <a:ext cx="2047868" cy="2047868"/>
          </a:xfrm>
          <a:prstGeom prst="rect">
            <a:avLst/>
          </a:prstGeom>
          <a:noFill/>
        </p:spPr>
      </p:pic>
      <p:pic>
        <p:nvPicPr>
          <p:cNvPr id="3" name="Picture 3" descr="Z:\reportproject\Presentation\Image\lesson_05_parallel_tiles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86512" y="4857760"/>
            <a:ext cx="1857364" cy="18573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About the </a:t>
            </a:r>
            <a:r>
              <a:rPr lang="fr-FR" err="1" smtClean="0"/>
              <a:t>Implementation</a:t>
            </a:r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smtClean="0"/>
              <a:t>halide_do_par_for</a:t>
            </a:r>
          </a:p>
          <a:p>
            <a:pPr lvl="1"/>
            <a:r>
              <a:rPr lang="fr-FR" smtClean="0"/>
              <a:t>Create the tasks on the task queue</a:t>
            </a:r>
          </a:p>
          <a:p>
            <a:pPr lvl="1"/>
            <a:r>
              <a:rPr lang="fr-FR" smtClean="0"/>
              <a:t>Every task runs halide_par_for_fork</a:t>
            </a:r>
          </a:p>
          <a:p>
            <a:pPr>
              <a:buNone/>
            </a:pPr>
            <a:endParaRPr lang="fr-FR" smtClean="0"/>
          </a:p>
          <a:p>
            <a:r>
              <a:rPr lang="fr-FR" smtClean="0"/>
              <a:t>halide_par_for_fork</a:t>
            </a:r>
          </a:p>
          <a:p>
            <a:pPr lvl="1"/>
            <a:r>
              <a:rPr lang="fr-FR" smtClean="0"/>
              <a:t>Wrapper around the pipeline function</a:t>
            </a:r>
          </a:p>
          <a:p>
            <a:pPr lvl="1"/>
            <a:r>
              <a:rPr lang="fr-FR" smtClean="0"/>
              <a:t>Execute the task  if it's id match the core id</a:t>
            </a:r>
          </a:p>
          <a:p>
            <a:pPr lvl="1"/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Compilation Workflow</a:t>
            </a:r>
            <a:endParaRPr lang="fr-FR"/>
          </a:p>
        </p:txBody>
      </p:sp>
      <p:pic>
        <p:nvPicPr>
          <p:cNvPr id="6" name="Espace réservé du contenu 5" descr="compilationWorkflow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710025" y="1600200"/>
            <a:ext cx="3958900" cy="449580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édian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é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é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120</TotalTime>
  <Words>355</Words>
  <Application>Microsoft Office PowerPoint</Application>
  <PresentationFormat>Affichage à l'écran (4:3)</PresentationFormat>
  <Paragraphs>88</Paragraphs>
  <Slides>14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Médian</vt:lpstr>
      <vt:lpstr>Implementation of a Heterogeneous System for Image Processing on an FPGA </vt:lpstr>
      <vt:lpstr>Heterogeneous systems</vt:lpstr>
      <vt:lpstr>Halide</vt:lpstr>
      <vt:lpstr>Goal of the project</vt:lpstr>
      <vt:lpstr>The Halide Language</vt:lpstr>
      <vt:lpstr>Halide vs OpenMP</vt:lpstr>
      <vt:lpstr>Schedule examples</vt:lpstr>
      <vt:lpstr>About the Implementation</vt:lpstr>
      <vt:lpstr>Compilation Workflow</vt:lpstr>
      <vt:lpstr>Test Setup</vt:lpstr>
      <vt:lpstr>Basic Results: Halide vs OpenMP</vt:lpstr>
      <vt:lpstr>Optimization of the Schedule</vt:lpstr>
      <vt:lpstr>Next Steps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pierre</dc:creator>
  <cp:lastModifiedBy>pierre</cp:lastModifiedBy>
  <cp:revision>17</cp:revision>
  <dcterms:created xsi:type="dcterms:W3CDTF">2020-05-30T09:14:22Z</dcterms:created>
  <dcterms:modified xsi:type="dcterms:W3CDTF">2020-05-30T12:33:12Z</dcterms:modified>
</cp:coreProperties>
</file>