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5" r:id="rId10"/>
    <p:sldId id="266" r:id="rId11"/>
    <p:sldId id="264" r:id="rId12"/>
    <p:sldId id="276" r:id="rId13"/>
    <p:sldId id="277" r:id="rId14"/>
    <p:sldId id="278" r:id="rId15"/>
    <p:sldId id="279" r:id="rId16"/>
    <p:sldId id="280" r:id="rId17"/>
    <p:sldId id="271" r:id="rId18"/>
    <p:sldId id="28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System Verilog Testbench </a:t>
            </a:r>
            <a:r>
              <a:rPr lang="ko-KR" altLang="en-US"/>
              <a:t>작성법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Segment Test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l="3260" t="4910" r="4150" b="4910"/>
          <a:stretch>
            <a:fillRect/>
          </a:stretch>
        </p:blipFill>
        <p:spPr>
          <a:xfrm>
            <a:off x="693939" y="1143000"/>
            <a:ext cx="3813530" cy="515326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143498" y="968374"/>
            <a:ext cx="6663692" cy="145859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Driver code</a:t>
            </a:r>
            <a:endParaRPr lang="en-US" altLang="ko-KR"/>
          </a:p>
          <a:p>
            <a:pPr>
              <a:defRPr/>
            </a:pPr>
            <a:r>
              <a:rPr lang="en-US" altLang="ko-KR"/>
              <a:t>- 1~3</a:t>
            </a:r>
            <a:r>
              <a:rPr lang="ko-KR" altLang="en-US"/>
              <a:t> 라인을 통해 </a:t>
            </a:r>
            <a:r>
              <a:rPr lang="en-US" altLang="ko-KR"/>
              <a:t>Driver</a:t>
            </a:r>
            <a:r>
              <a:rPr lang="ko-KR" altLang="en-US"/>
              <a:t>와 연결된 </a:t>
            </a:r>
            <a:r>
              <a:rPr lang="en-US" altLang="ko-KR"/>
              <a:t>Interface, Mailbox, Transaction</a:t>
            </a:r>
            <a:r>
              <a:rPr lang="ko-KR" altLang="en-US"/>
              <a:t>을</a:t>
            </a:r>
            <a:endParaRPr lang="ko-KR" altLang="en-US"/>
          </a:p>
          <a:p>
            <a:pPr>
              <a:defRPr/>
            </a:pPr>
            <a:r>
              <a:rPr lang="ko-KR" altLang="en-US"/>
              <a:t>선언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function new(~~~)</a:t>
            </a:r>
            <a:r>
              <a:rPr lang="ko-KR" altLang="en-US"/>
              <a:t>를 통해 이후 클래스를 생성할 수 있게 세팅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task run()</a:t>
            </a:r>
            <a:r>
              <a:rPr lang="ko-KR" altLang="en-US"/>
              <a:t>으로 </a:t>
            </a:r>
            <a:r>
              <a:rPr lang="en-US" altLang="ko-KR"/>
              <a:t>driver</a:t>
            </a:r>
            <a:r>
              <a:rPr lang="ko-KR" altLang="en-US"/>
              <a:t>의 동작을 수행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667883" y="1591162"/>
            <a:ext cx="4882132" cy="9024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Interface Code</a:t>
            </a:r>
            <a:endParaRPr lang="en-US" altLang="ko-KR"/>
          </a:p>
          <a:p>
            <a:pPr>
              <a:defRPr/>
            </a:pPr>
            <a:r>
              <a:rPr lang="en-US" altLang="ko-KR"/>
              <a:t>- DUT</a:t>
            </a:r>
            <a:r>
              <a:rPr lang="ko-KR" altLang="en-US"/>
              <a:t>의 변수 값들로 구성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하드웨어와 소프트웨어를 연결하는 </a:t>
            </a:r>
            <a:r>
              <a:rPr lang="en-US" altLang="ko-KR"/>
              <a:t>Wire</a:t>
            </a:r>
            <a:r>
              <a:rPr lang="ko-KR" altLang="en-US"/>
              <a:t> 다발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l="6640" t="11040" r="6980" b="10680"/>
          <a:stretch>
            <a:fillRect/>
          </a:stretch>
        </p:blipFill>
        <p:spPr>
          <a:xfrm>
            <a:off x="447385" y="1143000"/>
            <a:ext cx="5859603" cy="5079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667881" y="1591162"/>
            <a:ext cx="5396484" cy="17311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monitor Code</a:t>
            </a:r>
            <a:endParaRPr lang="en-US" altLang="ko-KR"/>
          </a:p>
          <a:p>
            <a:pPr>
              <a:defRPr/>
            </a:pPr>
            <a:r>
              <a:rPr lang="en-US" altLang="ko-KR"/>
              <a:t>- scoreboard</a:t>
            </a:r>
            <a:r>
              <a:rPr lang="ko-KR" altLang="en-US"/>
              <a:t>에 보낼 </a:t>
            </a:r>
            <a:r>
              <a:rPr lang="en-US" altLang="ko-KR"/>
              <a:t>mailbox</a:t>
            </a:r>
            <a:r>
              <a:rPr lang="ko-KR" altLang="en-US"/>
              <a:t>와</a:t>
            </a:r>
            <a:r>
              <a:rPr lang="en-US" altLang="ko-KR"/>
              <a:t> interface, transaction</a:t>
            </a:r>
            <a:endParaRPr lang="en-US" altLang="ko-KR"/>
          </a:p>
          <a:p>
            <a:pPr>
              <a:defRPr/>
            </a:pPr>
            <a:r>
              <a:rPr lang="ko-KR" altLang="en-US"/>
              <a:t>  선언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에서 인터페이스에서 받은 값 모두 </a:t>
            </a:r>
            <a:r>
              <a:rPr lang="en-US" altLang="ko-KR"/>
              <a:t>transaction</a:t>
            </a:r>
            <a:r>
              <a:rPr lang="ko-KR" altLang="en-US"/>
              <a:t>에</a:t>
            </a:r>
            <a:endParaRPr lang="ko-KR" altLang="en-US"/>
          </a:p>
          <a:p>
            <a:pPr>
              <a:defRPr/>
            </a:pPr>
            <a:r>
              <a:rPr lang="ko-KR" altLang="en-US"/>
              <a:t>  저장 후 </a:t>
            </a:r>
            <a:r>
              <a:rPr lang="en-US" altLang="ko-KR"/>
              <a:t>mailbox</a:t>
            </a:r>
            <a:r>
              <a:rPr lang="ko-KR" altLang="en-US"/>
              <a:t>에 전달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driver</a:t>
            </a:r>
            <a:r>
              <a:rPr lang="ko-KR" altLang="en-US"/>
              <a:t>와 타이밍 맞추기 위해 </a:t>
            </a:r>
            <a:r>
              <a:rPr lang="en-US" altLang="ko-KR"/>
              <a:t>PCLK</a:t>
            </a:r>
            <a:r>
              <a:rPr lang="ko-KR" altLang="en-US"/>
              <a:t> 대기 반복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4270" t="6410" r="4680" b="6050"/>
          <a:stretch>
            <a:fillRect/>
          </a:stretch>
        </p:blipFill>
        <p:spPr>
          <a:xfrm>
            <a:off x="726587" y="892058"/>
            <a:ext cx="5223850" cy="5739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3900" t="1670" r="3350" b="71600"/>
          <a:stretch>
            <a:fillRect/>
          </a:stretch>
        </p:blipFill>
        <p:spPr>
          <a:xfrm>
            <a:off x="178859" y="867019"/>
            <a:ext cx="5917141" cy="568185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rcRect l="3710" t="28850" r="3540" b="44420"/>
          <a:stretch>
            <a:fillRect/>
          </a:stretch>
        </p:blipFill>
        <p:spPr>
          <a:xfrm>
            <a:off x="6096000" y="867019"/>
            <a:ext cx="5917141" cy="568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281957" y="868940"/>
            <a:ext cx="5545226" cy="20078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Scoreboard Code</a:t>
            </a:r>
            <a:endParaRPr lang="en-US" altLang="ko-KR"/>
          </a:p>
          <a:p>
            <a:pPr>
              <a:defRPr/>
            </a:pPr>
            <a:r>
              <a:rPr lang="en-US" altLang="ko-KR"/>
              <a:t>- Reference Model</a:t>
            </a:r>
            <a:r>
              <a:rPr lang="ko-KR" altLang="en-US"/>
              <a:t>로</a:t>
            </a:r>
            <a:r>
              <a:rPr lang="en-US" altLang="ko-KR"/>
              <a:t> DUT</a:t>
            </a:r>
            <a:r>
              <a:rPr lang="ko-KR" altLang="en-US"/>
              <a:t>에서 동작하는 기능을</a:t>
            </a:r>
            <a:endParaRPr lang="ko-KR" altLang="en-US"/>
          </a:p>
          <a:p>
            <a:pPr>
              <a:defRPr/>
            </a:pPr>
            <a:r>
              <a:rPr lang="ko-KR" altLang="en-US"/>
              <a:t>  동일하게 구현</a:t>
            </a:r>
            <a:r>
              <a:rPr lang="en-US" altLang="ko-KR"/>
              <a:t>(</a:t>
            </a:r>
            <a:r>
              <a:rPr lang="ko-KR" altLang="en-US"/>
              <a:t>정답지 역할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DUT</a:t>
            </a:r>
            <a:r>
              <a:rPr lang="ko-KR" altLang="en-US"/>
              <a:t>의</a:t>
            </a:r>
            <a:r>
              <a:rPr lang="en-US" altLang="ko-KR"/>
              <a:t> INPUT</a:t>
            </a:r>
            <a:r>
              <a:rPr lang="ko-KR" altLang="en-US"/>
              <a:t>으로 해당 </a:t>
            </a:r>
            <a:r>
              <a:rPr lang="en-US" altLang="ko-KR"/>
              <a:t>Reference Model</a:t>
            </a:r>
            <a:r>
              <a:rPr lang="ko-KR" altLang="en-US"/>
              <a:t>을 통해 만든</a:t>
            </a:r>
            <a:endParaRPr lang="ko-KR" altLang="en-US"/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Reference OUTPUT</a:t>
            </a:r>
            <a:r>
              <a:rPr lang="ko-KR" altLang="en-US"/>
              <a:t>과 </a:t>
            </a:r>
            <a:r>
              <a:rPr lang="en-US" altLang="ko-KR"/>
              <a:t>DUT</a:t>
            </a:r>
            <a:r>
              <a:rPr lang="ko-KR" altLang="en-US"/>
              <a:t>의 </a:t>
            </a:r>
            <a:r>
              <a:rPr lang="en-US" altLang="ko-KR"/>
              <a:t>OUTPUT</a:t>
            </a:r>
            <a:r>
              <a:rPr lang="ko-KR" altLang="en-US"/>
              <a:t>을 비교하여 옳게</a:t>
            </a:r>
            <a:endParaRPr lang="ko-KR" altLang="en-US"/>
          </a:p>
          <a:p>
            <a:pPr>
              <a:defRPr/>
            </a:pPr>
            <a:r>
              <a:rPr lang="ko-KR" altLang="en-US"/>
              <a:t>  동작했는지</a:t>
            </a:r>
            <a:r>
              <a:rPr lang="en-US" altLang="ko-KR"/>
              <a:t>,</a:t>
            </a:r>
            <a:r>
              <a:rPr lang="ko-KR" altLang="en-US"/>
              <a:t> 아닌지 </a:t>
            </a:r>
            <a:r>
              <a:rPr lang="en-US" altLang="ko-KR"/>
              <a:t>$display</a:t>
            </a:r>
            <a:r>
              <a:rPr lang="ko-KR" altLang="en-US"/>
              <a:t>로 판별 결과를 출력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report(); </a:t>
            </a:r>
            <a:r>
              <a:rPr lang="ko-KR" altLang="en-US"/>
              <a:t>테스크로 전체 결과를 확인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2370" t="55450" r="4880" b="17820"/>
          <a:stretch>
            <a:fillRect/>
          </a:stretch>
        </p:blipFill>
        <p:spPr>
          <a:xfrm>
            <a:off x="178858" y="868940"/>
            <a:ext cx="5917141" cy="568185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rcRect l="3140" t="82040" r="4110" b="1800"/>
          <a:stretch>
            <a:fillRect/>
          </a:stretch>
        </p:blipFill>
        <p:spPr>
          <a:xfrm>
            <a:off x="6096000" y="3115864"/>
            <a:ext cx="5917141" cy="3434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5754069" y="1505680"/>
            <a:ext cx="6272196" cy="17336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Envirnment Code</a:t>
            </a: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지금까지 만든 클래스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Mailbox</a:t>
            </a:r>
            <a:r>
              <a:rPr lang="ko-KR" altLang="en-US"/>
              <a:t>들 모두 선언 후</a:t>
            </a:r>
            <a:endParaRPr lang="ko-KR" altLang="en-US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new</a:t>
            </a:r>
            <a:r>
              <a:rPr lang="ko-KR" altLang="en-US"/>
              <a:t>에서 모두 인스턴스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run</a:t>
            </a:r>
            <a:r>
              <a:rPr lang="ko-KR" altLang="en-US"/>
              <a:t>으로 클래스들을 모두 실행시키고 끝나면 </a:t>
            </a:r>
            <a:r>
              <a:rPr lang="en-US" altLang="ko-KR"/>
              <a:t>report()</a:t>
            </a:r>
            <a:r>
              <a:rPr lang="ko-KR" altLang="en-US"/>
              <a:t>로</a:t>
            </a:r>
            <a:endParaRPr lang="ko-KR" altLang="en-US"/>
          </a:p>
          <a:p>
            <a:pPr>
              <a:defRPr/>
            </a:pPr>
            <a:r>
              <a:rPr lang="ko-KR" altLang="en-US"/>
              <a:t>  결과 출력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fork-join_any</a:t>
            </a:r>
            <a:r>
              <a:rPr lang="ko-KR" altLang="en-US"/>
              <a:t>로 </a:t>
            </a:r>
            <a:r>
              <a:rPr lang="en-US" altLang="ko-KR"/>
              <a:t>fork-join</a:t>
            </a:r>
            <a:r>
              <a:rPr lang="ko-KR" altLang="en-US"/>
              <a:t>내부에 하나라도 동작이 끝나면 탈출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rcRect l="4590" t="6050" r="5030" b="6940"/>
          <a:stretch>
            <a:fillRect/>
          </a:stretch>
        </p:blipFill>
        <p:spPr>
          <a:xfrm>
            <a:off x="440359" y="891442"/>
            <a:ext cx="5046039" cy="59665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095997" y="1493469"/>
            <a:ext cx="5682618" cy="20098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Testbench Module Code</a:t>
            </a: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위에 만든 </a:t>
            </a:r>
            <a:r>
              <a:rPr lang="en-US" altLang="ko-KR"/>
              <a:t>env</a:t>
            </a:r>
            <a:r>
              <a:rPr lang="ko-KR" altLang="en-US"/>
              <a:t>와 </a:t>
            </a:r>
            <a:r>
              <a:rPr lang="en-US" altLang="ko-KR"/>
              <a:t>interface</a:t>
            </a:r>
            <a:r>
              <a:rPr lang="ko-KR" altLang="en-US"/>
              <a:t>를 호출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인터페이스의 변수들을 </a:t>
            </a:r>
            <a:r>
              <a:rPr lang="en-US" altLang="ko-KR"/>
              <a:t>DUT</a:t>
            </a:r>
            <a:r>
              <a:rPr lang="ko-KR" altLang="en-US"/>
              <a:t>에 매핑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initial block</a:t>
            </a:r>
            <a:r>
              <a:rPr lang="ko-KR" altLang="en-US"/>
              <a:t>에서 </a:t>
            </a:r>
            <a:r>
              <a:rPr lang="en-US" altLang="ko-KR"/>
              <a:t>Verilog testbench</a:t>
            </a:r>
            <a:r>
              <a:rPr lang="ko-KR" altLang="en-US"/>
              <a:t>처럼 </a:t>
            </a:r>
            <a:r>
              <a:rPr lang="en-US" altLang="ko-KR"/>
              <a:t>clk, reset</a:t>
            </a:r>
            <a:r>
              <a:rPr lang="ko-KR" altLang="en-US"/>
              <a:t>을 세팅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env</a:t>
            </a:r>
            <a:r>
              <a:rPr lang="ko-KR" altLang="en-US"/>
              <a:t>를 </a:t>
            </a:r>
            <a:r>
              <a:rPr lang="en-US" altLang="ko-KR"/>
              <a:t>new</a:t>
            </a:r>
            <a:r>
              <a:rPr lang="ko-KR" altLang="en-US"/>
              <a:t> 생성자로 인스턴스해주고 </a:t>
            </a:r>
            <a:r>
              <a:rPr lang="en-US" altLang="ko-KR"/>
              <a:t>run</a:t>
            </a:r>
            <a:r>
              <a:rPr lang="ko-KR" altLang="en-US"/>
              <a:t>으로 </a:t>
            </a:r>
            <a:r>
              <a:rPr lang="en-US" altLang="ko-KR"/>
              <a:t>Software</a:t>
            </a:r>
            <a:endParaRPr lang="en-US" altLang="ko-KR"/>
          </a:p>
          <a:p>
            <a:pPr>
              <a:defRPr/>
            </a:pPr>
            <a:r>
              <a:rPr lang="ko-KR" altLang="en-US"/>
              <a:t>  동작 시작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끝나면 </a:t>
            </a:r>
            <a:r>
              <a:rPr lang="en-US" altLang="ko-KR"/>
              <a:t>$finish</a:t>
            </a:r>
            <a:r>
              <a:rPr lang="ko-KR" altLang="en-US"/>
              <a:t>로 불필요한 웨이브폼 정지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5920" t="6050" r="6200" b="6050"/>
          <a:stretch>
            <a:fillRect/>
          </a:stretch>
        </p:blipFill>
        <p:spPr>
          <a:xfrm>
            <a:off x="1195165" y="830385"/>
            <a:ext cx="3805803" cy="602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</a:t>
            </a:r>
            <a:r>
              <a:rPr lang="en-US" altLang="ko-KR" sz="3900"/>
              <a:t>Report </a:t>
            </a:r>
            <a:r>
              <a:rPr lang="ko-KR" altLang="en-US" sz="3900"/>
              <a:t>메세지</a:t>
            </a:r>
            <a:endParaRPr lang="ko-KR" altLang="en-US" sz="39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9654" y="1143000"/>
            <a:ext cx="5079999" cy="513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주의할 점</a:t>
            </a:r>
            <a:endParaRPr lang="ko-KR" altLang="en-US" sz="3900"/>
          </a:p>
        </p:txBody>
      </p:sp>
      <p:sp>
        <p:nvSpPr>
          <p:cNvPr id="3" name=""/>
          <p:cNvSpPr txBox="1"/>
          <p:nvPr/>
        </p:nvSpPr>
        <p:spPr>
          <a:xfrm>
            <a:off x="686281" y="1975237"/>
            <a:ext cx="6206008" cy="1453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000"/>
              <a:t>Driver</a:t>
            </a:r>
            <a:r>
              <a:rPr lang="ko-KR" altLang="en-US" sz="3000"/>
              <a:t>와 </a:t>
            </a:r>
            <a:r>
              <a:rPr lang="en-US" altLang="ko-KR" sz="3000"/>
              <a:t>Monitor</a:t>
            </a:r>
            <a:r>
              <a:rPr lang="ko-KR" altLang="en-US" sz="3000"/>
              <a:t>의 타이밍 조절 주의</a:t>
            </a:r>
            <a:endParaRPr lang="ko-KR" altLang="en-US" sz="3000"/>
          </a:p>
          <a:p>
            <a:pPr>
              <a:defRPr/>
            </a:pPr>
            <a:r>
              <a:rPr lang="en-US" altLang="ko-KR" sz="3000"/>
              <a:t>Constraint </a:t>
            </a:r>
            <a:r>
              <a:rPr lang="ko-KR" altLang="en-US" sz="3000"/>
              <a:t>조건 설정 시 명령어 숙지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구조</a:t>
            </a:r>
            <a:endParaRPr lang="ko-KR" altLang="en-US"/>
          </a:p>
          <a:p>
            <a:pPr>
              <a:defRPr/>
            </a:pPr>
            <a:r>
              <a:rPr lang="ko-KR" altLang="en-US"/>
              <a:t>코드 구조</a:t>
            </a:r>
            <a:r>
              <a:rPr lang="en-US" altLang="ko-KR"/>
              <a:t>,</a:t>
            </a:r>
            <a:r>
              <a:rPr lang="ko-KR" altLang="en-US"/>
              <a:t> 문법</a:t>
            </a:r>
            <a:endParaRPr lang="ko-KR" altLang="en-US"/>
          </a:p>
          <a:p>
            <a:pPr>
              <a:defRPr/>
            </a:pPr>
            <a:r>
              <a:rPr lang="ko-KR" altLang="en-US"/>
              <a:t>주의할 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 sz="3900"/>
              <a:t>  구조</a:t>
            </a:r>
            <a:endParaRPr lang="ko-KR" altLang="en-US" sz="39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7453" y="385337"/>
            <a:ext cx="7878274" cy="608732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9466386" y="1143000"/>
            <a:ext cx="2430095" cy="2007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 Generator</a:t>
            </a:r>
            <a:endParaRPr lang="en-US" altLang="ko-KR"/>
          </a:p>
          <a:p>
            <a:pPr>
              <a:defRPr/>
            </a:pPr>
            <a:r>
              <a:rPr lang="en-US" altLang="ko-KR"/>
              <a:t>2. Driver</a:t>
            </a:r>
            <a:endParaRPr lang="en-US" altLang="ko-KR"/>
          </a:p>
          <a:p>
            <a:pPr>
              <a:defRPr/>
            </a:pPr>
            <a:r>
              <a:rPr lang="en-US" altLang="ko-KR"/>
              <a:t>3. Interface</a:t>
            </a:r>
            <a:endParaRPr lang="en-US" altLang="ko-KR"/>
          </a:p>
          <a:p>
            <a:pPr>
              <a:defRPr/>
            </a:pPr>
            <a:r>
              <a:rPr lang="en-US" altLang="ko-KR"/>
              <a:t>4. DUT</a:t>
            </a:r>
            <a:endParaRPr lang="en-US" altLang="ko-KR"/>
          </a:p>
          <a:p>
            <a:pPr>
              <a:defRPr/>
            </a:pPr>
            <a:r>
              <a:rPr lang="en-US" altLang="ko-KR"/>
              <a:t>5. Monitor</a:t>
            </a:r>
            <a:endParaRPr lang="en-US" altLang="ko-KR"/>
          </a:p>
          <a:p>
            <a:pPr>
              <a:defRPr/>
            </a:pPr>
            <a:r>
              <a:rPr lang="en-US" altLang="ko-KR"/>
              <a:t>6. Scoreboard</a:t>
            </a:r>
            <a:endParaRPr lang="en-US" altLang="ko-KR"/>
          </a:p>
          <a:p>
            <a:pPr>
              <a:defRPr/>
            </a:pPr>
            <a:r>
              <a:rPr lang="en-US" altLang="ko-KR"/>
              <a:t>+ Mailbox, Transaction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</a:t>
            </a:r>
            <a:r>
              <a:rPr lang="en-US" altLang="ko-KR" sz="3900"/>
              <a:t>Generator</a:t>
            </a:r>
            <a:r>
              <a:rPr lang="ko-KR" altLang="en-US" sz="3900"/>
              <a:t> </a:t>
            </a:r>
            <a:endParaRPr lang="ko-KR" altLang="en-US" sz="3900"/>
          </a:p>
        </p:txBody>
      </p:sp>
      <p:sp>
        <p:nvSpPr>
          <p:cNvPr id="5" name=""/>
          <p:cNvSpPr txBox="1"/>
          <p:nvPr/>
        </p:nvSpPr>
        <p:spPr>
          <a:xfrm>
            <a:off x="991576" y="1749912"/>
            <a:ext cx="241399" cy="3610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91576" y="1493984"/>
            <a:ext cx="9580786" cy="12339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500"/>
              <a:t>변수를 생성하는 전문가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Transaction</a:t>
            </a:r>
            <a:r>
              <a:rPr lang="ko-KR" altLang="en-US" sz="2500"/>
              <a:t>에서 만들어 둔 변수를 생성해서 </a:t>
            </a:r>
            <a:r>
              <a:rPr lang="en-US" altLang="ko-KR" sz="2500"/>
              <a:t>Mailbox</a:t>
            </a:r>
            <a:r>
              <a:rPr lang="ko-KR" altLang="en-US" sz="2500"/>
              <a:t>에 전달하는 역할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이때 </a:t>
            </a:r>
            <a:r>
              <a:rPr lang="en-US" altLang="ko-KR" sz="2500"/>
              <a:t>Mailbox</a:t>
            </a:r>
            <a:r>
              <a:rPr lang="ko-KR" altLang="en-US" sz="2500"/>
              <a:t>는 이 데이터를 다른 클래스와 공유하기 위해 사용</a:t>
            </a:r>
            <a:endParaRPr lang="ko-KR" altLang="en-US" sz="2500"/>
          </a:p>
        </p:txBody>
      </p:sp>
      <p:sp>
        <p:nvSpPr>
          <p:cNvPr id="7" name="제목 1"/>
          <p:cNvSpPr/>
          <p:nvPr/>
        </p:nvSpPr>
        <p:spPr>
          <a:xfrm>
            <a:off x="0" y="3148134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Driver</a:t>
            </a: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91572" y="4642118"/>
            <a:ext cx="7129441" cy="1232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/>
              <a:t>Generator</a:t>
            </a:r>
            <a:r>
              <a:rPr lang="ko-KR" altLang="en-US" sz="2500"/>
              <a:t>에서 생성한 변수를 </a:t>
            </a:r>
            <a:r>
              <a:rPr lang="en-US" altLang="ko-KR" sz="2500"/>
              <a:t>Mailbox</a:t>
            </a:r>
            <a:r>
              <a:rPr lang="ko-KR" altLang="en-US" sz="2500"/>
              <a:t>를 통해 받고</a:t>
            </a:r>
            <a:r>
              <a:rPr lang="en-US" altLang="ko-KR" sz="2500"/>
              <a:t>,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Interface</a:t>
            </a:r>
            <a:r>
              <a:rPr lang="ko-KR" altLang="en-US" sz="2500"/>
              <a:t>에 넘겨주는 클래스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en-US" altLang="ko-KR" sz="3900"/>
              <a:t>  Interface</a:t>
            </a:r>
            <a:endParaRPr lang="en-US" altLang="ko-KR" sz="3900"/>
          </a:p>
        </p:txBody>
      </p:sp>
      <p:sp>
        <p:nvSpPr>
          <p:cNvPr id="5" name=""/>
          <p:cNvSpPr txBox="1"/>
          <p:nvPr/>
        </p:nvSpPr>
        <p:spPr>
          <a:xfrm>
            <a:off x="991576" y="1749912"/>
            <a:ext cx="241399" cy="3610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91575" y="1493984"/>
            <a:ext cx="8196240" cy="122826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/>
              <a:t>Driver</a:t>
            </a:r>
            <a:r>
              <a:rPr lang="ko-KR" altLang="en-US" sz="2500"/>
              <a:t>에게 받은 데이터를 </a:t>
            </a:r>
            <a:r>
              <a:rPr lang="en-US" altLang="ko-KR" sz="2500"/>
              <a:t>DUT</a:t>
            </a:r>
            <a:r>
              <a:rPr lang="ko-KR" altLang="en-US" sz="2500"/>
              <a:t>에 전달해주는 클래스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그냥 </a:t>
            </a:r>
            <a:r>
              <a:rPr lang="en-US" altLang="ko-KR" sz="2500"/>
              <a:t>wire</a:t>
            </a:r>
            <a:r>
              <a:rPr lang="ko-KR" altLang="en-US" sz="2500"/>
              <a:t> 다발이라고 생각하면 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그 후 가공된 데이터를 </a:t>
            </a:r>
            <a:r>
              <a:rPr lang="en-US" altLang="ko-KR" sz="2500"/>
              <a:t>Monitor</a:t>
            </a:r>
            <a:r>
              <a:rPr lang="ko-KR" altLang="en-US" sz="2500"/>
              <a:t>에 전달하는 역할 또한 수행</a:t>
            </a:r>
            <a:endParaRPr lang="ko-KR" altLang="en-US" sz="2500"/>
          </a:p>
        </p:txBody>
      </p:sp>
      <p:sp>
        <p:nvSpPr>
          <p:cNvPr id="7" name="제목 1"/>
          <p:cNvSpPr/>
          <p:nvPr/>
        </p:nvSpPr>
        <p:spPr>
          <a:xfrm>
            <a:off x="0" y="3148134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DUT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91571" y="4642118"/>
            <a:ext cx="6215043" cy="851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00"/>
              <a:t>테스트를 진행할 </a:t>
            </a:r>
            <a:r>
              <a:rPr lang="en-US" altLang="ko-KR" sz="2500"/>
              <a:t>PL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일반적인 모듈 인스턴스 방법으로 인스턴스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</a:t>
            </a:r>
            <a:r>
              <a:rPr lang="en-US" altLang="ko-KR" sz="3900"/>
              <a:t>Monitor</a:t>
            </a:r>
            <a:endParaRPr lang="en-US" altLang="ko-KR" sz="3900"/>
          </a:p>
        </p:txBody>
      </p:sp>
      <p:sp>
        <p:nvSpPr>
          <p:cNvPr id="5" name=""/>
          <p:cNvSpPr txBox="1"/>
          <p:nvPr/>
        </p:nvSpPr>
        <p:spPr>
          <a:xfrm>
            <a:off x="991576" y="1749912"/>
            <a:ext cx="241399" cy="3610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91573" y="1493984"/>
            <a:ext cx="8567717" cy="84726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/>
              <a:t>DUT</a:t>
            </a:r>
            <a:r>
              <a:rPr lang="ko-KR" altLang="en-US" sz="2500"/>
              <a:t>를 통해 가공된 데이터를 인터페이스를 통해 받는 클래스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Mailbox</a:t>
            </a:r>
            <a:r>
              <a:rPr lang="ko-KR" altLang="en-US" sz="2500"/>
              <a:t>를 통해 </a:t>
            </a:r>
            <a:r>
              <a:rPr lang="en-US" altLang="ko-KR" sz="2500"/>
              <a:t>Scoreboard</a:t>
            </a:r>
            <a:r>
              <a:rPr lang="ko-KR" altLang="en-US" sz="2500"/>
              <a:t>로 전달</a:t>
            </a:r>
            <a:endParaRPr lang="ko-KR" altLang="en-US" sz="2500"/>
          </a:p>
        </p:txBody>
      </p:sp>
      <p:sp>
        <p:nvSpPr>
          <p:cNvPr id="7" name="제목 1"/>
          <p:cNvSpPr/>
          <p:nvPr/>
        </p:nvSpPr>
        <p:spPr>
          <a:xfrm>
            <a:off x="0" y="3148134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Scoreboard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91568" y="4642118"/>
            <a:ext cx="10758472" cy="1232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00"/>
              <a:t>검증을 진행하는 핵심적인 클래스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내부 </a:t>
            </a:r>
            <a:r>
              <a:rPr lang="en-US" altLang="ko-KR" sz="2500"/>
              <a:t>Reference Model</a:t>
            </a:r>
            <a:r>
              <a:rPr lang="ko-KR" altLang="en-US" sz="2500"/>
              <a:t>을 작성해 </a:t>
            </a:r>
            <a:r>
              <a:rPr lang="en-US" altLang="ko-KR" sz="2500"/>
              <a:t>DUT</a:t>
            </a:r>
            <a:r>
              <a:rPr lang="ko-KR" altLang="en-US" sz="2500"/>
              <a:t>를 통해 나온 데이터와 </a:t>
            </a:r>
            <a:r>
              <a:rPr lang="en-US" altLang="ko-KR" sz="2500"/>
              <a:t>Reference Model</a:t>
            </a:r>
            <a:r>
              <a:rPr lang="ko-KR" altLang="en-US" sz="2500"/>
              <a:t>의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데이터를 비교해 정상적으로 동작을 수행했는지 검증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</a:t>
            </a:r>
            <a:r>
              <a:rPr lang="en-US" altLang="ko-KR" sz="3900"/>
              <a:t>Mailbox</a:t>
            </a:r>
            <a:endParaRPr lang="en-US" altLang="ko-KR" sz="3900"/>
          </a:p>
        </p:txBody>
      </p:sp>
      <p:sp>
        <p:nvSpPr>
          <p:cNvPr id="5" name=""/>
          <p:cNvSpPr txBox="1"/>
          <p:nvPr/>
        </p:nvSpPr>
        <p:spPr>
          <a:xfrm>
            <a:off x="991576" y="1749912"/>
            <a:ext cx="241399" cy="36102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91572" y="1255859"/>
            <a:ext cx="6215043" cy="4662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500"/>
              <a:t>변수들을 클래스에 연결해주는 역할로 사용</a:t>
            </a:r>
            <a:endParaRPr lang="ko-KR" altLang="en-US" sz="2500"/>
          </a:p>
        </p:txBody>
      </p:sp>
      <p:sp>
        <p:nvSpPr>
          <p:cNvPr id="7" name="제목 1"/>
          <p:cNvSpPr/>
          <p:nvPr/>
        </p:nvSpPr>
        <p:spPr>
          <a:xfrm>
            <a:off x="0" y="2109909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Transaction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991568" y="3489593"/>
            <a:ext cx="6215047" cy="470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00"/>
              <a:t>변수들을 생성하고 조건을 달아주는 클래스</a:t>
            </a:r>
            <a:endParaRPr lang="ko-KR" altLang="en-US" sz="2500"/>
          </a:p>
        </p:txBody>
      </p:sp>
      <p:sp>
        <p:nvSpPr>
          <p:cNvPr id="9" name="제목 1"/>
          <p:cNvSpPr/>
          <p:nvPr/>
        </p:nvSpPr>
        <p:spPr>
          <a:xfrm>
            <a:off x="0" y="3960495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Envirnment</a:t>
            </a:r>
            <a:endParaRPr xmlns:mc="http://schemas.openxmlformats.org/markup-compatibility/2006" xmlns:hp="http://schemas.haansoft.com/office/presentation/8.0" kumimoji="0" lang="en-US" altLang="ko-KR" sz="39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58218" y="5103495"/>
            <a:ext cx="11063286" cy="849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/>
              <a:t>Software</a:t>
            </a:r>
            <a:r>
              <a:rPr lang="ko-KR" altLang="en-US" sz="2500"/>
              <a:t> 부분</a:t>
            </a:r>
            <a:r>
              <a:rPr lang="en-US" altLang="ko-KR" sz="2500"/>
              <a:t>(Generator, Driver, Monitor, Scoreboard, Mailbox, etc)</a:t>
            </a:r>
            <a:r>
              <a:rPr lang="ko-KR" altLang="en-US" sz="2500"/>
              <a:t>을 묶은 클래스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테스트벤치 모듈에서 이 클래스를 생성해서 </a:t>
            </a:r>
            <a:r>
              <a:rPr lang="en-US" altLang="ko-KR" sz="2500"/>
              <a:t>Software</a:t>
            </a:r>
            <a:r>
              <a:rPr lang="ko-KR" altLang="en-US" sz="2500"/>
              <a:t> 가동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838844" y="1591162"/>
            <a:ext cx="4482572" cy="11787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Transaction Code</a:t>
            </a:r>
            <a:endParaRPr lang="en-US" altLang="ko-KR"/>
          </a:p>
          <a:p>
            <a:pPr>
              <a:defRPr/>
            </a:pPr>
            <a:r>
              <a:rPr lang="en-US" altLang="ko-KR"/>
              <a:t>- logic </a:t>
            </a:r>
            <a:r>
              <a:rPr lang="ko-KR" altLang="en-US"/>
              <a:t>앞에 </a:t>
            </a:r>
            <a:r>
              <a:rPr lang="en-US" altLang="ko-KR"/>
              <a:t>rand</a:t>
            </a:r>
            <a:r>
              <a:rPr lang="ko-KR" altLang="en-US"/>
              <a:t>를 붙혀 랜덤으로 값을 생성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constraint</a:t>
            </a:r>
            <a:r>
              <a:rPr lang="ko-KR" altLang="en-US"/>
              <a:t>로 변수의 조건 생성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r>
              <a:rPr lang="ko-KR" altLang="en-US"/>
              <a:t>  구글에 사용법 검색해서 사용 가능 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rcRect l="2380" t="6050" r="2780" b="6050"/>
          <a:stretch>
            <a:fillRect/>
          </a:stretch>
        </p:blipFill>
        <p:spPr>
          <a:xfrm>
            <a:off x="235502" y="1212397"/>
            <a:ext cx="6432384" cy="4433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algn="l">
              <a:defRPr/>
            </a:pPr>
            <a:r>
              <a:rPr lang="ko-KR" altLang="en-US" sz="3900"/>
              <a:t>  코드 구조</a:t>
            </a:r>
            <a:r>
              <a:rPr lang="en-US" altLang="ko-KR" sz="3900"/>
              <a:t>,</a:t>
            </a:r>
            <a:r>
              <a:rPr lang="ko-KR" altLang="en-US" sz="3900"/>
              <a:t> 문법</a:t>
            </a:r>
            <a:endParaRPr lang="ko-KR" altLang="en-US" sz="3900"/>
          </a:p>
        </p:txBody>
      </p:sp>
      <p:sp>
        <p:nvSpPr>
          <p:cNvPr id="10" name=""/>
          <p:cNvSpPr txBox="1"/>
          <p:nvPr/>
        </p:nvSpPr>
        <p:spPr>
          <a:xfrm>
            <a:off x="6667886" y="1591162"/>
            <a:ext cx="5524114" cy="200738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Generator Code</a:t>
            </a:r>
            <a:endParaRPr lang="en-US" altLang="ko-KR"/>
          </a:p>
          <a:p>
            <a:pPr>
              <a:defRPr/>
            </a:pPr>
            <a:r>
              <a:rPr lang="en-US" altLang="ko-KR"/>
              <a:t>- 1~2</a:t>
            </a:r>
            <a:r>
              <a:rPr lang="ko-KR" altLang="en-US"/>
              <a:t>로 </a:t>
            </a:r>
            <a:r>
              <a:rPr lang="en-US" altLang="ko-KR"/>
              <a:t>Generator</a:t>
            </a:r>
            <a:r>
              <a:rPr lang="ko-KR" altLang="en-US"/>
              <a:t>에 필요한 </a:t>
            </a:r>
            <a:r>
              <a:rPr lang="en-US" altLang="ko-KR"/>
              <a:t>Mailbox </a:t>
            </a:r>
            <a:r>
              <a:rPr lang="ko-KR" altLang="en-US"/>
              <a:t>선언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   </a:t>
            </a:r>
            <a:r>
              <a:rPr lang="en-US" altLang="ko-KR"/>
              <a:t>event</a:t>
            </a:r>
            <a:r>
              <a:rPr lang="ko-KR" altLang="en-US"/>
              <a:t>를 통해 한 바퀴씩 돌 수 있게 하기 위해 선언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function new(~~)</a:t>
            </a:r>
            <a:r>
              <a:rPr lang="ko-KR" altLang="en-US"/>
              <a:t>를 통해 이후 </a:t>
            </a:r>
            <a:r>
              <a:rPr lang="en-US" altLang="ko-KR"/>
              <a:t>Generator</a:t>
            </a:r>
            <a:r>
              <a:rPr lang="ko-KR" altLang="en-US"/>
              <a:t> 클래스를</a:t>
            </a:r>
            <a:endParaRPr lang="ko-KR" altLang="en-US"/>
          </a:p>
          <a:p>
            <a:pPr>
              <a:defRPr/>
            </a:pPr>
            <a:r>
              <a:rPr lang="ko-KR" altLang="en-US"/>
              <a:t>생성해주기 위해 작성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task run()</a:t>
            </a:r>
            <a:r>
              <a:rPr lang="ko-KR" altLang="en-US"/>
              <a:t>으로 </a:t>
            </a:r>
            <a:r>
              <a:rPr lang="en-US" altLang="ko-KR"/>
              <a:t>Generator </a:t>
            </a:r>
            <a:r>
              <a:rPr lang="ko-KR" altLang="en-US"/>
              <a:t>동작을 수행할 수 있게 작성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event</a:t>
            </a:r>
            <a:r>
              <a:rPr lang="ko-KR" altLang="en-US"/>
              <a:t>를 받을 때까지 대기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l="3100" t="8330" r="3490" b="7480"/>
          <a:stretch>
            <a:fillRect/>
          </a:stretch>
        </p:blipFill>
        <p:spPr>
          <a:xfrm>
            <a:off x="205829" y="1366470"/>
            <a:ext cx="6314001" cy="4125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385</ep:Words>
  <ep:PresentationFormat>화면 슬라이드 쇼(4:3)</ep:PresentationFormat>
  <ep:Paragraphs>100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System Verilog Testbench 작성법</vt:lpstr>
      <vt:lpstr>목차</vt:lpstr>
      <vt:lpstr>구조</vt:lpstr>
      <vt:lpstr>Generator</vt:lpstr>
      <vt:lpstr>Interface</vt:lpstr>
      <vt:lpstr>Monitor</vt:lpstr>
      <vt:lpstr>Mailbox</vt:lpstr>
      <vt:lpstr>코드 구조, 문법</vt:lpstr>
      <vt:lpstr>코드 구조, 문법</vt:lpstr>
      <vt:lpstr>코드 구조, 문법</vt:lpstr>
      <vt:lpstr>코드 구조, 문법</vt:lpstr>
      <vt:lpstr>코드 구조, 문법</vt:lpstr>
      <vt:lpstr>코드 구조, 문법</vt:lpstr>
      <vt:lpstr>코드 구조, 문법</vt:lpstr>
      <vt:lpstr>코드 구조, 문법</vt:lpstr>
      <vt:lpstr>코드 구조, 문법</vt:lpstr>
      <vt:lpstr>Report 메세지</vt:lpstr>
      <vt:lpstr>주의할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2025-04-24T11:24:59.349</dcterms:created>
  <dc:creator>ASUS</dc:creator>
  <cp:lastModifiedBy>ASUS</cp:lastModifiedBy>
  <dcterms:modified xsi:type="dcterms:W3CDTF">2025-04-24T13:37:05.245</dcterms:modified>
  <cp:revision>10</cp:revision>
  <dc:title>System Verilog Testbench 작성법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