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710" r:id="rId1"/>
  </p:sldMasterIdLst>
  <p:notesMasterIdLst>
    <p:notesMasterId r:id="rId2"/>
  </p:notesMasterIdLst>
  <p:sldIdLst>
    <p:sldId id="256" r:id="rId3"/>
    <p:sldId id="257" r:id="rId4"/>
    <p:sldId id="259" r:id="rId5"/>
    <p:sldId id="299" r:id="rId6"/>
    <p:sldId id="300" r:id="rId7"/>
    <p:sldId id="303" r:id="rId8"/>
    <p:sldId id="301" r:id="rId9"/>
    <p:sldId id="304" r:id="rId10"/>
    <p:sldId id="305" r:id="rId11"/>
    <p:sldId id="306" r:id="rId12"/>
    <p:sldId id="307" r:id="rId13"/>
    <p:sldId id="261" r:id="rId14"/>
    <p:sldId id="291" r:id="rId15"/>
    <p:sldId id="270" r:id="rId16"/>
    <p:sldId id="292" r:id="rId17"/>
    <p:sldId id="293" r:id="rId18"/>
    <p:sldId id="282" r:id="rId19"/>
    <p:sldId id="294" r:id="rId20"/>
    <p:sldId id="283" r:id="rId21"/>
    <p:sldId id="295" r:id="rId22"/>
    <p:sldId id="284" r:id="rId23"/>
    <p:sldId id="296" r:id="rId24"/>
    <p:sldId id="285" r:id="rId25"/>
    <p:sldId id="297" r:id="rId26"/>
    <p:sldId id="286" r:id="rId27"/>
    <p:sldId id="287" r:id="rId28"/>
    <p:sldId id="288" r:id="rId29"/>
    <p:sldId id="298" r:id="rId30"/>
    <p:sldId id="280" r:id="rId31"/>
    <p:sldId id="281" r:id="rId32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355324B-4136-4D31-911F-1FA9F939DB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081" autoAdjust="0"/>
    <p:restoredTop sz="90354" autoAdjust="0"/>
  </p:normalViewPr>
  <p:slideViewPr>
    <p:cSldViewPr snapToGrid="0" snapToObjects="1">
      <p:cViewPr varScale="1">
        <p:scale>
          <a:sx n="100" d="100"/>
          <a:sy n="100" d="100"/>
        </p:scale>
        <p:origin x="822" y="78"/>
      </p:cViewPr>
      <p:guideLst>
        <p:guide orient="horz" pos="2158"/>
        <p:guide pos="31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6" name="Google Shape;86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8" name="Google Shape;148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294" name="Google Shape;294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47" name="Google Shape;44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맑은 고딕"/>
              <a:buNone/>
              <a:defRPr/>
            </a:pPr>
            <a:r>
              <a:rPr lang="en-US" sz="180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향후 개선 방향(예: 인터페이스 개선, 추가 기능 확장)</a:t>
            </a:r>
            <a:endParaRPr lang="en-US" sz="180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8" name="Google Shape;44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/>
              <a:t>저번에 설계했던 싱글 사이클 </a:t>
            </a:r>
            <a:r>
              <a:rPr lang="en-US" altLang="ko-KR"/>
              <a:t>CPU</a:t>
            </a:r>
            <a:r>
              <a:rPr lang="ko-KR" altLang="en-US"/>
              <a:t>를 멀티 사이클 </a:t>
            </a:r>
            <a:r>
              <a:rPr lang="en-US" altLang="ko-KR"/>
              <a:t>CPU</a:t>
            </a:r>
            <a:r>
              <a:rPr lang="ko-KR" altLang="en-US"/>
              <a:t>로 업그레이드 시켰음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/>
              <a:t>이렇게 함으로써 우리는 각 명령어마다 각기 다른 처리 속도를 가지는데</a:t>
            </a:r>
            <a:endParaRPr lang="ko-KR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/>
              <a:t>낭비를 최소한으로 하는 조금 더 성능이 좋은 </a:t>
            </a:r>
            <a:r>
              <a:rPr lang="en-US" altLang="ko-KR"/>
              <a:t>CPU</a:t>
            </a:r>
            <a:r>
              <a:rPr lang="ko-KR" altLang="en-US"/>
              <a:t>로 만들었음</a:t>
            </a: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72" name="Google Shape;472;p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777382" y="-270792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51122" y="2203022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917246" y="128893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75878" y="4589463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014912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8232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82327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82327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5014912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014912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82327" y="457200"/>
            <a:ext cx="3194942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211340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82327" y="2057400"/>
            <a:ext cx="3194942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82327" y="457200"/>
            <a:ext cx="3194942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4211340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82327" y="2057400"/>
            <a:ext cx="3194942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7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7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2" y="6356350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Relationship Id="rId4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jpe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jpeg"  /><Relationship Id="rId5" Type="http://schemas.openxmlformats.org/officeDocument/2006/relationships/image" Target="../media/image9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jpeg"  /><Relationship Id="rId4" Type="http://schemas.openxmlformats.org/officeDocument/2006/relationships/image" Target="../media/image11.png"  /><Relationship Id="rId5" Type="http://schemas.openxmlformats.org/officeDocument/2006/relationships/image" Target="../media/image12.jpeg"  /><Relationship Id="rId6" Type="http://schemas.openxmlformats.org/officeDocument/2006/relationships/image" Target="../media/image13.jpeg"  /><Relationship Id="rId7" Type="http://schemas.openxmlformats.org/officeDocument/2006/relationships/image" Target="../media/image1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Relationship Id="rId4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Relationship Id="rId4" Type="http://schemas.openxmlformats.org/officeDocument/2006/relationships/image" Target="../media/image1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611523" y="2178232"/>
            <a:ext cx="8351460" cy="155364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4800" b="0" i="0" u="none" strike="noStrike" cap="none">
                <a:solidFill>
                  <a:schemeClr val="dk1"/>
                </a:solidFill>
                <a:latin typeface="나눔고딕 ExtraBold"/>
                <a:ea typeface="나눔고딕 ExtraBold"/>
              </a:rPr>
              <a:t>CPU Design and Verification</a:t>
            </a:r>
            <a:endParaRPr lang="en-US" altLang="ko-KR" sz="4800" b="0" i="0" u="none" strike="noStrike" cap="none">
              <a:solidFill>
                <a:schemeClr val="dk1"/>
              </a:solidFill>
              <a:latin typeface="나눔고딕 ExtraBold"/>
              <a:ea typeface="나눔고딕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800">
                <a:solidFill>
                  <a:srgbClr val="232f3f"/>
                </a:solidFill>
                <a:latin typeface="나눔고딕 ExtraBold"/>
                <a:ea typeface="나눔고딕 ExtraBold"/>
              </a:rPr>
              <a:t>: </a:t>
            </a:r>
            <a:r>
              <a:rPr lang="en-US" sz="4400">
                <a:solidFill>
                  <a:srgbClr val="006b99"/>
                </a:solidFill>
                <a:latin typeface="나눔고딕 ExtraBold"/>
                <a:ea typeface="나눔고딕 ExtraBold"/>
              </a:rPr>
              <a:t> </a:t>
            </a:r>
            <a:r>
              <a:rPr lang="en-US" altLang="ko-KR" sz="4400">
                <a:solidFill>
                  <a:srgbClr val="006b99"/>
                </a:solidFill>
                <a:latin typeface="나눔고딕 ExtraBold"/>
                <a:ea typeface="나눔고딕 ExtraBold"/>
              </a:rPr>
              <a:t>RISC-V_APB BUS_Peripherals</a:t>
            </a:r>
            <a:endParaRPr lang="en-US" altLang="ko-KR" sz="4400">
              <a:solidFill>
                <a:srgbClr val="006b99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11523" y="4306657"/>
            <a:ext cx="2738250" cy="54599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발표자: </a:t>
            </a: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김지환</a:t>
            </a:r>
            <a:endParaRPr lang="ko-KR" altLang="en-US" sz="3000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92" name="Google Shape;92;p13"/>
          <p:cNvPicPr/>
          <p:nvPr/>
        </p:nvPicPr>
        <p:blipFill rotWithShape="1">
          <a:blip r:embed="rId3">
            <a:alphaModFix/>
          </a:blip>
          <a:srcRect l="11830" t="15740" r="10610" b="17390"/>
          <a:stretch>
            <a:fillRect/>
          </a:stretch>
        </p:blipFill>
        <p:spPr>
          <a:xfrm>
            <a:off x="2679795" y="1504795"/>
            <a:ext cx="938214" cy="55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/>
          <p:nvPr/>
        </p:nvPicPr>
        <p:blipFill rotWithShape="1">
          <a:blip r:embed="rId4">
            <a:alphaModFix/>
          </a:blip>
          <a:srcRect l="2470" t="15700" r="2420" b="15450"/>
          <a:stretch>
            <a:fillRect/>
          </a:stretch>
        </p:blipFill>
        <p:spPr>
          <a:xfrm>
            <a:off x="573969" y="1504795"/>
            <a:ext cx="2028092" cy="48650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157603" y="1274791"/>
            <a:ext cx="239515" cy="4170867"/>
          </a:xfrm>
          <a:prstGeom prst="rect">
            <a:avLst/>
          </a:prstGeom>
          <a:solidFill>
            <a:srgbClr val="033f6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f7f7f7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95" name="Google Shape;90;p13"/>
          <p:cNvSpPr txBox="1"/>
          <p:nvPr/>
        </p:nvSpPr>
        <p:spPr>
          <a:xfrm>
            <a:off x="611523" y="4828026"/>
            <a:ext cx="4812714" cy="54214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팀원</a:t>
            </a:r>
            <a:r>
              <a:rPr 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: </a:t>
            </a: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김태민</a:t>
            </a:r>
            <a:r>
              <a:rPr lang="en-US" altLang="ko-KR" sz="3000">
                <a:solidFill>
                  <a:schemeClr val="dk1"/>
                </a:solidFill>
                <a:latin typeface="나눔고딕 ExtraBold"/>
                <a:ea typeface="나눔고딕 ExtraBold"/>
              </a:rPr>
              <a:t>,</a:t>
            </a: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 박지수</a:t>
            </a:r>
            <a:r>
              <a:rPr lang="en-US" altLang="ko-KR" sz="3000">
                <a:solidFill>
                  <a:schemeClr val="dk1"/>
                </a:solidFill>
                <a:latin typeface="나눔고딕 ExtraBold"/>
                <a:ea typeface="나눔고딕 ExtraBold"/>
              </a:rPr>
              <a:t>,</a:t>
            </a:r>
            <a:r>
              <a:rPr lang="ko-KR" altLang="en-US" sz="3000">
                <a:solidFill>
                  <a:schemeClr val="dk1"/>
                </a:solidFill>
                <a:latin typeface="나눔고딕 ExtraBold"/>
                <a:ea typeface="나눔고딕 ExtraBold"/>
              </a:rPr>
              <a:t> 함영은</a:t>
            </a:r>
            <a:endParaRPr lang="ko-KR" altLang="en-US" sz="3000">
              <a:solidFill>
                <a:schemeClr val="dk1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 rot="0"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9" name=""/>
          <p:cNvPicPr>
            <a:picLocks noChangeAspect="1"/>
          </p:cNvPicPr>
          <p:nvPr/>
        </p:nvPicPr>
        <p:blipFill rotWithShape="1">
          <a:blip r:embed="rId3"/>
          <a:srcRect l="-460" t="-210" r="-100" b="82210"/>
          <a:stretch>
            <a:fillRect/>
          </a:stretch>
        </p:blipFill>
        <p:spPr>
          <a:xfrm>
            <a:off x="465745" y="1014129"/>
            <a:ext cx="8764960" cy="882535"/>
          </a:xfrm>
          <a:prstGeom prst="rect">
            <a:avLst/>
          </a:prstGeom>
        </p:spPr>
      </p:pic>
      <p:pic>
        <p:nvPicPr>
          <p:cNvPr id="1046" name=""/>
          <p:cNvPicPr>
            <a:picLocks noChangeAspect="1"/>
          </p:cNvPicPr>
          <p:nvPr/>
        </p:nvPicPr>
        <p:blipFill rotWithShape="1">
          <a:blip r:embed="rId4"/>
          <a:srcRect l="11060" r="10600"/>
          <a:stretch>
            <a:fillRect/>
          </a:stretch>
        </p:blipFill>
        <p:spPr>
          <a:xfrm>
            <a:off x="2011502" y="2081690"/>
            <a:ext cx="5673446" cy="414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 rot="0"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9" name=""/>
          <p:cNvPicPr>
            <a:picLocks noChangeAspect="1"/>
          </p:cNvPicPr>
          <p:nvPr/>
        </p:nvPicPr>
        <p:blipFill rotWithShape="1">
          <a:blip r:embed="rId3"/>
          <a:srcRect l="-460" t="-210" r="-100" b="82210"/>
          <a:stretch>
            <a:fillRect/>
          </a:stretch>
        </p:blipFill>
        <p:spPr>
          <a:xfrm>
            <a:off x="465745" y="1014129"/>
            <a:ext cx="8764960" cy="882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16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6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63" name="Google Shape;156;p18"/>
          <p:cNvSpPr txBox="1"/>
          <p:nvPr/>
        </p:nvSpPr>
        <p:spPr>
          <a:xfrm>
            <a:off x="0" y="145458"/>
            <a:ext cx="3898325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Block Diagram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4953000" y="909604"/>
            <a:ext cx="1027339" cy="3014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R-Type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61513" y="3923171"/>
            <a:ext cx="269336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고딕 ExtraBold"/>
                <a:ea typeface="나눔고딕 ExtraBold"/>
              </a:rPr>
              <a:t>1. Rom_data -&gt; RegFile RAddr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61513" y="4254090"/>
            <a:ext cx="245932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고딕 ExtraBold"/>
                <a:ea typeface="나눔고딕 ExtraBold"/>
              </a:rPr>
              <a:t>2. RegFile Rdata1, 2 -&gt; ALU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1513" y="4598428"/>
            <a:ext cx="200728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고딕 ExtraBold"/>
                <a:ea typeface="나눔고딕 ExtraBold"/>
              </a:rPr>
              <a:t>3. ALU -&gt; 5x1 wdMux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61513" y="4942766"/>
            <a:ext cx="287931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고딕 ExtraBold"/>
                <a:ea typeface="나눔고딕 ExtraBold"/>
              </a:rPr>
              <a:t>4. 5x1 wdMux -&gt; RegFile WData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R-Type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R-Type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L-Type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L-Type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I-Type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3551464" y="0"/>
            <a:ext cx="7497535" cy="6858000"/>
          </a:xfrm>
          <a:prstGeom prst="rect">
            <a:avLst/>
          </a:prstGeom>
          <a:solidFill>
            <a:srgbClr val="033f63"/>
          </a:solidFill>
          <a:ln w="1905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51334" y="1121524"/>
            <a:ext cx="2950950" cy="5720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rgbClr val="033f6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200">
              <a:solidFill>
                <a:srgbClr val="033f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5299796" y="1212841"/>
            <a:ext cx="328221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lang="en-US" altLang="ko-KR" sz="2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5299796" y="3903469"/>
            <a:ext cx="4365058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Waveform of Peripherals</a:t>
            </a:r>
            <a:endParaRPr lang="en-US" altLang="ko-KR" sz="2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5299796" y="5234496"/>
            <a:ext cx="3282217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lang="en-US" altLang="ko-KR" sz="2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4396570" y="1121524"/>
            <a:ext cx="132993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sz="3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4396570" y="3812152"/>
            <a:ext cx="132993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3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4396570" y="5143179"/>
            <a:ext cx="132993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3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389436" y="1755922"/>
            <a:ext cx="792000" cy="177823"/>
          </a:xfrm>
          <a:prstGeom prst="rect">
            <a:avLst/>
          </a:prstGeom>
          <a:solidFill>
            <a:srgbClr val="033f6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>
              <a:solidFill>
                <a:srgbClr val="033f63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13" name="Google Shape;105;p14"/>
          <p:cNvSpPr/>
          <p:nvPr/>
        </p:nvSpPr>
        <p:spPr>
          <a:xfrm>
            <a:off x="5299796" y="2486518"/>
            <a:ext cx="4054243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ABP BUS Specification</a:t>
            </a:r>
            <a:endParaRPr lang="en-US" altLang="ko-KR" sz="2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09;p14"/>
          <p:cNvSpPr/>
          <p:nvPr/>
        </p:nvSpPr>
        <p:spPr>
          <a:xfrm>
            <a:off x="4396570" y="2395200"/>
            <a:ext cx="132993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3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I-Type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S-Type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S-Type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B-Type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B-Type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</a:rPr>
              <a:t>LU</a:t>
            </a: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AU-Type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J, JL-Type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/>
        </p:nvSpPr>
        <p:spPr>
          <a:xfrm>
            <a:off x="182536" y="972028"/>
            <a:ext cx="2445325" cy="52318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</a:rPr>
              <a:t>U, J</a:t>
            </a:r>
            <a:r>
              <a:rPr lang="en-US" altLang="ko-KR" sz="2800">
                <a:solidFill>
                  <a:srgbClr val="006b99"/>
                </a:solidFill>
                <a:latin typeface="Arial"/>
                <a:ea typeface="Arial"/>
                <a:cs typeface="Arial"/>
                <a:sym typeface="Arial"/>
              </a:rPr>
              <a:t>-Type</a:t>
            </a:r>
            <a:endParaRPr lang="en-US" altLang="ko-KR" sz="2800">
              <a:solidFill>
                <a:srgbClr val="006b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156;p18"/>
          <p:cNvSpPr txBox="1"/>
          <p:nvPr/>
        </p:nvSpPr>
        <p:spPr>
          <a:xfrm>
            <a:off x="-484710" y="-1212672"/>
            <a:ext cx="4374574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316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317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318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03. Waveform by type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471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472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473" name="Google Shape;156;p18"/>
          <p:cNvSpPr txBox="1"/>
          <p:nvPr/>
        </p:nvSpPr>
        <p:spPr>
          <a:xfrm>
            <a:off x="0" y="145458"/>
            <a:ext cx="4728361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r>
              <a:rPr lang="ko-KR" alt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 rot="0"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7" name=""/>
          <p:cNvPicPr>
            <a:picLocks noChangeAspect="1"/>
          </p:cNvPicPr>
          <p:nvPr/>
        </p:nvPicPr>
        <p:blipFill rotWithShape="1">
          <a:blip r:embed="rId3"/>
          <a:srcRect l="4930" t="10490" r="3620" b="51460"/>
          <a:stretch>
            <a:fillRect/>
          </a:stretch>
        </p:blipFill>
        <p:spPr>
          <a:xfrm>
            <a:off x="561473" y="1647319"/>
            <a:ext cx="6384341" cy="1992233"/>
          </a:xfrm>
          <a:prstGeom prst="rect">
            <a:avLst/>
          </a:prstGeom>
        </p:spPr>
      </p:pic>
      <p:pic>
        <p:nvPicPr>
          <p:cNvPr id="1038" name=""/>
          <p:cNvPicPr>
            <a:picLocks noChangeAspect="1"/>
          </p:cNvPicPr>
          <p:nvPr/>
        </p:nvPicPr>
        <p:blipFill rotWithShape="1">
          <a:blip r:embed="rId4"/>
          <a:srcRect l="5700" t="49850" r="3620" b="10090"/>
          <a:stretch>
            <a:fillRect/>
          </a:stretch>
        </p:blipFill>
        <p:spPr>
          <a:xfrm>
            <a:off x="2927684" y="4169982"/>
            <a:ext cx="6787815" cy="2248926"/>
          </a:xfrm>
          <a:prstGeom prst="rect">
            <a:avLst/>
          </a:prstGeom>
        </p:spPr>
      </p:pic>
      <p:pic>
        <p:nvPicPr>
          <p:cNvPr id="1039" name=""/>
          <p:cNvPicPr>
            <a:picLocks noChangeAspect="1"/>
          </p:cNvPicPr>
          <p:nvPr/>
        </p:nvPicPr>
        <p:blipFill rotWithShape="1">
          <a:blip r:embed="rId5"/>
          <a:srcRect l="17150" t="2120" r="57570" b="89510"/>
          <a:stretch>
            <a:fillRect/>
          </a:stretch>
        </p:blipFill>
        <p:spPr>
          <a:xfrm>
            <a:off x="2446420" y="1073386"/>
            <a:ext cx="2312020" cy="573933"/>
          </a:xfrm>
          <a:prstGeom prst="rect">
            <a:avLst/>
          </a:prstGeom>
        </p:spPr>
      </p:pic>
      <p:sp>
        <p:nvSpPr>
          <p:cNvPr id="1040" name=""/>
          <p:cNvSpPr/>
          <p:nvPr/>
        </p:nvSpPr>
        <p:spPr>
          <a:xfrm>
            <a:off x="1032710" y="4561973"/>
            <a:ext cx="1413710" cy="95250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pic>
        <p:nvPicPr>
          <p:cNvPr id="1041" name=""/>
          <p:cNvPicPr>
            <a:picLocks noChangeAspect="1"/>
          </p:cNvPicPr>
          <p:nvPr/>
        </p:nvPicPr>
        <p:blipFill rotWithShape="1">
          <a:blip r:embed="rId6"/>
          <a:srcRect l="50000" t="2120" r="15130" b="89510"/>
          <a:stretch>
            <a:fillRect/>
          </a:stretch>
        </p:blipFill>
        <p:spPr>
          <a:xfrm>
            <a:off x="4953000" y="3749842"/>
            <a:ext cx="3188369" cy="5739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/>
          <p:nvPr/>
        </p:nvSpPr>
        <p:spPr>
          <a:xfrm>
            <a:off x="-1143000" y="0"/>
            <a:ext cx="12192000" cy="6858000"/>
          </a:xfrm>
          <a:prstGeom prst="rect">
            <a:avLst/>
          </a:prstGeom>
          <a:solidFill>
            <a:srgbClr val="033F63"/>
          </a:solidFill>
          <a:ln w="1905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-929751" y="0"/>
            <a:ext cx="11765503" cy="6858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7F7F7"/>
            </a:solidFill>
            <a:prstDash val="solid"/>
            <a:miter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1537548" y="1700139"/>
            <a:ext cx="6816538" cy="3424121"/>
          </a:xfrm>
          <a:prstGeom prst="rect">
            <a:avLst/>
          </a:prstGeom>
          <a:solidFill>
            <a:srgbClr val="033F63"/>
          </a:solidFill>
          <a:ln w="19050" cap="flat" cmpd="sng">
            <a:solidFill>
              <a:schemeClr val="dk1"/>
            </a:solidFill>
            <a:prstDash val="solid"/>
            <a:miter/>
            <a:headEnd w="sm" len="sm"/>
            <a:tailEnd w="sm" len="sm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477" name="Google Shape;477;p38"/>
          <p:cNvSpPr txBox="1"/>
          <p:nvPr/>
        </p:nvSpPr>
        <p:spPr>
          <a:xfrm>
            <a:off x="1537547" y="2907050"/>
            <a:ext cx="6816539" cy="10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6000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 rot="0"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1090" y="2908788"/>
            <a:ext cx="2875090" cy="1432605"/>
          </a:xfrm>
          <a:prstGeom prst="rect">
            <a:avLst/>
          </a:prstGeom>
        </p:spPr>
      </p:pic>
      <p:pic>
        <p:nvPicPr>
          <p:cNvPr id="1034" name=""/>
          <p:cNvPicPr>
            <a:picLocks noChangeAspect="1"/>
          </p:cNvPicPr>
          <p:nvPr/>
        </p:nvPicPr>
        <p:blipFill rotWithShape="1">
          <a:blip r:embed="rId4"/>
          <a:srcRect t="19220" r="47640"/>
          <a:stretch>
            <a:fillRect/>
          </a:stretch>
        </p:blipFill>
        <p:spPr>
          <a:xfrm>
            <a:off x="3186181" y="1765100"/>
            <a:ext cx="4563933" cy="3960614"/>
          </a:xfrm>
          <a:prstGeom prst="rect">
            <a:avLst/>
          </a:prstGeom>
        </p:spPr>
      </p:pic>
      <p:pic>
        <p:nvPicPr>
          <p:cNvPr id="1035" name=""/>
          <p:cNvPicPr>
            <a:picLocks noChangeAspect="1"/>
          </p:cNvPicPr>
          <p:nvPr/>
        </p:nvPicPr>
        <p:blipFill rotWithShape="1">
          <a:blip r:embed="rId5"/>
          <a:srcRect l="41920" t="7540" r="30490" b="6090"/>
          <a:stretch>
            <a:fillRect/>
          </a:stretch>
        </p:blipFill>
        <p:spPr>
          <a:xfrm>
            <a:off x="7584908" y="1908416"/>
            <a:ext cx="1874919" cy="3673981"/>
          </a:xfrm>
          <a:prstGeom prst="rect">
            <a:avLst/>
          </a:prstGeom>
        </p:spPr>
      </p:pic>
      <p:sp>
        <p:nvSpPr>
          <p:cNvPr id="1036" name="Google Shape;297;p27"/>
          <p:cNvSpPr txBox="1"/>
          <p:nvPr/>
        </p:nvSpPr>
        <p:spPr>
          <a:xfrm>
            <a:off x="311090" y="1032185"/>
            <a:ext cx="2445325" cy="5119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나눔고딕 ExtraBold"/>
                <a:ea typeface="나눔고딕 ExtraBold"/>
              </a:rPr>
              <a:t>Project Goal</a:t>
            </a:r>
            <a:endParaRPr lang="en-US" altLang="ko-KR" sz="2800">
              <a:solidFill>
                <a:srgbClr val="006b99"/>
              </a:solidFill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 rot="0"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297;p27"/>
          <p:cNvSpPr txBox="1"/>
          <p:nvPr/>
        </p:nvSpPr>
        <p:spPr>
          <a:xfrm>
            <a:off x="311091" y="1032185"/>
            <a:ext cx="2845286" cy="94708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800">
                <a:solidFill>
                  <a:srgbClr val="006b99"/>
                </a:solidFill>
                <a:latin typeface="나눔고딕 ExtraBold"/>
                <a:ea typeface="나눔고딕 ExtraBold"/>
              </a:rPr>
              <a:t>Main Contents</a:t>
            </a:r>
            <a:endParaRPr lang="en-US" altLang="ko-KR" sz="2800">
              <a:solidFill>
                <a:srgbClr val="006b99"/>
              </a:solidFill>
              <a:latin typeface="나눔고딕 ExtraBold"/>
              <a:ea typeface="나눔고딕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800">
              <a:solidFill>
                <a:srgbClr val="006b99"/>
              </a:solidFill>
              <a:latin typeface="나눔고딕 ExtraBold"/>
              <a:ea typeface="나눔고딕 ExtraBold"/>
            </a:endParaRPr>
          </a:p>
        </p:txBody>
      </p:sp>
      <p:pic>
        <p:nvPicPr>
          <p:cNvPr id="1036" name=""/>
          <p:cNvPicPr>
            <a:picLocks noChangeAspect="1"/>
          </p:cNvPicPr>
          <p:nvPr/>
        </p:nvPicPr>
        <p:blipFill rotWithShape="1">
          <a:blip r:embed="rId3"/>
          <a:srcRect t="19220" r="47640"/>
          <a:stretch>
            <a:fillRect/>
          </a:stretch>
        </p:blipFill>
        <p:spPr>
          <a:xfrm>
            <a:off x="874410" y="1886418"/>
            <a:ext cx="4563933" cy="3960614"/>
          </a:xfrm>
          <a:prstGeom prst="rect">
            <a:avLst/>
          </a:prstGeom>
        </p:spPr>
      </p:pic>
      <p:pic>
        <p:nvPicPr>
          <p:cNvPr id="1037" name=""/>
          <p:cNvPicPr>
            <a:picLocks noChangeAspect="1"/>
          </p:cNvPicPr>
          <p:nvPr/>
        </p:nvPicPr>
        <p:blipFill rotWithShape="1">
          <a:blip r:embed="rId4"/>
          <a:srcRect l="41920" t="7540" r="30490" b="6090"/>
          <a:stretch>
            <a:fillRect/>
          </a:stretch>
        </p:blipFill>
        <p:spPr>
          <a:xfrm>
            <a:off x="6805445" y="2029735"/>
            <a:ext cx="1874919" cy="3673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 rot="0"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3898325" cy="57393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01. Introduction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3795" y="1089860"/>
            <a:ext cx="3887704" cy="1790700"/>
          </a:xfrm>
          <a:prstGeom prst="rect">
            <a:avLst/>
          </a:prstGeom>
        </p:spPr>
      </p:pic>
      <p:pic>
        <p:nvPicPr>
          <p:cNvPr id="10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11926" y="1285875"/>
            <a:ext cx="2143125" cy="2143125"/>
          </a:xfrm>
          <a:prstGeom prst="rect">
            <a:avLst/>
          </a:prstGeom>
        </p:spPr>
      </p:pic>
      <p:pic>
        <p:nvPicPr>
          <p:cNvPr id="1040" name=""/>
          <p:cNvPicPr>
            <a:picLocks noChangeAspect="1"/>
          </p:cNvPicPr>
          <p:nvPr/>
        </p:nvPicPr>
        <p:blipFill rotWithShape="1">
          <a:blip r:embed="rId5"/>
          <a:srcRect l="5410" t="17850" r="5950" b="19470"/>
          <a:stretch>
            <a:fillRect/>
          </a:stretch>
        </p:blipFill>
        <p:spPr>
          <a:xfrm>
            <a:off x="5976638" y="5256811"/>
            <a:ext cx="1643360" cy="1162096"/>
          </a:xfrm>
          <a:prstGeom prst="rect">
            <a:avLst/>
          </a:prstGeom>
        </p:spPr>
      </p:pic>
      <p:pic>
        <p:nvPicPr>
          <p:cNvPr id="10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25295" y="3581915"/>
            <a:ext cx="2189407" cy="1674896"/>
          </a:xfrm>
          <a:prstGeom prst="rect">
            <a:avLst/>
          </a:prstGeom>
        </p:spPr>
      </p:pic>
      <p:pic>
        <p:nvPicPr>
          <p:cNvPr id="10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95645" y="4142447"/>
            <a:ext cx="2987843" cy="1872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26465" y="2436974"/>
            <a:ext cx="3663696" cy="2464468"/>
          </a:xfrm>
          <a:prstGeom prst="rect">
            <a:avLst/>
          </a:prstGeom>
        </p:spPr>
      </p:pic>
      <p:grpSp>
        <p:nvGrpSpPr>
          <p:cNvPr id="128" name="Google Shape;128;p16"/>
          <p:cNvGrpSpPr/>
          <p:nvPr/>
        </p:nvGrpSpPr>
        <p:grpSpPr>
          <a:xfrm rot="0"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9" name=""/>
          <p:cNvPicPr>
            <a:picLocks noChangeAspect="1"/>
          </p:cNvPicPr>
          <p:nvPr/>
        </p:nvPicPr>
        <p:blipFill rotWithShape="1">
          <a:blip r:embed="rId4"/>
          <a:srcRect l="-460" t="-210" r="-100" b="82210"/>
          <a:stretch>
            <a:fillRect/>
          </a:stretch>
        </p:blipFill>
        <p:spPr>
          <a:xfrm>
            <a:off x="465745" y="1014129"/>
            <a:ext cx="8764960" cy="882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6105" y="1896664"/>
            <a:ext cx="9024239" cy="4365476"/>
          </a:xfrm>
          <a:prstGeom prst="rect">
            <a:avLst/>
          </a:prstGeom>
        </p:spPr>
      </p:pic>
      <p:grpSp>
        <p:nvGrpSpPr>
          <p:cNvPr id="128" name="Google Shape;128;p16"/>
          <p:cNvGrpSpPr/>
          <p:nvPr/>
        </p:nvGrpSpPr>
        <p:grpSpPr>
          <a:xfrm rot="0"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9" name=""/>
          <p:cNvPicPr>
            <a:picLocks noChangeAspect="1"/>
          </p:cNvPicPr>
          <p:nvPr/>
        </p:nvPicPr>
        <p:blipFill rotWithShape="1">
          <a:blip r:embed="rId4"/>
          <a:srcRect l="-460" t="-210" r="-100" b="82210"/>
          <a:stretch>
            <a:fillRect/>
          </a:stretch>
        </p:blipFill>
        <p:spPr>
          <a:xfrm>
            <a:off x="465745" y="1014129"/>
            <a:ext cx="8764960" cy="882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 rot="0">
            <a:off x="6655051" y="6418908"/>
            <a:ext cx="3250949" cy="439092"/>
            <a:chOff x="8941051" y="6427960"/>
            <a:chExt cx="3250949" cy="439092"/>
          </a:xfrm>
        </p:grpSpPr>
        <p:sp>
          <p:nvSpPr>
            <p:cNvPr id="129" name="Google Shape;129;p16"/>
            <p:cNvSpPr/>
            <p:nvPr/>
          </p:nvSpPr>
          <p:spPr>
            <a:xfrm>
              <a:off x="9252642" y="6699563"/>
              <a:ext cx="2939358" cy="167489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8941051" y="6427960"/>
              <a:ext cx="537171" cy="439092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grpSp>
        <p:nvGrpSpPr>
          <p:cNvPr id="138" name="Google Shape;153;p18"/>
          <p:cNvGrpSpPr/>
          <p:nvPr/>
        </p:nvGrpSpPr>
        <p:grpSpPr>
          <a:xfrm rot="0">
            <a:off x="0" y="0"/>
            <a:ext cx="9906000" cy="864850"/>
            <a:chOff x="0" y="0"/>
            <a:chExt cx="12192001" cy="1176950"/>
          </a:xfrm>
        </p:grpSpPr>
        <p:sp>
          <p:nvSpPr>
            <p:cNvPr id="139" name="Google Shape;154;p18"/>
            <p:cNvSpPr/>
            <p:nvPr/>
          </p:nvSpPr>
          <p:spPr>
            <a:xfrm>
              <a:off x="0" y="0"/>
              <a:ext cx="12192000" cy="1176950"/>
            </a:xfrm>
            <a:prstGeom prst="rect">
              <a:avLst/>
            </a:prstGeom>
            <a:solidFill>
              <a:srgbClr val="033f63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40" name="Google Shape;155;p18"/>
            <p:cNvSpPr/>
            <p:nvPr/>
          </p:nvSpPr>
          <p:spPr>
            <a:xfrm flipH="1">
              <a:off x="11653319" y="0"/>
              <a:ext cx="538682" cy="1176950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</p:grpSp>
      <p:sp>
        <p:nvSpPr>
          <p:cNvPr id="141" name="Google Shape;156;p18"/>
          <p:cNvSpPr txBox="1"/>
          <p:nvPr/>
        </p:nvSpPr>
        <p:spPr>
          <a:xfrm>
            <a:off x="0" y="145458"/>
            <a:ext cx="5652930" cy="57651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02. APB Bus Specification</a:t>
            </a:r>
            <a:endParaRPr lang="en-US" altLang="ko-KR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9" name=""/>
          <p:cNvPicPr>
            <a:picLocks noChangeAspect="1"/>
          </p:cNvPicPr>
          <p:nvPr/>
        </p:nvPicPr>
        <p:blipFill rotWithShape="1">
          <a:blip r:embed="rId3"/>
          <a:srcRect l="-460" t="-210" r="-100" b="82210"/>
          <a:stretch>
            <a:fillRect/>
          </a:stretch>
        </p:blipFill>
        <p:spPr>
          <a:xfrm>
            <a:off x="465745" y="1014129"/>
            <a:ext cx="8764960" cy="882535"/>
          </a:xfrm>
          <a:prstGeom prst="rect">
            <a:avLst/>
          </a:prstGeom>
        </p:spPr>
      </p:pic>
      <p:pic>
        <p:nvPicPr>
          <p:cNvPr id="10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3925" y="2485523"/>
            <a:ext cx="7848599" cy="262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167</ep:Words>
  <ep:PresentationFormat>A4 용지(210x297mm)</ep:PresentationFormat>
  <ep:Paragraphs>62</ep:Paragraphs>
  <ep:Slides>30</ep:Slides>
  <ep:Notes>30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kccistc</dc:creator>
  <cp:lastModifiedBy>ASUS</cp:lastModifiedBy>
  <dcterms:modified xsi:type="dcterms:W3CDTF">2025-05-05T17:59:09.022</dcterms:modified>
  <cp:revision>104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