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710" r:id="rId1"/>
  </p:sldMasterIdLst>
  <p:notesMasterIdLst>
    <p:notesMasterId r:id="rId27"/>
  </p:notesMasterIdLst>
  <p:sldIdLst>
    <p:sldId id="256" r:id="rId2"/>
    <p:sldId id="257" r:id="rId3"/>
    <p:sldId id="259" r:id="rId4"/>
    <p:sldId id="299" r:id="rId5"/>
    <p:sldId id="309" r:id="rId6"/>
    <p:sldId id="300" r:id="rId7"/>
    <p:sldId id="303" r:id="rId8"/>
    <p:sldId id="301" r:id="rId9"/>
    <p:sldId id="304" r:id="rId10"/>
    <p:sldId id="305" r:id="rId11"/>
    <p:sldId id="306" r:id="rId12"/>
    <p:sldId id="307" r:id="rId13"/>
    <p:sldId id="308" r:id="rId14"/>
    <p:sldId id="261" r:id="rId15"/>
    <p:sldId id="310" r:id="rId16"/>
    <p:sldId id="311" r:id="rId17"/>
    <p:sldId id="313" r:id="rId18"/>
    <p:sldId id="312" r:id="rId19"/>
    <p:sldId id="314" r:id="rId20"/>
    <p:sldId id="315" r:id="rId21"/>
    <p:sldId id="291" r:id="rId22"/>
    <p:sldId id="288" r:id="rId23"/>
    <p:sldId id="298" r:id="rId24"/>
    <p:sldId id="280" r:id="rId25"/>
    <p:sldId id="281" r:id="rId26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1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3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55324B-4136-4D31-911F-1FA9F939DBA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81" autoAdjust="0"/>
    <p:restoredTop sz="90354" autoAdjust="0"/>
  </p:normalViewPr>
  <p:slideViewPr>
    <p:cSldViewPr snapToGrid="0" snapToObjects="1">
      <p:cViewPr varScale="1">
        <p:scale>
          <a:sx n="75" d="100"/>
          <a:sy n="75" d="100"/>
        </p:scale>
        <p:origin x="1128" y="78"/>
      </p:cViewPr>
      <p:guideLst>
        <p:guide orient="horz" pos="2158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86" name="Google Shape;86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en-US" altLang="ko-KR"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en-US" altLang="ko-KR"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en-US" altLang="ko-KR"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dirty="0" err="1" smtClean="0"/>
              <a:t>페리페럴</a:t>
            </a:r>
            <a:r>
              <a:rPr lang="ko-KR" altLang="en-US" dirty="0" smtClean="0"/>
              <a:t> 설명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시뮬레이션 결과</a:t>
            </a:r>
            <a:r>
              <a:rPr lang="en-US" altLang="ko-KR" dirty="0" smtClean="0"/>
              <a:t>, C </a:t>
            </a:r>
            <a:r>
              <a:rPr lang="ko-KR" altLang="en-US" dirty="0" smtClean="0"/>
              <a:t>코드로 동작 시키는 거 리뷰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동작 영상</a:t>
            </a:r>
            <a:endParaRPr lang="en-US" altLang="ko-KR" dirty="0"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82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48" name="Google Shape;148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48" name="Google Shape;148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887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48" name="Google Shape;148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5089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48" name="Google Shape;148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6987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48" name="Google Shape;148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4068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48" name="Google Shape;148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906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48" name="Google Shape;148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1009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47" name="Google Shape;44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맑은 고딕"/>
              <a:buNone/>
              <a:defRPr/>
            </a:pPr>
            <a:r>
              <a:rPr lang="en-US" sz="18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향후 개선 방향(예: 인터페이스 개선, 추가 기능 확장)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8" name="Google Shape;448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  <p:sp>
        <p:nvSpPr>
          <p:cNvPr id="472" name="Google Shape;472;p2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/>
              <a:t>저번에 설계했던 싱글 사이클 </a:t>
            </a:r>
            <a:r>
              <a:rPr lang="en-US" altLang="ko-KR"/>
              <a:t>CPU</a:t>
            </a:r>
            <a:r>
              <a:rPr lang="ko-KR" altLang="en-US"/>
              <a:t>를 멀티 사이클 </a:t>
            </a:r>
            <a:r>
              <a:rPr lang="en-US" altLang="ko-KR"/>
              <a:t>CPU</a:t>
            </a:r>
            <a:r>
              <a:rPr lang="ko-KR" altLang="en-US"/>
              <a:t>로 업그레이드 시켰음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/>
              <a:t>이렇게 함으로써 우리는 각 명령어마다 각기 다른 처리 속도를 가지는데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/>
              <a:t>낭비를 최소한으로 하는 조금 더 성능이 좋은 </a:t>
            </a:r>
            <a:r>
              <a:rPr lang="en-US" altLang="ko-KR"/>
              <a:t>CPU</a:t>
            </a:r>
            <a:r>
              <a:rPr lang="ko-KR" altLang="en-US"/>
              <a:t>로 만들었음</a:t>
            </a:r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ko-KR" altLang="en-US"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ko-KR" altLang="en-US"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83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ko-KR" altLang="en-US"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ko-KR" altLang="en-US"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ko-KR" altLang="en-US"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en-US" altLang="ko-KR"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81037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777382" y="-270792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51122" y="2203022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917246" y="128893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75878" y="1709738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75878" y="4589463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81037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5014912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82327" y="365125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82327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82327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5014912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5014912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82327" y="457200"/>
            <a:ext cx="3194942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211340" y="987425"/>
            <a:ext cx="5014912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82327" y="2057400"/>
            <a:ext cx="3194942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82327" y="457200"/>
            <a:ext cx="3194942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4211340" y="987425"/>
            <a:ext cx="5014912" cy="48736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82327" y="2057400"/>
            <a:ext cx="3194942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1037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ransition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611523" y="2178232"/>
            <a:ext cx="8351460" cy="15696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4800" b="0" i="0" u="none" strike="noStrike" cap="none" dirty="0">
                <a:solidFill>
                  <a:schemeClr val="dk1"/>
                </a:solidFill>
                <a:latin typeface="나눔고딕 ExtraBold"/>
                <a:ea typeface="나눔고딕 ExtraBold"/>
              </a:rPr>
              <a:t>CPU Design and Verification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800" dirty="0">
                <a:solidFill>
                  <a:srgbClr val="232F3F"/>
                </a:solidFill>
                <a:latin typeface="나눔고딕 ExtraBold"/>
                <a:ea typeface="나눔고딕 ExtraBold"/>
              </a:rPr>
              <a:t>: </a:t>
            </a:r>
            <a:r>
              <a:rPr lang="en-US" sz="4400" dirty="0">
                <a:solidFill>
                  <a:srgbClr val="006B99"/>
                </a:solidFill>
                <a:latin typeface="나눔고딕 ExtraBold"/>
                <a:ea typeface="나눔고딕 ExtraBold"/>
              </a:rPr>
              <a:t> </a:t>
            </a:r>
            <a:r>
              <a:rPr lang="en-US" sz="4400" dirty="0" smtClean="0">
                <a:solidFill>
                  <a:srgbClr val="006B99"/>
                </a:solidFill>
                <a:latin typeface="나눔고딕 ExtraBold"/>
                <a:ea typeface="나눔고딕 ExtraBold"/>
              </a:rPr>
              <a:t>Vehicle</a:t>
            </a:r>
            <a:r>
              <a:rPr lang="en-US" altLang="ko-KR" sz="4400" dirty="0" smtClean="0">
                <a:solidFill>
                  <a:srgbClr val="006B99"/>
                </a:solidFill>
                <a:latin typeface="나눔고딕 ExtraBold"/>
                <a:ea typeface="나눔고딕 ExtraBold"/>
              </a:rPr>
              <a:t> Application</a:t>
            </a:r>
            <a:endParaRPr lang="en-US" altLang="ko-KR" sz="4400" dirty="0">
              <a:solidFill>
                <a:srgbClr val="006B99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11523" y="4306657"/>
            <a:ext cx="2738250" cy="54599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000">
                <a:solidFill>
                  <a:schemeClr val="dk1"/>
                </a:solidFill>
                <a:latin typeface="나눔고딕 ExtraBold"/>
                <a:ea typeface="나눔고딕 ExtraBold"/>
              </a:rPr>
              <a:t>발표자: </a:t>
            </a:r>
            <a:r>
              <a:rPr lang="ko-KR" altLang="en-US" sz="3000">
                <a:solidFill>
                  <a:schemeClr val="dk1"/>
                </a:solidFill>
                <a:latin typeface="나눔고딕 ExtraBold"/>
                <a:ea typeface="나눔고딕 ExtraBold"/>
              </a:rPr>
              <a:t>김지환</a:t>
            </a:r>
          </a:p>
        </p:txBody>
      </p:sp>
      <p:pic>
        <p:nvPicPr>
          <p:cNvPr id="92" name="Google Shape;92;p13"/>
          <p:cNvPicPr/>
          <p:nvPr/>
        </p:nvPicPr>
        <p:blipFill rotWithShape="1">
          <a:blip r:embed="rId3">
            <a:alphaModFix/>
          </a:blip>
          <a:srcRect l="11830" t="15740" r="10610" b="17390"/>
          <a:stretch>
            <a:fillRect/>
          </a:stretch>
        </p:blipFill>
        <p:spPr>
          <a:xfrm>
            <a:off x="2679795" y="1504795"/>
            <a:ext cx="938214" cy="55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/>
          <p:nvPr/>
        </p:nvPicPr>
        <p:blipFill rotWithShape="1">
          <a:blip r:embed="rId4">
            <a:alphaModFix/>
          </a:blip>
          <a:srcRect l="2470" t="15700" r="2420" b="15450"/>
          <a:stretch>
            <a:fillRect/>
          </a:stretch>
        </p:blipFill>
        <p:spPr>
          <a:xfrm>
            <a:off x="573969" y="1504795"/>
            <a:ext cx="2028092" cy="48650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/>
          <p:nvPr/>
        </p:nvSpPr>
        <p:spPr>
          <a:xfrm>
            <a:off x="157603" y="1274791"/>
            <a:ext cx="239515" cy="4170867"/>
          </a:xfrm>
          <a:prstGeom prst="rect">
            <a:avLst/>
          </a:prstGeom>
          <a:solidFill>
            <a:srgbClr val="033F6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>
              <a:solidFill>
                <a:srgbClr val="F7F7F7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5" name="Google Shape;90;p13"/>
          <p:cNvSpPr txBox="1"/>
          <p:nvPr/>
        </p:nvSpPr>
        <p:spPr>
          <a:xfrm>
            <a:off x="611523" y="4828026"/>
            <a:ext cx="4812714" cy="54214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000">
                <a:solidFill>
                  <a:schemeClr val="dk1"/>
                </a:solidFill>
                <a:latin typeface="나눔고딕 ExtraBold"/>
                <a:ea typeface="나눔고딕 ExtraBold"/>
              </a:rPr>
              <a:t>팀원</a:t>
            </a:r>
            <a:r>
              <a:rPr lang="en-US" sz="3000">
                <a:solidFill>
                  <a:schemeClr val="dk1"/>
                </a:solidFill>
                <a:latin typeface="나눔고딕 ExtraBold"/>
                <a:ea typeface="나눔고딕 ExtraBold"/>
              </a:rPr>
              <a:t>: </a:t>
            </a:r>
            <a:r>
              <a:rPr lang="ko-KR" altLang="en-US" sz="3000">
                <a:solidFill>
                  <a:schemeClr val="dk1"/>
                </a:solidFill>
                <a:latin typeface="나눔고딕 ExtraBold"/>
                <a:ea typeface="나눔고딕 ExtraBold"/>
              </a:rPr>
              <a:t>김태민</a:t>
            </a:r>
            <a:r>
              <a:rPr lang="en-US" altLang="ko-KR" sz="3000">
                <a:solidFill>
                  <a:schemeClr val="dk1"/>
                </a:solidFill>
                <a:latin typeface="나눔고딕 ExtraBold"/>
                <a:ea typeface="나눔고딕 ExtraBold"/>
              </a:rPr>
              <a:t>,</a:t>
            </a:r>
            <a:r>
              <a:rPr lang="ko-KR" altLang="en-US" sz="3000">
                <a:solidFill>
                  <a:schemeClr val="dk1"/>
                </a:solidFill>
                <a:latin typeface="나눔고딕 ExtraBold"/>
                <a:ea typeface="나눔고딕 ExtraBold"/>
              </a:rPr>
              <a:t> 박지수</a:t>
            </a:r>
            <a:r>
              <a:rPr lang="en-US" altLang="ko-KR" sz="3000">
                <a:solidFill>
                  <a:schemeClr val="dk1"/>
                </a:solidFill>
                <a:latin typeface="나눔고딕 ExtraBold"/>
                <a:ea typeface="나눔고딕 ExtraBold"/>
              </a:rPr>
              <a:t>,</a:t>
            </a:r>
            <a:r>
              <a:rPr lang="ko-KR" altLang="en-US" sz="3000">
                <a:solidFill>
                  <a:schemeClr val="dk1"/>
                </a:solidFill>
                <a:latin typeface="나눔고딕 ExtraBold"/>
                <a:ea typeface="나눔고딕 ExtraBold"/>
              </a:rPr>
              <a:t> 함영은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89" y="3392588"/>
            <a:ext cx="4643952" cy="2786371"/>
          </a:xfrm>
          <a:prstGeom prst="rect">
            <a:avLst/>
          </a:prstGeom>
        </p:spPr>
      </p:pic>
      <p:grpSp>
        <p:nvGrpSpPr>
          <p:cNvPr id="128" name="Google Shape;128;p16"/>
          <p:cNvGrpSpPr/>
          <p:nvPr/>
        </p:nvGrpSpPr>
        <p:grpSpPr>
          <a:xfrm>
            <a:off x="6655051" y="6418908"/>
            <a:ext cx="3250949" cy="439092"/>
            <a:chOff x="8941051" y="6427960"/>
            <a:chExt cx="3250949" cy="439092"/>
          </a:xfrm>
        </p:grpSpPr>
        <p:sp>
          <p:nvSpPr>
            <p:cNvPr id="129" name="Google Shape;129;p16"/>
            <p:cNvSpPr/>
            <p:nvPr/>
          </p:nvSpPr>
          <p:spPr>
            <a:xfrm>
              <a:off x="9252642" y="6699563"/>
              <a:ext cx="2939358" cy="167489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941051" y="6427960"/>
              <a:ext cx="537171" cy="43909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38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39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0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41" name="Google Shape;156;p18"/>
          <p:cNvSpPr txBox="1"/>
          <p:nvPr/>
        </p:nvSpPr>
        <p:spPr>
          <a:xfrm>
            <a:off x="0" y="145458"/>
            <a:ext cx="5652930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 APB Bus Specification</a:t>
            </a:r>
          </a:p>
        </p:txBody>
      </p:sp>
      <p:pic>
        <p:nvPicPr>
          <p:cNvPr id="1039" name="그림 1038"/>
          <p:cNvPicPr>
            <a:picLocks noChangeAspect="1"/>
          </p:cNvPicPr>
          <p:nvPr/>
        </p:nvPicPr>
        <p:blipFill rotWithShape="1">
          <a:blip r:embed="rId4"/>
          <a:srcRect l="-460" t="-210" r="-100" b="82210"/>
          <a:stretch>
            <a:fillRect/>
          </a:stretch>
        </p:blipFill>
        <p:spPr>
          <a:xfrm>
            <a:off x="465745" y="1014129"/>
            <a:ext cx="8764960" cy="882535"/>
          </a:xfrm>
          <a:prstGeom prst="rect">
            <a:avLst/>
          </a:prstGeom>
        </p:spPr>
      </p:pic>
      <p:pic>
        <p:nvPicPr>
          <p:cNvPr id="1043" name="그림 104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44221" y="2213523"/>
            <a:ext cx="6342939" cy="212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>
            <a:off x="6655051" y="6418908"/>
            <a:ext cx="3250949" cy="439092"/>
            <a:chOff x="8941051" y="6427960"/>
            <a:chExt cx="3250949" cy="439092"/>
          </a:xfrm>
        </p:grpSpPr>
        <p:sp>
          <p:nvSpPr>
            <p:cNvPr id="129" name="Google Shape;129;p16"/>
            <p:cNvSpPr/>
            <p:nvPr/>
          </p:nvSpPr>
          <p:spPr>
            <a:xfrm>
              <a:off x="9252642" y="6699563"/>
              <a:ext cx="2939358" cy="167489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941051" y="6427960"/>
              <a:ext cx="537171" cy="43909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38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39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0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41" name="Google Shape;156;p18"/>
          <p:cNvSpPr txBox="1"/>
          <p:nvPr/>
        </p:nvSpPr>
        <p:spPr>
          <a:xfrm>
            <a:off x="0" y="145458"/>
            <a:ext cx="5652930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 APB Bus Specification</a:t>
            </a:r>
          </a:p>
        </p:txBody>
      </p:sp>
      <p:pic>
        <p:nvPicPr>
          <p:cNvPr id="1039" name="그림 1038"/>
          <p:cNvPicPr>
            <a:picLocks noChangeAspect="1"/>
          </p:cNvPicPr>
          <p:nvPr/>
        </p:nvPicPr>
        <p:blipFill rotWithShape="1">
          <a:blip r:embed="rId3"/>
          <a:srcRect l="-460" t="-210" r="-100" b="82210"/>
          <a:stretch>
            <a:fillRect/>
          </a:stretch>
        </p:blipFill>
        <p:spPr>
          <a:xfrm>
            <a:off x="465745" y="1014129"/>
            <a:ext cx="8764960" cy="882535"/>
          </a:xfrm>
          <a:prstGeom prst="rect">
            <a:avLst/>
          </a:prstGeom>
        </p:spPr>
      </p:pic>
      <p:pic>
        <p:nvPicPr>
          <p:cNvPr id="1046" name="그림 1045"/>
          <p:cNvPicPr>
            <a:picLocks noChangeAspect="1"/>
          </p:cNvPicPr>
          <p:nvPr/>
        </p:nvPicPr>
        <p:blipFill rotWithShape="1">
          <a:blip r:embed="rId4"/>
          <a:srcRect l="11060" r="10600"/>
          <a:stretch>
            <a:fillRect/>
          </a:stretch>
        </p:blipFill>
        <p:spPr>
          <a:xfrm>
            <a:off x="2011502" y="2081690"/>
            <a:ext cx="5673446" cy="4145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39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0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41" name="Google Shape;156;p18"/>
          <p:cNvSpPr txBox="1"/>
          <p:nvPr/>
        </p:nvSpPr>
        <p:spPr>
          <a:xfrm>
            <a:off x="0" y="145458"/>
            <a:ext cx="5652930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 APB Bus Specification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88" y="1137307"/>
            <a:ext cx="5382300" cy="5285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39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0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41" name="Google Shape;156;p18"/>
          <p:cNvSpPr txBox="1"/>
          <p:nvPr/>
        </p:nvSpPr>
        <p:spPr>
          <a:xfrm>
            <a:off x="0" y="145458"/>
            <a:ext cx="5652930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 APB Bus Specification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940679"/>
              </p:ext>
            </p:extLst>
          </p:nvPr>
        </p:nvGraphicFramePr>
        <p:xfrm>
          <a:off x="1066801" y="1010308"/>
          <a:ext cx="7873998" cy="540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299">
                  <a:extLst>
                    <a:ext uri="{9D8B030D-6E8A-4147-A177-3AD203B41FA5}">
                      <a16:colId xmlns:a16="http://schemas.microsoft.com/office/drawing/2014/main" val="2163480050"/>
                    </a:ext>
                  </a:extLst>
                </a:gridCol>
                <a:gridCol w="3611033">
                  <a:extLst>
                    <a:ext uri="{9D8B030D-6E8A-4147-A177-3AD203B41FA5}">
                      <a16:colId xmlns:a16="http://schemas.microsoft.com/office/drawing/2014/main" val="4103417074"/>
                    </a:ext>
                  </a:extLst>
                </a:gridCol>
                <a:gridCol w="2624666">
                  <a:extLst>
                    <a:ext uri="{9D8B030D-6E8A-4147-A177-3AD203B41FA5}">
                      <a16:colId xmlns:a16="http://schemas.microsoft.com/office/drawing/2014/main" val="3516767848"/>
                    </a:ext>
                  </a:extLst>
                </a:gridCol>
              </a:tblGrid>
              <a:tr h="360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Bus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Boundary</a:t>
                      </a:r>
                      <a:r>
                        <a:rPr lang="en-US" altLang="ko-KR" baseline="0" dirty="0" smtClean="0"/>
                        <a:t> address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Peripheral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372689"/>
                  </a:ext>
                </a:extLst>
              </a:tr>
              <a:tr h="360573">
                <a:tc rowSpan="14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APB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0x1000 4000 ~ 0x1000 43FF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BUZZER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405177"/>
                  </a:ext>
                </a:extLst>
              </a:tr>
              <a:tr h="3605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0x1000 3C00 ~ 0x1000 3FFF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NOTHING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551185"/>
                  </a:ext>
                </a:extLst>
              </a:tr>
              <a:tr h="3605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0x1000 3800 ~ 0x1000 3BFF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TILT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463772"/>
                  </a:ext>
                </a:extLst>
              </a:tr>
              <a:tr h="3605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0x1000 3400 ~ 0x1000 37FF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UART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760665"/>
                  </a:ext>
                </a:extLst>
              </a:tr>
              <a:tr h="3605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0x1000 3000 ~ 0x1000 33FF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TIMER2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911460"/>
                  </a:ext>
                </a:extLst>
              </a:tr>
              <a:tr h="3605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0x1000 2C00 ~ 0x1000 2FFF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BLINK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329470"/>
                  </a:ext>
                </a:extLst>
              </a:tr>
              <a:tr h="3605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0x1000 2800 ~ 0x1000 2BFF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DHT-11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933243"/>
                  </a:ext>
                </a:extLst>
              </a:tr>
              <a:tr h="3605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0x1000 2400 ~ 0x1000 27FF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ULTRASONIC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589919"/>
                  </a:ext>
                </a:extLst>
              </a:tr>
              <a:tr h="3605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0x1000 2000 ~ 0x1000 23FF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FND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645748"/>
                  </a:ext>
                </a:extLst>
              </a:tr>
              <a:tr h="3605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0x1000 1C00 ~ 0x1000 1FFF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GPIOC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094606"/>
                  </a:ext>
                </a:extLst>
              </a:tr>
              <a:tr h="3605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0x1000 1800 ~ 0x1000 1BFF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GPIOB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821716"/>
                  </a:ext>
                </a:extLst>
              </a:tr>
              <a:tr h="3605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0x1000 1400 ~ 0x1000 17FF</a:t>
                      </a:r>
                      <a:endParaRPr kumimoji="0" lang="ko-KR" alt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GPIOA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508816"/>
                  </a:ext>
                </a:extLst>
              </a:tr>
              <a:tr h="3605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0x1000 1000 ~ 0x1000 13FF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TIMER1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565711"/>
                  </a:ext>
                </a:extLst>
              </a:tr>
              <a:tr h="36057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0x1000 0000 ~ 0x1000 0FFF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b="1" dirty="0" smtClean="0"/>
                        <a:t>RAM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215066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2552700" y="3467100"/>
            <a:ext cx="6502400" cy="8509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8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61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62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63" name="Google Shape;156;p18"/>
          <p:cNvSpPr txBox="1"/>
          <p:nvPr/>
        </p:nvSpPr>
        <p:spPr>
          <a:xfrm>
            <a:off x="0" y="145458"/>
            <a:ext cx="8153400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Peripherals - </a:t>
            </a:r>
            <a:r>
              <a:rPr lang="en-US" altLang="ko-KR" sz="32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UltraSonic</a:t>
            </a:r>
            <a:r>
              <a:rPr lang="en-US" altLang="ko-KR" sz="3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altLang="ko-KR" sz="3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4953000" y="909604"/>
            <a:ext cx="1027339" cy="301432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255296"/>
              </p:ext>
            </p:extLst>
          </p:nvPr>
        </p:nvGraphicFramePr>
        <p:xfrm>
          <a:off x="4362345" y="1946385"/>
          <a:ext cx="5105976" cy="1839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382">
                  <a:extLst>
                    <a:ext uri="{9D8B030D-6E8A-4147-A177-3AD203B41FA5}">
                      <a16:colId xmlns:a16="http://schemas.microsoft.com/office/drawing/2014/main" val="1657553355"/>
                    </a:ext>
                  </a:extLst>
                </a:gridCol>
                <a:gridCol w="1809606">
                  <a:extLst>
                    <a:ext uri="{9D8B030D-6E8A-4147-A177-3AD203B41FA5}">
                      <a16:colId xmlns:a16="http://schemas.microsoft.com/office/drawing/2014/main" val="1456208834"/>
                    </a:ext>
                  </a:extLst>
                </a:gridCol>
                <a:gridCol w="813088">
                  <a:extLst>
                    <a:ext uri="{9D8B030D-6E8A-4147-A177-3AD203B41FA5}">
                      <a16:colId xmlns:a16="http://schemas.microsoft.com/office/drawing/2014/main" val="1530928457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1630963259"/>
                    </a:ext>
                  </a:extLst>
                </a:gridCol>
              </a:tblGrid>
              <a:tr h="4434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Offset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64183"/>
                  </a:ext>
                </a:extLst>
              </a:tr>
              <a:tr h="6981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UCR</a:t>
                      </a:r>
                      <a:endParaRPr lang="ko-KR" alt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Output / Control Signal</a:t>
                      </a:r>
                      <a:endParaRPr lang="ko-KR" alt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0x00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0 : wait</a:t>
                      </a:r>
                    </a:p>
                    <a:p>
                      <a:pPr algn="ctr" latinLnBrk="1"/>
                      <a:r>
                        <a:rPr lang="en-US" altLang="ko-KR" sz="1600" b="1" dirty="0" smtClean="0"/>
                        <a:t>1</a:t>
                      </a:r>
                      <a:r>
                        <a:rPr lang="en-US" altLang="ko-KR" sz="1600" b="1" baseline="0" dirty="0" smtClean="0"/>
                        <a:t> : start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748214"/>
                  </a:ext>
                </a:extLst>
              </a:tr>
              <a:tr h="698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UDR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Input / Data</a:t>
                      </a:r>
                      <a:endParaRPr lang="ko-KR" alt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0x04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Distance value</a:t>
                      </a:r>
                    </a:p>
                    <a:p>
                      <a:pPr algn="ctr" latinLnBrk="1"/>
                      <a:r>
                        <a:rPr lang="en-US" altLang="ko-KR" sz="1600" b="1" dirty="0" smtClean="0"/>
                        <a:t>(unit : cm)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381788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07"/>
          <a:stretch/>
        </p:blipFill>
        <p:spPr>
          <a:xfrm>
            <a:off x="439000" y="1625599"/>
            <a:ext cx="6584100" cy="51078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61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62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63" name="Google Shape;156;p18"/>
          <p:cNvSpPr txBox="1"/>
          <p:nvPr/>
        </p:nvSpPr>
        <p:spPr>
          <a:xfrm>
            <a:off x="0" y="145458"/>
            <a:ext cx="8153400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Peripherals - </a:t>
            </a:r>
            <a:r>
              <a:rPr lang="en-US" altLang="ko-KR" sz="32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UltraSonic</a:t>
            </a:r>
            <a:r>
              <a:rPr lang="en-US" altLang="ko-KR" sz="3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altLang="ko-KR" sz="3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4953000" y="909604"/>
            <a:ext cx="1027339" cy="301432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45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61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62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63" name="Google Shape;156;p18"/>
          <p:cNvSpPr txBox="1"/>
          <p:nvPr/>
        </p:nvSpPr>
        <p:spPr>
          <a:xfrm>
            <a:off x="0" y="145458"/>
            <a:ext cx="8153400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Peripherals - Humidity </a:t>
            </a:r>
            <a:endParaRPr lang="en-US" altLang="ko-KR" sz="3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4953000" y="909604"/>
            <a:ext cx="1027339" cy="301432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93" b="33614"/>
          <a:stretch/>
        </p:blipFill>
        <p:spPr>
          <a:xfrm>
            <a:off x="439000" y="1600199"/>
            <a:ext cx="6584100" cy="5107867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722333"/>
              </p:ext>
            </p:extLst>
          </p:nvPr>
        </p:nvGraphicFramePr>
        <p:xfrm>
          <a:off x="4362345" y="1946385"/>
          <a:ext cx="5105976" cy="1839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382">
                  <a:extLst>
                    <a:ext uri="{9D8B030D-6E8A-4147-A177-3AD203B41FA5}">
                      <a16:colId xmlns:a16="http://schemas.microsoft.com/office/drawing/2014/main" val="1657553355"/>
                    </a:ext>
                  </a:extLst>
                </a:gridCol>
                <a:gridCol w="1809606">
                  <a:extLst>
                    <a:ext uri="{9D8B030D-6E8A-4147-A177-3AD203B41FA5}">
                      <a16:colId xmlns:a16="http://schemas.microsoft.com/office/drawing/2014/main" val="1456208834"/>
                    </a:ext>
                  </a:extLst>
                </a:gridCol>
                <a:gridCol w="813088">
                  <a:extLst>
                    <a:ext uri="{9D8B030D-6E8A-4147-A177-3AD203B41FA5}">
                      <a16:colId xmlns:a16="http://schemas.microsoft.com/office/drawing/2014/main" val="1530928457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1630963259"/>
                    </a:ext>
                  </a:extLst>
                </a:gridCol>
              </a:tblGrid>
              <a:tr h="4434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Offset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64183"/>
                  </a:ext>
                </a:extLst>
              </a:tr>
              <a:tr h="6981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DDR</a:t>
                      </a:r>
                      <a:endParaRPr lang="ko-KR" alt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Input</a:t>
                      </a:r>
                      <a:r>
                        <a:rPr lang="en-US" altLang="ko-KR" sz="1600" b="1" baseline="0" dirty="0" smtClean="0"/>
                        <a:t> / Data</a:t>
                      </a:r>
                      <a:endParaRPr lang="ko-KR" alt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0x00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Value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748214"/>
                  </a:ext>
                </a:extLst>
              </a:tr>
              <a:tr h="698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DMR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Output / Select Signal</a:t>
                      </a:r>
                      <a:endParaRPr lang="ko-KR" alt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0x04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0 : Temperature</a:t>
                      </a:r>
                    </a:p>
                    <a:p>
                      <a:pPr algn="ctr" latinLnBrk="1"/>
                      <a:r>
                        <a:rPr lang="en-US" altLang="ko-KR" sz="1600" b="1" dirty="0" smtClean="0"/>
                        <a:t>1</a:t>
                      </a:r>
                      <a:r>
                        <a:rPr lang="en-US" altLang="ko-KR" sz="1600" b="1" baseline="0" dirty="0" smtClean="0"/>
                        <a:t> : Humidity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381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53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61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62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63" name="Google Shape;156;p18"/>
          <p:cNvSpPr txBox="1"/>
          <p:nvPr/>
        </p:nvSpPr>
        <p:spPr>
          <a:xfrm>
            <a:off x="0" y="145458"/>
            <a:ext cx="8153400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Peripherals - Humidity </a:t>
            </a:r>
            <a:endParaRPr lang="en-US" altLang="ko-KR" sz="3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4953000" y="909604"/>
            <a:ext cx="1027339" cy="301432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08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78"/>
          <a:stretch/>
        </p:blipFill>
        <p:spPr>
          <a:xfrm>
            <a:off x="431799" y="1498600"/>
            <a:ext cx="6660475" cy="5108400"/>
          </a:xfrm>
          <a:prstGeom prst="rect">
            <a:avLst/>
          </a:prstGeom>
        </p:spPr>
      </p:pic>
      <p:grpSp>
        <p:nvGrpSpPr>
          <p:cNvPr id="160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61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62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63" name="Google Shape;156;p18"/>
          <p:cNvSpPr txBox="1"/>
          <p:nvPr/>
        </p:nvSpPr>
        <p:spPr>
          <a:xfrm>
            <a:off x="0" y="145458"/>
            <a:ext cx="8153400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Peripherals - Blink </a:t>
            </a:r>
            <a:endParaRPr lang="en-US" altLang="ko-KR" sz="3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4953000" y="909604"/>
            <a:ext cx="1027339" cy="301432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16114"/>
              </p:ext>
            </p:extLst>
          </p:nvPr>
        </p:nvGraphicFramePr>
        <p:xfrm>
          <a:off x="4362345" y="2124185"/>
          <a:ext cx="5105976" cy="1141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382">
                  <a:extLst>
                    <a:ext uri="{9D8B030D-6E8A-4147-A177-3AD203B41FA5}">
                      <a16:colId xmlns:a16="http://schemas.microsoft.com/office/drawing/2014/main" val="1657553355"/>
                    </a:ext>
                  </a:extLst>
                </a:gridCol>
                <a:gridCol w="1809606">
                  <a:extLst>
                    <a:ext uri="{9D8B030D-6E8A-4147-A177-3AD203B41FA5}">
                      <a16:colId xmlns:a16="http://schemas.microsoft.com/office/drawing/2014/main" val="1456208834"/>
                    </a:ext>
                  </a:extLst>
                </a:gridCol>
                <a:gridCol w="813088">
                  <a:extLst>
                    <a:ext uri="{9D8B030D-6E8A-4147-A177-3AD203B41FA5}">
                      <a16:colId xmlns:a16="http://schemas.microsoft.com/office/drawing/2014/main" val="1530928457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1630963259"/>
                    </a:ext>
                  </a:extLst>
                </a:gridCol>
              </a:tblGrid>
              <a:tr h="4434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Type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Offset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64183"/>
                  </a:ext>
                </a:extLst>
              </a:tr>
              <a:tr h="6981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BDR</a:t>
                      </a:r>
                      <a:endParaRPr lang="ko-KR" alt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Output / Control Signal</a:t>
                      </a:r>
                      <a:endParaRPr lang="ko-KR" altLang="en-US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0x00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Blink cycle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74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61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61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62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63" name="Google Shape;156;p18"/>
          <p:cNvSpPr txBox="1"/>
          <p:nvPr/>
        </p:nvSpPr>
        <p:spPr>
          <a:xfrm>
            <a:off x="0" y="145458"/>
            <a:ext cx="8153400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Peripherals - Blink </a:t>
            </a:r>
            <a:endParaRPr lang="en-US" altLang="ko-KR" sz="3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4953000" y="909604"/>
            <a:ext cx="1027339" cy="301432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516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3551464" y="0"/>
            <a:ext cx="7497535" cy="6858000"/>
          </a:xfrm>
          <a:prstGeom prst="rect">
            <a:avLst/>
          </a:prstGeom>
          <a:solidFill>
            <a:srgbClr val="033F63"/>
          </a:solidFill>
          <a:ln w="19050" cap="flat" cmpd="sng">
            <a:solidFill>
              <a:schemeClr val="dk1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351334" y="1121524"/>
            <a:ext cx="2950950" cy="5720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>
                <a:solidFill>
                  <a:srgbClr val="033F63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3200">
              <a:solidFill>
                <a:srgbClr val="033F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5299796" y="1047659"/>
            <a:ext cx="3282217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sp>
        <p:nvSpPr>
          <p:cNvPr id="106" name="Google Shape;106;p14"/>
          <p:cNvSpPr/>
          <p:nvPr/>
        </p:nvSpPr>
        <p:spPr>
          <a:xfrm>
            <a:off x="5299796" y="3413818"/>
            <a:ext cx="4365058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9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Peripherals</a:t>
            </a:r>
            <a:endParaRPr lang="en-US" altLang="ko-KR" sz="29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5299796" y="4631276"/>
            <a:ext cx="3282217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9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  <p:sp>
        <p:nvSpPr>
          <p:cNvPr id="108" name="Google Shape;108;p14"/>
          <p:cNvSpPr/>
          <p:nvPr/>
        </p:nvSpPr>
        <p:spPr>
          <a:xfrm>
            <a:off x="4396570" y="956342"/>
            <a:ext cx="1329933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sz="3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4396570" y="3322501"/>
            <a:ext cx="1329933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3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3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111" name="Google Shape;111;p14"/>
          <p:cNvSpPr/>
          <p:nvPr/>
        </p:nvSpPr>
        <p:spPr>
          <a:xfrm>
            <a:off x="4396570" y="4539959"/>
            <a:ext cx="1329933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3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3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112" name="Google Shape;112;p14"/>
          <p:cNvSpPr/>
          <p:nvPr/>
        </p:nvSpPr>
        <p:spPr>
          <a:xfrm>
            <a:off x="389436" y="1755922"/>
            <a:ext cx="792000" cy="177823"/>
          </a:xfrm>
          <a:prstGeom prst="rect">
            <a:avLst/>
          </a:prstGeom>
          <a:solidFill>
            <a:srgbClr val="033F6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>
              <a:solidFill>
                <a:srgbClr val="033F63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3" name="Google Shape;105;p14"/>
          <p:cNvSpPr/>
          <p:nvPr/>
        </p:nvSpPr>
        <p:spPr>
          <a:xfrm>
            <a:off x="5299796" y="2200977"/>
            <a:ext cx="405424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9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ABP BUS Specification</a:t>
            </a:r>
          </a:p>
        </p:txBody>
      </p:sp>
      <p:sp>
        <p:nvSpPr>
          <p:cNvPr id="114" name="Google Shape;109;p14"/>
          <p:cNvSpPr/>
          <p:nvPr/>
        </p:nvSpPr>
        <p:spPr>
          <a:xfrm>
            <a:off x="4396570" y="2109659"/>
            <a:ext cx="1329933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sz="37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61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62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63" name="Google Shape;156;p18"/>
          <p:cNvSpPr txBox="1"/>
          <p:nvPr/>
        </p:nvSpPr>
        <p:spPr>
          <a:xfrm>
            <a:off x="0" y="145458"/>
            <a:ext cx="8153400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Peripherals </a:t>
            </a:r>
            <a:endParaRPr lang="en-US" altLang="ko-KR" sz="3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4953000" y="909604"/>
            <a:ext cx="1027339" cy="301432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pSp>
        <p:nvGrpSpPr>
          <p:cNvPr id="5" name="그룹 4"/>
          <p:cNvGrpSpPr/>
          <p:nvPr/>
        </p:nvGrpSpPr>
        <p:grpSpPr>
          <a:xfrm>
            <a:off x="406398" y="1601976"/>
            <a:ext cx="5391845" cy="1824264"/>
            <a:chOff x="965198" y="1211036"/>
            <a:chExt cx="5391845" cy="182426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0248" y="1211036"/>
              <a:ext cx="4086795" cy="600159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5198" y="1211036"/>
              <a:ext cx="1305050" cy="1824264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70248" y="1811195"/>
              <a:ext cx="4086795" cy="530537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6035" y="3332831"/>
            <a:ext cx="5313930" cy="16891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4146" y="1080294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33F6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definition</a:t>
            </a:r>
            <a:endParaRPr lang="ko-KR" altLang="en-US" sz="1800" b="1" dirty="0">
              <a:solidFill>
                <a:srgbClr val="033F6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96035" y="2801919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33F6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function</a:t>
            </a:r>
            <a:endParaRPr lang="ko-KR" altLang="en-US" sz="1800" b="1" dirty="0">
              <a:solidFill>
                <a:srgbClr val="033F6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9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/>
        </p:nvSpPr>
        <p:spPr>
          <a:xfrm>
            <a:off x="182536" y="972028"/>
            <a:ext cx="2445325" cy="5231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Arial"/>
                <a:ea typeface="Arial"/>
                <a:cs typeface="Arial"/>
                <a:sym typeface="Arial"/>
              </a:rPr>
              <a:t>J, JL-Type</a:t>
            </a:r>
          </a:p>
        </p:txBody>
      </p:sp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/>
        </p:nvSpPr>
        <p:spPr>
          <a:xfrm>
            <a:off x="182536" y="972028"/>
            <a:ext cx="2445325" cy="5231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</a:rPr>
              <a:t>U, J</a:t>
            </a:r>
            <a:r>
              <a:rPr lang="en-US" altLang="ko-KR" sz="2800">
                <a:solidFill>
                  <a:srgbClr val="006B99"/>
                </a:solidFill>
                <a:latin typeface="Arial"/>
                <a:ea typeface="Arial"/>
                <a:cs typeface="Arial"/>
                <a:sym typeface="Arial"/>
              </a:rPr>
              <a:t>-Type</a:t>
            </a:r>
          </a:p>
        </p:txBody>
      </p:sp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471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472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473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04.</a:t>
            </a:r>
            <a:r>
              <a:rPr lang="ko-KR" alt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/>
          <p:nvPr/>
        </p:nvSpPr>
        <p:spPr>
          <a:xfrm>
            <a:off x="-1143000" y="0"/>
            <a:ext cx="12192000" cy="6858000"/>
          </a:xfrm>
          <a:prstGeom prst="rect">
            <a:avLst/>
          </a:prstGeom>
          <a:solidFill>
            <a:srgbClr val="033F63"/>
          </a:solidFill>
          <a:ln w="19050" cap="flat" cmpd="sng">
            <a:solidFill>
              <a:schemeClr val="dk1"/>
            </a:solidFill>
            <a:prstDash val="solid"/>
            <a:miter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75" name="Google Shape;475;p38"/>
          <p:cNvSpPr/>
          <p:nvPr/>
        </p:nvSpPr>
        <p:spPr>
          <a:xfrm>
            <a:off x="-929751" y="0"/>
            <a:ext cx="11765503" cy="6858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7F7F7"/>
            </a:solidFill>
            <a:prstDash val="solid"/>
            <a:miter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76" name="Google Shape;476;p38"/>
          <p:cNvSpPr/>
          <p:nvPr/>
        </p:nvSpPr>
        <p:spPr>
          <a:xfrm>
            <a:off x="1537548" y="1700139"/>
            <a:ext cx="6816538" cy="3424121"/>
          </a:xfrm>
          <a:prstGeom prst="rect">
            <a:avLst/>
          </a:prstGeom>
          <a:solidFill>
            <a:srgbClr val="033F63"/>
          </a:solidFill>
          <a:ln w="19050" cap="flat" cmpd="sng">
            <a:solidFill>
              <a:schemeClr val="dk1"/>
            </a:solidFill>
            <a:prstDash val="solid"/>
            <a:miter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77" name="Google Shape;477;p38"/>
          <p:cNvSpPr txBox="1"/>
          <p:nvPr/>
        </p:nvSpPr>
        <p:spPr>
          <a:xfrm>
            <a:off x="1537547" y="2907050"/>
            <a:ext cx="6816539" cy="100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6000">
                <a:solidFill>
                  <a:srgbClr val="F7F7F7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>
            <a:off x="6655051" y="6418908"/>
            <a:ext cx="3250949" cy="439092"/>
            <a:chOff x="8941051" y="6427960"/>
            <a:chExt cx="3250949" cy="439092"/>
          </a:xfrm>
        </p:grpSpPr>
        <p:sp>
          <p:nvSpPr>
            <p:cNvPr id="129" name="Google Shape;129;p16"/>
            <p:cNvSpPr/>
            <p:nvPr/>
          </p:nvSpPr>
          <p:spPr>
            <a:xfrm>
              <a:off x="9252642" y="6699563"/>
              <a:ext cx="2939358" cy="167489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941051" y="6427960"/>
              <a:ext cx="537171" cy="43909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38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39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0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41" name="Google Shape;156;p18"/>
          <p:cNvSpPr txBox="1"/>
          <p:nvPr/>
        </p:nvSpPr>
        <p:spPr>
          <a:xfrm>
            <a:off x="0" y="145458"/>
            <a:ext cx="3898325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 Introduction</a:t>
            </a:r>
          </a:p>
        </p:txBody>
      </p:sp>
      <p:pic>
        <p:nvPicPr>
          <p:cNvPr id="1037" name="그림 1036"/>
          <p:cNvPicPr>
            <a:picLocks noChangeAspect="1"/>
          </p:cNvPicPr>
          <p:nvPr/>
        </p:nvPicPr>
        <p:blipFill rotWithShape="1">
          <a:blip r:embed="rId3"/>
          <a:srcRect l="4930" t="10490" r="3620" b="51460"/>
          <a:stretch>
            <a:fillRect/>
          </a:stretch>
        </p:blipFill>
        <p:spPr>
          <a:xfrm>
            <a:off x="561473" y="1647319"/>
            <a:ext cx="6384341" cy="1992233"/>
          </a:xfrm>
          <a:prstGeom prst="rect">
            <a:avLst/>
          </a:prstGeom>
        </p:spPr>
      </p:pic>
      <p:pic>
        <p:nvPicPr>
          <p:cNvPr id="1038" name="그림 1037"/>
          <p:cNvPicPr>
            <a:picLocks noChangeAspect="1"/>
          </p:cNvPicPr>
          <p:nvPr/>
        </p:nvPicPr>
        <p:blipFill rotWithShape="1">
          <a:blip r:embed="rId3"/>
          <a:srcRect l="5700" t="49850" r="3620" b="10090"/>
          <a:stretch>
            <a:fillRect/>
          </a:stretch>
        </p:blipFill>
        <p:spPr>
          <a:xfrm>
            <a:off x="2927684" y="4169982"/>
            <a:ext cx="6787815" cy="2248926"/>
          </a:xfrm>
          <a:prstGeom prst="rect">
            <a:avLst/>
          </a:prstGeom>
        </p:spPr>
      </p:pic>
      <p:pic>
        <p:nvPicPr>
          <p:cNvPr id="1039" name="그림 1038"/>
          <p:cNvPicPr>
            <a:picLocks noChangeAspect="1"/>
          </p:cNvPicPr>
          <p:nvPr/>
        </p:nvPicPr>
        <p:blipFill rotWithShape="1">
          <a:blip r:embed="rId3"/>
          <a:srcRect l="17150" t="2120" r="57570" b="89510"/>
          <a:stretch>
            <a:fillRect/>
          </a:stretch>
        </p:blipFill>
        <p:spPr>
          <a:xfrm>
            <a:off x="2446420" y="1073386"/>
            <a:ext cx="2312020" cy="573933"/>
          </a:xfrm>
          <a:prstGeom prst="rect">
            <a:avLst/>
          </a:prstGeom>
        </p:spPr>
      </p:pic>
      <p:sp>
        <p:nvSpPr>
          <p:cNvPr id="1040" name="오른쪽 화살표 1039"/>
          <p:cNvSpPr/>
          <p:nvPr/>
        </p:nvSpPr>
        <p:spPr>
          <a:xfrm>
            <a:off x="1032710" y="4561973"/>
            <a:ext cx="1413710" cy="9525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1041" name="그림 1040"/>
          <p:cNvPicPr>
            <a:picLocks noChangeAspect="1"/>
          </p:cNvPicPr>
          <p:nvPr/>
        </p:nvPicPr>
        <p:blipFill rotWithShape="1">
          <a:blip r:embed="rId3"/>
          <a:srcRect l="50000" t="2120" r="15130" b="89510"/>
          <a:stretch>
            <a:fillRect/>
          </a:stretch>
        </p:blipFill>
        <p:spPr>
          <a:xfrm>
            <a:off x="4953000" y="3749842"/>
            <a:ext cx="3188369" cy="5739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>
            <a:off x="6655051" y="6418908"/>
            <a:ext cx="3250949" cy="439092"/>
            <a:chOff x="8941051" y="6427960"/>
            <a:chExt cx="3250949" cy="439092"/>
          </a:xfrm>
        </p:grpSpPr>
        <p:sp>
          <p:nvSpPr>
            <p:cNvPr id="129" name="Google Shape;129;p16"/>
            <p:cNvSpPr/>
            <p:nvPr/>
          </p:nvSpPr>
          <p:spPr>
            <a:xfrm>
              <a:off x="9252642" y="6699563"/>
              <a:ext cx="2939358" cy="167489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941051" y="6427960"/>
              <a:ext cx="537171" cy="43909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38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39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0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41" name="Google Shape;156;p18"/>
          <p:cNvSpPr txBox="1"/>
          <p:nvPr/>
        </p:nvSpPr>
        <p:spPr>
          <a:xfrm>
            <a:off x="0" y="145458"/>
            <a:ext cx="3898325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 Introduction</a:t>
            </a:r>
          </a:p>
        </p:txBody>
      </p:sp>
      <p:pic>
        <p:nvPicPr>
          <p:cNvPr id="1033" name="그림 10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1090" y="2908788"/>
            <a:ext cx="2875090" cy="1432605"/>
          </a:xfrm>
          <a:prstGeom prst="rect">
            <a:avLst/>
          </a:prstGeom>
        </p:spPr>
      </p:pic>
      <p:pic>
        <p:nvPicPr>
          <p:cNvPr id="1034" name="그림 1033"/>
          <p:cNvPicPr>
            <a:picLocks noChangeAspect="1"/>
          </p:cNvPicPr>
          <p:nvPr/>
        </p:nvPicPr>
        <p:blipFill rotWithShape="1">
          <a:blip r:embed="rId4"/>
          <a:srcRect t="19220" r="47640"/>
          <a:stretch>
            <a:fillRect/>
          </a:stretch>
        </p:blipFill>
        <p:spPr>
          <a:xfrm>
            <a:off x="3186181" y="1765100"/>
            <a:ext cx="4563933" cy="3960614"/>
          </a:xfrm>
          <a:prstGeom prst="rect">
            <a:avLst/>
          </a:prstGeom>
        </p:spPr>
      </p:pic>
      <p:pic>
        <p:nvPicPr>
          <p:cNvPr id="1035" name="그림 1034"/>
          <p:cNvPicPr>
            <a:picLocks noChangeAspect="1"/>
          </p:cNvPicPr>
          <p:nvPr/>
        </p:nvPicPr>
        <p:blipFill rotWithShape="1">
          <a:blip r:embed="rId5"/>
          <a:srcRect l="41920" t="7540" r="30490" b="6090"/>
          <a:stretch>
            <a:fillRect/>
          </a:stretch>
        </p:blipFill>
        <p:spPr>
          <a:xfrm>
            <a:off x="7584908" y="1908416"/>
            <a:ext cx="1874919" cy="3673981"/>
          </a:xfrm>
          <a:prstGeom prst="rect">
            <a:avLst/>
          </a:prstGeom>
        </p:spPr>
      </p:pic>
      <p:sp>
        <p:nvSpPr>
          <p:cNvPr id="1036" name="Google Shape;297;p27"/>
          <p:cNvSpPr txBox="1"/>
          <p:nvPr/>
        </p:nvSpPr>
        <p:spPr>
          <a:xfrm>
            <a:off x="311090" y="1032185"/>
            <a:ext cx="2445325" cy="5119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나눔고딕 ExtraBold"/>
                <a:ea typeface="나눔고딕 ExtraBold"/>
              </a:rPr>
              <a:t>Project Goal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>
            <a:off x="6655051" y="6418908"/>
            <a:ext cx="3250949" cy="439092"/>
            <a:chOff x="8941051" y="6427960"/>
            <a:chExt cx="3250949" cy="439092"/>
          </a:xfrm>
        </p:grpSpPr>
        <p:sp>
          <p:nvSpPr>
            <p:cNvPr id="129" name="Google Shape;129;p16"/>
            <p:cNvSpPr/>
            <p:nvPr/>
          </p:nvSpPr>
          <p:spPr>
            <a:xfrm>
              <a:off x="9252642" y="6699563"/>
              <a:ext cx="2939358" cy="167489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941051" y="6427960"/>
              <a:ext cx="537171" cy="43909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38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39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0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41" name="Google Shape;156;p18"/>
          <p:cNvSpPr txBox="1"/>
          <p:nvPr/>
        </p:nvSpPr>
        <p:spPr>
          <a:xfrm>
            <a:off x="0" y="145458"/>
            <a:ext cx="3898325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 Introduction</a:t>
            </a:r>
          </a:p>
        </p:txBody>
      </p:sp>
      <p:sp>
        <p:nvSpPr>
          <p:cNvPr id="1036" name="Google Shape;297;p27"/>
          <p:cNvSpPr txBox="1"/>
          <p:nvPr/>
        </p:nvSpPr>
        <p:spPr>
          <a:xfrm>
            <a:off x="311090" y="1032185"/>
            <a:ext cx="2445325" cy="5119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나눔고딕 ExtraBold"/>
                <a:ea typeface="나눔고딕 ExtraBold"/>
              </a:rPr>
              <a:t>Project Goal</a:t>
            </a:r>
          </a:p>
        </p:txBody>
      </p:sp>
      <p:pic>
        <p:nvPicPr>
          <p:cNvPr id="1026" name="Picture 2" descr="Automotive Applic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52" y="1711467"/>
            <a:ext cx="6351494" cy="44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2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>
            <a:off x="6655051" y="6418908"/>
            <a:ext cx="3250949" cy="439092"/>
            <a:chOff x="8941051" y="6427960"/>
            <a:chExt cx="3250949" cy="439092"/>
          </a:xfrm>
        </p:grpSpPr>
        <p:sp>
          <p:nvSpPr>
            <p:cNvPr id="129" name="Google Shape;129;p16"/>
            <p:cNvSpPr/>
            <p:nvPr/>
          </p:nvSpPr>
          <p:spPr>
            <a:xfrm>
              <a:off x="9252642" y="6699563"/>
              <a:ext cx="2939358" cy="167489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941051" y="6427960"/>
              <a:ext cx="537171" cy="43909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38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39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0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41" name="Google Shape;156;p18"/>
          <p:cNvSpPr txBox="1"/>
          <p:nvPr/>
        </p:nvSpPr>
        <p:spPr>
          <a:xfrm>
            <a:off x="0" y="145458"/>
            <a:ext cx="3898325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 Introduction</a:t>
            </a:r>
          </a:p>
        </p:txBody>
      </p:sp>
      <p:sp>
        <p:nvSpPr>
          <p:cNvPr id="1035" name="Google Shape;297;p27"/>
          <p:cNvSpPr txBox="1"/>
          <p:nvPr/>
        </p:nvSpPr>
        <p:spPr>
          <a:xfrm>
            <a:off x="311091" y="1032185"/>
            <a:ext cx="2845286" cy="94708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나눔고딕 ExtraBold"/>
                <a:ea typeface="나눔고딕 ExtraBold"/>
              </a:rPr>
              <a:t>Main Contents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800">
              <a:solidFill>
                <a:srgbClr val="006B99"/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1036" name="그림 1035"/>
          <p:cNvPicPr>
            <a:picLocks noChangeAspect="1"/>
          </p:cNvPicPr>
          <p:nvPr/>
        </p:nvPicPr>
        <p:blipFill rotWithShape="1">
          <a:blip r:embed="rId3"/>
          <a:srcRect t="19220" r="47640"/>
          <a:stretch>
            <a:fillRect/>
          </a:stretch>
        </p:blipFill>
        <p:spPr>
          <a:xfrm>
            <a:off x="874410" y="1886418"/>
            <a:ext cx="4563933" cy="3960614"/>
          </a:xfrm>
          <a:prstGeom prst="rect">
            <a:avLst/>
          </a:prstGeom>
        </p:spPr>
      </p:pic>
      <p:pic>
        <p:nvPicPr>
          <p:cNvPr id="1037" name="그림 1036"/>
          <p:cNvPicPr>
            <a:picLocks noChangeAspect="1"/>
          </p:cNvPicPr>
          <p:nvPr/>
        </p:nvPicPr>
        <p:blipFill rotWithShape="1">
          <a:blip r:embed="rId4"/>
          <a:srcRect l="41920" t="7540" r="30490" b="6090"/>
          <a:stretch>
            <a:fillRect/>
          </a:stretch>
        </p:blipFill>
        <p:spPr>
          <a:xfrm>
            <a:off x="6805445" y="2029735"/>
            <a:ext cx="1874919" cy="3673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>
            <a:off x="6655051" y="6418908"/>
            <a:ext cx="3250949" cy="439092"/>
            <a:chOff x="8941051" y="6427960"/>
            <a:chExt cx="3250949" cy="439092"/>
          </a:xfrm>
        </p:grpSpPr>
        <p:sp>
          <p:nvSpPr>
            <p:cNvPr id="129" name="Google Shape;129;p16"/>
            <p:cNvSpPr/>
            <p:nvPr/>
          </p:nvSpPr>
          <p:spPr>
            <a:xfrm>
              <a:off x="9252642" y="6699563"/>
              <a:ext cx="2939358" cy="167489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941051" y="6427960"/>
              <a:ext cx="537171" cy="43909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38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39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0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41" name="Google Shape;156;p18"/>
          <p:cNvSpPr txBox="1"/>
          <p:nvPr/>
        </p:nvSpPr>
        <p:spPr>
          <a:xfrm>
            <a:off x="0" y="145458"/>
            <a:ext cx="3898325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 Introduction</a:t>
            </a:r>
          </a:p>
        </p:txBody>
      </p:sp>
      <p:pic>
        <p:nvPicPr>
          <p:cNvPr id="1038" name="그림 103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3795" y="1089860"/>
            <a:ext cx="3887704" cy="1790700"/>
          </a:xfrm>
          <a:prstGeom prst="rect">
            <a:avLst/>
          </a:prstGeom>
        </p:spPr>
      </p:pic>
      <p:pic>
        <p:nvPicPr>
          <p:cNvPr id="1039" name="그림 103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11926" y="1285875"/>
            <a:ext cx="2143125" cy="2143125"/>
          </a:xfrm>
          <a:prstGeom prst="rect">
            <a:avLst/>
          </a:prstGeom>
        </p:spPr>
      </p:pic>
      <p:pic>
        <p:nvPicPr>
          <p:cNvPr id="1040" name="그림 1039"/>
          <p:cNvPicPr>
            <a:picLocks noChangeAspect="1"/>
          </p:cNvPicPr>
          <p:nvPr/>
        </p:nvPicPr>
        <p:blipFill rotWithShape="1">
          <a:blip r:embed="rId5"/>
          <a:srcRect l="5410" t="17850" r="5950" b="19470"/>
          <a:stretch>
            <a:fillRect/>
          </a:stretch>
        </p:blipFill>
        <p:spPr>
          <a:xfrm>
            <a:off x="5976638" y="5256811"/>
            <a:ext cx="1643360" cy="1162096"/>
          </a:xfrm>
          <a:prstGeom prst="rect">
            <a:avLst/>
          </a:prstGeom>
        </p:spPr>
      </p:pic>
      <p:pic>
        <p:nvPicPr>
          <p:cNvPr id="1041" name="그림 104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525295" y="3581915"/>
            <a:ext cx="2189407" cy="1674896"/>
          </a:xfrm>
          <a:prstGeom prst="rect">
            <a:avLst/>
          </a:prstGeom>
        </p:spPr>
      </p:pic>
      <p:pic>
        <p:nvPicPr>
          <p:cNvPr id="1042" name="그림 104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595645" y="4142447"/>
            <a:ext cx="2987843" cy="18723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그림 10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26465" y="2436974"/>
            <a:ext cx="3663696" cy="2464468"/>
          </a:xfrm>
          <a:prstGeom prst="rect">
            <a:avLst/>
          </a:prstGeom>
        </p:spPr>
      </p:pic>
      <p:grpSp>
        <p:nvGrpSpPr>
          <p:cNvPr id="128" name="Google Shape;128;p16"/>
          <p:cNvGrpSpPr/>
          <p:nvPr/>
        </p:nvGrpSpPr>
        <p:grpSpPr>
          <a:xfrm>
            <a:off x="6655051" y="6418908"/>
            <a:ext cx="3250949" cy="439092"/>
            <a:chOff x="8941051" y="6427960"/>
            <a:chExt cx="3250949" cy="439092"/>
          </a:xfrm>
        </p:grpSpPr>
        <p:sp>
          <p:nvSpPr>
            <p:cNvPr id="129" name="Google Shape;129;p16"/>
            <p:cNvSpPr/>
            <p:nvPr/>
          </p:nvSpPr>
          <p:spPr>
            <a:xfrm>
              <a:off x="9252642" y="6699563"/>
              <a:ext cx="2939358" cy="167489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941051" y="6427960"/>
              <a:ext cx="537171" cy="43909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38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39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0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41" name="Google Shape;156;p18"/>
          <p:cNvSpPr txBox="1"/>
          <p:nvPr/>
        </p:nvSpPr>
        <p:spPr>
          <a:xfrm>
            <a:off x="0" y="145458"/>
            <a:ext cx="5652930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 APB Bus Specification</a:t>
            </a:r>
          </a:p>
        </p:txBody>
      </p:sp>
      <p:pic>
        <p:nvPicPr>
          <p:cNvPr id="1039" name="그림 1038"/>
          <p:cNvPicPr>
            <a:picLocks noChangeAspect="1"/>
          </p:cNvPicPr>
          <p:nvPr/>
        </p:nvPicPr>
        <p:blipFill rotWithShape="1">
          <a:blip r:embed="rId4"/>
          <a:srcRect l="-460" t="-210" r="-100" b="82210"/>
          <a:stretch>
            <a:fillRect/>
          </a:stretch>
        </p:blipFill>
        <p:spPr>
          <a:xfrm>
            <a:off x="465745" y="1014129"/>
            <a:ext cx="8764960" cy="882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그림 104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6105" y="1896664"/>
            <a:ext cx="9024239" cy="4365476"/>
          </a:xfrm>
          <a:prstGeom prst="rect">
            <a:avLst/>
          </a:prstGeom>
        </p:spPr>
      </p:pic>
      <p:grpSp>
        <p:nvGrpSpPr>
          <p:cNvPr id="128" name="Google Shape;128;p16"/>
          <p:cNvGrpSpPr/>
          <p:nvPr/>
        </p:nvGrpSpPr>
        <p:grpSpPr>
          <a:xfrm>
            <a:off x="6655051" y="6418908"/>
            <a:ext cx="3250949" cy="439092"/>
            <a:chOff x="8941051" y="6427960"/>
            <a:chExt cx="3250949" cy="439092"/>
          </a:xfrm>
        </p:grpSpPr>
        <p:sp>
          <p:nvSpPr>
            <p:cNvPr id="129" name="Google Shape;129;p16"/>
            <p:cNvSpPr/>
            <p:nvPr/>
          </p:nvSpPr>
          <p:spPr>
            <a:xfrm>
              <a:off x="9252642" y="6699563"/>
              <a:ext cx="2939358" cy="167489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941051" y="6427960"/>
              <a:ext cx="537171" cy="43909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38" name="Google Shape;153;p18"/>
          <p:cNvGrpSpPr/>
          <p:nvPr/>
        </p:nvGrpSpPr>
        <p:grpSpPr>
          <a:xfrm>
            <a:off x="0" y="0"/>
            <a:ext cx="9906000" cy="864850"/>
            <a:chOff x="0" y="0"/>
            <a:chExt cx="12192001" cy="1176950"/>
          </a:xfrm>
        </p:grpSpPr>
        <p:sp>
          <p:nvSpPr>
            <p:cNvPr id="139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0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41" name="Google Shape;156;p18"/>
          <p:cNvSpPr txBox="1"/>
          <p:nvPr/>
        </p:nvSpPr>
        <p:spPr>
          <a:xfrm>
            <a:off x="0" y="145458"/>
            <a:ext cx="5652930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 APB Bus Specification</a:t>
            </a:r>
          </a:p>
        </p:txBody>
      </p:sp>
      <p:pic>
        <p:nvPicPr>
          <p:cNvPr id="1039" name="그림 1038"/>
          <p:cNvPicPr>
            <a:picLocks noChangeAspect="1"/>
          </p:cNvPicPr>
          <p:nvPr/>
        </p:nvPicPr>
        <p:blipFill rotWithShape="1">
          <a:blip r:embed="rId4"/>
          <a:srcRect l="-460" t="-210" r="-100" b="82210"/>
          <a:stretch>
            <a:fillRect/>
          </a:stretch>
        </p:blipFill>
        <p:spPr>
          <a:xfrm>
            <a:off x="465745" y="1014129"/>
            <a:ext cx="8764960" cy="882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368</Words>
  <Application>Microsoft Office PowerPoint</Application>
  <PresentationFormat>A4 용지(210x297mm)</PresentationFormat>
  <Paragraphs>128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나눔고딕 ExtraBold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kccistc</dc:creator>
  <cp:lastModifiedBy>kccistc</cp:lastModifiedBy>
  <cp:revision>124</cp:revision>
  <dcterms:modified xsi:type="dcterms:W3CDTF">2025-05-06T12:58:58Z</dcterms:modified>
  <cp:version/>
</cp:coreProperties>
</file>