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82" r:id="rId12"/>
    <p:sldId id="283" r:id="rId13"/>
    <p:sldId id="284" r:id="rId14"/>
    <p:sldId id="294" r:id="rId15"/>
    <p:sldId id="295" r:id="rId16"/>
    <p:sldId id="296" r:id="rId17"/>
    <p:sldId id="308" r:id="rId18"/>
    <p:sldId id="297" r:id="rId19"/>
    <p:sldId id="298" r:id="rId20"/>
    <p:sldId id="299" r:id="rId21"/>
    <p:sldId id="269" r:id="rId22"/>
    <p:sldId id="307" r:id="rId23"/>
    <p:sldId id="268" r:id="rId24"/>
    <p:sldId id="275" r:id="rId25"/>
    <p:sldId id="276" r:id="rId26"/>
    <p:sldId id="277" r:id="rId27"/>
    <p:sldId id="278" r:id="rId28"/>
    <p:sldId id="279" r:id="rId29"/>
    <p:sldId id="288" r:id="rId30"/>
    <p:sldId id="287" r:id="rId31"/>
    <p:sldId id="286" r:id="rId32"/>
    <p:sldId id="289" r:id="rId33"/>
    <p:sldId id="280" r:id="rId34"/>
    <p:sldId id="290" r:id="rId35"/>
    <p:sldId id="291" r:id="rId36"/>
    <p:sldId id="292" r:id="rId37"/>
    <p:sldId id="293" r:id="rId38"/>
    <p:sldId id="270" r:id="rId39"/>
    <p:sldId id="273" r:id="rId40"/>
    <p:sldId id="272" r:id="rId41"/>
    <p:sldId id="303" r:id="rId42"/>
    <p:sldId id="301" r:id="rId43"/>
    <p:sldId id="302" r:id="rId44"/>
    <p:sldId id="304" r:id="rId45"/>
    <p:sldId id="305" r:id="rId46"/>
    <p:sldId id="306" r:id="rId47"/>
    <p:sldId id="300" r:id="rId48"/>
    <p:sldId id="310" r:id="rId49"/>
    <p:sldId id="309" r:id="rId50"/>
    <p:sldId id="274" r:id="rId5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86" autoAdjust="0"/>
    <p:restoredTop sz="92005" autoAdjust="0"/>
  </p:normalViewPr>
  <p:slideViewPr>
    <p:cSldViewPr snapToGrid="0">
      <p:cViewPr varScale="1">
        <p:scale>
          <a:sx n="107" d="100"/>
          <a:sy n="107" d="100"/>
        </p:scale>
        <p:origin x="6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D28F12-74DC-4CEB-AC4A-4BE34AE8E74D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ED00216-B696-4189-B871-A1D75CBBD2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06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00216-B696-4189-B871-A1D75CBBD228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8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5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5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73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016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08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523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75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6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23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5C41-4FCC-452B-A87F-FF87A4987F98}" type="datetimeFigureOut">
              <a:rPr lang="he-IL" smtClean="0"/>
              <a:t>י"ג/שבט/תשע"ח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3AD8-36E1-460E-A535-2D3E2AF261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48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265238"/>
            <a:ext cx="9144000" cy="2387600"/>
          </a:xfrm>
        </p:spPr>
        <p:txBody>
          <a:bodyPr/>
          <a:lstStyle/>
          <a:p>
            <a:r>
              <a:rPr lang="he-IL" dirty="0" smtClean="0"/>
              <a:t>פרוייקט</a:t>
            </a:r>
            <a:r>
              <a:rPr lang="en-US" dirty="0" smtClean="0"/>
              <a:t>5 </a:t>
            </a:r>
            <a:r>
              <a:rPr lang="he-IL" dirty="0" smtClean="0"/>
              <a:t> יחידות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e-IL" dirty="0" smtClean="0"/>
              <a:t>מגיש: אורי שגב</a:t>
            </a:r>
          </a:p>
          <a:p>
            <a:pPr algn="just"/>
            <a:r>
              <a:rPr lang="he-IL" dirty="0" smtClean="0"/>
              <a:t>מורה: עזריאל מנחם</a:t>
            </a:r>
          </a:p>
          <a:p>
            <a:pPr algn="just"/>
            <a:r>
              <a:rPr lang="he-IL" dirty="0" smtClean="0"/>
              <a:t>כתה: י"ב</a:t>
            </a:r>
          </a:p>
          <a:p>
            <a:pPr algn="just"/>
            <a:r>
              <a:rPr lang="he-IL" dirty="0" smtClean="0"/>
              <a:t>בית ספר:</a:t>
            </a:r>
            <a:r>
              <a:rPr lang="en-US" dirty="0" smtClean="0"/>
              <a:t> </a:t>
            </a:r>
            <a:r>
              <a:rPr lang="he-IL" dirty="0" smtClean="0"/>
              <a:t>ברנר</a:t>
            </a:r>
            <a:endParaRPr lang="he-IL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דרישות הארגון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37" y="1020354"/>
            <a:ext cx="8746405" cy="56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0" y="-1265238"/>
            <a:ext cx="9144000" cy="2387600"/>
          </a:xfrm>
        </p:spPr>
        <p:txBody>
          <a:bodyPr>
            <a:normAutofit/>
          </a:bodyPr>
          <a:lstStyle/>
          <a:p>
            <a:r>
              <a:rPr lang="he-IL" dirty="0" smtClean="0"/>
              <a:t>פרופיל </a:t>
            </a:r>
            <a:r>
              <a:rPr lang="en-US" dirty="0"/>
              <a:t> </a:t>
            </a:r>
            <a:r>
              <a:rPr lang="en-US" dirty="0" smtClean="0"/>
              <a:t>- IT</a:t>
            </a:r>
            <a:r>
              <a:rPr lang="he-IL" dirty="0" smtClean="0"/>
              <a:t>תשתית סניף תל אביב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3" y="1684674"/>
            <a:ext cx="8302027" cy="46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596620" y="-12652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פרופיל </a:t>
            </a:r>
            <a:r>
              <a:rPr lang="en-US" dirty="0" smtClean="0"/>
              <a:t> - IT</a:t>
            </a:r>
            <a:r>
              <a:rPr lang="he-IL" dirty="0" smtClean="0"/>
              <a:t>תשתית סניף</a:t>
            </a:r>
            <a:r>
              <a:rPr lang="he-IL" dirty="0"/>
              <a:t> </a:t>
            </a:r>
            <a:r>
              <a:rPr lang="he-IL" dirty="0" smtClean="0"/>
              <a:t>ירושלים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3" y="1603856"/>
            <a:ext cx="8181123" cy="47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96620" y="-12652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פרופיל </a:t>
            </a:r>
            <a:r>
              <a:rPr lang="en-US" dirty="0" smtClean="0"/>
              <a:t> - IT</a:t>
            </a:r>
            <a:r>
              <a:rPr lang="he-IL" dirty="0" smtClean="0"/>
              <a:t>תשתית סניף חיפה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61" y="1437996"/>
            <a:ext cx="8148118" cy="47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1" y="-1265238"/>
            <a:ext cx="9144000" cy="2387600"/>
          </a:xfrm>
        </p:spPr>
        <p:txBody>
          <a:bodyPr>
            <a:normAutofit/>
          </a:bodyPr>
          <a:lstStyle/>
          <a:p>
            <a:r>
              <a:rPr lang="he-IL" dirty="0" smtClean="0"/>
              <a:t>פרופיל </a:t>
            </a:r>
            <a:r>
              <a:rPr lang="en-US" dirty="0" smtClean="0"/>
              <a:t> - IT</a:t>
            </a:r>
            <a:r>
              <a:rPr lang="he-IL" dirty="0" smtClean="0"/>
              <a:t>חומרה סניף תל אביב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46" y="1122362"/>
            <a:ext cx="7695549" cy="58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1" y="-1266042"/>
            <a:ext cx="9144000" cy="2387600"/>
          </a:xfrm>
        </p:spPr>
        <p:txBody>
          <a:bodyPr/>
          <a:lstStyle/>
          <a:p>
            <a:r>
              <a:rPr lang="he-IL" dirty="0" smtClean="0"/>
              <a:t>פרופיל </a:t>
            </a:r>
            <a:r>
              <a:rPr lang="en-US" dirty="0" smtClean="0"/>
              <a:t> - IT</a:t>
            </a:r>
            <a:r>
              <a:rPr lang="he-IL" dirty="0" smtClean="0"/>
              <a:t>חומרה סניף ירושלים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00" y="1121558"/>
            <a:ext cx="7463241" cy="57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1" y="-1265238"/>
            <a:ext cx="9144000" cy="2387600"/>
          </a:xfrm>
        </p:spPr>
        <p:txBody>
          <a:bodyPr/>
          <a:lstStyle/>
          <a:p>
            <a:r>
              <a:rPr lang="he-IL" dirty="0" smtClean="0"/>
              <a:t>פרופיל </a:t>
            </a:r>
            <a:r>
              <a:rPr lang="en-US" dirty="0" smtClean="0"/>
              <a:t>IT</a:t>
            </a:r>
            <a:r>
              <a:rPr lang="he-IL" dirty="0" smtClean="0"/>
              <a:t> - חומרה סניף חיפה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56" y="1255518"/>
            <a:ext cx="7477530" cy="56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1" y="-1265238"/>
            <a:ext cx="9144000" cy="2387600"/>
          </a:xfrm>
        </p:spPr>
        <p:txBody>
          <a:bodyPr/>
          <a:lstStyle/>
          <a:p>
            <a:r>
              <a:rPr lang="he-IL" dirty="0" smtClean="0"/>
              <a:t>פרופיל </a:t>
            </a:r>
            <a:r>
              <a:rPr lang="en-US" dirty="0" smtClean="0"/>
              <a:t>IT</a:t>
            </a:r>
            <a:r>
              <a:rPr lang="he-IL" dirty="0" smtClean="0"/>
              <a:t> - תוכנה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5" y="1537562"/>
            <a:ext cx="9166071" cy="50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1" y="-1265238"/>
            <a:ext cx="9144000" cy="2387600"/>
          </a:xfrm>
        </p:spPr>
        <p:txBody>
          <a:bodyPr/>
          <a:lstStyle/>
          <a:p>
            <a:r>
              <a:rPr lang="he-IL" dirty="0"/>
              <a:t>ר</a:t>
            </a:r>
            <a:r>
              <a:rPr lang="he-IL" dirty="0" smtClean="0"/>
              <a:t>וחב פס תל אביב</a:t>
            </a:r>
            <a:endParaRPr lang="he-I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65900"/>
              </p:ext>
            </p:extLst>
          </p:nvPr>
        </p:nvGraphicFramePr>
        <p:xfrm>
          <a:off x="2104621" y="2261083"/>
          <a:ext cx="8128000" cy="3235960"/>
        </p:xfrm>
        <a:graphic>
          <a:graphicData uri="http://schemas.openxmlformats.org/drawingml/2006/table">
            <a:tbl>
              <a:tblPr rtl="1"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תוכנה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צריכת רוחב פס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משתמשים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סה"כ צריכה לתוכנה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דפדפן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0.10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48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4.8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מייל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0.05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48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2.4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aseline="0" dirty="0" smtClean="0"/>
                        <a:t>VOIP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1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48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שיחה ועידה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0.30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 Mbps</a:t>
                      </a:r>
                      <a:endParaRPr lang="he-I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שיתוף קבצים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0.03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48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1.44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רשת אלחוטית ללקוחות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15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סה"כ</a:t>
                      </a:r>
                      <a:r>
                        <a:rPr lang="he-IL" baseline="0" dirty="0" smtClean="0"/>
                        <a:t> רוחב פס:</a:t>
                      </a:r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72.54 Mbps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1" y="-1265238"/>
            <a:ext cx="9144000" cy="2387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רוחב פס ירושלים</a:t>
            </a:r>
            <a:endParaRPr lang="he-I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65728"/>
              </p:ext>
            </p:extLst>
          </p:nvPr>
        </p:nvGraphicFramePr>
        <p:xfrm>
          <a:off x="2104621" y="2261083"/>
          <a:ext cx="8128000" cy="3235960"/>
        </p:xfrm>
        <a:graphic>
          <a:graphicData uri="http://schemas.openxmlformats.org/drawingml/2006/table">
            <a:tbl>
              <a:tblPr rtl="1"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תוכנה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צריכת רוחב פס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משתמשים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סה"כ צריכה לתוכנה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דפדפן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0.10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3.5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מייל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0.05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1.75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aseline="0" dirty="0" smtClean="0"/>
                        <a:t>VOIP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1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שיחה ועידה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0.30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0.6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שיתוף קבצים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0.03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1.05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רשת אלחוטית ללקוחות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15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סה"כ</a:t>
                      </a:r>
                      <a:r>
                        <a:rPr lang="he-IL" baseline="0" dirty="0" smtClean="0"/>
                        <a:t> רוחב פס:</a:t>
                      </a:r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56.9 Mbps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11349"/>
          </a:xfrm>
        </p:spPr>
        <p:txBody>
          <a:bodyPr>
            <a:noAutofit/>
          </a:bodyPr>
          <a:lstStyle/>
          <a:p>
            <a:r>
              <a:rPr lang="he-IL" dirty="0" smtClean="0"/>
              <a:t>תוכן העניינים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7120" y="1737622"/>
            <a:ext cx="3897084" cy="3693318"/>
          </a:xfrm>
        </p:spPr>
        <p:txBody>
          <a:bodyPr>
            <a:normAutofit lnSpcReduction="10000"/>
          </a:bodyPr>
          <a:lstStyle/>
          <a:p>
            <a:pPr algn="just"/>
            <a:r>
              <a:rPr lang="he-IL" sz="1400" dirty="0" smtClean="0"/>
              <a:t>1. אודות הפרוייקט</a:t>
            </a:r>
          </a:p>
          <a:p>
            <a:pPr algn="just"/>
            <a:r>
              <a:rPr lang="he-IL" sz="1400" dirty="0" smtClean="0"/>
              <a:t>2. אודות החברה</a:t>
            </a:r>
          </a:p>
          <a:p>
            <a:pPr algn="just"/>
            <a:r>
              <a:rPr lang="he-IL" sz="1400" dirty="0" smtClean="0"/>
              <a:t>3. תרשים ארגוני</a:t>
            </a:r>
          </a:p>
          <a:p>
            <a:pPr algn="just"/>
            <a:r>
              <a:rPr lang="he-IL" sz="1400" dirty="0" smtClean="0"/>
              <a:t>4. פריסת חברה</a:t>
            </a:r>
          </a:p>
          <a:p>
            <a:pPr algn="just"/>
            <a:r>
              <a:rPr lang="he-IL" sz="1400" dirty="0" smtClean="0"/>
              <a:t>5. סדר כוח אדם</a:t>
            </a:r>
          </a:p>
          <a:p>
            <a:pPr algn="just"/>
            <a:r>
              <a:rPr lang="he-IL" sz="1400" dirty="0" smtClean="0"/>
              <a:t>6. דרישת הארגון</a:t>
            </a:r>
          </a:p>
          <a:p>
            <a:pPr algn="just"/>
            <a:r>
              <a:rPr lang="he-IL" sz="1400" dirty="0" smtClean="0"/>
              <a:t>7. פרופיל </a:t>
            </a:r>
            <a:r>
              <a:rPr lang="en-US" sz="1400" dirty="0" smtClean="0"/>
              <a:t>IT</a:t>
            </a:r>
            <a:endParaRPr lang="he-IL" sz="1400" dirty="0" smtClean="0"/>
          </a:p>
          <a:p>
            <a:pPr algn="just"/>
            <a:r>
              <a:rPr lang="he-IL" sz="1400" dirty="0" smtClean="0"/>
              <a:t>	- תשתיות</a:t>
            </a:r>
          </a:p>
          <a:p>
            <a:pPr algn="just"/>
            <a:r>
              <a:rPr lang="he-IL" sz="1400" dirty="0" smtClean="0"/>
              <a:t>	- חומרה</a:t>
            </a:r>
          </a:p>
          <a:p>
            <a:pPr algn="just"/>
            <a:r>
              <a:rPr lang="he-IL" sz="1400" dirty="0"/>
              <a:t>	</a:t>
            </a:r>
            <a:r>
              <a:rPr lang="he-IL" sz="1400" dirty="0" smtClean="0"/>
              <a:t>- תוכנה</a:t>
            </a:r>
          </a:p>
          <a:p>
            <a:pPr algn="just"/>
            <a:r>
              <a:rPr lang="he-IL" sz="1400" dirty="0" smtClean="0"/>
              <a:t>8. רוחב פס</a:t>
            </a:r>
          </a:p>
          <a:p>
            <a:pPr algn="just"/>
            <a:r>
              <a:rPr lang="he-IL" sz="1400" dirty="0" smtClean="0"/>
              <a:t>9. סכמת </a:t>
            </a:r>
            <a:r>
              <a:rPr lang="en-US" sz="1400" dirty="0" smtClean="0"/>
              <a:t>IP</a:t>
            </a:r>
            <a:r>
              <a:rPr lang="he-IL" sz="1400" dirty="0" smtClean="0"/>
              <a:t> ל</a:t>
            </a:r>
            <a:r>
              <a:rPr lang="en-US" sz="1400" dirty="0" smtClean="0"/>
              <a:t>VLAN</a:t>
            </a:r>
            <a:endParaRPr lang="he-IL" sz="1400" dirty="0" smtClean="0"/>
          </a:p>
          <a:p>
            <a:pPr algn="just"/>
            <a:endParaRPr lang="en-US" sz="1400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04947" y="1288869"/>
            <a:ext cx="5347063" cy="522514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he-IL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90057" y="1737622"/>
            <a:ext cx="44108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1400" dirty="0" smtClean="0"/>
              <a:t>10. טופולוגיה </a:t>
            </a:r>
            <a:r>
              <a:rPr lang="he-IL" sz="1400" dirty="0"/>
              <a:t>פיסית</a:t>
            </a:r>
          </a:p>
          <a:p>
            <a:pPr algn="just"/>
            <a:r>
              <a:rPr lang="he-IL" sz="1400" dirty="0"/>
              <a:t>	- בניין</a:t>
            </a:r>
          </a:p>
          <a:p>
            <a:pPr algn="just"/>
            <a:r>
              <a:rPr lang="he-IL" sz="1400" dirty="0"/>
              <a:t>	- קומות</a:t>
            </a:r>
          </a:p>
          <a:p>
            <a:pPr algn="just"/>
            <a:r>
              <a:rPr lang="he-IL" sz="1400" dirty="0" smtClean="0"/>
              <a:t>11. טופולוגיה </a:t>
            </a:r>
            <a:r>
              <a:rPr lang="he-IL" sz="1400" dirty="0"/>
              <a:t>לוגית</a:t>
            </a:r>
          </a:p>
          <a:p>
            <a:pPr algn="just"/>
            <a:r>
              <a:rPr lang="he-IL" sz="1400" dirty="0"/>
              <a:t>	- </a:t>
            </a:r>
            <a:r>
              <a:rPr lang="en-US" sz="1400" dirty="0"/>
              <a:t>LAN</a:t>
            </a:r>
          </a:p>
          <a:p>
            <a:pPr algn="just"/>
            <a:r>
              <a:rPr lang="en-US" sz="1400" dirty="0"/>
              <a:t>	WAN </a:t>
            </a:r>
            <a:r>
              <a:rPr lang="en-US" sz="1400" b="1" dirty="0"/>
              <a:t>-</a:t>
            </a:r>
            <a:endParaRPr lang="he-IL" sz="1400" b="1" dirty="0"/>
          </a:p>
          <a:p>
            <a:pPr algn="just"/>
            <a:r>
              <a:rPr lang="he-IL" sz="1400" dirty="0" smtClean="0"/>
              <a:t>12. תיק </a:t>
            </a:r>
            <a:r>
              <a:rPr lang="he-IL" sz="1400" dirty="0"/>
              <a:t>הפרוייקט</a:t>
            </a:r>
          </a:p>
          <a:p>
            <a:pPr algn="just"/>
            <a:r>
              <a:rPr lang="he-IL" sz="1400" dirty="0" smtClean="0"/>
              <a:t>	- מבנה </a:t>
            </a:r>
            <a:r>
              <a:rPr lang="he-IL" sz="1400" dirty="0"/>
              <a:t>שם התקן ברשת הארגון</a:t>
            </a:r>
            <a:endParaRPr lang="en-US" sz="1400" dirty="0"/>
          </a:p>
          <a:p>
            <a:pPr algn="just"/>
            <a:r>
              <a:rPr lang="he-IL" sz="1400" dirty="0" smtClean="0"/>
              <a:t>	- תיעוד </a:t>
            </a:r>
            <a:r>
              <a:rPr lang="he-IL" sz="1400" dirty="0"/>
              <a:t>סיסמאות הרשת + מבנה שם </a:t>
            </a:r>
            <a:r>
              <a:rPr lang="he-IL" sz="1400" dirty="0" smtClean="0"/>
              <a:t>דוא"ל</a:t>
            </a:r>
          </a:p>
          <a:p>
            <a:pPr algn="just"/>
            <a:r>
              <a:rPr lang="he-IL" sz="1400" dirty="0" smtClean="0"/>
              <a:t>	- הגדרת </a:t>
            </a:r>
            <a:r>
              <a:rPr lang="he-IL" sz="1400" dirty="0"/>
              <a:t>שרת </a:t>
            </a:r>
            <a:r>
              <a:rPr lang="en-US" sz="1400" dirty="0"/>
              <a:t>TFTP</a:t>
            </a:r>
            <a:r>
              <a:rPr lang="he-IL" sz="1400" dirty="0"/>
              <a:t> לגיבוי </a:t>
            </a:r>
            <a:r>
              <a:rPr lang="en-US" sz="1400" dirty="0"/>
              <a:t>IOS</a:t>
            </a:r>
          </a:p>
          <a:p>
            <a:pPr algn="just"/>
            <a:r>
              <a:rPr lang="he-IL" sz="1400" dirty="0" smtClean="0"/>
              <a:t>	- תכנית </a:t>
            </a:r>
            <a:r>
              <a:rPr lang="he-IL" sz="1400" dirty="0"/>
              <a:t>התאוששות מאסון (חשמל + נתונים)</a:t>
            </a:r>
            <a:endParaRPr lang="en-US" sz="1400" dirty="0"/>
          </a:p>
          <a:p>
            <a:pPr algn="just"/>
            <a:r>
              <a:rPr lang="he-IL" sz="1400" dirty="0" smtClean="0"/>
              <a:t>	- תיעוד </a:t>
            </a:r>
            <a:r>
              <a:rPr lang="he-IL" sz="1400" dirty="0"/>
              <a:t>ספקי אינטרנט</a:t>
            </a:r>
            <a:endParaRPr lang="en-US" sz="1400" dirty="0"/>
          </a:p>
          <a:p>
            <a:pPr algn="just"/>
            <a:r>
              <a:rPr lang="he-IL" sz="1400" dirty="0" smtClean="0"/>
              <a:t>	- תיעוד </a:t>
            </a:r>
            <a:r>
              <a:rPr lang="he-IL" sz="1400" dirty="0"/>
              <a:t>חומת אש </a:t>
            </a:r>
            <a:r>
              <a:rPr lang="he-IL" sz="1400" dirty="0" smtClean="0"/>
              <a:t>(פורטים </a:t>
            </a:r>
            <a:r>
              <a:rPr lang="he-IL" sz="1400" dirty="0"/>
              <a:t>מורשים </a:t>
            </a:r>
            <a:r>
              <a:rPr lang="he-IL" sz="1400" dirty="0" smtClean="0"/>
              <a:t>ולא)</a:t>
            </a:r>
          </a:p>
          <a:p>
            <a:pPr lvl="0"/>
            <a:r>
              <a:rPr lang="he-IL" sz="1400" dirty="0" smtClean="0"/>
              <a:t>13. סימולציית </a:t>
            </a:r>
            <a:r>
              <a:rPr lang="he-IL" sz="1400" dirty="0"/>
              <a:t>רשת הארגון </a:t>
            </a:r>
            <a:r>
              <a:rPr lang="en-US" sz="1400" dirty="0"/>
              <a:t>PKT</a:t>
            </a:r>
          </a:p>
          <a:p>
            <a:pPr lvl="0"/>
            <a:r>
              <a:rPr lang="he-IL" sz="1400" dirty="0" smtClean="0"/>
              <a:t>14. תכנית </a:t>
            </a:r>
            <a:r>
              <a:rPr lang="he-IL" sz="1400" dirty="0"/>
              <a:t>חלופית </a:t>
            </a:r>
            <a:r>
              <a:rPr lang="he-IL" sz="1400" dirty="0" smtClean="0"/>
              <a:t>לארגון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09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96621" y="-1193800"/>
            <a:ext cx="9144000" cy="2387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רוחב פס חיפה</a:t>
            </a:r>
            <a:endParaRPr lang="he-I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83968"/>
              </p:ext>
            </p:extLst>
          </p:nvPr>
        </p:nvGraphicFramePr>
        <p:xfrm>
          <a:off x="2104621" y="2261083"/>
          <a:ext cx="8128000" cy="3235960"/>
        </p:xfrm>
        <a:graphic>
          <a:graphicData uri="http://schemas.openxmlformats.org/drawingml/2006/table">
            <a:tbl>
              <a:tblPr rtl="1"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תוכנה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צריכת רוחב פס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משתמשים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סה"כ צריכה לתוכנה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דפדפן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0.10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3.9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מייל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0.05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1.95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baseline="0" dirty="0" smtClean="0"/>
                        <a:t>VOIP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1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39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שיחה ועידה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0.30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0.6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שיתוף קבצים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0.03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39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1.17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רשת אלחוטית ללקוחות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smtClean="0"/>
                        <a:t>15 Mbps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15 Mbps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סה"כ</a:t>
                      </a:r>
                      <a:r>
                        <a:rPr lang="he-IL" baseline="0" dirty="0" smtClean="0"/>
                        <a:t> רוחב פס:</a:t>
                      </a:r>
                      <a:endParaRPr lang="he-IL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61.62 Mbps</a:t>
                      </a:r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3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סכמת </a:t>
            </a:r>
            <a:r>
              <a:rPr lang="en-US" dirty="0" smtClean="0"/>
              <a:t>IP</a:t>
            </a:r>
            <a:r>
              <a:rPr lang="he-IL" dirty="0" smtClean="0"/>
              <a:t> ל</a:t>
            </a:r>
            <a:r>
              <a:rPr lang="en-US" dirty="0" smtClean="0"/>
              <a:t>VLAN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19" y="1882589"/>
            <a:ext cx="9048241" cy="37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en-US" dirty="0" smtClean="0"/>
              <a:t>Frame Relay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60" y="2625504"/>
            <a:ext cx="9817159" cy="25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58536" y="-1265238"/>
            <a:ext cx="9959803" cy="2387600"/>
          </a:xfrm>
        </p:spPr>
        <p:txBody>
          <a:bodyPr/>
          <a:lstStyle/>
          <a:p>
            <a:r>
              <a:rPr lang="he-IL" dirty="0" smtClean="0"/>
              <a:t>פריסה פיסית סניף תל אביב - </a:t>
            </a:r>
            <a:r>
              <a:rPr lang="he-IL" dirty="0"/>
              <a:t>בניין </a:t>
            </a:r>
            <a:r>
              <a:rPr lang="en-US" dirty="0"/>
              <a:t>A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872257" y="6184613"/>
            <a:ext cx="2932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בניין </a:t>
            </a:r>
            <a:r>
              <a:rPr lang="en-US" sz="2400" dirty="0" smtClean="0"/>
              <a:t>A</a:t>
            </a:r>
            <a:r>
              <a:rPr lang="he-IL" sz="2400" dirty="0" smtClean="0"/>
              <a:t>, תל אביב</a:t>
            </a:r>
            <a:endParaRPr lang="he-IL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2"/>
          <a:stretch/>
        </p:blipFill>
        <p:spPr>
          <a:xfrm>
            <a:off x="4030112" y="1268987"/>
            <a:ext cx="4616650" cy="47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 smtClean="0"/>
              <a:t>בניין </a:t>
            </a:r>
            <a:r>
              <a:rPr lang="en-US" dirty="0" smtClean="0"/>
              <a:t>A</a:t>
            </a:r>
            <a:r>
              <a:rPr lang="he-IL" dirty="0" smtClean="0"/>
              <a:t> - קומה 1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122362"/>
            <a:ext cx="10299437" cy="57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A</a:t>
            </a:r>
            <a:r>
              <a:rPr lang="he-IL" dirty="0"/>
              <a:t> - קומה </a:t>
            </a:r>
            <a:r>
              <a:rPr lang="he-IL" dirty="0" smtClean="0"/>
              <a:t>2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122363"/>
            <a:ext cx="10299437" cy="56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A</a:t>
            </a:r>
            <a:r>
              <a:rPr lang="he-IL" dirty="0"/>
              <a:t> - קומה </a:t>
            </a:r>
            <a:r>
              <a:rPr lang="he-IL" dirty="0" smtClean="0"/>
              <a:t>3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4" y="1122362"/>
            <a:ext cx="10299436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A</a:t>
            </a:r>
            <a:r>
              <a:rPr lang="he-IL" dirty="0"/>
              <a:t> - קומה </a:t>
            </a:r>
            <a:r>
              <a:rPr lang="he-IL" dirty="0" smtClean="0"/>
              <a:t>4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122362"/>
            <a:ext cx="10299437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58536" y="-1265238"/>
            <a:ext cx="9959803" cy="2387600"/>
          </a:xfrm>
        </p:spPr>
        <p:txBody>
          <a:bodyPr/>
          <a:lstStyle/>
          <a:p>
            <a:r>
              <a:rPr lang="he-IL" dirty="0" smtClean="0"/>
              <a:t>פריסה פיסית סניף ירושלים - </a:t>
            </a:r>
            <a:r>
              <a:rPr lang="he-IL" dirty="0"/>
              <a:t>בניין </a:t>
            </a:r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872257" y="6348820"/>
            <a:ext cx="2932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בניין </a:t>
            </a:r>
            <a:r>
              <a:rPr lang="en-US" sz="2400" dirty="0" smtClean="0"/>
              <a:t>B</a:t>
            </a:r>
            <a:r>
              <a:rPr lang="he-IL" sz="2400" dirty="0" smtClean="0"/>
              <a:t>, ירושלים</a:t>
            </a:r>
            <a:endParaRPr lang="he-I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12" y="1122362"/>
            <a:ext cx="5553850" cy="52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B </a:t>
            </a:r>
            <a:r>
              <a:rPr lang="he-IL" dirty="0" smtClean="0"/>
              <a:t> - קומה 1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4" y="1122362"/>
            <a:ext cx="10299436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5520"/>
            <a:ext cx="9144000" cy="300228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he-IL" dirty="0"/>
              <a:t>פרויקט תקשוב חמש יחידות הינו פרויקט שבא לסכם את החומר הנלמד בשלוש השנים במגמת תקשוב, ע"י הקמת חברה פיקטיבית שבה התלמיד אחראי על הקמת החברה וחיבורה לרשת.</a:t>
            </a:r>
            <a:endParaRPr lang="en-US" dirty="0"/>
          </a:p>
          <a:p>
            <a:pPr algn="r"/>
            <a:r>
              <a:rPr lang="he-IL" dirty="0"/>
              <a:t>בפרויקט חומר משלוש שנות הלימודים במגמת תקשוב, שכללו:</a:t>
            </a:r>
            <a:endParaRPr lang="en-US" dirty="0"/>
          </a:p>
          <a:p>
            <a:pPr algn="r"/>
            <a:r>
              <a:rPr lang="he-IL" dirty="0"/>
              <a:t>הכרת מבנה המחשב ותפקיד כל חלק בו, פירוק, הרכבת מחשבים והתקנתם, הכרת רכיבי הרשת, למידת חוקי הרשת / פרוטוקולים, הקמת רשת קטנה / אלחוטית ( סימולציה/ מעשי), הקמת רשת מרחבית , מידור רשתות (</a:t>
            </a:r>
            <a:r>
              <a:rPr lang="en-US" dirty="0"/>
              <a:t>VLAN / DOT1Q</a:t>
            </a:r>
            <a:r>
              <a:rPr lang="he-IL" dirty="0"/>
              <a:t>), אבטחת מידע (כגון חסימת פורטים / כתובות פיזיות, שימוש ברשימות גישה </a:t>
            </a:r>
            <a:r>
              <a:rPr lang="en-US" dirty="0"/>
              <a:t>ACL </a:t>
            </a:r>
            <a:r>
              <a:rPr lang="he-IL" dirty="0"/>
              <a:t> ובפרוטוקולי </a:t>
            </a:r>
            <a:r>
              <a:rPr lang="en-US" dirty="0"/>
              <a:t>NAT / PAT</a:t>
            </a:r>
            <a:r>
              <a:rPr lang="he-IL" dirty="0"/>
              <a:t> ), ניהול פרויקטים, חשיבה יוצרת ועוד.</a:t>
            </a:r>
            <a:endParaRPr lang="en-US" dirty="0"/>
          </a:p>
          <a:p>
            <a:pPr algn="r"/>
            <a:r>
              <a:rPr lang="he-IL" dirty="0"/>
              <a:t>הפרויקט בוצע ע"י התלמידים, כאשר כל אחד קיבל את ההנחיות הכלליות מהמורה וביחד עם המידע שנצבר במהלך שלוש השנים והכלים שנרכשו בכיתה התלמידים יצרו חברה פיקטיבית בה יתמכו. </a:t>
            </a:r>
            <a:endParaRPr lang="en-US" dirty="0"/>
          </a:p>
          <a:p>
            <a:pPr algn="r"/>
            <a:endParaRPr lang="he-IL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אודות הפרוייקט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78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B </a:t>
            </a:r>
            <a:r>
              <a:rPr lang="he-IL" dirty="0"/>
              <a:t> - קומה </a:t>
            </a:r>
            <a:r>
              <a:rPr lang="he-IL" dirty="0" smtClean="0"/>
              <a:t>2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122362"/>
            <a:ext cx="10299437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B </a:t>
            </a:r>
            <a:r>
              <a:rPr lang="he-IL" dirty="0"/>
              <a:t> - קומה </a:t>
            </a:r>
            <a:r>
              <a:rPr lang="he-IL" dirty="0" smtClean="0"/>
              <a:t>3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2" y="1122362"/>
            <a:ext cx="10299437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B </a:t>
            </a:r>
            <a:r>
              <a:rPr lang="he-IL" dirty="0"/>
              <a:t> - קומה </a:t>
            </a:r>
            <a:r>
              <a:rPr lang="he-IL" dirty="0" smtClean="0"/>
              <a:t>4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2" y="1122362"/>
            <a:ext cx="10299437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58536" y="-1265238"/>
            <a:ext cx="9959803" cy="2387600"/>
          </a:xfrm>
        </p:spPr>
        <p:txBody>
          <a:bodyPr/>
          <a:lstStyle/>
          <a:p>
            <a:r>
              <a:rPr lang="he-IL" dirty="0" smtClean="0"/>
              <a:t>פריסה פיסית סניף חיפה </a:t>
            </a:r>
            <a:r>
              <a:rPr lang="he-IL" dirty="0"/>
              <a:t>- בניין </a:t>
            </a:r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872256" y="6301153"/>
            <a:ext cx="29323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בניין </a:t>
            </a:r>
            <a:r>
              <a:rPr lang="en-US" sz="2400" dirty="0" smtClean="0"/>
              <a:t>C</a:t>
            </a:r>
            <a:r>
              <a:rPr lang="he-IL" sz="2400" dirty="0" smtClean="0"/>
              <a:t>, חיפה</a:t>
            </a:r>
            <a:endParaRPr lang="he-IL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01" y="1122362"/>
            <a:ext cx="5525271" cy="51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 smtClean="0"/>
              <a:t>C </a:t>
            </a:r>
            <a:r>
              <a:rPr lang="he-IL" dirty="0" smtClean="0"/>
              <a:t> </a:t>
            </a:r>
            <a:r>
              <a:rPr lang="he-IL" dirty="0"/>
              <a:t>- קומה </a:t>
            </a:r>
            <a:r>
              <a:rPr lang="he-IL" dirty="0" smtClean="0"/>
              <a:t>1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32" y="1122362"/>
            <a:ext cx="10246708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C </a:t>
            </a:r>
            <a:r>
              <a:rPr lang="he-IL" dirty="0"/>
              <a:t> - קומה </a:t>
            </a:r>
            <a:r>
              <a:rPr lang="he-IL" dirty="0" smtClean="0"/>
              <a:t>2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2" y="1122362"/>
            <a:ext cx="10299437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C </a:t>
            </a:r>
            <a:r>
              <a:rPr lang="he-IL" dirty="0"/>
              <a:t> - </a:t>
            </a:r>
            <a:r>
              <a:rPr lang="he-IL" dirty="0" smtClean="0"/>
              <a:t>קומה 3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122362"/>
            <a:ext cx="10299437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10789" y="-1265238"/>
            <a:ext cx="9144000" cy="2387600"/>
          </a:xfrm>
        </p:spPr>
        <p:txBody>
          <a:bodyPr/>
          <a:lstStyle/>
          <a:p>
            <a:r>
              <a:rPr lang="he-IL" dirty="0"/>
              <a:t>בניין </a:t>
            </a:r>
            <a:r>
              <a:rPr lang="en-US" dirty="0"/>
              <a:t>C </a:t>
            </a:r>
            <a:r>
              <a:rPr lang="he-IL" dirty="0"/>
              <a:t> - קומה </a:t>
            </a:r>
            <a:r>
              <a:rPr lang="he-IL" dirty="0" smtClean="0"/>
              <a:t>4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122362"/>
            <a:ext cx="10299437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טופולוגיה לוגית –</a:t>
            </a:r>
            <a:r>
              <a:rPr lang="en-US" dirty="0" smtClean="0"/>
              <a:t> LAN 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26" y="1020354"/>
            <a:ext cx="10345413" cy="56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טופולוגיה לוגית –</a:t>
            </a:r>
            <a:r>
              <a:rPr lang="en-US" dirty="0" smtClean="0"/>
              <a:t> WAN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295782"/>
            <a:ext cx="985530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34194"/>
            <a:ext cx="9144000" cy="2723606"/>
          </a:xfrm>
        </p:spPr>
        <p:txBody>
          <a:bodyPr>
            <a:normAutofit/>
          </a:bodyPr>
          <a:lstStyle/>
          <a:p>
            <a:pPr algn="just"/>
            <a:r>
              <a:rPr lang="he-IL" dirty="0" smtClean="0"/>
              <a:t>החברה נוסדה בשנת 2010 על ידי אורי שגב.</a:t>
            </a:r>
          </a:p>
          <a:p>
            <a:pPr algn="just"/>
            <a:r>
              <a:rPr lang="he-IL" dirty="0" smtClean="0"/>
              <a:t>לחברה יש 3 סניפים: תל אביב (ראשי), חיפה וירושלים.</a:t>
            </a:r>
          </a:p>
          <a:p>
            <a:pPr algn="just"/>
            <a:r>
              <a:rPr lang="he-IL" dirty="0" smtClean="0"/>
              <a:t>בחברה יש 120 עובדים.</a:t>
            </a:r>
          </a:p>
          <a:p>
            <a:pPr algn="just"/>
            <a:endParaRPr lang="he-IL" dirty="0" smtClean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אודות החברה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3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endParaRPr lang="he-IL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תיק הפרוייקט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21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מבנה שם התקן ברשת הארגון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122362"/>
            <a:ext cx="10058400" cy="54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2709"/>
            <a:ext cx="9144000" cy="372509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he-IL" dirty="0"/>
              <a:t>לחברה יש שרת </a:t>
            </a:r>
            <a:r>
              <a:rPr lang="he-IL" dirty="0" smtClean="0"/>
              <a:t>דוא"ל פרטי</a:t>
            </a:r>
            <a:r>
              <a:rPr lang="he-IL" dirty="0"/>
              <a:t>, כל עובד בחברה מקבל משתמש פרטי משלו</a:t>
            </a:r>
            <a:r>
              <a:rPr lang="he-IL" dirty="0" smtClean="0"/>
              <a:t>.</a:t>
            </a:r>
          </a:p>
          <a:p>
            <a:pPr algn="just"/>
            <a:r>
              <a:rPr lang="he-IL" dirty="0" smtClean="0"/>
              <a:t>כתובת </a:t>
            </a:r>
            <a:r>
              <a:rPr lang="he-IL" dirty="0"/>
              <a:t>האימייל </a:t>
            </a:r>
            <a:r>
              <a:rPr lang="he-IL" dirty="0" smtClean="0"/>
              <a:t>היא</a:t>
            </a:r>
            <a:r>
              <a:rPr lang="en-US" dirty="0" smtClean="0"/>
              <a:t>xxx@mila.com </a:t>
            </a:r>
            <a:r>
              <a:rPr lang="he-IL" dirty="0" smtClean="0"/>
              <a:t> כאשר ה-</a:t>
            </a:r>
            <a:r>
              <a:rPr lang="en-US" dirty="0" smtClean="0"/>
              <a:t>xxx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/>
              <a:t>מייצג את שמו של העובד בחברה.</a:t>
            </a:r>
          </a:p>
          <a:p>
            <a:pPr algn="just"/>
            <a:r>
              <a:rPr lang="he-IL" dirty="0"/>
              <a:t>הסיסמא הראשונית של כל עובד היא </a:t>
            </a:r>
            <a:r>
              <a:rPr lang="he-IL" dirty="0" smtClean="0"/>
              <a:t>123456</a:t>
            </a:r>
          </a:p>
          <a:p>
            <a:pPr algn="just"/>
            <a:r>
              <a:rPr lang="he-IL" dirty="0" smtClean="0"/>
              <a:t>לאחר </a:t>
            </a:r>
            <a:r>
              <a:rPr lang="he-IL" dirty="0"/>
              <a:t>התחברות ראשונית לשרת הוא מחוייב להחליף סיסמא מטעמי אבטחת מידע.</a:t>
            </a:r>
          </a:p>
          <a:p>
            <a:pPr algn="just"/>
            <a:endParaRPr lang="en-US" dirty="0"/>
          </a:p>
          <a:p>
            <a:pPr algn="just"/>
            <a:r>
              <a:rPr lang="he-IL" dirty="0"/>
              <a:t>בחברה סיסמאות נוספות המאפשרות כניסה להתקנים שונים ולקבל הרשאות הסיסמאות הקיימות הן</a:t>
            </a:r>
            <a:r>
              <a:rPr lang="he-IL" dirty="0" smtClean="0"/>
              <a:t>:</a:t>
            </a:r>
          </a:p>
          <a:p>
            <a:pPr algn="just"/>
            <a:r>
              <a:rPr lang="he-IL" dirty="0" smtClean="0"/>
              <a:t>סיסמה ל - </a:t>
            </a:r>
            <a:r>
              <a:rPr lang="en-US" dirty="0" smtClean="0"/>
              <a:t>enable</a:t>
            </a:r>
            <a:r>
              <a:rPr lang="he-IL" dirty="0" smtClean="0"/>
              <a:t>:</a:t>
            </a:r>
            <a:r>
              <a:rPr lang="en-US" dirty="0" smtClean="0"/>
              <a:t>    cisco </a:t>
            </a:r>
            <a:endParaRPr lang="he-IL" dirty="0" smtClean="0"/>
          </a:p>
          <a:p>
            <a:pPr algn="just"/>
            <a:r>
              <a:rPr lang="he-IL" dirty="0" smtClean="0"/>
              <a:t>סיסמה ל</a:t>
            </a:r>
            <a:r>
              <a:rPr lang="en-US" dirty="0" smtClean="0"/>
              <a:t>line console / line </a:t>
            </a:r>
            <a:r>
              <a:rPr lang="en-US" dirty="0" err="1" smtClean="0"/>
              <a:t>vty</a:t>
            </a:r>
            <a:r>
              <a:rPr lang="en-US" dirty="0" smtClean="0"/>
              <a:t> - </a:t>
            </a:r>
            <a:r>
              <a:rPr lang="he-IL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letmein</a:t>
            </a:r>
            <a:r>
              <a:rPr lang="en-US" dirty="0" smtClean="0"/>
              <a:t> </a:t>
            </a:r>
            <a:endParaRPr lang="he-IL" dirty="0" smtClean="0"/>
          </a:p>
          <a:p>
            <a:pPr algn="just"/>
            <a:r>
              <a:rPr lang="he-IL" dirty="0" smtClean="0"/>
              <a:t>סיסמה ל - </a:t>
            </a:r>
            <a:r>
              <a:rPr lang="en-US" dirty="0" smtClean="0"/>
              <a:t>123456 :</a:t>
            </a:r>
            <a:r>
              <a:rPr lang="en-US" dirty="0" err="1" smtClean="0"/>
              <a:t>vty</a:t>
            </a:r>
            <a:endParaRPr lang="he-IL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>
            <a:normAutofit/>
          </a:bodyPr>
          <a:lstStyle/>
          <a:p>
            <a:r>
              <a:rPr lang="he-IL" sz="4800" dirty="0" smtClean="0"/>
              <a:t>תיעוד סיסמאות הרשת + מבנה שם דוא"ל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13762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he-IL" dirty="0"/>
              <a:t>כתובת השרת: </a:t>
            </a:r>
            <a:r>
              <a:rPr lang="he-IL" dirty="0" smtClean="0"/>
              <a:t>10.1.99.3</a:t>
            </a:r>
          </a:p>
          <a:p>
            <a:pPr algn="just"/>
            <a:endParaRPr lang="en-US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>
            <a:normAutofit/>
          </a:bodyPr>
          <a:lstStyle/>
          <a:p>
            <a:r>
              <a:rPr lang="he-IL" dirty="0"/>
              <a:t>הגדרת שרת </a:t>
            </a:r>
            <a:r>
              <a:rPr lang="en-US" dirty="0"/>
              <a:t>TFTP</a:t>
            </a:r>
            <a:r>
              <a:rPr lang="he-IL" dirty="0"/>
              <a:t> לגיבוי </a:t>
            </a:r>
            <a:r>
              <a:rPr lang="en-US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2351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125" y="2199957"/>
            <a:ext cx="9144000" cy="1710191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he-IL" dirty="0"/>
              <a:t>היא תוכנית הכוללת תהליכים, מדיניות ונהלים המשמשים להתאוששות מאסון המשבית לזמן לא קצר את התשתית הטכנולוגית החיונית לפעילותו של ארגון</a:t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r>
              <a:rPr lang="he-IL" dirty="0"/>
              <a:t>לחברה שימוש ב-</a:t>
            </a:r>
            <a:r>
              <a:rPr lang="en-US" dirty="0"/>
              <a:t>UPS. </a:t>
            </a:r>
            <a:r>
              <a:rPr lang="he-IL" dirty="0" smtClean="0"/>
              <a:t> ה-</a:t>
            </a:r>
            <a:r>
              <a:rPr lang="en-US" dirty="0"/>
              <a:t>UPS </a:t>
            </a:r>
            <a:r>
              <a:rPr lang="he-IL" dirty="0"/>
              <a:t>הוא התקן אשר במקרה של נפילת מתח מספק מתח חלופי להתקנים החשובים (כמו שרתים מרכזיים) כגיבוי ומכבה אותם כראוי, </a:t>
            </a:r>
            <a:br>
              <a:rPr lang="he-IL" dirty="0"/>
            </a:br>
            <a:r>
              <a:rPr lang="he-IL" dirty="0"/>
              <a:t>על מנת להבטיח שהקבצים החשובים בהם לא ייפגעו. </a:t>
            </a:r>
          </a:p>
          <a:p>
            <a:pPr algn="r"/>
            <a:r>
              <a:rPr lang="he-IL" dirty="0"/>
              <a:t>כמו כן, החברה משתמשת בטייפ לגיבוי המרכזי של המסמכים החשובים ביותר. טייפ זה נשלף ממרכז המידע ומאוכסן מחוץ לחברה (</a:t>
            </a:r>
            <a:r>
              <a:rPr lang="en-US" dirty="0"/>
              <a:t>OFF SITE) </a:t>
            </a:r>
            <a:br>
              <a:rPr lang="en-US" dirty="0"/>
            </a:br>
            <a:r>
              <a:rPr lang="he-IL" dirty="0"/>
              <a:t>כדי להבטיח שבמקרה שבו המידע בחברה נעלם או נפגם יהיה ניתן לשחזר אותו בקלות.</a:t>
            </a:r>
          </a:p>
          <a:p>
            <a:pPr algn="r"/>
            <a:endParaRPr lang="he-IL" dirty="0"/>
          </a:p>
          <a:p>
            <a:pPr algn="r"/>
            <a:endParaRPr lang="he-IL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/>
              <a:t>תכנית התאוששות מאסון</a:t>
            </a:r>
          </a:p>
        </p:txBody>
      </p:sp>
    </p:spTree>
    <p:extLst>
      <p:ext uri="{BB962C8B-B14F-4D97-AF65-F5344CB8AC3E}">
        <p14:creationId xmlns:p14="http://schemas.microsoft.com/office/powerpoint/2010/main" val="19202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endParaRPr lang="he-IL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תיעוד ספקי אינטרנט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7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תיעוד חומת אש</a:t>
            </a:r>
            <a:endParaRPr lang="he-IL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67520"/>
              </p:ext>
            </p:extLst>
          </p:nvPr>
        </p:nvGraphicFramePr>
        <p:xfrm>
          <a:off x="2783840" y="2494677"/>
          <a:ext cx="6502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e-IL" sz="1800" dirty="0" smtClean="0"/>
                        <a:t>יציאה מהחברה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800" dirty="0" smtClean="0"/>
                        <a:t>כניסה לחברה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Port Number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443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HTTPS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53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FTP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EMAIL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סימולציית רשת הארגון </a:t>
            </a:r>
            <a:r>
              <a:rPr lang="en-US" dirty="0" smtClean="0"/>
              <a:t>WAN -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384036"/>
            <a:ext cx="10058400" cy="5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סימולציית רשת הארגון </a:t>
            </a:r>
            <a:r>
              <a:rPr lang="en-US" dirty="0" smtClean="0"/>
              <a:t>LAN -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54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תכנית חלופית לארגון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8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תרשים ארגוני</a:t>
            </a:r>
            <a:endParaRPr lang="he-I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122362"/>
            <a:ext cx="9143999" cy="56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endParaRPr lang="he-IL" dirty="0"/>
          </a:p>
        </p:txBody>
      </p:sp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1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פריסת חברה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37" y="1020355"/>
            <a:ext cx="2855206" cy="58376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4941" y="2694577"/>
            <a:ext cx="327297" cy="327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8598" y="1610360"/>
            <a:ext cx="327297" cy="327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4499" y="3112588"/>
            <a:ext cx="327297" cy="327297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7979301" y="2585274"/>
            <a:ext cx="3650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סניף תל אביב (ראשי) – דיזנגוף 10 </a:t>
            </a:r>
          </a:p>
        </p:txBody>
      </p:sp>
      <p:sp>
        <p:nvSpPr>
          <p:cNvPr id="11" name="מלבן 10"/>
          <p:cNvSpPr/>
          <p:nvPr/>
        </p:nvSpPr>
        <p:spPr>
          <a:xfrm>
            <a:off x="8008858" y="3208354"/>
            <a:ext cx="3506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 smtClean="0"/>
              <a:t>סניף ירושלים - זאב ז'בוטינסקי 30</a:t>
            </a:r>
            <a:endParaRPr lang="he-IL" sz="2000" dirty="0"/>
          </a:p>
        </p:txBody>
      </p:sp>
      <p:sp>
        <p:nvSpPr>
          <p:cNvPr id="12" name="מלבן 11"/>
          <p:cNvSpPr/>
          <p:nvPr/>
        </p:nvSpPr>
        <p:spPr>
          <a:xfrm>
            <a:off x="8836182" y="1644331"/>
            <a:ext cx="2807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 smtClean="0"/>
              <a:t>סניף חיפה - דרך אלנבי 75</a:t>
            </a:r>
            <a:endParaRPr lang="he-IL" sz="2000" dirty="0"/>
          </a:p>
        </p:txBody>
      </p:sp>
      <p:cxnSp>
        <p:nvCxnSpPr>
          <p:cNvPr id="14" name="מחבר חץ ישר 13"/>
          <p:cNvCxnSpPr/>
          <p:nvPr/>
        </p:nvCxnSpPr>
        <p:spPr>
          <a:xfrm flipH="1">
            <a:off x="6144499" y="1836448"/>
            <a:ext cx="26916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H="1">
            <a:off x="5826736" y="2837208"/>
            <a:ext cx="22870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>
            <a:stCxn id="11" idx="1"/>
          </p:cNvCxnSpPr>
          <p:nvPr/>
        </p:nvCxnSpPr>
        <p:spPr>
          <a:xfrm flipH="1" flipV="1">
            <a:off x="6561450" y="3393020"/>
            <a:ext cx="1447408" cy="15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סדר כוח אדם – תל אביב</a:t>
            </a:r>
            <a:endParaRPr lang="he-IL" dirty="0"/>
          </a:p>
        </p:txBody>
      </p:sp>
      <p:sp>
        <p:nvSpPr>
          <p:cNvPr id="2" name="TextBox 1"/>
          <p:cNvSpPr txBox="1"/>
          <p:nvPr/>
        </p:nvSpPr>
        <p:spPr>
          <a:xfrm>
            <a:off x="3857896" y="5120640"/>
            <a:ext cx="44762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*בעל התפקיד המסומן באדום הוא מנהל הסניף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05" y="1530036"/>
            <a:ext cx="7886869" cy="32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סדר כוח אדם – ירושלים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857896" y="5120640"/>
            <a:ext cx="44762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*בעל התפקיד המסומן באדום הוא מנהל הסניף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1" y="1438902"/>
            <a:ext cx="7826558" cy="32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340" y="0"/>
            <a:ext cx="873660" cy="1122363"/>
          </a:xfrm>
          <a:prstGeom prst="rect">
            <a:avLst/>
          </a:prstGeom>
        </p:spPr>
      </p:pic>
      <p:pic>
        <p:nvPicPr>
          <p:cNvPr id="5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" y="113211"/>
            <a:ext cx="923107" cy="10091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463040" y="-1367246"/>
            <a:ext cx="9144000" cy="2387600"/>
          </a:xfrm>
        </p:spPr>
        <p:txBody>
          <a:bodyPr/>
          <a:lstStyle/>
          <a:p>
            <a:r>
              <a:rPr lang="he-IL" dirty="0" smtClean="0"/>
              <a:t>סדר כוח אדם – חיפה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857896" y="5120640"/>
            <a:ext cx="44762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*בעל התפקיד המסומן באדום הוא מנהל הסניף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72" y="1386422"/>
            <a:ext cx="7752771" cy="33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10450</TotalTime>
  <Words>777</Words>
  <Application>Microsoft Office PowerPoint</Application>
  <PresentationFormat>Widescreen</PresentationFormat>
  <Paragraphs>214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פרוייקט5  יחידות</vt:lpstr>
      <vt:lpstr>תוכן העניינים</vt:lpstr>
      <vt:lpstr>אודות הפרוייקט</vt:lpstr>
      <vt:lpstr>אודות החברה</vt:lpstr>
      <vt:lpstr>תרשים ארגוני</vt:lpstr>
      <vt:lpstr>פריסת חברה</vt:lpstr>
      <vt:lpstr>סדר כוח אדם – תל אביב</vt:lpstr>
      <vt:lpstr>סדר כוח אדם – ירושלים</vt:lpstr>
      <vt:lpstr>סדר כוח אדם – חיפה</vt:lpstr>
      <vt:lpstr>דרישות הארגון</vt:lpstr>
      <vt:lpstr>פרופיל  - ITתשתית סניף תל אביב</vt:lpstr>
      <vt:lpstr>PowerPoint Presentation</vt:lpstr>
      <vt:lpstr>PowerPoint Presentation</vt:lpstr>
      <vt:lpstr>פרופיל  - ITחומרה סניף תל אביב</vt:lpstr>
      <vt:lpstr>פרופיל  - ITחומרה סניף ירושלים</vt:lpstr>
      <vt:lpstr>פרופיל IT - חומרה סניף חיפה</vt:lpstr>
      <vt:lpstr>פרופיל IT - תוכנה</vt:lpstr>
      <vt:lpstr>רוחב פס תל אביב</vt:lpstr>
      <vt:lpstr> רוחב פס ירושלים</vt:lpstr>
      <vt:lpstr> רוחב פס חיפה</vt:lpstr>
      <vt:lpstr>סכמת IP לVLAN</vt:lpstr>
      <vt:lpstr>Frame Relay</vt:lpstr>
      <vt:lpstr>פריסה פיסית סניף תל אביב - בניין A</vt:lpstr>
      <vt:lpstr>בניין A - קומה 1</vt:lpstr>
      <vt:lpstr>בניין A - קומה 2</vt:lpstr>
      <vt:lpstr>בניין A - קומה 3</vt:lpstr>
      <vt:lpstr>בניין A - קומה 4</vt:lpstr>
      <vt:lpstr>פריסה פיסית סניף ירושלים - בניין B</vt:lpstr>
      <vt:lpstr>בניין B  - קומה 1</vt:lpstr>
      <vt:lpstr>בניין B  - קומה 2</vt:lpstr>
      <vt:lpstr>בניין B  - קומה 3</vt:lpstr>
      <vt:lpstr>בניין B  - קומה 4</vt:lpstr>
      <vt:lpstr>פריסה פיסית סניף חיפה - בניין C</vt:lpstr>
      <vt:lpstr>בניין C  - קומה 1</vt:lpstr>
      <vt:lpstr>בניין C  - קומה 2</vt:lpstr>
      <vt:lpstr>בניין C  - קומה 3</vt:lpstr>
      <vt:lpstr>בניין C  - קומה 4</vt:lpstr>
      <vt:lpstr>טופולוגיה לוגית – LAN </vt:lpstr>
      <vt:lpstr>טופולוגיה לוגית – WAN </vt:lpstr>
      <vt:lpstr>תיק הפרוייקט</vt:lpstr>
      <vt:lpstr>מבנה שם התקן ברשת הארגון</vt:lpstr>
      <vt:lpstr>תיעוד סיסמאות הרשת + מבנה שם דוא"ל</vt:lpstr>
      <vt:lpstr>הגדרת שרת TFTP לגיבוי IOS</vt:lpstr>
      <vt:lpstr>תכנית התאוששות מאסון</vt:lpstr>
      <vt:lpstr>תיעוד ספקי אינטרנט</vt:lpstr>
      <vt:lpstr>תיעוד חומת אש</vt:lpstr>
      <vt:lpstr>סימולציית רשת הארגון WAN -</vt:lpstr>
      <vt:lpstr>סימולציית רשת הארגון LAN -</vt:lpstr>
      <vt:lpstr>תכנית חלופית לארגון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Segev</dc:creator>
  <cp:lastModifiedBy>cyber</cp:lastModifiedBy>
  <cp:revision>371</cp:revision>
  <dcterms:created xsi:type="dcterms:W3CDTF">2017-09-14T07:59:45Z</dcterms:created>
  <dcterms:modified xsi:type="dcterms:W3CDTF">2018-01-29T11:00:41Z</dcterms:modified>
</cp:coreProperties>
</file>