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62" r:id="rId3"/>
    <p:sldId id="267" r:id="rId4"/>
    <p:sldId id="266" r:id="rId5"/>
    <p:sldId id="269" r:id="rId6"/>
    <p:sldId id="264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219A8-5ACB-4BAE-A2CB-A42A9DF0E388}"/>
              </a:ext>
            </a:extLst>
          </p:cNvPr>
          <p:cNvSpPr txBox="1"/>
          <p:nvPr/>
        </p:nvSpPr>
        <p:spPr>
          <a:xfrm>
            <a:off x="2926671" y="1767007"/>
            <a:ext cx="633865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err="1"/>
              <a:t>테넷스</a:t>
            </a:r>
            <a:r>
              <a:rPr lang="ko-KR" altLang="en-US" sz="6600" b="1" dirty="0"/>
              <a:t> </a:t>
            </a:r>
            <a:r>
              <a:rPr lang="en-US" altLang="ko-KR" sz="6600" b="1" dirty="0"/>
              <a:t>!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sz="4000" b="1" dirty="0" err="1" smtClean="0"/>
              <a:t>Tennets</a:t>
            </a:r>
            <a:r>
              <a:rPr lang="en-US" altLang="ko-KR" sz="4000" b="1" dirty="0" smtClean="0"/>
              <a:t> !</a:t>
            </a:r>
            <a:endParaRPr lang="ko-KR" altLang="en-US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79301C-9522-42A7-9243-3FDC446AC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840" y="1767007"/>
            <a:ext cx="2274779" cy="22747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AF215E-4FE1-4E42-9BF8-36094F670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793" y="1767007"/>
            <a:ext cx="2278767" cy="2278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B5AC3B-B448-4EE1-8123-DB267CD61865}"/>
              </a:ext>
            </a:extLst>
          </p:cNvPr>
          <p:cNvSpPr txBox="1"/>
          <p:nvPr/>
        </p:nvSpPr>
        <p:spPr>
          <a:xfrm>
            <a:off x="4939080" y="4973808"/>
            <a:ext cx="2313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2014180011 </a:t>
            </a:r>
            <a:r>
              <a:rPr lang="ko-KR" altLang="en-US" sz="2000" dirty="0" smtClean="0"/>
              <a:t>김영범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2014182026 </a:t>
            </a:r>
            <a:r>
              <a:rPr lang="ko-KR" altLang="en-US" sz="2000" dirty="0" smtClean="0"/>
              <a:t>오현준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558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548673" y="452890"/>
            <a:ext cx="633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장르 </a:t>
            </a:r>
            <a:r>
              <a:rPr lang="en-US" altLang="ko-KR" sz="2400" b="1" dirty="0"/>
              <a:t>(Genre)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5146E1-F9DF-40F1-A6D2-9DD07B2E5E86}"/>
              </a:ext>
            </a:extLst>
          </p:cNvPr>
          <p:cNvSpPr txBox="1"/>
          <p:nvPr/>
        </p:nvSpPr>
        <p:spPr>
          <a:xfrm>
            <a:off x="548673" y="3379390"/>
            <a:ext cx="633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스토리 </a:t>
            </a:r>
            <a:r>
              <a:rPr lang="en-US" altLang="ko-KR" sz="2400" b="1" dirty="0"/>
              <a:t>(Story)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5AC3B-B448-4EE1-8123-DB267CD61865}"/>
              </a:ext>
            </a:extLst>
          </p:cNvPr>
          <p:cNvSpPr txBox="1"/>
          <p:nvPr/>
        </p:nvSpPr>
        <p:spPr>
          <a:xfrm>
            <a:off x="1202157" y="914555"/>
            <a:ext cx="216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캐주얼 </a:t>
            </a:r>
            <a:r>
              <a:rPr lang="ko-KR" altLang="en-US" dirty="0" smtClean="0"/>
              <a:t>스포츠 액션</a:t>
            </a:r>
            <a:endParaRPr lang="en-US" altLang="ko-KR" dirty="0" smtClean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EB55B-FBCD-4A3B-85BE-AF4DCF125231}"/>
              </a:ext>
            </a:extLst>
          </p:cNvPr>
          <p:cNvSpPr txBox="1"/>
          <p:nvPr/>
        </p:nvSpPr>
        <p:spPr>
          <a:xfrm>
            <a:off x="1471950" y="3841055"/>
            <a:ext cx="5202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놀란 감독의 영화 </a:t>
            </a:r>
            <a:r>
              <a:rPr lang="en-US" altLang="ko-KR" dirty="0"/>
              <a:t>‘</a:t>
            </a:r>
            <a:r>
              <a:rPr lang="ko-KR" altLang="en-US" dirty="0" err="1"/>
              <a:t>테넷</a:t>
            </a:r>
            <a:r>
              <a:rPr lang="en-US" altLang="ko-KR" dirty="0"/>
              <a:t>(TENET)’</a:t>
            </a:r>
            <a:r>
              <a:rPr lang="ko-KR" altLang="en-US" dirty="0"/>
              <a:t>의 세계관 속에서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 err="1"/>
              <a:t>컨버전</a:t>
            </a:r>
            <a:r>
              <a:rPr lang="en-US" altLang="ko-KR" dirty="0"/>
              <a:t>(Conversion)’</a:t>
            </a:r>
            <a:r>
              <a:rPr lang="ko-KR" altLang="en-US" dirty="0"/>
              <a:t> 현상을 활용하여</a:t>
            </a: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두 명의 선수가 테니스 경기를 진행하게 됩니다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 descr="ATP Apologizes for Offensive Tweet Addressing the LGBTQ+ Community -  EssentiallySports">
            <a:extLst>
              <a:ext uri="{FF2B5EF4-FFF2-40B4-BE49-F238E27FC236}">
                <a16:creationId xmlns:a16="http://schemas.microsoft.com/office/drawing/2014/main" id="{3826D408-4136-4D15-B6E0-75A0990EF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001" y="247790"/>
            <a:ext cx="4459646" cy="272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영화 테넷 시간 여행이 아닌 시간 역전 이다.">
            <a:extLst>
              <a:ext uri="{FF2B5EF4-FFF2-40B4-BE49-F238E27FC236}">
                <a16:creationId xmlns:a16="http://schemas.microsoft.com/office/drawing/2014/main" id="{19B63868-F4F2-4ED6-B245-B92E1EB28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193" y="3379390"/>
            <a:ext cx="4421005" cy="276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95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테니스 일러스트 ai 무료다운로드 free tennis illustration - Urbanbrus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0"/>
          <a:stretch/>
        </p:blipFill>
        <p:spPr bwMode="auto">
          <a:xfrm>
            <a:off x="5795797" y="170916"/>
            <a:ext cx="5999875" cy="600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사다리꼴 8"/>
          <p:cNvSpPr/>
          <p:nvPr/>
        </p:nvSpPr>
        <p:spPr>
          <a:xfrm>
            <a:off x="7026451" y="1242768"/>
            <a:ext cx="3638700" cy="3880552"/>
          </a:xfrm>
          <a:prstGeom prst="trapezoid">
            <a:avLst>
              <a:gd name="adj" fmla="val 18894"/>
            </a:avLst>
          </a:prstGeom>
          <a:solidFill>
            <a:srgbClr val="C0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55405" y="1496888"/>
            <a:ext cx="1063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4 </a:t>
            </a:r>
            <a:r>
              <a:rPr lang="ko-KR" altLang="en-US" sz="1100" dirty="0" smtClean="0"/>
              <a:t>포인트 획득</a:t>
            </a:r>
            <a:endParaRPr lang="en-US" altLang="ko-KR" sz="1100" dirty="0" smtClean="0"/>
          </a:p>
        </p:txBody>
      </p:sp>
      <p:sp>
        <p:nvSpPr>
          <p:cNvPr id="11" name="타원 10"/>
          <p:cNvSpPr/>
          <p:nvPr/>
        </p:nvSpPr>
        <p:spPr>
          <a:xfrm>
            <a:off x="1107091" y="756316"/>
            <a:ext cx="751208" cy="75120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2553701" y="756316"/>
            <a:ext cx="751208" cy="751208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4000311" y="756316"/>
            <a:ext cx="751208" cy="751208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5579" y="975891"/>
            <a:ext cx="814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포인트</a:t>
            </a:r>
            <a:endParaRPr lang="en-US" altLang="ko-KR" sz="16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522188" y="975891"/>
            <a:ext cx="814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게임</a:t>
            </a:r>
            <a:endParaRPr lang="en-US" altLang="ko-KR" sz="1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968799" y="964042"/>
            <a:ext cx="814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세트</a:t>
            </a:r>
            <a:endParaRPr lang="en-US" altLang="ko-KR" sz="1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136861" y="1507524"/>
            <a:ext cx="1063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3 </a:t>
            </a:r>
            <a:r>
              <a:rPr lang="ko-KR" altLang="en-US" sz="1100" dirty="0" smtClean="0"/>
              <a:t>게임 승리</a:t>
            </a:r>
            <a:endParaRPr lang="en-US" altLang="ko-KR" sz="1100" dirty="0" smtClean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974079" y="1145168"/>
            <a:ext cx="427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454721" y="1145168"/>
            <a:ext cx="427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6173077" y="1166618"/>
            <a:ext cx="965674" cy="395670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95797" y="2435501"/>
            <a:ext cx="106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24 M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6396656" y="5383851"/>
            <a:ext cx="4917975" cy="1240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24137" y="5472124"/>
            <a:ext cx="106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11 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4916" y="267653"/>
            <a:ext cx="255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매치 단계</a:t>
            </a:r>
            <a:endParaRPr lang="en-US" altLang="ko-KR" b="1" dirty="0" smtClean="0"/>
          </a:p>
        </p:txBody>
      </p:sp>
      <p:sp>
        <p:nvSpPr>
          <p:cNvPr id="25" name="이등변 삼각형 24"/>
          <p:cNvSpPr/>
          <p:nvPr/>
        </p:nvSpPr>
        <p:spPr>
          <a:xfrm>
            <a:off x="7734477" y="4387858"/>
            <a:ext cx="589660" cy="5083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764387" y="4071662"/>
            <a:ext cx="529839" cy="529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271" y="4085502"/>
            <a:ext cx="604711" cy="604711"/>
          </a:xfrm>
          <a:prstGeom prst="rect">
            <a:avLst/>
          </a:prstGeom>
        </p:spPr>
      </p:pic>
      <p:cxnSp>
        <p:nvCxnSpPr>
          <p:cNvPr id="28" name="직선 화살표 연결선 27"/>
          <p:cNvCxnSpPr/>
          <p:nvPr/>
        </p:nvCxnSpPr>
        <p:spPr>
          <a:xfrm>
            <a:off x="7595071" y="4089366"/>
            <a:ext cx="1" cy="83378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66797" y="4321592"/>
            <a:ext cx="82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1.8 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57271" y="4923150"/>
            <a:ext cx="82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0.5 M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rot="5400000">
            <a:off x="8011962" y="4627242"/>
            <a:ext cx="1" cy="83378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7099482" y="2693743"/>
            <a:ext cx="208750" cy="113093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43516" y="2960303"/>
            <a:ext cx="106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6.5 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10243" y="1944640"/>
            <a:ext cx="35512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포인트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0</a:t>
            </a:r>
            <a:r>
              <a:rPr lang="ko-KR" altLang="en-US" sz="1400" dirty="0" smtClean="0"/>
              <a:t>점 </a:t>
            </a:r>
            <a:r>
              <a:rPr lang="en-US" altLang="ko-KR" sz="1400" dirty="0" smtClean="0"/>
              <a:t>-&gt; 0</a:t>
            </a:r>
            <a:br>
              <a:rPr lang="en-US" altLang="ko-KR" sz="1400" dirty="0" smtClean="0"/>
            </a:br>
            <a:r>
              <a:rPr lang="en-US" altLang="ko-KR" sz="1400" dirty="0" smtClean="0"/>
              <a:t>1</a:t>
            </a:r>
            <a:r>
              <a:rPr lang="ko-KR" altLang="en-US" sz="1400" dirty="0" smtClean="0"/>
              <a:t>점</a:t>
            </a:r>
            <a:r>
              <a:rPr lang="en-US" altLang="ko-KR" sz="1400" dirty="0" smtClean="0"/>
              <a:t> -&gt; 15(</a:t>
            </a:r>
            <a:r>
              <a:rPr lang="ko-KR" altLang="en-US" sz="1400" dirty="0" err="1" smtClean="0"/>
              <a:t>피프틴</a:t>
            </a:r>
            <a:r>
              <a:rPr lang="en-US" altLang="ko-KR" sz="1400" dirty="0" smtClean="0"/>
              <a:t>)</a:t>
            </a:r>
            <a:br>
              <a:rPr lang="en-US" altLang="ko-KR" sz="1400" dirty="0" smtClean="0"/>
            </a:br>
            <a:r>
              <a:rPr lang="en-US" altLang="ko-KR" sz="1400" dirty="0" smtClean="0"/>
              <a:t>2</a:t>
            </a:r>
            <a:r>
              <a:rPr lang="ko-KR" altLang="en-US" sz="1400" dirty="0"/>
              <a:t>점</a:t>
            </a:r>
            <a:r>
              <a:rPr lang="en-US" altLang="ko-KR" sz="1400" dirty="0" smtClean="0"/>
              <a:t> -&gt; 30(</a:t>
            </a:r>
            <a:r>
              <a:rPr lang="ko-KR" altLang="en-US" sz="1400" dirty="0" err="1" smtClean="0"/>
              <a:t>서티</a:t>
            </a:r>
            <a:r>
              <a:rPr lang="en-US" altLang="ko-KR" sz="1400" dirty="0" smtClean="0"/>
              <a:t>)</a:t>
            </a:r>
            <a:br>
              <a:rPr lang="en-US" altLang="ko-KR" sz="1400" dirty="0" smtClean="0"/>
            </a:br>
            <a:r>
              <a:rPr lang="en-US" altLang="ko-KR" sz="1400" dirty="0" smtClean="0"/>
              <a:t>3</a:t>
            </a:r>
            <a:r>
              <a:rPr lang="ko-KR" altLang="en-US" sz="1400" dirty="0" smtClean="0"/>
              <a:t>점</a:t>
            </a:r>
            <a:r>
              <a:rPr lang="en-US" altLang="ko-KR" sz="1400" dirty="0" smtClean="0"/>
              <a:t> -&gt; 40(</a:t>
            </a:r>
            <a:r>
              <a:rPr lang="ko-KR" altLang="en-US" sz="1400" dirty="0" err="1" smtClean="0"/>
              <a:t>포티</a:t>
            </a:r>
            <a:r>
              <a:rPr lang="en-US" altLang="ko-KR" sz="1400" dirty="0" smtClean="0"/>
              <a:t>)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4</a:t>
            </a:r>
            <a:r>
              <a:rPr lang="ko-KR" altLang="en-US" sz="1400" dirty="0" smtClean="0"/>
              <a:t>점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게임 셋 </a:t>
            </a:r>
            <a:r>
              <a:rPr lang="en-US" altLang="ko-KR" sz="1400" dirty="0" smtClean="0"/>
              <a:t>(1 </a:t>
            </a:r>
            <a:r>
              <a:rPr lang="ko-KR" altLang="en-US" sz="1400" dirty="0" smtClean="0"/>
              <a:t>게임 승리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13634" y="1843257"/>
            <a:ext cx="569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rgbClr val="FF0000"/>
                </a:solidFill>
              </a:rPr>
              <a:t>목표</a:t>
            </a:r>
            <a:endParaRPr lang="en-US" altLang="ko-KR" sz="1100" b="1" dirty="0" smtClean="0">
              <a:solidFill>
                <a:srgbClr val="FF0000"/>
              </a:solidFill>
            </a:endParaRPr>
          </a:p>
        </p:txBody>
      </p:sp>
      <p:cxnSp>
        <p:nvCxnSpPr>
          <p:cNvPr id="36" name="꺾인 연결선 35"/>
          <p:cNvCxnSpPr>
            <a:stCxn id="17" idx="2"/>
            <a:endCxn id="35" idx="1"/>
          </p:cNvCxnSpPr>
          <p:nvPr/>
        </p:nvCxnSpPr>
        <p:spPr>
          <a:xfrm rot="16200000" flipH="1">
            <a:off x="3838536" y="1598964"/>
            <a:ext cx="204928" cy="54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0810" y="3846832"/>
            <a:ext cx="255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게임 흐름</a:t>
            </a:r>
            <a:endParaRPr lang="en-US" altLang="ko-KR" b="1" dirty="0" smtClean="0"/>
          </a:p>
        </p:txBody>
      </p:sp>
      <p:sp>
        <p:nvSpPr>
          <p:cNvPr id="38" name="타원 37"/>
          <p:cNvSpPr/>
          <p:nvPr/>
        </p:nvSpPr>
        <p:spPr>
          <a:xfrm>
            <a:off x="1041755" y="4413558"/>
            <a:ext cx="751208" cy="7512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0243" y="4633133"/>
            <a:ext cx="814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서브</a:t>
            </a:r>
            <a:endParaRPr lang="en-US" altLang="ko-KR" sz="1600" dirty="0" smtClean="0"/>
          </a:p>
        </p:txBody>
      </p:sp>
      <p:sp>
        <p:nvSpPr>
          <p:cNvPr id="40" name="타원 39"/>
          <p:cNvSpPr/>
          <p:nvPr/>
        </p:nvSpPr>
        <p:spPr>
          <a:xfrm>
            <a:off x="2436033" y="4413558"/>
            <a:ext cx="751208" cy="7512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2404521" y="4633133"/>
            <a:ext cx="814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랠리</a:t>
            </a:r>
            <a:endParaRPr lang="en-US" altLang="ko-KR" sz="1600" dirty="0" smtClean="0"/>
          </a:p>
        </p:txBody>
      </p:sp>
      <p:sp>
        <p:nvSpPr>
          <p:cNvPr id="42" name="타원 41"/>
          <p:cNvSpPr/>
          <p:nvPr/>
        </p:nvSpPr>
        <p:spPr>
          <a:xfrm>
            <a:off x="3889431" y="4413558"/>
            <a:ext cx="751208" cy="7512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857919" y="4633133"/>
            <a:ext cx="814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득점</a:t>
            </a:r>
            <a:endParaRPr lang="en-US" altLang="ko-KR" sz="16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675672" y="5343167"/>
            <a:ext cx="4922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서브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서브는 </a:t>
            </a:r>
            <a:r>
              <a:rPr lang="en-US" altLang="ko-KR" sz="1200" dirty="0" smtClean="0"/>
              <a:t>1p </a:t>
            </a:r>
            <a:r>
              <a:rPr lang="ko-KR" altLang="en-US" sz="1200" dirty="0" smtClean="0"/>
              <a:t>선공으로 시작하며 이후 </a:t>
            </a:r>
            <a:r>
              <a:rPr lang="ko-KR" altLang="en-US" sz="1200" dirty="0"/>
              <a:t>실점한 </a:t>
            </a:r>
            <a:r>
              <a:rPr lang="ko-KR" altLang="en-US" sz="1200" dirty="0" smtClean="0"/>
              <a:t>사람이 서브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 smtClean="0"/>
              <a:t>서브하는 선수의 포인트가 </a:t>
            </a:r>
            <a:r>
              <a:rPr lang="ko-KR" altLang="en-US" sz="1200" dirty="0" err="1" smtClean="0"/>
              <a:t>홀수면</a:t>
            </a:r>
            <a:r>
              <a:rPr lang="ko-KR" altLang="en-US" sz="1200" dirty="0" smtClean="0"/>
              <a:t> 왼쪽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짝수면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오른쪽에서 </a:t>
            </a:r>
            <a:r>
              <a:rPr lang="ko-KR" altLang="en-US" sz="1200" dirty="0" smtClean="0"/>
              <a:t>서브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서브에 </a:t>
            </a:r>
            <a:r>
              <a:rPr lang="ko-KR" altLang="en-US" sz="1200" dirty="0" smtClean="0"/>
              <a:t>실패할 경우 공격권이 상대에게 넘어감</a:t>
            </a:r>
            <a:endParaRPr lang="en-US" altLang="ko-KR" sz="1200" dirty="0" smtClean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8153119" y="1008724"/>
            <a:ext cx="179462" cy="333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497800" y="531346"/>
            <a:ext cx="10630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단식 게임의 코트 범위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412096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5296437" y="85231"/>
            <a:ext cx="633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기본 </a:t>
            </a:r>
            <a:r>
              <a:rPr lang="ko-KR" altLang="en-US" sz="2400" b="1" dirty="0" smtClean="0"/>
              <a:t>조작</a:t>
            </a:r>
            <a:endParaRPr lang="ko-KR" altLang="en-US" sz="2400" b="1" dirty="0"/>
          </a:p>
        </p:txBody>
      </p:sp>
      <p:sp>
        <p:nvSpPr>
          <p:cNvPr id="196" name="이등변 삼각형 195"/>
          <p:cNvSpPr/>
          <p:nvPr/>
        </p:nvSpPr>
        <p:spPr>
          <a:xfrm>
            <a:off x="1608306" y="4151352"/>
            <a:ext cx="589660" cy="5083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1638216" y="3835156"/>
            <a:ext cx="529839" cy="529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5" name="오른쪽 화살표 204"/>
          <p:cNvSpPr/>
          <p:nvPr/>
        </p:nvSpPr>
        <p:spPr>
          <a:xfrm rot="16200000">
            <a:off x="1674974" y="2745651"/>
            <a:ext cx="470020" cy="358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오른쪽 화살표 230"/>
          <p:cNvSpPr/>
          <p:nvPr/>
        </p:nvSpPr>
        <p:spPr>
          <a:xfrm>
            <a:off x="2966151" y="4157377"/>
            <a:ext cx="470020" cy="358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오른쪽 화살표 231"/>
          <p:cNvSpPr/>
          <p:nvPr/>
        </p:nvSpPr>
        <p:spPr>
          <a:xfrm rot="5400000">
            <a:off x="1674975" y="5365619"/>
            <a:ext cx="470020" cy="358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오른쪽 화살표 232"/>
          <p:cNvSpPr/>
          <p:nvPr/>
        </p:nvSpPr>
        <p:spPr>
          <a:xfrm rot="10800000">
            <a:off x="370101" y="4151352"/>
            <a:ext cx="470020" cy="358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오른쪽 화살표 235"/>
          <p:cNvSpPr/>
          <p:nvPr/>
        </p:nvSpPr>
        <p:spPr>
          <a:xfrm rot="13500000">
            <a:off x="388943" y="2820042"/>
            <a:ext cx="470020" cy="358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오른쪽 화살표 243"/>
          <p:cNvSpPr/>
          <p:nvPr/>
        </p:nvSpPr>
        <p:spPr>
          <a:xfrm rot="18900000">
            <a:off x="2908085" y="2820042"/>
            <a:ext cx="470020" cy="358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오른쪽 화살표 247"/>
          <p:cNvSpPr/>
          <p:nvPr/>
        </p:nvSpPr>
        <p:spPr>
          <a:xfrm rot="2700000">
            <a:off x="2908086" y="5307553"/>
            <a:ext cx="470020" cy="358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오른쪽 화살표 248"/>
          <p:cNvSpPr/>
          <p:nvPr/>
        </p:nvSpPr>
        <p:spPr>
          <a:xfrm rot="8100000">
            <a:off x="370101" y="5359595"/>
            <a:ext cx="470020" cy="358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TextBox 249"/>
          <p:cNvSpPr txBox="1"/>
          <p:nvPr/>
        </p:nvSpPr>
        <p:spPr>
          <a:xfrm>
            <a:off x="1677724" y="3355805"/>
            <a:ext cx="45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2341692" y="4140945"/>
            <a:ext cx="45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1684573" y="4791210"/>
            <a:ext cx="45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998803" y="4129017"/>
            <a:ext cx="45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2492492" y="3340461"/>
            <a:ext cx="60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2"/>
                </a:solidFill>
              </a:rPr>
              <a:t>W+S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2452069" y="4865527"/>
            <a:ext cx="60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2"/>
                </a:solidFill>
              </a:rPr>
              <a:t>S+D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801161" y="4950055"/>
            <a:ext cx="60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2"/>
                </a:solidFill>
              </a:rPr>
              <a:t>A+D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668780" y="3341000"/>
            <a:ext cx="660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2"/>
                </a:solidFill>
              </a:rPr>
              <a:t>W+A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1572868" y="784678"/>
            <a:ext cx="2554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(</a:t>
            </a:r>
            <a:r>
              <a:rPr lang="en-US" altLang="ko-KR" sz="2800" b="1" dirty="0" smtClean="0"/>
              <a:t>1P)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346560" y="2203788"/>
            <a:ext cx="103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이동</a:t>
            </a:r>
            <a:endParaRPr lang="en-US" altLang="ko-KR" b="1" dirty="0" smtClean="0"/>
          </a:p>
        </p:txBody>
      </p:sp>
      <p:pic>
        <p:nvPicPr>
          <p:cNvPr id="260" name="그림 2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19" y="2453944"/>
            <a:ext cx="604711" cy="604711"/>
          </a:xfrm>
          <a:prstGeom prst="rect">
            <a:avLst/>
          </a:prstGeom>
        </p:spPr>
      </p:pic>
      <p:sp>
        <p:nvSpPr>
          <p:cNvPr id="261" name="이등변 삼각형 260"/>
          <p:cNvSpPr/>
          <p:nvPr/>
        </p:nvSpPr>
        <p:spPr>
          <a:xfrm>
            <a:off x="3998661" y="2744373"/>
            <a:ext cx="589660" cy="5083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/>
          <p:cNvSpPr/>
          <p:nvPr/>
        </p:nvSpPr>
        <p:spPr>
          <a:xfrm>
            <a:off x="4028571" y="2428177"/>
            <a:ext cx="529839" cy="529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63" name="TextBox 262"/>
          <p:cNvSpPr txBox="1"/>
          <p:nvPr/>
        </p:nvSpPr>
        <p:spPr>
          <a:xfrm>
            <a:off x="4005643" y="3426907"/>
            <a:ext cx="155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Space bar</a:t>
            </a:r>
          </a:p>
        </p:txBody>
      </p:sp>
      <p:grpSp>
        <p:nvGrpSpPr>
          <p:cNvPr id="264" name="그룹 263"/>
          <p:cNvGrpSpPr/>
          <p:nvPr/>
        </p:nvGrpSpPr>
        <p:grpSpPr>
          <a:xfrm>
            <a:off x="4901912" y="2729039"/>
            <a:ext cx="585946" cy="511890"/>
            <a:chOff x="8409062" y="3521791"/>
            <a:chExt cx="585946" cy="511890"/>
          </a:xfrm>
        </p:grpSpPr>
        <p:sp>
          <p:nvSpPr>
            <p:cNvPr id="265" name="원호 264"/>
            <p:cNvSpPr/>
            <p:nvPr/>
          </p:nvSpPr>
          <p:spPr>
            <a:xfrm>
              <a:off x="8409062" y="3708105"/>
              <a:ext cx="435835" cy="32557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원호 265"/>
            <p:cNvSpPr/>
            <p:nvPr/>
          </p:nvSpPr>
          <p:spPr>
            <a:xfrm>
              <a:off x="8475264" y="3614948"/>
              <a:ext cx="435835" cy="32557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원호 266"/>
            <p:cNvSpPr/>
            <p:nvPr/>
          </p:nvSpPr>
          <p:spPr>
            <a:xfrm>
              <a:off x="8559173" y="3521791"/>
              <a:ext cx="435835" cy="32557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8" name="TextBox 267"/>
          <p:cNvSpPr txBox="1"/>
          <p:nvPr/>
        </p:nvSpPr>
        <p:spPr>
          <a:xfrm>
            <a:off x="4122687" y="2004229"/>
            <a:ext cx="103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스매시</a:t>
            </a:r>
            <a:endParaRPr lang="en-US" altLang="ko-KR" b="1" dirty="0" smtClean="0"/>
          </a:p>
        </p:txBody>
      </p:sp>
      <p:sp>
        <p:nvSpPr>
          <p:cNvPr id="272" name="TextBox 271"/>
          <p:cNvSpPr txBox="1"/>
          <p:nvPr/>
        </p:nvSpPr>
        <p:spPr>
          <a:xfrm>
            <a:off x="4353463" y="5609526"/>
            <a:ext cx="45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</a:t>
            </a:r>
            <a:endParaRPr lang="en-US" altLang="ko-KR" b="1" dirty="0" smtClean="0"/>
          </a:p>
        </p:txBody>
      </p:sp>
      <p:grpSp>
        <p:nvGrpSpPr>
          <p:cNvPr id="273" name="그룹 272"/>
          <p:cNvGrpSpPr/>
          <p:nvPr/>
        </p:nvGrpSpPr>
        <p:grpSpPr>
          <a:xfrm>
            <a:off x="4545875" y="5209324"/>
            <a:ext cx="585946" cy="511890"/>
            <a:chOff x="8409062" y="3521791"/>
            <a:chExt cx="585946" cy="511890"/>
          </a:xfrm>
        </p:grpSpPr>
        <p:sp>
          <p:nvSpPr>
            <p:cNvPr id="274" name="원호 273"/>
            <p:cNvSpPr/>
            <p:nvPr/>
          </p:nvSpPr>
          <p:spPr>
            <a:xfrm>
              <a:off x="8409062" y="3708105"/>
              <a:ext cx="435835" cy="32557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원호 274"/>
            <p:cNvSpPr/>
            <p:nvPr/>
          </p:nvSpPr>
          <p:spPr>
            <a:xfrm>
              <a:off x="8475264" y="3614948"/>
              <a:ext cx="435835" cy="32557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원호 275"/>
            <p:cNvSpPr/>
            <p:nvPr/>
          </p:nvSpPr>
          <p:spPr>
            <a:xfrm>
              <a:off x="8559173" y="3521791"/>
              <a:ext cx="435835" cy="32557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7" name="TextBox 276"/>
          <p:cNvSpPr txBox="1"/>
          <p:nvPr/>
        </p:nvSpPr>
        <p:spPr>
          <a:xfrm>
            <a:off x="4049321" y="4419994"/>
            <a:ext cx="103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컨버전</a:t>
            </a:r>
            <a:endParaRPr lang="en-US" altLang="ko-KR" b="1" dirty="0" smtClean="0"/>
          </a:p>
        </p:txBody>
      </p:sp>
      <p:pic>
        <p:nvPicPr>
          <p:cNvPr id="278" name="그림 2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490" y="5026450"/>
            <a:ext cx="432542" cy="432542"/>
          </a:xfrm>
          <a:prstGeom prst="rect">
            <a:avLst/>
          </a:prstGeom>
        </p:spPr>
      </p:pic>
      <p:sp>
        <p:nvSpPr>
          <p:cNvPr id="279" name="이등변 삼각형 278"/>
          <p:cNvSpPr/>
          <p:nvPr/>
        </p:nvSpPr>
        <p:spPr>
          <a:xfrm>
            <a:off x="7677336" y="4206351"/>
            <a:ext cx="589660" cy="50832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/>
          <p:cNvSpPr/>
          <p:nvPr/>
        </p:nvSpPr>
        <p:spPr>
          <a:xfrm>
            <a:off x="7707246" y="3890155"/>
            <a:ext cx="529839" cy="5298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81" name="오른쪽 화살표 280"/>
          <p:cNvSpPr/>
          <p:nvPr/>
        </p:nvSpPr>
        <p:spPr>
          <a:xfrm rot="16200000">
            <a:off x="7744004" y="2800650"/>
            <a:ext cx="470020" cy="358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오른쪽 화살표 281"/>
          <p:cNvSpPr/>
          <p:nvPr/>
        </p:nvSpPr>
        <p:spPr>
          <a:xfrm>
            <a:off x="9035181" y="4212376"/>
            <a:ext cx="470020" cy="358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오른쪽 화살표 282"/>
          <p:cNvSpPr/>
          <p:nvPr/>
        </p:nvSpPr>
        <p:spPr>
          <a:xfrm rot="5400000">
            <a:off x="7744005" y="5420618"/>
            <a:ext cx="470020" cy="358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오른쪽 화살표 283"/>
          <p:cNvSpPr/>
          <p:nvPr/>
        </p:nvSpPr>
        <p:spPr>
          <a:xfrm rot="10800000">
            <a:off x="6439131" y="4206351"/>
            <a:ext cx="470020" cy="358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오른쪽 화살표 284"/>
          <p:cNvSpPr/>
          <p:nvPr/>
        </p:nvSpPr>
        <p:spPr>
          <a:xfrm rot="13500000">
            <a:off x="6457973" y="2875041"/>
            <a:ext cx="470020" cy="358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오른쪽 화살표 285"/>
          <p:cNvSpPr/>
          <p:nvPr/>
        </p:nvSpPr>
        <p:spPr>
          <a:xfrm rot="18900000">
            <a:off x="8977115" y="2875041"/>
            <a:ext cx="470020" cy="358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오른쪽 화살표 286"/>
          <p:cNvSpPr/>
          <p:nvPr/>
        </p:nvSpPr>
        <p:spPr>
          <a:xfrm rot="2700000">
            <a:off x="8977116" y="5362552"/>
            <a:ext cx="470020" cy="358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오른쪽 화살표 287"/>
          <p:cNvSpPr/>
          <p:nvPr/>
        </p:nvSpPr>
        <p:spPr>
          <a:xfrm rot="8100000">
            <a:off x="6439131" y="5414594"/>
            <a:ext cx="470020" cy="358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TextBox 288"/>
          <p:cNvSpPr txBox="1"/>
          <p:nvPr/>
        </p:nvSpPr>
        <p:spPr>
          <a:xfrm>
            <a:off x="7609139" y="3410804"/>
            <a:ext cx="7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</a:rPr>
              <a:t>↑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8336111" y="4195944"/>
            <a:ext cx="60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</a:rPr>
              <a:t>→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7678992" y="4846209"/>
            <a:ext cx="60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</a:rPr>
              <a:t>↓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6993222" y="4184016"/>
            <a:ext cx="60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</a:rPr>
              <a:t>←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8422282" y="3395460"/>
            <a:ext cx="87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2"/>
                </a:solidFill>
              </a:rPr>
              <a:t>↑</a:t>
            </a:r>
            <a:r>
              <a:rPr lang="en-US" altLang="ko-KR" sz="1400" b="1" dirty="0" smtClean="0">
                <a:solidFill>
                  <a:schemeClr val="accent2"/>
                </a:solidFill>
              </a:rPr>
              <a:t>+</a:t>
            </a:r>
            <a:r>
              <a:rPr lang="ko-KR" altLang="en-US" sz="1400" b="1" dirty="0" smtClean="0">
                <a:solidFill>
                  <a:schemeClr val="accent2"/>
                </a:solidFill>
              </a:rPr>
              <a:t>→</a:t>
            </a:r>
            <a:endParaRPr lang="en-US" altLang="ko-KR" sz="1400" b="1" dirty="0">
              <a:solidFill>
                <a:schemeClr val="accent2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8421792" y="4920526"/>
            <a:ext cx="798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C00000"/>
                </a:solidFill>
              </a:rPr>
              <a:t>→</a:t>
            </a:r>
            <a:r>
              <a:rPr lang="en-US" altLang="ko-KR" sz="1400" b="1" dirty="0" smtClean="0">
                <a:solidFill>
                  <a:schemeClr val="accent2"/>
                </a:solidFill>
              </a:rPr>
              <a:t>+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↓</a:t>
            </a:r>
            <a:endParaRPr lang="en-US" altLang="ko-KR" sz="1400" b="1" dirty="0" smtClean="0">
              <a:solidFill>
                <a:schemeClr val="accent2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6770884" y="5005054"/>
            <a:ext cx="798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C00000"/>
                </a:solidFill>
              </a:rPr>
              <a:t>←</a:t>
            </a:r>
            <a:r>
              <a:rPr lang="en-US" altLang="ko-KR" sz="1400" b="1" dirty="0" smtClean="0">
                <a:solidFill>
                  <a:schemeClr val="accent2"/>
                </a:solidFill>
              </a:rPr>
              <a:t>+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↓</a:t>
            </a:r>
            <a:endParaRPr lang="en-US" altLang="ko-KR" sz="1400" b="1" dirty="0" smtClean="0">
              <a:solidFill>
                <a:schemeClr val="accent2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6628572" y="3395999"/>
            <a:ext cx="87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C00000"/>
                </a:solidFill>
              </a:rPr>
              <a:t>↑</a:t>
            </a:r>
            <a:r>
              <a:rPr lang="en-US" altLang="ko-KR" sz="1400" b="1" dirty="0" smtClean="0">
                <a:solidFill>
                  <a:schemeClr val="accent2"/>
                </a:solidFill>
              </a:rPr>
              <a:t>+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←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pic>
        <p:nvPicPr>
          <p:cNvPr id="297" name="그림 2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740" y="2450949"/>
            <a:ext cx="604711" cy="604711"/>
          </a:xfrm>
          <a:prstGeom prst="rect">
            <a:avLst/>
          </a:prstGeom>
        </p:spPr>
      </p:pic>
      <p:sp>
        <p:nvSpPr>
          <p:cNvPr id="298" name="이등변 삼각형 297"/>
          <p:cNvSpPr/>
          <p:nvPr/>
        </p:nvSpPr>
        <p:spPr>
          <a:xfrm>
            <a:off x="10186082" y="2741378"/>
            <a:ext cx="589660" cy="50832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/>
          <p:cNvSpPr/>
          <p:nvPr/>
        </p:nvSpPr>
        <p:spPr>
          <a:xfrm>
            <a:off x="10215992" y="2425182"/>
            <a:ext cx="529839" cy="5298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0" name="TextBox 299"/>
          <p:cNvSpPr txBox="1"/>
          <p:nvPr/>
        </p:nvSpPr>
        <p:spPr>
          <a:xfrm>
            <a:off x="10029647" y="3423912"/>
            <a:ext cx="188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Enter</a:t>
            </a:r>
          </a:p>
        </p:txBody>
      </p:sp>
      <p:grpSp>
        <p:nvGrpSpPr>
          <p:cNvPr id="302" name="그룹 301"/>
          <p:cNvGrpSpPr/>
          <p:nvPr/>
        </p:nvGrpSpPr>
        <p:grpSpPr>
          <a:xfrm>
            <a:off x="11089333" y="2726044"/>
            <a:ext cx="585946" cy="511890"/>
            <a:chOff x="8409062" y="3521791"/>
            <a:chExt cx="585946" cy="511890"/>
          </a:xfrm>
        </p:grpSpPr>
        <p:sp>
          <p:nvSpPr>
            <p:cNvPr id="303" name="원호 302"/>
            <p:cNvSpPr/>
            <p:nvPr/>
          </p:nvSpPr>
          <p:spPr>
            <a:xfrm>
              <a:off x="8409062" y="3708105"/>
              <a:ext cx="435835" cy="32557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원호 303"/>
            <p:cNvSpPr/>
            <p:nvPr/>
          </p:nvSpPr>
          <p:spPr>
            <a:xfrm>
              <a:off x="8475264" y="3614948"/>
              <a:ext cx="435835" cy="32557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원호 304"/>
            <p:cNvSpPr/>
            <p:nvPr/>
          </p:nvSpPr>
          <p:spPr>
            <a:xfrm>
              <a:off x="8559173" y="3521791"/>
              <a:ext cx="435835" cy="32557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6" name="TextBox 305"/>
          <p:cNvSpPr txBox="1"/>
          <p:nvPr/>
        </p:nvSpPr>
        <p:spPr>
          <a:xfrm>
            <a:off x="7459381" y="2205186"/>
            <a:ext cx="103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이동</a:t>
            </a:r>
            <a:endParaRPr lang="en-US" altLang="ko-KR" b="1" dirty="0" smtClean="0"/>
          </a:p>
        </p:txBody>
      </p:sp>
      <p:sp>
        <p:nvSpPr>
          <p:cNvPr id="307" name="TextBox 306"/>
          <p:cNvSpPr txBox="1"/>
          <p:nvPr/>
        </p:nvSpPr>
        <p:spPr>
          <a:xfrm>
            <a:off x="10306018" y="1913559"/>
            <a:ext cx="103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스매시</a:t>
            </a:r>
            <a:endParaRPr lang="en-US" altLang="ko-KR" b="1" dirty="0" smtClean="0"/>
          </a:p>
        </p:txBody>
      </p:sp>
      <p:sp>
        <p:nvSpPr>
          <p:cNvPr id="311" name="TextBox 310"/>
          <p:cNvSpPr txBox="1"/>
          <p:nvPr/>
        </p:nvSpPr>
        <p:spPr>
          <a:xfrm>
            <a:off x="10705014" y="5633257"/>
            <a:ext cx="45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L</a:t>
            </a:r>
          </a:p>
        </p:txBody>
      </p:sp>
      <p:grpSp>
        <p:nvGrpSpPr>
          <p:cNvPr id="312" name="그룹 311"/>
          <p:cNvGrpSpPr/>
          <p:nvPr/>
        </p:nvGrpSpPr>
        <p:grpSpPr>
          <a:xfrm>
            <a:off x="10862862" y="5238268"/>
            <a:ext cx="585946" cy="511890"/>
            <a:chOff x="8409062" y="3521791"/>
            <a:chExt cx="585946" cy="511890"/>
          </a:xfrm>
        </p:grpSpPr>
        <p:sp>
          <p:nvSpPr>
            <p:cNvPr id="313" name="원호 312"/>
            <p:cNvSpPr/>
            <p:nvPr/>
          </p:nvSpPr>
          <p:spPr>
            <a:xfrm>
              <a:off x="8409062" y="3708105"/>
              <a:ext cx="435835" cy="32557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원호 313"/>
            <p:cNvSpPr/>
            <p:nvPr/>
          </p:nvSpPr>
          <p:spPr>
            <a:xfrm>
              <a:off x="8475264" y="3614948"/>
              <a:ext cx="435835" cy="32557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원호 314"/>
            <p:cNvSpPr/>
            <p:nvPr/>
          </p:nvSpPr>
          <p:spPr>
            <a:xfrm>
              <a:off x="8559173" y="3521791"/>
              <a:ext cx="435835" cy="32557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6" name="TextBox 315"/>
          <p:cNvSpPr txBox="1"/>
          <p:nvPr/>
        </p:nvSpPr>
        <p:spPr>
          <a:xfrm>
            <a:off x="10457855" y="4462036"/>
            <a:ext cx="103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컨버전</a:t>
            </a:r>
            <a:endParaRPr lang="en-US" altLang="ko-KR" b="1" dirty="0" smtClean="0"/>
          </a:p>
        </p:txBody>
      </p:sp>
      <p:pic>
        <p:nvPicPr>
          <p:cNvPr id="317" name="그림 3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93" y="5017633"/>
            <a:ext cx="432542" cy="432542"/>
          </a:xfrm>
          <a:prstGeom prst="rect">
            <a:avLst/>
          </a:prstGeom>
        </p:spPr>
      </p:pic>
      <p:sp>
        <p:nvSpPr>
          <p:cNvPr id="318" name="TextBox 317"/>
          <p:cNvSpPr txBox="1"/>
          <p:nvPr/>
        </p:nvSpPr>
        <p:spPr>
          <a:xfrm>
            <a:off x="7687783" y="762869"/>
            <a:ext cx="2554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(2P</a:t>
            </a:r>
            <a:r>
              <a:rPr lang="en-US" altLang="ko-KR" sz="2800" b="1" dirty="0" smtClean="0"/>
              <a:t>)</a:t>
            </a:r>
          </a:p>
        </p:txBody>
      </p:sp>
      <p:cxnSp>
        <p:nvCxnSpPr>
          <p:cNvPr id="319" name="직선 연결선 318"/>
          <p:cNvCxnSpPr/>
          <p:nvPr/>
        </p:nvCxnSpPr>
        <p:spPr>
          <a:xfrm rot="5400000">
            <a:off x="3385606" y="3398695"/>
            <a:ext cx="527835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56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548673" y="452890"/>
            <a:ext cx="633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컨버전</a:t>
            </a:r>
            <a:r>
              <a:rPr lang="ko-KR" altLang="en-US" sz="2400" b="1" dirty="0" smtClean="0"/>
              <a:t> 기능</a:t>
            </a:r>
            <a:endParaRPr lang="ko-KR" altLang="en-US" sz="2400" b="1" dirty="0"/>
          </a:p>
        </p:txBody>
      </p:sp>
      <p:sp>
        <p:nvSpPr>
          <p:cNvPr id="15" name="사다리꼴 14"/>
          <p:cNvSpPr/>
          <p:nvPr/>
        </p:nvSpPr>
        <p:spPr>
          <a:xfrm>
            <a:off x="2141946" y="1231046"/>
            <a:ext cx="3762625" cy="2197058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2720812" y="1859622"/>
            <a:ext cx="2701372" cy="494862"/>
            <a:chOff x="3478139" y="2173450"/>
            <a:chExt cx="5264209" cy="964345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3478139" y="2844260"/>
              <a:ext cx="0" cy="2935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8742348" y="2844260"/>
              <a:ext cx="0" cy="2935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3478139" y="2173450"/>
              <a:ext cx="5264209" cy="6665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785788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4095107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404426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4713745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023064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5332383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5641702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951021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6260340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6569659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878978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7188297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97616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7806935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8116254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8425575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3478139" y="2398459"/>
              <a:ext cx="52642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3478139" y="2626285"/>
              <a:ext cx="52642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3203167" y="1275691"/>
            <a:ext cx="315923" cy="376877"/>
            <a:chOff x="4061227" y="1444239"/>
            <a:chExt cx="508797" cy="606964"/>
          </a:xfrm>
        </p:grpSpPr>
        <p:sp>
          <p:nvSpPr>
            <p:cNvPr id="49" name="이등변 삼각형 48"/>
            <p:cNvSpPr/>
            <p:nvPr/>
          </p:nvSpPr>
          <p:spPr>
            <a:xfrm>
              <a:off x="4061227" y="1666308"/>
              <a:ext cx="508797" cy="3848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4161802" y="1444239"/>
              <a:ext cx="307648" cy="3076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574312" y="2768963"/>
            <a:ext cx="315923" cy="376877"/>
            <a:chOff x="4061227" y="1444239"/>
            <a:chExt cx="508797" cy="606964"/>
          </a:xfrm>
        </p:grpSpPr>
        <p:sp>
          <p:nvSpPr>
            <p:cNvPr id="52" name="이등변 삼각형 51"/>
            <p:cNvSpPr/>
            <p:nvPr/>
          </p:nvSpPr>
          <p:spPr>
            <a:xfrm>
              <a:off x="4061227" y="1666308"/>
              <a:ext cx="508797" cy="384895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4161802" y="1444239"/>
              <a:ext cx="307648" cy="307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86829" y="1275691"/>
            <a:ext cx="309315" cy="309315"/>
          </a:xfrm>
          <a:prstGeom prst="rect">
            <a:avLst/>
          </a:prstGeom>
        </p:spPr>
      </p:pic>
      <p:sp>
        <p:nvSpPr>
          <p:cNvPr id="58" name="폭발 2 57"/>
          <p:cNvSpPr/>
          <p:nvPr/>
        </p:nvSpPr>
        <p:spPr>
          <a:xfrm>
            <a:off x="4911493" y="2679012"/>
            <a:ext cx="225549" cy="199334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236" y="2768963"/>
            <a:ext cx="309315" cy="309315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87" y="2608185"/>
            <a:ext cx="141655" cy="141655"/>
          </a:xfrm>
          <a:prstGeom prst="rect">
            <a:avLst/>
          </a:prstGeom>
        </p:spPr>
      </p:pic>
      <p:sp>
        <p:nvSpPr>
          <p:cNvPr id="67" name="자유형 66"/>
          <p:cNvSpPr/>
          <p:nvPr/>
        </p:nvSpPr>
        <p:spPr>
          <a:xfrm>
            <a:off x="3720670" y="1494166"/>
            <a:ext cx="1091951" cy="1052483"/>
          </a:xfrm>
          <a:custGeom>
            <a:avLst/>
            <a:gdLst>
              <a:gd name="connsiteX0" fmla="*/ 2127903 w 2127903"/>
              <a:gd name="connsiteY0" fmla="*/ 2050990 h 2050990"/>
              <a:gd name="connsiteX1" fmla="*/ 1333144 w 2127903"/>
              <a:gd name="connsiteY1" fmla="*/ 487110 h 2050990"/>
              <a:gd name="connsiteX2" fmla="*/ 0 w 2127903"/>
              <a:gd name="connsiteY2" fmla="*/ 0 h 2050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903" h="2050990">
                <a:moveTo>
                  <a:pt x="2127903" y="2050990"/>
                </a:moveTo>
                <a:cubicBezTo>
                  <a:pt x="1907849" y="1439966"/>
                  <a:pt x="1687795" y="828942"/>
                  <a:pt x="1333144" y="487110"/>
                </a:cubicBezTo>
                <a:cubicBezTo>
                  <a:pt x="978493" y="145278"/>
                  <a:pt x="51275" y="22789"/>
                  <a:pt x="0" y="0"/>
                </a:cubicBezTo>
              </a:path>
            </a:pathLst>
          </a:cu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4" name="그룹 153"/>
          <p:cNvGrpSpPr/>
          <p:nvPr/>
        </p:nvGrpSpPr>
        <p:grpSpPr>
          <a:xfrm>
            <a:off x="7421782" y="1236535"/>
            <a:ext cx="3762625" cy="2197058"/>
            <a:chOff x="6528878" y="2191185"/>
            <a:chExt cx="5008054" cy="2924284"/>
          </a:xfrm>
        </p:grpSpPr>
        <p:sp>
          <p:nvSpPr>
            <p:cNvPr id="70" name="사다리꼴 69"/>
            <p:cNvSpPr/>
            <p:nvPr/>
          </p:nvSpPr>
          <p:spPr>
            <a:xfrm>
              <a:off x="6528878" y="2191185"/>
              <a:ext cx="5008054" cy="2924284"/>
            </a:xfrm>
            <a:prstGeom prst="trapezoi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7299348" y="3027820"/>
              <a:ext cx="3595526" cy="658661"/>
              <a:chOff x="3478139" y="2173450"/>
              <a:chExt cx="5264209" cy="964345"/>
            </a:xfrm>
          </p:grpSpPr>
          <p:cxnSp>
            <p:nvCxnSpPr>
              <p:cNvPr id="83" name="직선 연결선 82"/>
              <p:cNvCxnSpPr/>
              <p:nvPr/>
            </p:nvCxnSpPr>
            <p:spPr>
              <a:xfrm>
                <a:off x="3478139" y="2844260"/>
                <a:ext cx="0" cy="2935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8742348" y="2844260"/>
                <a:ext cx="0" cy="2935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직사각형 84"/>
              <p:cNvSpPr/>
              <p:nvPr/>
            </p:nvSpPr>
            <p:spPr>
              <a:xfrm>
                <a:off x="3478139" y="2173450"/>
                <a:ext cx="5264209" cy="666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연결선 85"/>
              <p:cNvCxnSpPr/>
              <p:nvPr/>
            </p:nvCxnSpPr>
            <p:spPr>
              <a:xfrm>
                <a:off x="3785788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4095107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4404426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4713745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5023064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5332383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5641702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5951021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6260340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6569659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6878978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7188297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7497616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7806935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8116254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>
                <a:off x="8425575" y="2173450"/>
                <a:ext cx="0" cy="666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>
                <a:off x="3478139" y="2398459"/>
                <a:ext cx="52642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 flipH="1">
                <a:off x="3478139" y="2626285"/>
                <a:ext cx="52642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그룹 71"/>
            <p:cNvGrpSpPr/>
            <p:nvPr/>
          </p:nvGrpSpPr>
          <p:grpSpPr>
            <a:xfrm>
              <a:off x="7941364" y="2250608"/>
              <a:ext cx="420494" cy="501623"/>
              <a:chOff x="4061227" y="1444239"/>
              <a:chExt cx="508797" cy="606964"/>
            </a:xfrm>
          </p:grpSpPr>
          <p:sp>
            <p:nvSpPr>
              <p:cNvPr id="81" name="이등변 삼각형 80"/>
              <p:cNvSpPr/>
              <p:nvPr/>
            </p:nvSpPr>
            <p:spPr>
              <a:xfrm>
                <a:off x="4061227" y="1666308"/>
                <a:ext cx="508797" cy="38489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4161802" y="1444239"/>
                <a:ext cx="307648" cy="3076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 rot="20162248">
              <a:off x="8595859" y="4207323"/>
              <a:ext cx="420494" cy="501623"/>
              <a:chOff x="4061227" y="1444239"/>
              <a:chExt cx="508797" cy="606964"/>
            </a:xfrm>
          </p:grpSpPr>
          <p:sp>
            <p:nvSpPr>
              <p:cNvPr id="79" name="이등변 삼각형 78"/>
              <p:cNvSpPr/>
              <p:nvPr/>
            </p:nvSpPr>
            <p:spPr>
              <a:xfrm>
                <a:off x="4061227" y="1666308"/>
                <a:ext cx="508797" cy="384895"/>
              </a:xfrm>
              <a:prstGeom prst="triangl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4161802" y="1444239"/>
                <a:ext cx="307648" cy="30764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0317" y="2250608"/>
              <a:ext cx="411698" cy="411698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70194" y="4302463"/>
              <a:ext cx="411698" cy="411698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5822" y="2576580"/>
              <a:ext cx="188543" cy="188543"/>
            </a:xfrm>
            <a:prstGeom prst="rect">
              <a:avLst/>
            </a:prstGeom>
          </p:spPr>
        </p:pic>
        <p:cxnSp>
          <p:nvCxnSpPr>
            <p:cNvPr id="105" name="직선 연결선 104"/>
            <p:cNvCxnSpPr/>
            <p:nvPr/>
          </p:nvCxnSpPr>
          <p:spPr>
            <a:xfrm>
              <a:off x="8680416" y="2813982"/>
              <a:ext cx="193350" cy="1649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8732199" y="2770920"/>
              <a:ext cx="193350" cy="1649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8783982" y="2727858"/>
              <a:ext cx="193350" cy="1649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8975460" y="4322466"/>
              <a:ext cx="7129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9077206" y="4413101"/>
              <a:ext cx="6112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9186457" y="4587577"/>
              <a:ext cx="5019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9186457" y="4496942"/>
              <a:ext cx="5019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9100097" y="4682149"/>
              <a:ext cx="5883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사다리꼴 155"/>
          <p:cNvSpPr/>
          <p:nvPr/>
        </p:nvSpPr>
        <p:spPr>
          <a:xfrm>
            <a:off x="2150500" y="3893891"/>
            <a:ext cx="3762625" cy="2197058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7" name="그룹 156"/>
          <p:cNvGrpSpPr/>
          <p:nvPr/>
        </p:nvGrpSpPr>
        <p:grpSpPr>
          <a:xfrm>
            <a:off x="2729366" y="4522467"/>
            <a:ext cx="2701372" cy="494862"/>
            <a:chOff x="3478139" y="2173450"/>
            <a:chExt cx="5264209" cy="964345"/>
          </a:xfrm>
        </p:grpSpPr>
        <p:cxnSp>
          <p:nvCxnSpPr>
            <p:cNvPr id="175" name="직선 연결선 174"/>
            <p:cNvCxnSpPr/>
            <p:nvPr/>
          </p:nvCxnSpPr>
          <p:spPr>
            <a:xfrm>
              <a:off x="3478139" y="2844260"/>
              <a:ext cx="0" cy="2935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8742348" y="2844260"/>
              <a:ext cx="0" cy="2935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직사각형 176"/>
            <p:cNvSpPr/>
            <p:nvPr/>
          </p:nvSpPr>
          <p:spPr>
            <a:xfrm>
              <a:off x="3478139" y="2173450"/>
              <a:ext cx="5264209" cy="6665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/>
            <p:nvPr/>
          </p:nvCxnSpPr>
          <p:spPr>
            <a:xfrm>
              <a:off x="3785788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4095107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4404426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4713745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>
              <a:off x="5023064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5332383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>
              <a:off x="5641702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>
              <a:off x="5951021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6260340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>
              <a:off x="6569659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6878978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>
              <a:off x="7188297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>
              <a:off x="7497616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7806935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8116254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8425575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 flipH="1">
              <a:off x="3478139" y="2398459"/>
              <a:ext cx="52642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 flipH="1">
              <a:off x="3478139" y="2626285"/>
              <a:ext cx="52642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그룹 157"/>
          <p:cNvGrpSpPr/>
          <p:nvPr/>
        </p:nvGrpSpPr>
        <p:grpSpPr>
          <a:xfrm>
            <a:off x="3211722" y="3938536"/>
            <a:ext cx="315923" cy="376877"/>
            <a:chOff x="4061227" y="1444239"/>
            <a:chExt cx="508797" cy="606964"/>
          </a:xfrm>
        </p:grpSpPr>
        <p:sp>
          <p:nvSpPr>
            <p:cNvPr id="173" name="이등변 삼각형 172"/>
            <p:cNvSpPr/>
            <p:nvPr/>
          </p:nvSpPr>
          <p:spPr>
            <a:xfrm>
              <a:off x="4061227" y="1666308"/>
              <a:ext cx="508797" cy="3848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4161802" y="1444239"/>
              <a:ext cx="307648" cy="3076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9" name="그룹 158"/>
          <p:cNvGrpSpPr/>
          <p:nvPr/>
        </p:nvGrpSpPr>
        <p:grpSpPr>
          <a:xfrm rot="20162248">
            <a:off x="3703453" y="5408645"/>
            <a:ext cx="315923" cy="376877"/>
            <a:chOff x="4061227" y="1444239"/>
            <a:chExt cx="508797" cy="606964"/>
          </a:xfrm>
        </p:grpSpPr>
        <p:sp>
          <p:nvSpPr>
            <p:cNvPr id="171" name="이등변 삼각형 170"/>
            <p:cNvSpPr/>
            <p:nvPr/>
          </p:nvSpPr>
          <p:spPr>
            <a:xfrm>
              <a:off x="4061227" y="1666308"/>
              <a:ext cx="508797" cy="384895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/>
            <p:cNvSpPr/>
            <p:nvPr/>
          </p:nvSpPr>
          <p:spPr>
            <a:xfrm>
              <a:off x="4161802" y="1444239"/>
              <a:ext cx="307648" cy="307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0" name="그림 1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95383" y="3938536"/>
            <a:ext cx="309315" cy="309315"/>
          </a:xfrm>
          <a:prstGeom prst="rect">
            <a:avLst/>
          </a:prstGeom>
        </p:spPr>
      </p:pic>
      <p:pic>
        <p:nvPicPr>
          <p:cNvPr id="161" name="그림 1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58776" y="5480126"/>
            <a:ext cx="309315" cy="309315"/>
          </a:xfrm>
          <a:prstGeom prst="rect">
            <a:avLst/>
          </a:prstGeom>
        </p:spPr>
      </p:pic>
      <p:pic>
        <p:nvPicPr>
          <p:cNvPr id="162" name="그림 1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886" y="4183444"/>
            <a:ext cx="141655" cy="141655"/>
          </a:xfrm>
          <a:prstGeom prst="rect">
            <a:avLst/>
          </a:prstGeom>
        </p:spPr>
      </p:pic>
      <p:cxnSp>
        <p:nvCxnSpPr>
          <p:cNvPr id="163" name="직선 연결선 162"/>
          <p:cNvCxnSpPr/>
          <p:nvPr/>
        </p:nvCxnSpPr>
        <p:spPr>
          <a:xfrm>
            <a:off x="3766982" y="4361808"/>
            <a:ext cx="145267" cy="1239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3805888" y="4329455"/>
            <a:ext cx="145267" cy="1239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3844793" y="4297101"/>
            <a:ext cx="145267" cy="1239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3988653" y="5495154"/>
            <a:ext cx="5356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4065096" y="5563249"/>
            <a:ext cx="4592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4147178" y="5694336"/>
            <a:ext cx="3771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4147178" y="5626240"/>
            <a:ext cx="3771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4082295" y="5765389"/>
            <a:ext cx="442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542170" y="2020407"/>
            <a:ext cx="1209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2060"/>
                </a:solidFill>
              </a:rPr>
              <a:t>평상시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564062" y="4674682"/>
            <a:ext cx="1209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C00000"/>
                </a:solidFill>
              </a:rPr>
              <a:t>컨버전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3797222" y="4941210"/>
            <a:ext cx="469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0000"/>
                </a:solidFill>
              </a:rPr>
              <a:t>!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38" name="아래쪽 화살표 237"/>
          <p:cNvSpPr/>
          <p:nvPr/>
        </p:nvSpPr>
        <p:spPr>
          <a:xfrm rot="16200000">
            <a:off x="6421271" y="1773298"/>
            <a:ext cx="515999" cy="60999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아래쪽 화살표 238"/>
          <p:cNvSpPr/>
          <p:nvPr/>
        </p:nvSpPr>
        <p:spPr>
          <a:xfrm rot="16200000">
            <a:off x="6421272" y="4449844"/>
            <a:ext cx="515999" cy="60999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4911493" y="1137539"/>
            <a:ext cx="469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1</a:t>
            </a:r>
            <a:endParaRPr lang="ko-KR" altLang="en-US" sz="3200" b="1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10193068" y="1146036"/>
            <a:ext cx="469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2</a:t>
            </a:r>
            <a:endParaRPr lang="ko-KR" altLang="en-US" sz="3200" b="1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4876360" y="3812926"/>
            <a:ext cx="469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2</a:t>
            </a:r>
            <a:endParaRPr lang="ko-KR" altLang="en-US" sz="3200" b="1" dirty="0"/>
          </a:p>
        </p:txBody>
      </p:sp>
      <p:sp>
        <p:nvSpPr>
          <p:cNvPr id="197" name="사다리꼴 196"/>
          <p:cNvSpPr/>
          <p:nvPr/>
        </p:nvSpPr>
        <p:spPr>
          <a:xfrm>
            <a:off x="7388315" y="3893891"/>
            <a:ext cx="3762625" cy="2197058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8" name="그룹 197"/>
          <p:cNvGrpSpPr/>
          <p:nvPr/>
        </p:nvGrpSpPr>
        <p:grpSpPr>
          <a:xfrm>
            <a:off x="7967181" y="4522467"/>
            <a:ext cx="2701372" cy="494862"/>
            <a:chOff x="3478139" y="2173450"/>
            <a:chExt cx="5264209" cy="964345"/>
          </a:xfrm>
        </p:grpSpPr>
        <p:cxnSp>
          <p:nvCxnSpPr>
            <p:cNvPr id="210" name="직선 연결선 209"/>
            <p:cNvCxnSpPr/>
            <p:nvPr/>
          </p:nvCxnSpPr>
          <p:spPr>
            <a:xfrm>
              <a:off x="3478139" y="2844260"/>
              <a:ext cx="0" cy="2935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8742348" y="2844260"/>
              <a:ext cx="0" cy="2935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직사각형 211"/>
            <p:cNvSpPr/>
            <p:nvPr/>
          </p:nvSpPr>
          <p:spPr>
            <a:xfrm>
              <a:off x="3478139" y="2173450"/>
              <a:ext cx="5264209" cy="6665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3" name="직선 연결선 212"/>
            <p:cNvCxnSpPr/>
            <p:nvPr/>
          </p:nvCxnSpPr>
          <p:spPr>
            <a:xfrm>
              <a:off x="3785788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>
              <a:off x="4095107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4404426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4713745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5023064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>
              <a:off x="5332383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5641702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5951021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>
              <a:off x="6260340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>
              <a:off x="6569659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6878978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>
              <a:off x="7188297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>
              <a:off x="7497616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>
              <a:off x="7806935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>
              <a:off x="8116254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>
              <a:off x="8425575" y="2173450"/>
              <a:ext cx="0" cy="666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flipH="1">
              <a:off x="3478139" y="2398459"/>
              <a:ext cx="52642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/>
            <p:cNvCxnSpPr/>
            <p:nvPr/>
          </p:nvCxnSpPr>
          <p:spPr>
            <a:xfrm flipH="1">
              <a:off x="3478139" y="2626285"/>
              <a:ext cx="52642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그룹 198"/>
          <p:cNvGrpSpPr/>
          <p:nvPr/>
        </p:nvGrpSpPr>
        <p:grpSpPr>
          <a:xfrm>
            <a:off x="8449536" y="3938536"/>
            <a:ext cx="315923" cy="376877"/>
            <a:chOff x="4061227" y="1444239"/>
            <a:chExt cx="508797" cy="606964"/>
          </a:xfrm>
        </p:grpSpPr>
        <p:sp>
          <p:nvSpPr>
            <p:cNvPr id="208" name="이등변 삼각형 207"/>
            <p:cNvSpPr/>
            <p:nvPr/>
          </p:nvSpPr>
          <p:spPr>
            <a:xfrm>
              <a:off x="4061227" y="1666308"/>
              <a:ext cx="508797" cy="3848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/>
            <p:cNvSpPr/>
            <p:nvPr/>
          </p:nvSpPr>
          <p:spPr>
            <a:xfrm>
              <a:off x="4161802" y="1444239"/>
              <a:ext cx="307648" cy="3076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1" name="그림 2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33197" y="3938536"/>
            <a:ext cx="309315" cy="309315"/>
          </a:xfrm>
          <a:prstGeom prst="rect">
            <a:avLst/>
          </a:prstGeom>
        </p:spPr>
      </p:pic>
      <p:pic>
        <p:nvPicPr>
          <p:cNvPr id="204" name="그림 2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156" y="5271030"/>
            <a:ext cx="141655" cy="141655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10183132" y="3785715"/>
            <a:ext cx="469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1</a:t>
            </a:r>
            <a:endParaRPr lang="ko-KR" altLang="en-US" sz="3200" b="1" dirty="0"/>
          </a:p>
        </p:txBody>
      </p:sp>
      <p:cxnSp>
        <p:nvCxnSpPr>
          <p:cNvPr id="245" name="직선 연결선 244"/>
          <p:cNvCxnSpPr/>
          <p:nvPr/>
        </p:nvCxnSpPr>
        <p:spPr>
          <a:xfrm>
            <a:off x="367469" y="3683237"/>
            <a:ext cx="1131463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7" name="그림 2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41" y="5207334"/>
            <a:ext cx="626102" cy="626102"/>
          </a:xfrm>
          <a:prstGeom prst="rect">
            <a:avLst/>
          </a:prstGeom>
        </p:spPr>
      </p:pic>
      <p:pic>
        <p:nvPicPr>
          <p:cNvPr id="196" name="그림 1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10" y="5165979"/>
            <a:ext cx="268774" cy="268774"/>
          </a:xfrm>
          <a:prstGeom prst="rect">
            <a:avLst/>
          </a:prstGeom>
        </p:spPr>
      </p:pic>
      <p:grpSp>
        <p:nvGrpSpPr>
          <p:cNvPr id="202" name="그룹 201"/>
          <p:cNvGrpSpPr/>
          <p:nvPr/>
        </p:nvGrpSpPr>
        <p:grpSpPr>
          <a:xfrm rot="20162248">
            <a:off x="9368847" y="5408646"/>
            <a:ext cx="315923" cy="376877"/>
            <a:chOff x="4061227" y="1444239"/>
            <a:chExt cx="508797" cy="606964"/>
          </a:xfrm>
        </p:grpSpPr>
        <p:sp>
          <p:nvSpPr>
            <p:cNvPr id="205" name="이등변 삼각형 204"/>
            <p:cNvSpPr/>
            <p:nvPr/>
          </p:nvSpPr>
          <p:spPr>
            <a:xfrm>
              <a:off x="4061227" y="1666308"/>
              <a:ext cx="508797" cy="384895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/>
            <p:cNvSpPr/>
            <p:nvPr/>
          </p:nvSpPr>
          <p:spPr>
            <a:xfrm>
              <a:off x="4161802" y="1444239"/>
              <a:ext cx="307648" cy="307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2" name="그림 2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24170" y="5480127"/>
            <a:ext cx="309315" cy="309315"/>
          </a:xfrm>
          <a:prstGeom prst="rect">
            <a:avLst/>
          </a:prstGeom>
        </p:spPr>
      </p:pic>
      <p:pic>
        <p:nvPicPr>
          <p:cNvPr id="250" name="그림 2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242" y="4183444"/>
            <a:ext cx="141655" cy="141655"/>
          </a:xfrm>
          <a:prstGeom prst="rect">
            <a:avLst/>
          </a:prstGeom>
        </p:spPr>
      </p:pic>
      <p:sp>
        <p:nvSpPr>
          <p:cNvPr id="251" name="자유형 250"/>
          <p:cNvSpPr/>
          <p:nvPr/>
        </p:nvSpPr>
        <p:spPr>
          <a:xfrm rot="5400000" flipH="1">
            <a:off x="9143186" y="4322999"/>
            <a:ext cx="971156" cy="936054"/>
          </a:xfrm>
          <a:custGeom>
            <a:avLst/>
            <a:gdLst>
              <a:gd name="connsiteX0" fmla="*/ 2127903 w 2127903"/>
              <a:gd name="connsiteY0" fmla="*/ 2050990 h 2050990"/>
              <a:gd name="connsiteX1" fmla="*/ 1333144 w 2127903"/>
              <a:gd name="connsiteY1" fmla="*/ 487110 h 2050990"/>
              <a:gd name="connsiteX2" fmla="*/ 0 w 2127903"/>
              <a:gd name="connsiteY2" fmla="*/ 0 h 2050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903" h="2050990">
                <a:moveTo>
                  <a:pt x="2127903" y="2050990"/>
                </a:moveTo>
                <a:cubicBezTo>
                  <a:pt x="1907849" y="1439966"/>
                  <a:pt x="1687795" y="828942"/>
                  <a:pt x="1333144" y="487110"/>
                </a:cubicBezTo>
                <a:cubicBezTo>
                  <a:pt x="978493" y="145278"/>
                  <a:pt x="51275" y="22789"/>
                  <a:pt x="0" y="0"/>
                </a:cubicBezTo>
              </a:path>
            </a:pathLst>
          </a:cu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68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548673" y="452890"/>
            <a:ext cx="633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활용 기술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4488285" y="799577"/>
            <a:ext cx="332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시간 관리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4838663" y="1261242"/>
            <a:ext cx="3322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TimeScale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구현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Timer </a:t>
            </a:r>
            <a:r>
              <a:rPr lang="ko-KR" altLang="en-US" sz="2400" dirty="0" smtClean="0"/>
              <a:t>기능 구현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Rewind </a:t>
            </a:r>
            <a:r>
              <a:rPr lang="ko-KR" altLang="en-US" sz="2400" dirty="0" smtClean="0"/>
              <a:t>기능 구현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73" y="2648885"/>
            <a:ext cx="4289990" cy="32295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410" y="2648885"/>
            <a:ext cx="5827120" cy="31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5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548673" y="452890"/>
            <a:ext cx="633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에셋</a:t>
            </a:r>
            <a:r>
              <a:rPr lang="ko-KR" altLang="en-US" sz="2400" b="1" dirty="0" smtClean="0"/>
              <a:t> 리스트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1045E-6199-4EFC-8336-F60CFE7D6F18}"/>
              </a:ext>
            </a:extLst>
          </p:cNvPr>
          <p:cNvSpPr txBox="1"/>
          <p:nvPr/>
        </p:nvSpPr>
        <p:spPr>
          <a:xfrm>
            <a:off x="548673" y="1953260"/>
            <a:ext cx="1112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https://assetstore.unity.com/packages/3d/props/tennis-court-and-rackets-177330</a:t>
            </a:r>
            <a:endParaRPr lang="ko-KR" altLang="en-US" sz="2400" dirty="0"/>
          </a:p>
        </p:txBody>
      </p:sp>
      <p:pic>
        <p:nvPicPr>
          <p:cNvPr id="1026" name="Picture 2" descr="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460" y="2776062"/>
            <a:ext cx="4891049" cy="32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617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345</TotalTime>
  <Words>144</Words>
  <Application>Microsoft Office PowerPoint</Application>
  <PresentationFormat>와이드스크린</PresentationFormat>
  <Paragraphs>80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한동주(2014182045)</dc:creator>
  <cp:lastModifiedBy>Kim YoungBum</cp:lastModifiedBy>
  <cp:revision>30</cp:revision>
  <dcterms:created xsi:type="dcterms:W3CDTF">2020-10-19T04:26:51Z</dcterms:created>
  <dcterms:modified xsi:type="dcterms:W3CDTF">2020-12-15T04:38:22Z</dcterms:modified>
</cp:coreProperties>
</file>