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סרטוט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B1-47EB-8088-A7CDE751A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B1-47EB-8088-A7CDE751A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B1-47EB-8088-A7CDE751A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1B1-47EB-8088-A7CDE751A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1B1-47EB-8088-A7CDE751A20B}"/>
              </c:ext>
            </c:extLst>
          </c:dPt>
          <c:cat>
            <c:strRef>
              <c:f>גיליון1!$A$2:$A$6</c:f>
              <c:strCache>
                <c:ptCount val="5"/>
                <c:pt idx="0">
                  <c:v>בדיקת מעליות</c:v>
                </c:pt>
                <c:pt idx="1">
                  <c:v> תחזוקה ותיקונים</c:v>
                </c:pt>
                <c:pt idx="2">
                  <c:v>ניקיון</c:v>
                </c:pt>
                <c:pt idx="3">
                  <c:v>ביקורת גז</c:v>
                </c:pt>
                <c:pt idx="4">
                  <c:v>גינון</c:v>
                </c:pt>
              </c:strCache>
            </c:strRef>
          </c:cat>
          <c:val>
            <c:numRef>
              <c:f>גיליון1!$B$2:$B$6</c:f>
              <c:numCache>
                <c:formatCode>0.00%</c:formatCode>
                <c:ptCount val="5"/>
                <c:pt idx="0">
                  <c:v>0.307</c:v>
                </c:pt>
                <c:pt idx="1">
                  <c:v>0.23300000000000001</c:v>
                </c:pt>
                <c:pt idx="2">
                  <c:v>0.184</c:v>
                </c:pt>
                <c:pt idx="3">
                  <c:v>0.153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D-447B-AB42-2196BBD73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F8C11-82ED-4FBD-91D5-7B0F3D48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C5B8D-10C3-49EF-91C9-39638E32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B37A94-40C8-4F4B-9CB2-6BE8438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281F87-1522-411F-B3B8-748CB15C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274E8D-90A3-4CE7-A5C1-44A011FB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83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DC94-915E-463E-994A-D0D4C164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DA1F84-EA23-470B-9986-0179DA35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B1DA4B-FCA7-417B-9050-DC6222D7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D208D9-002E-414E-8176-27E8B9D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FC93D0-2BC4-4807-8374-6C57388A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9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1434EB-A590-4898-86E2-7BA9819CC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5344DE-6DE1-43F5-9550-F75764D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FA69C9-F3DE-41BC-83BB-DFECEDA7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E52A7B-3097-40CC-A6A4-B8FC840F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2ADED0-33A0-4304-8C9F-0DB5207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9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423A-C5E0-4113-92CA-B01FEF2D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6955CC-653C-4A8E-9284-DA8EE39D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572676-984F-4A45-88D5-2E2BE154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67F1B7-7D42-4C1C-9B4B-0047B52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DCE7B5-7962-4DBB-BD93-6D8CDE76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78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C4AFF-045A-4B3B-B7A0-9A8C78C7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F0B529-C8C4-4DCF-B878-203F0160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343FA6-F6ED-43FF-B093-85DEA6CF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8A64AF-A18C-4D50-809A-793215CE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DFFEF2-5E9C-40D4-A897-BC75ED7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5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A6AEA-69A6-4DF8-8991-7573AB3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8E958D-3A56-4649-AE3D-FC28FC69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65131B3-C296-49E3-BFBF-00A985A3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5ABAD3-42F3-469C-9B63-5EE85349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D66B5A-3916-4659-873C-32AD5C9A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F669D3-9437-43FB-955D-9EF59FE6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9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7C4176-7F12-489A-BCC1-92C47167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9F7DE89-23EC-40A1-A3AD-58A1B039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00F9C7-D2D9-4617-B0C0-DA43A7CF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B654EE3-0F22-4898-98E5-068483A3D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FA7218D-E9AC-4863-AF2D-7C132209C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8823ADF-5BEC-45E2-84C9-FB81675F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70F8EBF-5D5F-401C-9393-2905CEDE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15B8997-62DC-4F49-BCFC-11309D3E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0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AF9AA1-0459-45F5-A2D1-D54A153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04D4385-5B09-41C0-B828-0C98301F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8E3F099-C898-4069-B1CF-2AAEEBF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B6DD84B-4C42-4F1F-B042-BC36E3A2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5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7973B91-4E2D-4566-A204-DE5ECC56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AD128B-A961-471E-9A12-1D6DE15D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951F836-E92A-4E99-880F-F7E44C0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5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10C5A9-BA91-4DDA-8BF6-C7C7B6E5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179892-7FE1-4F68-A7FC-452542C7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6B13F2-117D-407F-9C09-0F26771E6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60B9C55-AD4C-43B2-ADB5-E754E18B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FAB5A4-4E8E-4522-805B-4DE054C3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05906D-A5A2-43FB-887B-07CF430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5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66A75-C3B0-48C6-90D1-D6412AC0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364E2A9-1048-4E58-BC1E-D88A7E43B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F339152-3D19-4AA9-8904-0CBC41BFA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A378F3-90DB-43A1-9229-649F04F3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29D8F2-82BA-4366-9D87-89A076BB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3E70F3-D0A6-44B5-A784-58C4DB3C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225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5CB7274-E45E-4B54-9F97-47E9150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B18DEA-EE0A-4A11-888B-7FA1FBE0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8BED91-DA89-4E9A-AA2B-8E61BF21D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0AE4-933D-455F-85E6-6C760AEDF8D0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4A89FD-18FF-4338-97E6-4C509B2D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969782-66AE-4C02-A5A4-3B54788FB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00F1-4A6C-4011-95A9-620E775783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11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E2EC0E-9B4A-4FE0-9D49-B26EEFD10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68" y="272912"/>
            <a:ext cx="9144000" cy="437302"/>
          </a:xfrm>
        </p:spPr>
        <p:txBody>
          <a:bodyPr/>
          <a:lstStyle/>
          <a:p>
            <a:r>
              <a:rPr lang="he-IL" dirty="0"/>
              <a:t>ניהול ועד בית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2902D61-8257-4010-B3DD-0AB8A4C3C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45025"/>
              </p:ext>
            </p:extLst>
          </p:nvPr>
        </p:nvGraphicFramePr>
        <p:xfrm>
          <a:off x="479395" y="701910"/>
          <a:ext cx="10963922" cy="57077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63922">
                  <a:extLst>
                    <a:ext uri="{9D8B030D-6E8A-4147-A177-3AD203B41FA5}">
                      <a16:colId xmlns:a16="http://schemas.microsoft.com/office/drawing/2014/main" val="2248025272"/>
                    </a:ext>
                  </a:extLst>
                </a:gridCol>
              </a:tblGrid>
              <a:tr h="57077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6691"/>
                  </a:ext>
                </a:extLst>
              </a:tr>
            </a:tbl>
          </a:graphicData>
        </a:graphic>
      </p:graphicFrame>
      <p:pic>
        <p:nvPicPr>
          <p:cNvPr id="13" name="תמונה 12">
            <a:extLst>
              <a:ext uri="{FF2B5EF4-FFF2-40B4-BE49-F238E27FC236}">
                <a16:creationId xmlns:a16="http://schemas.microsoft.com/office/drawing/2014/main" id="{1D9414E9-6944-4462-821C-F3BEFC55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843381"/>
            <a:ext cx="1242873" cy="985419"/>
          </a:xfrm>
          <a:prstGeom prst="rect">
            <a:avLst/>
          </a:prstGeom>
        </p:spPr>
      </p:pic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93CC7596-9A95-47C8-BAFB-AD9163DC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63261"/>
              </p:ext>
            </p:extLst>
          </p:nvPr>
        </p:nvGraphicFramePr>
        <p:xfrm>
          <a:off x="5672833" y="727969"/>
          <a:ext cx="5770484" cy="43730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2621">
                  <a:extLst>
                    <a:ext uri="{9D8B030D-6E8A-4147-A177-3AD203B41FA5}">
                      <a16:colId xmlns:a16="http://schemas.microsoft.com/office/drawing/2014/main" val="1117553575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298153930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2583144543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1774974422"/>
                    </a:ext>
                  </a:extLst>
                </a:gridCol>
              </a:tblGrid>
              <a:tr h="437303">
                <a:tc>
                  <a:txBody>
                    <a:bodyPr/>
                    <a:lstStyle/>
                    <a:p>
                      <a:pPr lvl="0"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ראשי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דיירים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תקציב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שונות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64421"/>
                  </a:ext>
                </a:extLst>
              </a:tr>
            </a:tbl>
          </a:graphicData>
        </a:graphic>
      </p:graphicFrame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79C467E-D42D-446B-B4F1-58D17A3030AF}"/>
              </a:ext>
            </a:extLst>
          </p:cNvPr>
          <p:cNvCxnSpPr/>
          <p:nvPr/>
        </p:nvCxnSpPr>
        <p:spPr>
          <a:xfrm>
            <a:off x="10724225" y="1242874"/>
            <a:ext cx="0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7238DB-0A79-43D3-8DC7-8279B6C8C935}"/>
              </a:ext>
            </a:extLst>
          </p:cNvPr>
          <p:cNvSpPr txBox="1"/>
          <p:nvPr/>
        </p:nvSpPr>
        <p:spPr>
          <a:xfrm>
            <a:off x="9979980" y="1832821"/>
            <a:ext cx="13582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400" dirty="0"/>
          </a:p>
          <a:p>
            <a:r>
              <a:rPr lang="he-IL" sz="1400" dirty="0"/>
              <a:t>לוח מודעות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DD431B0-F885-4926-87A1-1519EDB01954}"/>
              </a:ext>
            </a:extLst>
          </p:cNvPr>
          <p:cNvCxnSpPr/>
          <p:nvPr/>
        </p:nvCxnSpPr>
        <p:spPr>
          <a:xfrm>
            <a:off x="9296399" y="1177772"/>
            <a:ext cx="0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C80C56A-EF31-4FAD-BC74-FF1A17382571}"/>
              </a:ext>
            </a:extLst>
          </p:cNvPr>
          <p:cNvSpPr txBox="1"/>
          <p:nvPr/>
        </p:nvSpPr>
        <p:spPr>
          <a:xfrm>
            <a:off x="8518122" y="1832821"/>
            <a:ext cx="13582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400" dirty="0"/>
          </a:p>
          <a:p>
            <a:r>
              <a:rPr lang="he-IL" sz="1400" dirty="0"/>
              <a:t>רשימת הדיירים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B92570B2-EF6A-436D-BA31-A92C35D13164}"/>
              </a:ext>
            </a:extLst>
          </p:cNvPr>
          <p:cNvCxnSpPr/>
          <p:nvPr/>
        </p:nvCxnSpPr>
        <p:spPr>
          <a:xfrm>
            <a:off x="7824185" y="1165272"/>
            <a:ext cx="0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ADF9771-4D02-45ED-831E-F6E73FFB44A0}"/>
              </a:ext>
            </a:extLst>
          </p:cNvPr>
          <p:cNvSpPr txBox="1"/>
          <p:nvPr/>
        </p:nvSpPr>
        <p:spPr>
          <a:xfrm>
            <a:off x="7119889" y="1838322"/>
            <a:ext cx="1358283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400" dirty="0"/>
          </a:p>
          <a:p>
            <a:r>
              <a:rPr lang="he-IL" sz="1400" dirty="0"/>
              <a:t>הוצאות</a:t>
            </a:r>
          </a:p>
          <a:p>
            <a:r>
              <a:rPr lang="he-IL" sz="1400" dirty="0"/>
              <a:t>הכנסות</a:t>
            </a:r>
          </a:p>
          <a:p>
            <a:r>
              <a:rPr lang="he-IL" sz="1400" dirty="0"/>
              <a:t>גרף</a:t>
            </a:r>
          </a:p>
          <a:p>
            <a:r>
              <a:rPr lang="he-IL" sz="1400" dirty="0"/>
              <a:t>דוחות-הוצאות והכנסות</a:t>
            </a:r>
          </a:p>
        </p:txBody>
      </p:sp>
    </p:spTree>
    <p:extLst>
      <p:ext uri="{BB962C8B-B14F-4D97-AF65-F5344CB8AC3E}">
        <p14:creationId xmlns:p14="http://schemas.microsoft.com/office/powerpoint/2010/main" val="251646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2">
            <a:extLst>
              <a:ext uri="{FF2B5EF4-FFF2-40B4-BE49-F238E27FC236}">
                <a16:creationId xmlns:a16="http://schemas.microsoft.com/office/drawing/2014/main" id="{0E86E807-CFDC-4933-8C88-D5B37E194E9A}"/>
              </a:ext>
            </a:extLst>
          </p:cNvPr>
          <p:cNvSpPr txBox="1">
            <a:spLocks/>
          </p:cNvSpPr>
          <p:nvPr/>
        </p:nvSpPr>
        <p:spPr>
          <a:xfrm>
            <a:off x="1417468" y="272912"/>
            <a:ext cx="9144000" cy="437302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dirty="0"/>
              <a:t>תקציב</a:t>
            </a:r>
          </a:p>
        </p:txBody>
      </p:sp>
      <p:graphicFrame>
        <p:nvGraphicFramePr>
          <p:cNvPr id="3" name="טבלה 4">
            <a:extLst>
              <a:ext uri="{FF2B5EF4-FFF2-40B4-BE49-F238E27FC236}">
                <a16:creationId xmlns:a16="http://schemas.microsoft.com/office/drawing/2014/main" id="{186358EF-7AE4-4782-AB1B-A05E95841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93755"/>
              </p:ext>
            </p:extLst>
          </p:nvPr>
        </p:nvGraphicFramePr>
        <p:xfrm>
          <a:off x="479395" y="701910"/>
          <a:ext cx="10963922" cy="57077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63922">
                  <a:extLst>
                    <a:ext uri="{9D8B030D-6E8A-4147-A177-3AD203B41FA5}">
                      <a16:colId xmlns:a16="http://schemas.microsoft.com/office/drawing/2014/main" val="2248025272"/>
                    </a:ext>
                  </a:extLst>
                </a:gridCol>
              </a:tblGrid>
              <a:tr h="57077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76691"/>
                  </a:ext>
                </a:extLst>
              </a:tr>
            </a:tbl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517378FF-2B3D-492E-8A13-17024069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843381"/>
            <a:ext cx="1242873" cy="985419"/>
          </a:xfrm>
          <a:prstGeom prst="rect">
            <a:avLst/>
          </a:prstGeom>
        </p:spPr>
      </p:pic>
      <p:graphicFrame>
        <p:nvGraphicFramePr>
          <p:cNvPr id="5" name="טבלה 16">
            <a:extLst>
              <a:ext uri="{FF2B5EF4-FFF2-40B4-BE49-F238E27FC236}">
                <a16:creationId xmlns:a16="http://schemas.microsoft.com/office/drawing/2014/main" id="{2BD37C68-7477-4963-A043-205A9ADF8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42125"/>
              </p:ext>
            </p:extLst>
          </p:nvPr>
        </p:nvGraphicFramePr>
        <p:xfrm>
          <a:off x="5672833" y="746300"/>
          <a:ext cx="5770484" cy="4373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2621">
                  <a:extLst>
                    <a:ext uri="{9D8B030D-6E8A-4147-A177-3AD203B41FA5}">
                      <a16:colId xmlns:a16="http://schemas.microsoft.com/office/drawing/2014/main" val="1117553575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298153930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2583144543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1774974422"/>
                    </a:ext>
                  </a:extLst>
                </a:gridCol>
              </a:tblGrid>
              <a:tr h="437302">
                <a:tc>
                  <a:txBody>
                    <a:bodyPr/>
                    <a:lstStyle/>
                    <a:p>
                      <a:pPr lvl="0"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ראשי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דיירים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תקציב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שונות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64421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E82EB6-D6E5-452B-9D56-09A6CD9C1ADD}"/>
              </a:ext>
            </a:extLst>
          </p:cNvPr>
          <p:cNvSpPr txBox="1"/>
          <p:nvPr/>
        </p:nvSpPr>
        <p:spPr>
          <a:xfrm>
            <a:off x="1899821" y="1322773"/>
            <a:ext cx="9428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הוצאות</a:t>
            </a:r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3A5A7849-BEAF-4C03-A312-4D807C5A9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97356"/>
              </p:ext>
            </p:extLst>
          </p:nvPr>
        </p:nvGraphicFramePr>
        <p:xfrm>
          <a:off x="3315317" y="1814318"/>
          <a:ext cx="8128000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665738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4208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3274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95504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08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 ההוצאה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סוג ההוצאה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 ההוצאה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אמצעי 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תשלומים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7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מזומן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גינון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מזומן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6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21567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0FE38A5-613C-4716-A94B-7D3FEFA07201}"/>
              </a:ext>
            </a:extLst>
          </p:cNvPr>
          <p:cNvSpPr txBox="1"/>
          <p:nvPr/>
        </p:nvSpPr>
        <p:spPr>
          <a:xfrm>
            <a:off x="3421849" y="3927332"/>
            <a:ext cx="1402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חיפוש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C0E0DA0-02D0-4E72-8735-F63B3A0DFC82}"/>
              </a:ext>
            </a:extLst>
          </p:cNvPr>
          <p:cNvSpPr txBox="1"/>
          <p:nvPr/>
        </p:nvSpPr>
        <p:spPr>
          <a:xfrm>
            <a:off x="4896530" y="3927332"/>
            <a:ext cx="1552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הוסף הוצאה +</a:t>
            </a:r>
          </a:p>
        </p:txBody>
      </p:sp>
    </p:spTree>
    <p:extLst>
      <p:ext uri="{BB962C8B-B14F-4D97-AF65-F5344CB8AC3E}">
        <p14:creationId xmlns:p14="http://schemas.microsoft.com/office/powerpoint/2010/main" val="25858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D13304D-9917-447E-B2DC-5DC7CB86399E}"/>
              </a:ext>
            </a:extLst>
          </p:cNvPr>
          <p:cNvSpPr txBox="1"/>
          <p:nvPr/>
        </p:nvSpPr>
        <p:spPr>
          <a:xfrm>
            <a:off x="2645546" y="257452"/>
            <a:ext cx="74128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הוצאות/הכנסות</a:t>
            </a:r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0564515E-56F4-4EE7-9EDB-7F58A7EBB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9330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64CE11A-936A-49E2-A635-BF6CDAC89AFB}"/>
              </a:ext>
            </a:extLst>
          </p:cNvPr>
          <p:cNvSpPr txBox="1"/>
          <p:nvPr/>
        </p:nvSpPr>
        <p:spPr>
          <a:xfrm>
            <a:off x="3286217" y="541538"/>
            <a:ext cx="56195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לוח מודעות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6AA340B-5E51-4D5D-8941-D33DE9E4C5F1}"/>
              </a:ext>
            </a:extLst>
          </p:cNvPr>
          <p:cNvSpPr txBox="1"/>
          <p:nvPr/>
        </p:nvSpPr>
        <p:spPr>
          <a:xfrm>
            <a:off x="2272684" y="1997476"/>
            <a:ext cx="74927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dirty="0"/>
              <a:t>15/04/2021</a:t>
            </a:r>
          </a:p>
          <a:p>
            <a:pPr lvl="1"/>
            <a:r>
              <a:rPr lang="he-IL" dirty="0"/>
              <a:t>אין היום מעלית בין השעות 10:00 ל-14:00 עקב בדיקה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74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4">
            <a:extLst>
              <a:ext uri="{FF2B5EF4-FFF2-40B4-BE49-F238E27FC236}">
                <a16:creationId xmlns:a16="http://schemas.microsoft.com/office/drawing/2014/main" id="{A406DFBF-37A9-49EA-A7B4-A3242D4DE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73212"/>
              </p:ext>
            </p:extLst>
          </p:nvPr>
        </p:nvGraphicFramePr>
        <p:xfrm>
          <a:off x="479395" y="701910"/>
          <a:ext cx="10963922" cy="57077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63922">
                  <a:extLst>
                    <a:ext uri="{9D8B030D-6E8A-4147-A177-3AD203B41FA5}">
                      <a16:colId xmlns:a16="http://schemas.microsoft.com/office/drawing/2014/main" val="2248025272"/>
                    </a:ext>
                  </a:extLst>
                </a:gridCol>
              </a:tblGrid>
              <a:tr h="57077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76691"/>
                  </a:ext>
                </a:extLst>
              </a:tr>
            </a:tbl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59803FB6-DB80-423D-B59D-F3C4FA66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843381"/>
            <a:ext cx="1242873" cy="985419"/>
          </a:xfrm>
          <a:prstGeom prst="rect">
            <a:avLst/>
          </a:prstGeom>
        </p:spPr>
      </p:pic>
      <p:graphicFrame>
        <p:nvGraphicFramePr>
          <p:cNvPr id="4" name="טבלה 16">
            <a:extLst>
              <a:ext uri="{FF2B5EF4-FFF2-40B4-BE49-F238E27FC236}">
                <a16:creationId xmlns:a16="http://schemas.microsoft.com/office/drawing/2014/main" id="{94C817AC-3E07-4A06-A88D-E8E6682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59588"/>
              </p:ext>
            </p:extLst>
          </p:nvPr>
        </p:nvGraphicFramePr>
        <p:xfrm>
          <a:off x="5672833" y="746300"/>
          <a:ext cx="5770484" cy="4373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2621">
                  <a:extLst>
                    <a:ext uri="{9D8B030D-6E8A-4147-A177-3AD203B41FA5}">
                      <a16:colId xmlns:a16="http://schemas.microsoft.com/office/drawing/2014/main" val="1117553575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298153930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2583144543"/>
                    </a:ext>
                  </a:extLst>
                </a:gridCol>
                <a:gridCol w="1442621">
                  <a:extLst>
                    <a:ext uri="{9D8B030D-6E8A-4147-A177-3AD203B41FA5}">
                      <a16:colId xmlns:a16="http://schemas.microsoft.com/office/drawing/2014/main" val="1774974422"/>
                    </a:ext>
                  </a:extLst>
                </a:gridCol>
              </a:tblGrid>
              <a:tr h="437302">
                <a:tc>
                  <a:txBody>
                    <a:bodyPr/>
                    <a:lstStyle/>
                    <a:p>
                      <a:pPr lvl="0"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ראשי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דיירים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תקציב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he-IL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שונות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64421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1F3FFD8-11CA-4AFF-B1BE-626B7629D963}"/>
              </a:ext>
            </a:extLst>
          </p:cNvPr>
          <p:cNvSpPr txBox="1"/>
          <p:nvPr/>
        </p:nvSpPr>
        <p:spPr>
          <a:xfrm>
            <a:off x="1899821" y="1322773"/>
            <a:ext cx="9428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הכנסות</a:t>
            </a:r>
          </a:p>
        </p:txBody>
      </p:sp>
      <p:graphicFrame>
        <p:nvGraphicFramePr>
          <p:cNvPr id="6" name="טבלה 8">
            <a:extLst>
              <a:ext uri="{FF2B5EF4-FFF2-40B4-BE49-F238E27FC236}">
                <a16:creationId xmlns:a16="http://schemas.microsoft.com/office/drawing/2014/main" id="{FDA3E1FB-BBBE-48BE-963E-32C955D6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24930"/>
              </p:ext>
            </p:extLst>
          </p:nvPr>
        </p:nvGraphicFramePr>
        <p:xfrm>
          <a:off x="2015229" y="1814318"/>
          <a:ext cx="9428088" cy="212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71348">
                  <a:extLst>
                    <a:ext uri="{9D8B030D-6E8A-4147-A177-3AD203B41FA5}">
                      <a16:colId xmlns:a16="http://schemas.microsoft.com/office/drawing/2014/main" val="216657384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584208707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933274872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509550445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396086267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75831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 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דירה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 עסקה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תשלומים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תשלום עבור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שולם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7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28/04/2021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ועד 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מזומן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29/04/2021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ועד 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מזומן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6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21567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1B1AD96-2163-4CC0-8F1D-B9657F12E25D}"/>
              </a:ext>
            </a:extLst>
          </p:cNvPr>
          <p:cNvSpPr txBox="1"/>
          <p:nvPr/>
        </p:nvSpPr>
        <p:spPr>
          <a:xfrm>
            <a:off x="2205608" y="4383808"/>
            <a:ext cx="1402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חיפוש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E37B242-84BB-49A8-B46A-17F8F3FB5F00}"/>
              </a:ext>
            </a:extLst>
          </p:cNvPr>
          <p:cNvSpPr txBox="1"/>
          <p:nvPr/>
        </p:nvSpPr>
        <p:spPr>
          <a:xfrm>
            <a:off x="3781887" y="4383808"/>
            <a:ext cx="1552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הוסף הכנסה +</a:t>
            </a:r>
          </a:p>
        </p:txBody>
      </p:sp>
    </p:spTree>
    <p:extLst>
      <p:ext uri="{BB962C8B-B14F-4D97-AF65-F5344CB8AC3E}">
        <p14:creationId xmlns:p14="http://schemas.microsoft.com/office/powerpoint/2010/main" val="270949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B7A71A0-41B9-4913-ADAA-A316F2889A0A}"/>
              </a:ext>
            </a:extLst>
          </p:cNvPr>
          <p:cNvSpPr txBox="1"/>
          <p:nvPr/>
        </p:nvSpPr>
        <p:spPr>
          <a:xfrm>
            <a:off x="3716784" y="587691"/>
            <a:ext cx="47584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הוספת הכנסה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0DE9372-E155-40BC-97F7-9C8B8E8BE33D}"/>
              </a:ext>
            </a:extLst>
          </p:cNvPr>
          <p:cNvSpPr txBox="1"/>
          <p:nvPr/>
        </p:nvSpPr>
        <p:spPr>
          <a:xfrm>
            <a:off x="1748901" y="1606858"/>
            <a:ext cx="897532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הכנס פרטי הכנסה</a:t>
            </a:r>
          </a:p>
          <a:p>
            <a:endParaRPr lang="he-IL" dirty="0"/>
          </a:p>
          <a:p>
            <a:pPr lvl="1">
              <a:lnSpc>
                <a:spcPct val="150000"/>
              </a:lnSpc>
            </a:pPr>
            <a:r>
              <a:rPr lang="he-IL" dirty="0"/>
              <a:t>שם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תשלום עבור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מספר דירה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תאריך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צורת תשלום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סכום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B9339B6-67FA-4687-804F-38AF00D157C6}"/>
              </a:ext>
            </a:extLst>
          </p:cNvPr>
          <p:cNvSpPr txBox="1"/>
          <p:nvPr/>
        </p:nvSpPr>
        <p:spPr>
          <a:xfrm>
            <a:off x="1748901" y="5066476"/>
            <a:ext cx="9232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הוסף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4C5262-BDC9-4B30-B630-DD97A2CDA369}"/>
              </a:ext>
            </a:extLst>
          </p:cNvPr>
          <p:cNvSpPr txBox="1"/>
          <p:nvPr/>
        </p:nvSpPr>
        <p:spPr>
          <a:xfrm>
            <a:off x="3275860" y="2292203"/>
            <a:ext cx="5299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sz="1400" dirty="0">
                <a:solidFill>
                  <a:schemeClr val="bg1">
                    <a:lumMod val="75000"/>
                  </a:schemeClr>
                </a:solidFill>
              </a:rPr>
              <a:t>דייר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5F38AB7-7FB8-482A-A00F-496C4DF567B7}"/>
              </a:ext>
            </a:extLst>
          </p:cNvPr>
          <p:cNvSpPr txBox="1"/>
          <p:nvPr/>
        </p:nvSpPr>
        <p:spPr>
          <a:xfrm>
            <a:off x="3284737" y="3528157"/>
            <a:ext cx="5299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sz="1400" dirty="0">
                <a:solidFill>
                  <a:schemeClr val="bg1">
                    <a:lumMod val="75000"/>
                  </a:schemeClr>
                </a:solidFill>
              </a:rPr>
              <a:t>00/00/000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7A0976D-0525-4DB1-B9E6-E1A0E14D9585}"/>
              </a:ext>
            </a:extLst>
          </p:cNvPr>
          <p:cNvSpPr txBox="1"/>
          <p:nvPr/>
        </p:nvSpPr>
        <p:spPr>
          <a:xfrm>
            <a:off x="3275858" y="3924878"/>
            <a:ext cx="5299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sz="1400" dirty="0">
                <a:solidFill>
                  <a:schemeClr val="bg1">
                    <a:lumMod val="75000"/>
                  </a:schemeClr>
                </a:solidFill>
              </a:rPr>
              <a:t>מזומן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234AC10-4960-4400-AE70-1EE178DD27E6}"/>
              </a:ext>
            </a:extLst>
          </p:cNvPr>
          <p:cNvSpPr txBox="1"/>
          <p:nvPr/>
        </p:nvSpPr>
        <p:spPr>
          <a:xfrm>
            <a:off x="3275860" y="4320750"/>
            <a:ext cx="5299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sz="1400" dirty="0">
                <a:solidFill>
                  <a:schemeClr val="bg1">
                    <a:lumMod val="75000"/>
                  </a:schemeClr>
                </a:solidFill>
              </a:rPr>
              <a:t>ש"ח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4188B9A-E82A-4D7C-BBF9-9D7F6DF501F5}"/>
              </a:ext>
            </a:extLst>
          </p:cNvPr>
          <p:cNvSpPr txBox="1"/>
          <p:nvPr/>
        </p:nvSpPr>
        <p:spPr>
          <a:xfrm>
            <a:off x="3275858" y="2682861"/>
            <a:ext cx="5299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sz="1400" dirty="0">
                <a:solidFill>
                  <a:schemeClr val="bg1">
                    <a:lumMod val="75000"/>
                  </a:schemeClr>
                </a:solidFill>
              </a:rPr>
              <a:t>ועד הבית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226EA6A-A868-42FD-BED0-847C26B46A09}"/>
              </a:ext>
            </a:extLst>
          </p:cNvPr>
          <p:cNvSpPr txBox="1"/>
          <p:nvPr/>
        </p:nvSpPr>
        <p:spPr>
          <a:xfrm>
            <a:off x="3284737" y="3079157"/>
            <a:ext cx="5299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1"/>
            <a:r>
              <a:rPr lang="he-IL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28114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117</Words>
  <Application>Microsoft Office PowerPoint</Application>
  <PresentationFormat>מסך רחב</PresentationFormat>
  <Paragraphs>84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אוריה חומרי</dc:creator>
  <cp:lastModifiedBy>אוריה חומרי</cp:lastModifiedBy>
  <cp:revision>2</cp:revision>
  <dcterms:created xsi:type="dcterms:W3CDTF">2021-10-20T14:42:53Z</dcterms:created>
  <dcterms:modified xsi:type="dcterms:W3CDTF">2021-10-21T19:05:31Z</dcterms:modified>
</cp:coreProperties>
</file>