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70" r:id="rId8"/>
    <p:sldId id="268" r:id="rId9"/>
    <p:sldId id="269" r:id="rId10"/>
    <p:sldId id="260" r:id="rId11"/>
    <p:sldId id="261" r:id="rId12"/>
    <p:sldId id="262" r:id="rId13"/>
    <p:sldId id="263" r:id="rId14"/>
    <p:sldId id="264" r:id="rId15"/>
    <p:sldId id="265" r:id="rId16"/>
    <p:sldId id="272" r:id="rId17"/>
    <p:sldId id="273" r:id="rId18"/>
    <p:sldId id="271" r:id="rId1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kora\Desktop\Final%20Supermark-sales%20Dataset%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Supermark-sales Dataset .xlsx]Analysis!PivotTable8</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NG"/>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Analysis!$B$39</c:f>
              <c:strCache>
                <c:ptCount val="1"/>
                <c:pt idx="0">
                  <c:v>Sum of Quantity</c:v>
                </c:pt>
              </c:strCache>
            </c:strRef>
          </c:tx>
          <c:spPr>
            <a:solidFill>
              <a:srgbClr val="002060"/>
            </a:solidFill>
            <a:ln>
              <a:noFill/>
            </a:ln>
            <a:effectLst/>
          </c:spPr>
          <c:invertIfNegative val="0"/>
          <c:cat>
            <c:strRef>
              <c:f>Analysis!$A$40:$A$51</c:f>
              <c:strCache>
                <c:ptCount val="11"/>
                <c:pt idx="0">
                  <c:v>10</c:v>
                </c:pt>
                <c:pt idx="1">
                  <c:v>11</c:v>
                </c:pt>
                <c:pt idx="2">
                  <c:v>12</c:v>
                </c:pt>
                <c:pt idx="3">
                  <c:v>13</c:v>
                </c:pt>
                <c:pt idx="4">
                  <c:v>14</c:v>
                </c:pt>
                <c:pt idx="5">
                  <c:v>15</c:v>
                </c:pt>
                <c:pt idx="6">
                  <c:v>16</c:v>
                </c:pt>
                <c:pt idx="7">
                  <c:v>17</c:v>
                </c:pt>
                <c:pt idx="8">
                  <c:v>18</c:v>
                </c:pt>
                <c:pt idx="9">
                  <c:v>19</c:v>
                </c:pt>
                <c:pt idx="10">
                  <c:v>20</c:v>
                </c:pt>
              </c:strCache>
            </c:strRef>
          </c:cat>
          <c:val>
            <c:numRef>
              <c:f>Analysis!$B$40:$B$51</c:f>
              <c:numCache>
                <c:formatCode>General</c:formatCode>
                <c:ptCount val="11"/>
                <c:pt idx="0">
                  <c:v>525</c:v>
                </c:pt>
                <c:pt idx="1">
                  <c:v>513</c:v>
                </c:pt>
                <c:pt idx="2">
                  <c:v>501</c:v>
                </c:pt>
                <c:pt idx="3">
                  <c:v>585</c:v>
                </c:pt>
                <c:pt idx="4">
                  <c:v>495</c:v>
                </c:pt>
                <c:pt idx="5">
                  <c:v>530</c:v>
                </c:pt>
                <c:pt idx="6">
                  <c:v>420</c:v>
                </c:pt>
                <c:pt idx="7">
                  <c:v>415</c:v>
                </c:pt>
                <c:pt idx="8">
                  <c:v>475</c:v>
                </c:pt>
                <c:pt idx="9">
                  <c:v>649</c:v>
                </c:pt>
                <c:pt idx="10">
                  <c:v>402</c:v>
                </c:pt>
              </c:numCache>
            </c:numRef>
          </c:val>
          <c:extLst>
            <c:ext xmlns:c16="http://schemas.microsoft.com/office/drawing/2014/chart" uri="{C3380CC4-5D6E-409C-BE32-E72D297353CC}">
              <c16:uniqueId val="{00000000-CC18-4D21-9057-1F598B56962C}"/>
            </c:ext>
          </c:extLst>
        </c:ser>
        <c:dLbls>
          <c:showLegendKey val="0"/>
          <c:showVal val="0"/>
          <c:showCatName val="0"/>
          <c:showSerName val="0"/>
          <c:showPercent val="0"/>
          <c:showBubbleSize val="0"/>
        </c:dLbls>
        <c:gapWidth val="70"/>
        <c:axId val="1306332208"/>
        <c:axId val="1306332688"/>
      </c:barChart>
      <c:lineChart>
        <c:grouping val="standard"/>
        <c:varyColors val="0"/>
        <c:ser>
          <c:idx val="1"/>
          <c:order val="1"/>
          <c:tx>
            <c:strRef>
              <c:f>Analysis!$C$39</c:f>
              <c:strCache>
                <c:ptCount val="1"/>
                <c:pt idx="0">
                  <c:v>Sum of Gross Income</c:v>
                </c:pt>
              </c:strCache>
            </c:strRef>
          </c:tx>
          <c:spPr>
            <a:ln w="28575" cap="rnd">
              <a:solidFill>
                <a:schemeClr val="accent2"/>
              </a:solidFill>
              <a:round/>
            </a:ln>
            <a:effectLst/>
          </c:spPr>
          <c:marker>
            <c:symbol val="none"/>
          </c:marker>
          <c:cat>
            <c:strRef>
              <c:f>Analysis!$A$40:$A$51</c:f>
              <c:strCache>
                <c:ptCount val="11"/>
                <c:pt idx="0">
                  <c:v>10</c:v>
                </c:pt>
                <c:pt idx="1">
                  <c:v>11</c:v>
                </c:pt>
                <c:pt idx="2">
                  <c:v>12</c:v>
                </c:pt>
                <c:pt idx="3">
                  <c:v>13</c:v>
                </c:pt>
                <c:pt idx="4">
                  <c:v>14</c:v>
                </c:pt>
                <c:pt idx="5">
                  <c:v>15</c:v>
                </c:pt>
                <c:pt idx="6">
                  <c:v>16</c:v>
                </c:pt>
                <c:pt idx="7">
                  <c:v>17</c:v>
                </c:pt>
                <c:pt idx="8">
                  <c:v>18</c:v>
                </c:pt>
                <c:pt idx="9">
                  <c:v>19</c:v>
                </c:pt>
                <c:pt idx="10">
                  <c:v>20</c:v>
                </c:pt>
              </c:strCache>
            </c:strRef>
          </c:cat>
          <c:val>
            <c:numRef>
              <c:f>Analysis!$C$40:$C$51</c:f>
              <c:numCache>
                <c:formatCode>0.00%</c:formatCode>
                <c:ptCount val="11"/>
                <c:pt idx="0">
                  <c:v>9.7290142397909798E-2</c:v>
                </c:pt>
                <c:pt idx="1">
                  <c:v>9.4057142396414287E-2</c:v>
                </c:pt>
                <c:pt idx="2">
                  <c:v>8.0707635014154344E-2</c:v>
                </c:pt>
                <c:pt idx="3">
                  <c:v>0.10751331865436091</c:v>
                </c:pt>
                <c:pt idx="4">
                  <c:v>9.5453786172891741E-2</c:v>
                </c:pt>
                <c:pt idx="5">
                  <c:v>9.6540924403335365E-2</c:v>
                </c:pt>
                <c:pt idx="6">
                  <c:v>7.8108113538338311E-2</c:v>
                </c:pt>
                <c:pt idx="7">
                  <c:v>7.5689581282561078E-2</c:v>
                </c:pt>
                <c:pt idx="8">
                  <c:v>8.059758498544381E-2</c:v>
                </c:pt>
                <c:pt idx="9">
                  <c:v>0.1229213630286132</c:v>
                </c:pt>
                <c:pt idx="10">
                  <c:v>7.1120408125977114E-2</c:v>
                </c:pt>
              </c:numCache>
            </c:numRef>
          </c:val>
          <c:smooth val="0"/>
          <c:extLst>
            <c:ext xmlns:c16="http://schemas.microsoft.com/office/drawing/2014/chart" uri="{C3380CC4-5D6E-409C-BE32-E72D297353CC}">
              <c16:uniqueId val="{00000001-CC18-4D21-9057-1F598B56962C}"/>
            </c:ext>
          </c:extLst>
        </c:ser>
        <c:dLbls>
          <c:showLegendKey val="0"/>
          <c:showVal val="0"/>
          <c:showCatName val="0"/>
          <c:showSerName val="0"/>
          <c:showPercent val="0"/>
          <c:showBubbleSize val="0"/>
        </c:dLbls>
        <c:marker val="1"/>
        <c:smooth val="0"/>
        <c:axId val="1306320208"/>
        <c:axId val="1306325968"/>
      </c:lineChart>
      <c:catAx>
        <c:axId val="130633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NG"/>
          </a:p>
        </c:txPr>
        <c:crossAx val="1306332688"/>
        <c:crosses val="autoZero"/>
        <c:auto val="1"/>
        <c:lblAlgn val="ctr"/>
        <c:lblOffset val="100"/>
        <c:noMultiLvlLbl val="0"/>
      </c:catAx>
      <c:valAx>
        <c:axId val="130633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NG"/>
          </a:p>
        </c:txPr>
        <c:crossAx val="1306332208"/>
        <c:crosses val="autoZero"/>
        <c:crossBetween val="between"/>
      </c:valAx>
      <c:valAx>
        <c:axId val="130632596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NG"/>
          </a:p>
        </c:txPr>
        <c:crossAx val="1306320208"/>
        <c:crosses val="max"/>
        <c:crossBetween val="between"/>
      </c:valAx>
      <c:catAx>
        <c:axId val="1306320208"/>
        <c:scaling>
          <c:orientation val="minMax"/>
        </c:scaling>
        <c:delete val="1"/>
        <c:axPos val="b"/>
        <c:numFmt formatCode="General" sourceLinked="1"/>
        <c:majorTickMark val="out"/>
        <c:minorTickMark val="none"/>
        <c:tickLblPos val="nextTo"/>
        <c:crossAx val="130632596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3BB9-3E20-F328-6B5D-91BB68A42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A731666B-FC8C-FCCE-C7AE-8B42D0F637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4EF12C5B-7A46-DA23-5F9C-68A1B3607BCB}"/>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5" name="Footer Placeholder 4">
            <a:extLst>
              <a:ext uri="{FF2B5EF4-FFF2-40B4-BE49-F238E27FC236}">
                <a16:creationId xmlns:a16="http://schemas.microsoft.com/office/drawing/2014/main" id="{1D6FCAB5-C73B-9DF0-AAAD-7E7F7ED7682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38D76E3-06A5-A8B3-20ED-36E6194CA628}"/>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218898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C534-4A1C-035F-7D47-891DC485EE02}"/>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73D09298-7D34-9E82-7016-DABE03B385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289DE47-453F-DC0F-7008-F630625A1B20}"/>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5" name="Footer Placeholder 4">
            <a:extLst>
              <a:ext uri="{FF2B5EF4-FFF2-40B4-BE49-F238E27FC236}">
                <a16:creationId xmlns:a16="http://schemas.microsoft.com/office/drawing/2014/main" id="{DDCBE5E2-81BA-BF93-14F1-B167CE3AB4E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1E0F4F7-42E5-CC75-A960-62CA63DE6872}"/>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130810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25892-CFBA-3354-A597-102B98764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C66F9152-7D50-14C8-3953-FCB182C0D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380C98E-04B2-975E-C503-E0FF25839E41}"/>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5" name="Footer Placeholder 4">
            <a:extLst>
              <a:ext uri="{FF2B5EF4-FFF2-40B4-BE49-F238E27FC236}">
                <a16:creationId xmlns:a16="http://schemas.microsoft.com/office/drawing/2014/main" id="{ECE0B451-33C2-9169-0A5D-96E67EA2AB5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CB81FEE-3C9B-8763-91A8-6E40B6B2AE25}"/>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265705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59DB-74BD-163B-9F50-9759E4A5442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A368D6D5-209B-E8E4-D849-195C090B95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6A7BFE6-D06B-D987-2684-B0816E9451BD}"/>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5" name="Footer Placeholder 4">
            <a:extLst>
              <a:ext uri="{FF2B5EF4-FFF2-40B4-BE49-F238E27FC236}">
                <a16:creationId xmlns:a16="http://schemas.microsoft.com/office/drawing/2014/main" id="{BA7A2D7C-E8C9-686E-2ED5-4FFB57DB1C1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C4BA36B-780C-78F4-B8A5-E2E5AF418BCD}"/>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261162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81CD-4BCF-FF86-2A31-967633EF9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521D9F69-7000-7960-ED3C-745347E836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9A58B-C8DD-D318-0B3E-92874F47D5A4}"/>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5" name="Footer Placeholder 4">
            <a:extLst>
              <a:ext uri="{FF2B5EF4-FFF2-40B4-BE49-F238E27FC236}">
                <a16:creationId xmlns:a16="http://schemas.microsoft.com/office/drawing/2014/main" id="{ED0D9872-C3C7-C896-9908-643AD4EAF10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B650B01-6CCE-043D-3354-30FC69286B0A}"/>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84462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2CC7-3AC3-12B0-0B67-A9766675736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0140BC7-8D8D-A6AF-CE4E-E227E9D598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A345A183-6955-4D67-E110-0283C7C95A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88A2C4C1-A955-27FB-5219-1B8EE5F0342B}"/>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6" name="Footer Placeholder 5">
            <a:extLst>
              <a:ext uri="{FF2B5EF4-FFF2-40B4-BE49-F238E27FC236}">
                <a16:creationId xmlns:a16="http://schemas.microsoft.com/office/drawing/2014/main" id="{BC6C4DBA-3965-B0AB-D65A-443F49CCE67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0E3F7D6-9367-AAA8-874F-60295F7478A5}"/>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45268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C15E4-A4F5-A696-CB4F-4E1EA93F2084}"/>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0D9D7D1-F0C0-95BF-BAF4-2AC70E844D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675E5-6CB4-86DD-5021-75C0E4F8D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9AA8CE8-D02E-E481-1DB9-FA9DC62C70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88E73-4A2E-C4DC-0D99-95E7A2518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51B0A241-FC54-199D-EB10-7316BD6815B6}"/>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8" name="Footer Placeholder 7">
            <a:extLst>
              <a:ext uri="{FF2B5EF4-FFF2-40B4-BE49-F238E27FC236}">
                <a16:creationId xmlns:a16="http://schemas.microsoft.com/office/drawing/2014/main" id="{BBB6848D-27A8-8F34-56CB-AD913181D14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765684C4-3D87-E937-CD3E-422A26BFBA9D}"/>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395866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9DA0-680A-5A4D-85FB-830CA85CB949}"/>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5FAE57DA-CB90-BFB8-9AC0-7F65AD4F4944}"/>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4" name="Footer Placeholder 3">
            <a:extLst>
              <a:ext uri="{FF2B5EF4-FFF2-40B4-BE49-F238E27FC236}">
                <a16:creationId xmlns:a16="http://schemas.microsoft.com/office/drawing/2014/main" id="{F3CE0077-BECD-6B39-1899-70875CBDAC5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B80422B5-A4B6-B98B-9C3C-ADA9C40316D4}"/>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15014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9567B-822C-A6C3-ADC9-4070DAC4C388}"/>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3" name="Footer Placeholder 2">
            <a:extLst>
              <a:ext uri="{FF2B5EF4-FFF2-40B4-BE49-F238E27FC236}">
                <a16:creationId xmlns:a16="http://schemas.microsoft.com/office/drawing/2014/main" id="{C8BF3ED7-92A9-FC1A-4AAD-92E7556B4FDF}"/>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54F0EEA1-76CB-F6EE-F4F6-83B7E311DD21}"/>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134496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6D30-C758-7A5A-D583-DCB9BCBAE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4A05D45E-5C3E-1781-B55F-C0EB390B9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5CDE6665-D7B2-ACCC-6E19-1FC21FFDC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E4C9F-DE3E-1EA5-20B2-21A74D04039B}"/>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6" name="Footer Placeholder 5">
            <a:extLst>
              <a:ext uri="{FF2B5EF4-FFF2-40B4-BE49-F238E27FC236}">
                <a16:creationId xmlns:a16="http://schemas.microsoft.com/office/drawing/2014/main" id="{AD2EF317-8962-956B-F469-847AFFF113D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2B74B70-2D44-2F6C-7E5A-920FE55560DC}"/>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40404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483C-02FA-DD34-F98C-3A72974F3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376F576-4151-E2E1-1C53-1E463A0CB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F6E2F414-4E53-8E7F-F98E-90C21C451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0E35B-E1DB-1BD0-F16E-2467DAEF38C4}"/>
              </a:ext>
            </a:extLst>
          </p:cNvPr>
          <p:cNvSpPr>
            <a:spLocks noGrp="1"/>
          </p:cNvSpPr>
          <p:nvPr>
            <p:ph type="dt" sz="half" idx="10"/>
          </p:nvPr>
        </p:nvSpPr>
        <p:spPr/>
        <p:txBody>
          <a:bodyPr/>
          <a:lstStyle/>
          <a:p>
            <a:fld id="{23643E85-4013-40FD-A593-8FDADF7E4C37}" type="datetimeFigureOut">
              <a:rPr lang="en-NG" smtClean="0"/>
              <a:t>26/04/2025</a:t>
            </a:fld>
            <a:endParaRPr lang="en-NG"/>
          </a:p>
        </p:txBody>
      </p:sp>
      <p:sp>
        <p:nvSpPr>
          <p:cNvPr id="6" name="Footer Placeholder 5">
            <a:extLst>
              <a:ext uri="{FF2B5EF4-FFF2-40B4-BE49-F238E27FC236}">
                <a16:creationId xmlns:a16="http://schemas.microsoft.com/office/drawing/2014/main" id="{2C53E32A-49A5-5C88-F0EA-BD7291F9DA7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C740520-B19F-BE5E-B42A-9102D120B544}"/>
              </a:ext>
            </a:extLst>
          </p:cNvPr>
          <p:cNvSpPr>
            <a:spLocks noGrp="1"/>
          </p:cNvSpPr>
          <p:nvPr>
            <p:ph type="sldNum" sz="quarter" idx="12"/>
          </p:nvPr>
        </p:nvSpPr>
        <p:spPr/>
        <p:txBody>
          <a:bodyPr/>
          <a:lstStyle/>
          <a:p>
            <a:fld id="{A9881EB7-2B93-4232-ABAB-0C0F4A65960A}" type="slidenum">
              <a:rPr lang="en-NG" smtClean="0"/>
              <a:t>‹#›</a:t>
            </a:fld>
            <a:endParaRPr lang="en-NG"/>
          </a:p>
        </p:txBody>
      </p:sp>
    </p:spTree>
    <p:extLst>
      <p:ext uri="{BB962C8B-B14F-4D97-AF65-F5344CB8AC3E}">
        <p14:creationId xmlns:p14="http://schemas.microsoft.com/office/powerpoint/2010/main" val="425088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35F752-0F6D-F93A-FC80-F8DD86DB5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BE5F990-96BC-AD31-E002-3E593B246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C0A9680E-4005-3A20-CE31-EDA1EBCE7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43E85-4013-40FD-A593-8FDADF7E4C37}" type="datetimeFigureOut">
              <a:rPr lang="en-NG" smtClean="0"/>
              <a:t>26/04/2025</a:t>
            </a:fld>
            <a:endParaRPr lang="en-NG"/>
          </a:p>
        </p:txBody>
      </p:sp>
      <p:sp>
        <p:nvSpPr>
          <p:cNvPr id="5" name="Footer Placeholder 4">
            <a:extLst>
              <a:ext uri="{FF2B5EF4-FFF2-40B4-BE49-F238E27FC236}">
                <a16:creationId xmlns:a16="http://schemas.microsoft.com/office/drawing/2014/main" id="{4321B38F-C9AF-1226-F14A-388DD58EC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2566C7AA-5070-B173-4887-3D139EF78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81EB7-2B93-4232-ABAB-0C0F4A65960A}" type="slidenum">
              <a:rPr lang="en-NG" smtClean="0"/>
              <a:t>‹#›</a:t>
            </a:fld>
            <a:endParaRPr lang="en-NG"/>
          </a:p>
        </p:txBody>
      </p:sp>
    </p:spTree>
    <p:extLst>
      <p:ext uri="{BB962C8B-B14F-4D97-AF65-F5344CB8AC3E}">
        <p14:creationId xmlns:p14="http://schemas.microsoft.com/office/powerpoint/2010/main" val="106756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B7B9655-7E99-39D9-B752-82E0D09D92DA}"/>
              </a:ext>
            </a:extLst>
          </p:cNvPr>
          <p:cNvSpPr/>
          <p:nvPr/>
        </p:nvSpPr>
        <p:spPr>
          <a:xfrm>
            <a:off x="-3928191" y="-3083393"/>
            <a:ext cx="9213423" cy="9213423"/>
          </a:xfrm>
          <a:prstGeom prst="ellipse">
            <a:avLst/>
          </a:prstGeom>
          <a:solidFill>
            <a:srgbClr val="002060"/>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GB" dirty="0"/>
          </a:p>
          <a:p>
            <a:pPr algn="just"/>
            <a:endParaRPr lang="en-NG" dirty="0"/>
          </a:p>
        </p:txBody>
      </p:sp>
      <p:sp>
        <p:nvSpPr>
          <p:cNvPr id="5" name="TextBox 4">
            <a:extLst>
              <a:ext uri="{FF2B5EF4-FFF2-40B4-BE49-F238E27FC236}">
                <a16:creationId xmlns:a16="http://schemas.microsoft.com/office/drawing/2014/main" id="{D1BAF7FB-0369-69CA-59E9-D78BB8241AA0}"/>
              </a:ext>
            </a:extLst>
          </p:cNvPr>
          <p:cNvSpPr txBox="1"/>
          <p:nvPr/>
        </p:nvSpPr>
        <p:spPr>
          <a:xfrm>
            <a:off x="914400" y="1216152"/>
            <a:ext cx="10515600" cy="4351961"/>
          </a:xfrm>
          <a:prstGeom prst="rect">
            <a:avLst/>
          </a:prstGeom>
          <a:noFill/>
        </p:spPr>
        <p:txBody>
          <a:bodyPr wrap="square" rtlCol="0">
            <a:spAutoFit/>
          </a:bodyPr>
          <a:lstStyle/>
          <a:p>
            <a:pPr>
              <a:lnSpc>
                <a:spcPct val="80000"/>
              </a:lnSpc>
            </a:pPr>
            <a:r>
              <a:rPr lang="en-GB" sz="8800" b="1" dirty="0">
                <a:solidFill>
                  <a:schemeClr val="bg1"/>
                </a:solidFill>
              </a:rPr>
              <a:t>Sales </a:t>
            </a:r>
          </a:p>
          <a:p>
            <a:pPr>
              <a:lnSpc>
                <a:spcPct val="80000"/>
              </a:lnSpc>
            </a:pPr>
            <a:r>
              <a:rPr lang="en-GB" sz="8800" b="1" dirty="0">
                <a:solidFill>
                  <a:schemeClr val="bg1"/>
                </a:solidFill>
              </a:rPr>
              <a:t>Analysis</a:t>
            </a:r>
          </a:p>
          <a:p>
            <a:pPr>
              <a:lnSpc>
                <a:spcPct val="80000"/>
              </a:lnSpc>
            </a:pPr>
            <a:r>
              <a:rPr lang="en-GB" sz="8800" b="1" dirty="0">
                <a:solidFill>
                  <a:schemeClr val="bg1"/>
                </a:solidFill>
              </a:rPr>
              <a:t>		</a:t>
            </a:r>
            <a:r>
              <a:rPr lang="en-GB" sz="6600" b="1" dirty="0"/>
              <a:t>For</a:t>
            </a:r>
          </a:p>
          <a:p>
            <a:pPr algn="r">
              <a:lnSpc>
                <a:spcPct val="80000"/>
              </a:lnSpc>
            </a:pPr>
            <a:r>
              <a:rPr lang="en-GB" sz="8000" b="1" dirty="0"/>
              <a:t>    </a:t>
            </a:r>
            <a:r>
              <a:rPr lang="en-GB" sz="8000" b="1" dirty="0" err="1"/>
              <a:t>Kuramo</a:t>
            </a:r>
            <a:r>
              <a:rPr lang="en-GB" sz="8000" b="1" dirty="0"/>
              <a:t> Superstores</a:t>
            </a:r>
            <a:endParaRPr lang="en-NG" sz="8000" b="1" dirty="0"/>
          </a:p>
        </p:txBody>
      </p:sp>
    </p:spTree>
    <p:extLst>
      <p:ext uri="{BB962C8B-B14F-4D97-AF65-F5344CB8AC3E}">
        <p14:creationId xmlns:p14="http://schemas.microsoft.com/office/powerpoint/2010/main" val="156763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13441" y="-433675"/>
            <a:ext cx="2146932" cy="214693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239543" y="-102625"/>
            <a:ext cx="8809609" cy="1547924"/>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GB" sz="8000" b="1" dirty="0">
              <a:latin typeface="Aptos" panose="020B0004020202020204" pitchFamily="34" charset="0"/>
            </a:endParaRPr>
          </a:p>
          <a:p>
            <a:pPr>
              <a:lnSpc>
                <a:spcPct val="30000"/>
              </a:lnSpc>
            </a:pPr>
            <a:r>
              <a:rPr lang="en-GB" sz="3200" b="1" dirty="0">
                <a:latin typeface="Aptos" panose="020B0004020202020204" pitchFamily="34" charset="0"/>
              </a:rPr>
              <a:t>                                       </a:t>
            </a:r>
            <a:r>
              <a:rPr lang="en-GB" sz="3200" dirty="0">
                <a:latin typeface="Aptos" panose="020B0004020202020204" pitchFamily="34" charset="0"/>
              </a:rPr>
              <a:t>for</a:t>
            </a:r>
            <a:r>
              <a:rPr lang="en-GB" sz="3200" b="1" dirty="0">
                <a:latin typeface="Aptos" panose="020B0004020202020204" pitchFamily="34" charset="0"/>
              </a:rPr>
              <a:t> </a:t>
            </a:r>
            <a:r>
              <a:rPr lang="en-GB" sz="3200" b="1" dirty="0">
                <a:solidFill>
                  <a:schemeClr val="accent1">
                    <a:lumMod val="75000"/>
                  </a:schemeClr>
                </a:solidFill>
                <a:latin typeface="Aptos" panose="020B0004020202020204" pitchFamily="34" charset="0"/>
              </a:rPr>
              <a:t>January</a:t>
            </a:r>
          </a:p>
        </p:txBody>
      </p:sp>
      <p:sp>
        <p:nvSpPr>
          <p:cNvPr id="5" name="Pentagon 4">
            <a:extLst>
              <a:ext uri="{FF2B5EF4-FFF2-40B4-BE49-F238E27FC236}">
                <a16:creationId xmlns:a16="http://schemas.microsoft.com/office/drawing/2014/main" id="{F6B1FC73-B1FB-65B5-3676-9056C89E730A}"/>
              </a:ext>
            </a:extLst>
          </p:cNvPr>
          <p:cNvSpPr/>
          <p:nvPr/>
        </p:nvSpPr>
        <p:spPr>
          <a:xfrm>
            <a:off x="1239544" y="1445299"/>
            <a:ext cx="1752231" cy="1752232"/>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Pentagon 5">
            <a:extLst>
              <a:ext uri="{FF2B5EF4-FFF2-40B4-BE49-F238E27FC236}">
                <a16:creationId xmlns:a16="http://schemas.microsoft.com/office/drawing/2014/main" id="{1B2A90FE-1E73-2633-4A9B-78E32366D343}"/>
              </a:ext>
            </a:extLst>
          </p:cNvPr>
          <p:cNvSpPr/>
          <p:nvPr/>
        </p:nvSpPr>
        <p:spPr>
          <a:xfrm>
            <a:off x="3659125" y="2683276"/>
            <a:ext cx="1985222" cy="1985223"/>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Pentagon 6">
            <a:extLst>
              <a:ext uri="{FF2B5EF4-FFF2-40B4-BE49-F238E27FC236}">
                <a16:creationId xmlns:a16="http://schemas.microsoft.com/office/drawing/2014/main" id="{7BCD4CC1-3D02-7CBA-DA28-DE339B40E187}"/>
              </a:ext>
            </a:extLst>
          </p:cNvPr>
          <p:cNvSpPr/>
          <p:nvPr/>
        </p:nvSpPr>
        <p:spPr>
          <a:xfrm>
            <a:off x="5913067" y="4309370"/>
            <a:ext cx="2146931" cy="2146932"/>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2C0E0017-DB7B-F5D7-78C5-A931E3E3547B}"/>
              </a:ext>
            </a:extLst>
          </p:cNvPr>
          <p:cNvSpPr txBox="1"/>
          <p:nvPr/>
        </p:nvSpPr>
        <p:spPr>
          <a:xfrm>
            <a:off x="1336032" y="1739826"/>
            <a:ext cx="1559253" cy="1200329"/>
          </a:xfrm>
          <a:prstGeom prst="rect">
            <a:avLst/>
          </a:prstGeom>
          <a:noFill/>
        </p:spPr>
        <p:txBody>
          <a:bodyPr wrap="square" rtlCol="0">
            <a:spAutoFit/>
          </a:bodyPr>
          <a:lstStyle/>
          <a:p>
            <a:pPr algn="ctr"/>
            <a:r>
              <a:rPr lang="en-GB" b="1" dirty="0">
                <a:solidFill>
                  <a:schemeClr val="bg1"/>
                </a:solidFill>
                <a:latin typeface="Aptos" panose="020B0004020202020204" pitchFamily="34" charset="0"/>
              </a:rPr>
              <a:t>Branch</a:t>
            </a:r>
          </a:p>
          <a:p>
            <a:pPr algn="ctr"/>
            <a:r>
              <a:rPr lang="en-GB" b="1" dirty="0">
                <a:solidFill>
                  <a:schemeClr val="bg1"/>
                </a:solidFill>
                <a:latin typeface="Aptos" panose="020B0004020202020204" pitchFamily="34" charset="0"/>
              </a:rPr>
              <a:t>A</a:t>
            </a:r>
          </a:p>
          <a:p>
            <a:pPr algn="ctr"/>
            <a:r>
              <a:rPr lang="en-GB" b="1" dirty="0">
                <a:solidFill>
                  <a:schemeClr val="bg1"/>
                </a:solidFill>
                <a:latin typeface="Aptos" panose="020B0004020202020204" pitchFamily="34" charset="0"/>
              </a:rPr>
              <a:t>(Yangon)</a:t>
            </a:r>
          </a:p>
          <a:p>
            <a:pPr algn="ctr"/>
            <a:r>
              <a:rPr lang="en-GB" b="1" dirty="0">
                <a:solidFill>
                  <a:schemeClr val="bg1"/>
                </a:solidFill>
                <a:latin typeface="Aptos" panose="020B0004020202020204" pitchFamily="34" charset="0"/>
              </a:rPr>
              <a:t>685</a:t>
            </a:r>
            <a:endParaRPr lang="en-NG"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DF85F5FB-C0E9-D3C2-5370-CE1588E7F72C}"/>
              </a:ext>
            </a:extLst>
          </p:cNvPr>
          <p:cNvSpPr txBox="1"/>
          <p:nvPr/>
        </p:nvSpPr>
        <p:spPr>
          <a:xfrm>
            <a:off x="3046544" y="1939074"/>
            <a:ext cx="6383044" cy="369332"/>
          </a:xfrm>
          <a:prstGeom prst="rect">
            <a:avLst/>
          </a:prstGeom>
          <a:noFill/>
        </p:spPr>
        <p:txBody>
          <a:bodyPr wrap="square" rtlCol="0">
            <a:spAutoFit/>
          </a:bodyPr>
          <a:lstStyle/>
          <a:p>
            <a:r>
              <a:rPr lang="en-GB" b="1" dirty="0">
                <a:latin typeface="Aptos" panose="020B0004020202020204" pitchFamily="34" charset="0"/>
              </a:rPr>
              <a:t>Branch A sold the highest unit of items (685</a:t>
            </a:r>
            <a:r>
              <a:rPr lang="en-GB" dirty="0"/>
              <a:t>)</a:t>
            </a:r>
            <a:endParaRPr lang="en-NG" dirty="0"/>
          </a:p>
        </p:txBody>
      </p:sp>
      <p:sp>
        <p:nvSpPr>
          <p:cNvPr id="10" name="TextBox 9">
            <a:extLst>
              <a:ext uri="{FF2B5EF4-FFF2-40B4-BE49-F238E27FC236}">
                <a16:creationId xmlns:a16="http://schemas.microsoft.com/office/drawing/2014/main" id="{B55E4E72-84D5-04F5-DAE0-8A4A24899D3B}"/>
              </a:ext>
            </a:extLst>
          </p:cNvPr>
          <p:cNvSpPr txBox="1"/>
          <p:nvPr/>
        </p:nvSpPr>
        <p:spPr>
          <a:xfrm>
            <a:off x="4190261" y="3230975"/>
            <a:ext cx="1162975" cy="954107"/>
          </a:xfrm>
          <a:prstGeom prst="rect">
            <a:avLst/>
          </a:prstGeom>
          <a:noFill/>
        </p:spPr>
        <p:txBody>
          <a:bodyPr wrap="square" rtlCol="0">
            <a:spAutoFit/>
          </a:bodyPr>
          <a:lstStyle/>
          <a:p>
            <a:r>
              <a:rPr lang="en-GB" sz="2800" b="1" dirty="0">
                <a:solidFill>
                  <a:schemeClr val="bg1"/>
                </a:solidFill>
                <a:latin typeface="Aptos" panose="020B0004020202020204" pitchFamily="34" charset="0"/>
              </a:rPr>
              <a:t>1965</a:t>
            </a:r>
          </a:p>
          <a:p>
            <a:r>
              <a:rPr lang="en-GB" sz="2800" b="1" dirty="0">
                <a:solidFill>
                  <a:schemeClr val="bg1"/>
                </a:solidFill>
                <a:latin typeface="Aptos" panose="020B0004020202020204" pitchFamily="34" charset="0"/>
              </a:rPr>
              <a:t>units</a:t>
            </a:r>
            <a:endParaRPr lang="en-NG" sz="2800" b="1" dirty="0">
              <a:solidFill>
                <a:schemeClr val="bg1"/>
              </a:solidFill>
              <a:latin typeface="Aptos" panose="020B0004020202020204" pitchFamily="34" charset="0"/>
            </a:endParaRPr>
          </a:p>
        </p:txBody>
      </p:sp>
      <p:sp>
        <p:nvSpPr>
          <p:cNvPr id="12" name="TextBox 11">
            <a:extLst>
              <a:ext uri="{FF2B5EF4-FFF2-40B4-BE49-F238E27FC236}">
                <a16:creationId xmlns:a16="http://schemas.microsoft.com/office/drawing/2014/main" id="{C5636CCD-FDA1-6CF1-77D9-587323A92ADB}"/>
              </a:ext>
            </a:extLst>
          </p:cNvPr>
          <p:cNvSpPr txBox="1"/>
          <p:nvPr/>
        </p:nvSpPr>
        <p:spPr>
          <a:xfrm>
            <a:off x="5644347" y="3244334"/>
            <a:ext cx="4831303" cy="646331"/>
          </a:xfrm>
          <a:prstGeom prst="rect">
            <a:avLst/>
          </a:prstGeom>
          <a:noFill/>
        </p:spPr>
        <p:txBody>
          <a:bodyPr wrap="square" rtlCol="0">
            <a:spAutoFit/>
          </a:bodyPr>
          <a:lstStyle/>
          <a:p>
            <a:r>
              <a:rPr lang="en-GB" b="1" dirty="0">
                <a:latin typeface="Aptos" panose="020B0004020202020204" pitchFamily="34" charset="0"/>
              </a:rPr>
              <a:t>1965 units of items were collectively sold by all branches across town</a:t>
            </a:r>
            <a:endParaRPr lang="en-NG" b="1" dirty="0"/>
          </a:p>
        </p:txBody>
      </p:sp>
      <p:sp>
        <p:nvSpPr>
          <p:cNvPr id="13" name="TextBox 12">
            <a:extLst>
              <a:ext uri="{FF2B5EF4-FFF2-40B4-BE49-F238E27FC236}">
                <a16:creationId xmlns:a16="http://schemas.microsoft.com/office/drawing/2014/main" id="{3EABA092-60A6-14AD-A858-484BD67A271D}"/>
              </a:ext>
            </a:extLst>
          </p:cNvPr>
          <p:cNvSpPr txBox="1"/>
          <p:nvPr/>
        </p:nvSpPr>
        <p:spPr>
          <a:xfrm>
            <a:off x="8059998" y="4826593"/>
            <a:ext cx="3924300" cy="1200329"/>
          </a:xfrm>
          <a:prstGeom prst="rect">
            <a:avLst/>
          </a:prstGeom>
          <a:noFill/>
        </p:spPr>
        <p:txBody>
          <a:bodyPr wrap="square" rtlCol="0">
            <a:spAutoFit/>
          </a:bodyPr>
          <a:lstStyle/>
          <a:p>
            <a:r>
              <a:rPr lang="en-GB" b="1" dirty="0">
                <a:latin typeface="Aptos" panose="020B0004020202020204" pitchFamily="34" charset="0"/>
              </a:rPr>
              <a:t>Generating a net income of $5,537.71 for </a:t>
            </a:r>
            <a:r>
              <a:rPr lang="en-GB" b="1" dirty="0" err="1">
                <a:latin typeface="Aptos" panose="020B0004020202020204" pitchFamily="34" charset="0"/>
              </a:rPr>
              <a:t>Kuramo</a:t>
            </a:r>
            <a:r>
              <a:rPr lang="en-GB" b="1" dirty="0">
                <a:latin typeface="Aptos" panose="020B0004020202020204" pitchFamily="34" charset="0"/>
              </a:rPr>
              <a:t> Superstore, the highest across all months analysed for the store.</a:t>
            </a:r>
            <a:endParaRPr lang="en-NG" b="1" dirty="0"/>
          </a:p>
        </p:txBody>
      </p:sp>
      <p:sp>
        <p:nvSpPr>
          <p:cNvPr id="14" name="TextBox 13">
            <a:extLst>
              <a:ext uri="{FF2B5EF4-FFF2-40B4-BE49-F238E27FC236}">
                <a16:creationId xmlns:a16="http://schemas.microsoft.com/office/drawing/2014/main" id="{188D7B52-672C-2665-CB11-C96CAE269159}"/>
              </a:ext>
            </a:extLst>
          </p:cNvPr>
          <p:cNvSpPr txBox="1"/>
          <p:nvPr/>
        </p:nvSpPr>
        <p:spPr>
          <a:xfrm>
            <a:off x="6238066" y="5211314"/>
            <a:ext cx="1531593" cy="523220"/>
          </a:xfrm>
          <a:prstGeom prst="rect">
            <a:avLst/>
          </a:prstGeom>
          <a:noFill/>
        </p:spPr>
        <p:txBody>
          <a:bodyPr wrap="square" rtlCol="0">
            <a:spAutoFit/>
          </a:bodyPr>
          <a:lstStyle/>
          <a:p>
            <a:r>
              <a:rPr lang="en-GB" sz="2800" b="1" dirty="0">
                <a:solidFill>
                  <a:schemeClr val="bg1"/>
                </a:solidFill>
              </a:rPr>
              <a:t>5,537.71</a:t>
            </a:r>
            <a:endParaRPr lang="en-NG" sz="2800" b="1" dirty="0">
              <a:solidFill>
                <a:schemeClr val="bg1"/>
              </a:solidFill>
            </a:endParaRPr>
          </a:p>
        </p:txBody>
      </p:sp>
    </p:spTree>
    <p:extLst>
      <p:ext uri="{BB962C8B-B14F-4D97-AF65-F5344CB8AC3E}">
        <p14:creationId xmlns:p14="http://schemas.microsoft.com/office/powerpoint/2010/main" val="421797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13441" y="-433675"/>
            <a:ext cx="2146932" cy="214693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239543" y="-102625"/>
            <a:ext cx="8809609" cy="1547924"/>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GB" sz="8000" b="1" dirty="0">
              <a:latin typeface="Aptos" panose="020B0004020202020204" pitchFamily="34" charset="0"/>
            </a:endParaRPr>
          </a:p>
          <a:p>
            <a:pPr>
              <a:lnSpc>
                <a:spcPct val="30000"/>
              </a:lnSpc>
            </a:pPr>
            <a:r>
              <a:rPr lang="en-GB" sz="3200" b="1" dirty="0">
                <a:latin typeface="Aptos" panose="020B0004020202020204" pitchFamily="34" charset="0"/>
              </a:rPr>
              <a:t>                                       </a:t>
            </a:r>
            <a:r>
              <a:rPr lang="en-GB" sz="3200" dirty="0">
                <a:latin typeface="Aptos" panose="020B0004020202020204" pitchFamily="34" charset="0"/>
              </a:rPr>
              <a:t>for</a:t>
            </a:r>
            <a:r>
              <a:rPr lang="en-GB" sz="3200" b="1" dirty="0">
                <a:latin typeface="Aptos" panose="020B0004020202020204" pitchFamily="34" charset="0"/>
              </a:rPr>
              <a:t> </a:t>
            </a:r>
            <a:r>
              <a:rPr lang="en-GB" sz="3200" b="1" dirty="0">
                <a:solidFill>
                  <a:schemeClr val="accent1">
                    <a:lumMod val="75000"/>
                  </a:schemeClr>
                </a:solidFill>
                <a:latin typeface="Aptos" panose="020B0004020202020204" pitchFamily="34" charset="0"/>
              </a:rPr>
              <a:t>January</a:t>
            </a:r>
          </a:p>
        </p:txBody>
      </p:sp>
      <p:sp>
        <p:nvSpPr>
          <p:cNvPr id="8" name="TextBox 7">
            <a:extLst>
              <a:ext uri="{FF2B5EF4-FFF2-40B4-BE49-F238E27FC236}">
                <a16:creationId xmlns:a16="http://schemas.microsoft.com/office/drawing/2014/main" id="{2C0E0017-DB7B-F5D7-78C5-A931E3E3547B}"/>
              </a:ext>
            </a:extLst>
          </p:cNvPr>
          <p:cNvSpPr txBox="1"/>
          <p:nvPr/>
        </p:nvSpPr>
        <p:spPr>
          <a:xfrm>
            <a:off x="1633491" y="1939074"/>
            <a:ext cx="1019106" cy="1200329"/>
          </a:xfrm>
          <a:prstGeom prst="rect">
            <a:avLst/>
          </a:prstGeom>
          <a:noFill/>
        </p:spPr>
        <p:txBody>
          <a:bodyPr wrap="square" rtlCol="0">
            <a:spAutoFit/>
          </a:bodyPr>
          <a:lstStyle/>
          <a:p>
            <a:pPr algn="ctr"/>
            <a:r>
              <a:rPr lang="en-GB" b="1" dirty="0">
                <a:solidFill>
                  <a:schemeClr val="bg1"/>
                </a:solidFill>
                <a:latin typeface="Aptos" panose="020B0004020202020204" pitchFamily="34" charset="0"/>
              </a:rPr>
              <a:t>Branch</a:t>
            </a:r>
          </a:p>
          <a:p>
            <a:pPr algn="ctr"/>
            <a:r>
              <a:rPr lang="en-GB" b="1" dirty="0">
                <a:solidFill>
                  <a:schemeClr val="bg1"/>
                </a:solidFill>
                <a:latin typeface="Aptos" panose="020B0004020202020204" pitchFamily="34" charset="0"/>
              </a:rPr>
              <a:t>A</a:t>
            </a:r>
          </a:p>
          <a:p>
            <a:pPr algn="ctr"/>
            <a:endParaRPr lang="en-GB" b="1" dirty="0">
              <a:solidFill>
                <a:schemeClr val="bg1"/>
              </a:solidFill>
              <a:latin typeface="Aptos" panose="020B0004020202020204" pitchFamily="34" charset="0"/>
            </a:endParaRPr>
          </a:p>
          <a:p>
            <a:pPr algn="ctr"/>
            <a:r>
              <a:rPr lang="en-GB" b="1" dirty="0">
                <a:solidFill>
                  <a:schemeClr val="bg1"/>
                </a:solidFill>
                <a:latin typeface="Aptos" panose="020B0004020202020204" pitchFamily="34" charset="0"/>
              </a:rPr>
              <a:t>685</a:t>
            </a:r>
            <a:endParaRPr lang="en-NG" b="1" dirty="0">
              <a:solidFill>
                <a:schemeClr val="bg1"/>
              </a:solidFill>
              <a:latin typeface="Aptos" panose="020B0004020202020204" pitchFamily="34" charset="0"/>
            </a:endParaRPr>
          </a:p>
        </p:txBody>
      </p:sp>
      <p:sp>
        <p:nvSpPr>
          <p:cNvPr id="10" name="TextBox 9">
            <a:extLst>
              <a:ext uri="{FF2B5EF4-FFF2-40B4-BE49-F238E27FC236}">
                <a16:creationId xmlns:a16="http://schemas.microsoft.com/office/drawing/2014/main" id="{B55E4E72-84D5-04F5-DAE0-8A4A24899D3B}"/>
              </a:ext>
            </a:extLst>
          </p:cNvPr>
          <p:cNvSpPr txBox="1"/>
          <p:nvPr/>
        </p:nvSpPr>
        <p:spPr>
          <a:xfrm>
            <a:off x="4190261" y="3230975"/>
            <a:ext cx="1162975" cy="954107"/>
          </a:xfrm>
          <a:prstGeom prst="rect">
            <a:avLst/>
          </a:prstGeom>
          <a:noFill/>
        </p:spPr>
        <p:txBody>
          <a:bodyPr wrap="square" rtlCol="0">
            <a:spAutoFit/>
          </a:bodyPr>
          <a:lstStyle/>
          <a:p>
            <a:r>
              <a:rPr lang="en-GB" sz="2800" b="1" dirty="0">
                <a:solidFill>
                  <a:schemeClr val="bg1"/>
                </a:solidFill>
                <a:latin typeface="Aptos" panose="020B0004020202020204" pitchFamily="34" charset="0"/>
              </a:rPr>
              <a:t>1965</a:t>
            </a:r>
          </a:p>
          <a:p>
            <a:r>
              <a:rPr lang="en-GB" sz="2800" b="1" dirty="0">
                <a:solidFill>
                  <a:schemeClr val="bg1"/>
                </a:solidFill>
                <a:latin typeface="Aptos" panose="020B0004020202020204" pitchFamily="34" charset="0"/>
              </a:rPr>
              <a:t>units</a:t>
            </a:r>
            <a:endParaRPr lang="en-NG" sz="2800" b="1" dirty="0">
              <a:solidFill>
                <a:schemeClr val="bg1"/>
              </a:solidFill>
              <a:latin typeface="Aptos" panose="020B0004020202020204" pitchFamily="34" charset="0"/>
            </a:endParaRPr>
          </a:p>
        </p:txBody>
      </p:sp>
      <p:sp>
        <p:nvSpPr>
          <p:cNvPr id="14" name="TextBox 13">
            <a:extLst>
              <a:ext uri="{FF2B5EF4-FFF2-40B4-BE49-F238E27FC236}">
                <a16:creationId xmlns:a16="http://schemas.microsoft.com/office/drawing/2014/main" id="{188D7B52-672C-2665-CB11-C96CAE269159}"/>
              </a:ext>
            </a:extLst>
          </p:cNvPr>
          <p:cNvSpPr txBox="1"/>
          <p:nvPr/>
        </p:nvSpPr>
        <p:spPr>
          <a:xfrm>
            <a:off x="6238066" y="5211314"/>
            <a:ext cx="1531593" cy="523220"/>
          </a:xfrm>
          <a:prstGeom prst="rect">
            <a:avLst/>
          </a:prstGeom>
          <a:noFill/>
        </p:spPr>
        <p:txBody>
          <a:bodyPr wrap="square" rtlCol="0">
            <a:spAutoFit/>
          </a:bodyPr>
          <a:lstStyle/>
          <a:p>
            <a:r>
              <a:rPr lang="en-GB" sz="2800" b="1" dirty="0">
                <a:solidFill>
                  <a:schemeClr val="bg1"/>
                </a:solidFill>
              </a:rPr>
              <a:t>5,537.71</a:t>
            </a:r>
            <a:endParaRPr lang="en-NG" sz="2800" b="1" dirty="0">
              <a:solidFill>
                <a:schemeClr val="bg1"/>
              </a:solidFill>
            </a:endParaRPr>
          </a:p>
        </p:txBody>
      </p:sp>
      <p:grpSp>
        <p:nvGrpSpPr>
          <p:cNvPr id="18" name="Group 17">
            <a:extLst>
              <a:ext uri="{FF2B5EF4-FFF2-40B4-BE49-F238E27FC236}">
                <a16:creationId xmlns:a16="http://schemas.microsoft.com/office/drawing/2014/main" id="{97354068-DB24-E72F-D215-1D24BB6625F1}"/>
              </a:ext>
            </a:extLst>
          </p:cNvPr>
          <p:cNvGrpSpPr/>
          <p:nvPr/>
        </p:nvGrpSpPr>
        <p:grpSpPr>
          <a:xfrm>
            <a:off x="3199818" y="1437550"/>
            <a:ext cx="6076495" cy="3872246"/>
            <a:chOff x="2686294" y="1124093"/>
            <a:chExt cx="6076495" cy="3872246"/>
          </a:xfrm>
        </p:grpSpPr>
        <p:sp>
          <p:nvSpPr>
            <p:cNvPr id="4" name="Oval 3">
              <a:extLst>
                <a:ext uri="{FF2B5EF4-FFF2-40B4-BE49-F238E27FC236}">
                  <a16:creationId xmlns:a16="http://schemas.microsoft.com/office/drawing/2014/main" id="{169F0194-1F82-C1DB-1B18-CE639D404DAC}"/>
                </a:ext>
              </a:extLst>
            </p:cNvPr>
            <p:cNvSpPr/>
            <p:nvPr/>
          </p:nvSpPr>
          <p:spPr>
            <a:xfrm>
              <a:off x="4129804" y="1497441"/>
              <a:ext cx="3283923" cy="32839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Oval 10">
              <a:extLst>
                <a:ext uri="{FF2B5EF4-FFF2-40B4-BE49-F238E27FC236}">
                  <a16:creationId xmlns:a16="http://schemas.microsoft.com/office/drawing/2014/main" id="{A3B11007-0F73-99CF-2759-93BDC2B9C163}"/>
                </a:ext>
              </a:extLst>
            </p:cNvPr>
            <p:cNvSpPr/>
            <p:nvPr/>
          </p:nvSpPr>
          <p:spPr>
            <a:xfrm>
              <a:off x="2686294" y="1124093"/>
              <a:ext cx="2121319" cy="21213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Oval 14">
              <a:extLst>
                <a:ext uri="{FF2B5EF4-FFF2-40B4-BE49-F238E27FC236}">
                  <a16:creationId xmlns:a16="http://schemas.microsoft.com/office/drawing/2014/main" id="{128B8F56-171A-3E28-E436-DB5B8CBA7521}"/>
                </a:ext>
              </a:extLst>
            </p:cNvPr>
            <p:cNvSpPr/>
            <p:nvPr/>
          </p:nvSpPr>
          <p:spPr>
            <a:xfrm>
              <a:off x="6641470" y="2875020"/>
              <a:ext cx="2121319" cy="21213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DF85F5FB-C0E9-D3C2-5370-CE1588E7F72C}"/>
                </a:ext>
              </a:extLst>
            </p:cNvPr>
            <p:cNvSpPr txBox="1"/>
            <p:nvPr/>
          </p:nvSpPr>
          <p:spPr>
            <a:xfrm>
              <a:off x="2899337" y="1674678"/>
              <a:ext cx="1503585" cy="1020151"/>
            </a:xfrm>
            <a:prstGeom prst="rect">
              <a:avLst/>
            </a:prstGeom>
            <a:noFill/>
          </p:spPr>
          <p:txBody>
            <a:bodyPr wrap="square" rtlCol="0">
              <a:spAutoFit/>
            </a:bodyPr>
            <a:lstStyle/>
            <a:p>
              <a:pPr algn="ctr">
                <a:lnSpc>
                  <a:spcPct val="70000"/>
                </a:lnSpc>
              </a:pPr>
              <a:r>
                <a:rPr lang="en-GB" sz="2800" b="1" dirty="0">
                  <a:latin typeface="Aptos" panose="020B0004020202020204" pitchFamily="34" charset="0"/>
                </a:rPr>
                <a:t>Highest </a:t>
              </a:r>
            </a:p>
            <a:p>
              <a:pPr algn="ctr">
                <a:lnSpc>
                  <a:spcPct val="70000"/>
                </a:lnSpc>
              </a:pPr>
              <a:r>
                <a:rPr lang="en-GB" sz="2800" b="1" dirty="0">
                  <a:latin typeface="Aptos" panose="020B0004020202020204" pitchFamily="34" charset="0"/>
                </a:rPr>
                <a:t>Selling </a:t>
              </a:r>
            </a:p>
            <a:p>
              <a:pPr algn="ctr">
                <a:lnSpc>
                  <a:spcPct val="70000"/>
                </a:lnSpc>
              </a:pPr>
              <a:r>
                <a:rPr lang="en-GB" sz="2800" b="1" dirty="0">
                  <a:latin typeface="Aptos" panose="020B0004020202020204" pitchFamily="34" charset="0"/>
                </a:rPr>
                <a:t>Item</a:t>
              </a:r>
              <a:endParaRPr lang="en-NG" sz="2800" dirty="0"/>
            </a:p>
          </p:txBody>
        </p:sp>
        <p:sp>
          <p:nvSpPr>
            <p:cNvPr id="16" name="TextBox 15">
              <a:extLst>
                <a:ext uri="{FF2B5EF4-FFF2-40B4-BE49-F238E27FC236}">
                  <a16:creationId xmlns:a16="http://schemas.microsoft.com/office/drawing/2014/main" id="{63AE7AB2-21CF-5689-37DF-DE35930CCD19}"/>
                </a:ext>
              </a:extLst>
            </p:cNvPr>
            <p:cNvSpPr txBox="1"/>
            <p:nvPr/>
          </p:nvSpPr>
          <p:spPr>
            <a:xfrm>
              <a:off x="4775212" y="2392604"/>
              <a:ext cx="1866258" cy="1676741"/>
            </a:xfrm>
            <a:prstGeom prst="rect">
              <a:avLst/>
            </a:prstGeom>
            <a:noFill/>
          </p:spPr>
          <p:txBody>
            <a:bodyPr wrap="square" rtlCol="0">
              <a:spAutoFit/>
            </a:bodyPr>
            <a:lstStyle/>
            <a:p>
              <a:pPr algn="ctr">
                <a:lnSpc>
                  <a:spcPct val="70000"/>
                </a:lnSpc>
              </a:pPr>
              <a:r>
                <a:rPr lang="en-GB" sz="4800" b="1" dirty="0">
                  <a:solidFill>
                    <a:schemeClr val="bg1"/>
                  </a:solidFill>
                </a:rPr>
                <a:t>Sports</a:t>
              </a:r>
            </a:p>
            <a:p>
              <a:pPr algn="ctr">
                <a:lnSpc>
                  <a:spcPct val="70000"/>
                </a:lnSpc>
              </a:pPr>
              <a:r>
                <a:rPr lang="en-GB" sz="4800" b="1" dirty="0">
                  <a:solidFill>
                    <a:schemeClr val="bg1"/>
                  </a:solidFill>
                </a:rPr>
                <a:t>&amp;</a:t>
              </a:r>
            </a:p>
            <a:p>
              <a:pPr algn="ctr">
                <a:lnSpc>
                  <a:spcPct val="70000"/>
                </a:lnSpc>
              </a:pPr>
              <a:r>
                <a:rPr lang="en-GB" sz="4800" b="1" dirty="0">
                  <a:solidFill>
                    <a:schemeClr val="bg1"/>
                  </a:solidFill>
                </a:rPr>
                <a:t>Travel</a:t>
              </a:r>
              <a:endParaRPr lang="en-NG" sz="4800" b="1" dirty="0">
                <a:solidFill>
                  <a:schemeClr val="bg1"/>
                </a:solidFill>
              </a:endParaRPr>
            </a:p>
          </p:txBody>
        </p:sp>
        <p:sp>
          <p:nvSpPr>
            <p:cNvPr id="17" name="TextBox 16">
              <a:extLst>
                <a:ext uri="{FF2B5EF4-FFF2-40B4-BE49-F238E27FC236}">
                  <a16:creationId xmlns:a16="http://schemas.microsoft.com/office/drawing/2014/main" id="{2998A015-0931-4C1E-347A-9D02BC0E46A7}"/>
                </a:ext>
              </a:extLst>
            </p:cNvPr>
            <p:cNvSpPr txBox="1"/>
            <p:nvPr/>
          </p:nvSpPr>
          <p:spPr>
            <a:xfrm>
              <a:off x="7093258" y="3533710"/>
              <a:ext cx="1091954" cy="803938"/>
            </a:xfrm>
            <a:prstGeom prst="rect">
              <a:avLst/>
            </a:prstGeom>
            <a:noFill/>
          </p:spPr>
          <p:txBody>
            <a:bodyPr wrap="square" rtlCol="0">
              <a:spAutoFit/>
            </a:bodyPr>
            <a:lstStyle/>
            <a:p>
              <a:pPr algn="ctr">
                <a:lnSpc>
                  <a:spcPct val="70000"/>
                </a:lnSpc>
              </a:pPr>
              <a:r>
                <a:rPr lang="en-GB" sz="3200" b="1" dirty="0"/>
                <a:t>375</a:t>
              </a:r>
            </a:p>
            <a:p>
              <a:pPr algn="ctr">
                <a:lnSpc>
                  <a:spcPct val="70000"/>
                </a:lnSpc>
              </a:pPr>
              <a:r>
                <a:rPr lang="en-GB" sz="3200" b="1" dirty="0"/>
                <a:t>units</a:t>
              </a:r>
              <a:endParaRPr lang="en-NG" sz="3200" b="1" dirty="0"/>
            </a:p>
          </p:txBody>
        </p:sp>
      </p:grpSp>
      <p:sp>
        <p:nvSpPr>
          <p:cNvPr id="12" name="TextBox 11">
            <a:extLst>
              <a:ext uri="{FF2B5EF4-FFF2-40B4-BE49-F238E27FC236}">
                <a16:creationId xmlns:a16="http://schemas.microsoft.com/office/drawing/2014/main" id="{C5636CCD-FDA1-6CF1-77D9-587323A92ADB}"/>
              </a:ext>
            </a:extLst>
          </p:cNvPr>
          <p:cNvSpPr txBox="1"/>
          <p:nvPr/>
        </p:nvSpPr>
        <p:spPr>
          <a:xfrm>
            <a:off x="870377" y="5701240"/>
            <a:ext cx="2206511" cy="369332"/>
          </a:xfrm>
          <a:prstGeom prst="rect">
            <a:avLst/>
          </a:prstGeom>
          <a:noFill/>
        </p:spPr>
        <p:txBody>
          <a:bodyPr wrap="square" rtlCol="0">
            <a:spAutoFit/>
          </a:bodyPr>
          <a:lstStyle/>
          <a:p>
            <a:r>
              <a:rPr lang="en-GB" b="1" dirty="0">
                <a:latin typeface="Aptos" panose="020B0004020202020204" pitchFamily="34" charset="0"/>
              </a:rPr>
              <a:t>Branch A (Yangon)</a:t>
            </a:r>
            <a:endParaRPr lang="en-NG" b="1" dirty="0"/>
          </a:p>
        </p:txBody>
      </p:sp>
      <p:grpSp>
        <p:nvGrpSpPr>
          <p:cNvPr id="32" name="Group 31">
            <a:extLst>
              <a:ext uri="{FF2B5EF4-FFF2-40B4-BE49-F238E27FC236}">
                <a16:creationId xmlns:a16="http://schemas.microsoft.com/office/drawing/2014/main" id="{1A3E369D-EF2B-FC43-0006-D3F68B4A12AE}"/>
              </a:ext>
            </a:extLst>
          </p:cNvPr>
          <p:cNvGrpSpPr/>
          <p:nvPr/>
        </p:nvGrpSpPr>
        <p:grpSpPr>
          <a:xfrm>
            <a:off x="419261" y="6006529"/>
            <a:ext cx="2938508" cy="685425"/>
            <a:chOff x="419261" y="6006529"/>
            <a:chExt cx="2938508" cy="685425"/>
          </a:xfrm>
        </p:grpSpPr>
        <p:sp>
          <p:nvSpPr>
            <p:cNvPr id="20" name="Rectangle 19">
              <a:extLst>
                <a:ext uri="{FF2B5EF4-FFF2-40B4-BE49-F238E27FC236}">
                  <a16:creationId xmlns:a16="http://schemas.microsoft.com/office/drawing/2014/main" id="{77256A8D-3606-0892-EF84-963DDE43F1F6}"/>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Rectangle 18">
              <a:extLst>
                <a:ext uri="{FF2B5EF4-FFF2-40B4-BE49-F238E27FC236}">
                  <a16:creationId xmlns:a16="http://schemas.microsoft.com/office/drawing/2014/main" id="{85CD90B5-6954-EF3B-AE5E-584B325B622B}"/>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sp>
        <p:nvSpPr>
          <p:cNvPr id="13" name="TextBox 12">
            <a:extLst>
              <a:ext uri="{FF2B5EF4-FFF2-40B4-BE49-F238E27FC236}">
                <a16:creationId xmlns:a16="http://schemas.microsoft.com/office/drawing/2014/main" id="{3EABA092-60A6-14AD-A858-484BD67A271D}"/>
              </a:ext>
            </a:extLst>
          </p:cNvPr>
          <p:cNvSpPr txBox="1"/>
          <p:nvPr/>
        </p:nvSpPr>
        <p:spPr>
          <a:xfrm>
            <a:off x="5014849" y="5701899"/>
            <a:ext cx="2443142" cy="369332"/>
          </a:xfrm>
          <a:prstGeom prst="rect">
            <a:avLst/>
          </a:prstGeom>
          <a:noFill/>
        </p:spPr>
        <p:txBody>
          <a:bodyPr wrap="square" rtlCol="0">
            <a:spAutoFit/>
          </a:bodyPr>
          <a:lstStyle/>
          <a:p>
            <a:r>
              <a:rPr lang="en-GB" b="1" dirty="0">
                <a:latin typeface="Aptos" panose="020B0004020202020204" pitchFamily="34" charset="0"/>
              </a:rPr>
              <a:t>Branch B (Mandalay)</a:t>
            </a:r>
            <a:endParaRPr lang="en-NG" b="1" dirty="0"/>
          </a:p>
        </p:txBody>
      </p:sp>
      <p:sp>
        <p:nvSpPr>
          <p:cNvPr id="28" name="TextBox 27">
            <a:extLst>
              <a:ext uri="{FF2B5EF4-FFF2-40B4-BE49-F238E27FC236}">
                <a16:creationId xmlns:a16="http://schemas.microsoft.com/office/drawing/2014/main" id="{280E1B9E-6021-433A-4AE5-D0A6B235F9D0}"/>
              </a:ext>
            </a:extLst>
          </p:cNvPr>
          <p:cNvSpPr txBox="1"/>
          <p:nvPr/>
        </p:nvSpPr>
        <p:spPr>
          <a:xfrm>
            <a:off x="9223939" y="5655418"/>
            <a:ext cx="2275224" cy="369332"/>
          </a:xfrm>
          <a:prstGeom prst="rect">
            <a:avLst/>
          </a:prstGeom>
          <a:noFill/>
        </p:spPr>
        <p:txBody>
          <a:bodyPr wrap="square" rtlCol="0">
            <a:spAutoFit/>
          </a:bodyPr>
          <a:lstStyle/>
          <a:p>
            <a:r>
              <a:rPr lang="en-GB" b="1" dirty="0"/>
              <a:t>Branch C (Naypyitaw)</a:t>
            </a:r>
            <a:endParaRPr lang="en-NG" b="1" dirty="0"/>
          </a:p>
        </p:txBody>
      </p:sp>
      <p:grpSp>
        <p:nvGrpSpPr>
          <p:cNvPr id="33" name="Group 32">
            <a:extLst>
              <a:ext uri="{FF2B5EF4-FFF2-40B4-BE49-F238E27FC236}">
                <a16:creationId xmlns:a16="http://schemas.microsoft.com/office/drawing/2014/main" id="{9F9DD726-B6D8-14E7-94A2-CA3E04AF4BCE}"/>
              </a:ext>
            </a:extLst>
          </p:cNvPr>
          <p:cNvGrpSpPr/>
          <p:nvPr/>
        </p:nvGrpSpPr>
        <p:grpSpPr>
          <a:xfrm>
            <a:off x="4670822" y="6024750"/>
            <a:ext cx="2938508" cy="685425"/>
            <a:chOff x="419261" y="6006529"/>
            <a:chExt cx="2938508" cy="685425"/>
          </a:xfrm>
        </p:grpSpPr>
        <p:sp>
          <p:nvSpPr>
            <p:cNvPr id="34" name="Rectangle 33">
              <a:extLst>
                <a:ext uri="{FF2B5EF4-FFF2-40B4-BE49-F238E27FC236}">
                  <a16:creationId xmlns:a16="http://schemas.microsoft.com/office/drawing/2014/main" id="{90D69A20-A2D7-26A8-14B5-C40FD01A9495}"/>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5" name="Rectangle 34">
              <a:extLst>
                <a:ext uri="{FF2B5EF4-FFF2-40B4-BE49-F238E27FC236}">
                  <a16:creationId xmlns:a16="http://schemas.microsoft.com/office/drawing/2014/main" id="{6AE7F249-20EB-9304-AD4A-D3F3C5072BF7}"/>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grpSp>
        <p:nvGrpSpPr>
          <p:cNvPr id="36" name="Group 35">
            <a:extLst>
              <a:ext uri="{FF2B5EF4-FFF2-40B4-BE49-F238E27FC236}">
                <a16:creationId xmlns:a16="http://schemas.microsoft.com/office/drawing/2014/main" id="{D0D6A034-1D01-DA85-EE48-D34C1E31D7A2}"/>
              </a:ext>
            </a:extLst>
          </p:cNvPr>
          <p:cNvGrpSpPr/>
          <p:nvPr/>
        </p:nvGrpSpPr>
        <p:grpSpPr>
          <a:xfrm>
            <a:off x="8834231" y="6001950"/>
            <a:ext cx="2938508" cy="685425"/>
            <a:chOff x="419261" y="6006529"/>
            <a:chExt cx="2938508" cy="685425"/>
          </a:xfrm>
        </p:grpSpPr>
        <p:sp>
          <p:nvSpPr>
            <p:cNvPr id="37" name="Rectangle 36">
              <a:extLst>
                <a:ext uri="{FF2B5EF4-FFF2-40B4-BE49-F238E27FC236}">
                  <a16:creationId xmlns:a16="http://schemas.microsoft.com/office/drawing/2014/main" id="{12AA6C53-0614-4B90-08B7-3040322FD7C1}"/>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8" name="Rectangle 37">
              <a:extLst>
                <a:ext uri="{FF2B5EF4-FFF2-40B4-BE49-F238E27FC236}">
                  <a16:creationId xmlns:a16="http://schemas.microsoft.com/office/drawing/2014/main" id="{4F5251C5-724C-ECE2-DC3A-77DDA033BC07}"/>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sp>
        <p:nvSpPr>
          <p:cNvPr id="39" name="TextBox 38">
            <a:extLst>
              <a:ext uri="{FF2B5EF4-FFF2-40B4-BE49-F238E27FC236}">
                <a16:creationId xmlns:a16="http://schemas.microsoft.com/office/drawing/2014/main" id="{45A85013-B2BB-6FF9-8A8C-A8752CDEB44B}"/>
              </a:ext>
            </a:extLst>
          </p:cNvPr>
          <p:cNvSpPr txBox="1"/>
          <p:nvPr/>
        </p:nvSpPr>
        <p:spPr>
          <a:xfrm>
            <a:off x="560025" y="6024750"/>
            <a:ext cx="2724713" cy="369332"/>
          </a:xfrm>
          <a:prstGeom prst="rect">
            <a:avLst/>
          </a:prstGeom>
          <a:noFill/>
        </p:spPr>
        <p:txBody>
          <a:bodyPr wrap="square" rtlCol="0">
            <a:spAutoFit/>
          </a:bodyPr>
          <a:lstStyle/>
          <a:p>
            <a:pPr algn="ctr"/>
            <a:r>
              <a:rPr lang="en-GB" b="1" dirty="0">
                <a:solidFill>
                  <a:schemeClr val="bg1"/>
                </a:solidFill>
              </a:rPr>
              <a:t>Home &amp; Lifestyle</a:t>
            </a:r>
            <a:endParaRPr lang="en-NG" b="1" dirty="0">
              <a:solidFill>
                <a:schemeClr val="bg1"/>
              </a:solidFill>
            </a:endParaRPr>
          </a:p>
        </p:txBody>
      </p:sp>
      <p:sp>
        <p:nvSpPr>
          <p:cNvPr id="40" name="TextBox 39">
            <a:extLst>
              <a:ext uri="{FF2B5EF4-FFF2-40B4-BE49-F238E27FC236}">
                <a16:creationId xmlns:a16="http://schemas.microsoft.com/office/drawing/2014/main" id="{BFAF8B3B-AEC9-6836-04A5-EF983614401D}"/>
              </a:ext>
            </a:extLst>
          </p:cNvPr>
          <p:cNvSpPr txBox="1"/>
          <p:nvPr/>
        </p:nvSpPr>
        <p:spPr>
          <a:xfrm>
            <a:off x="870377" y="6383314"/>
            <a:ext cx="2104007" cy="338554"/>
          </a:xfrm>
          <a:prstGeom prst="rect">
            <a:avLst/>
          </a:prstGeom>
          <a:noFill/>
        </p:spPr>
        <p:txBody>
          <a:bodyPr wrap="square" rtlCol="0">
            <a:spAutoFit/>
          </a:bodyPr>
          <a:lstStyle/>
          <a:p>
            <a:pPr algn="ctr"/>
            <a:r>
              <a:rPr lang="en-GB" sz="1600" b="1" dirty="0"/>
              <a:t>175 Units</a:t>
            </a:r>
            <a:endParaRPr lang="en-NG" sz="1600" b="1" dirty="0"/>
          </a:p>
        </p:txBody>
      </p:sp>
      <p:sp>
        <p:nvSpPr>
          <p:cNvPr id="41" name="TextBox 40">
            <a:extLst>
              <a:ext uri="{FF2B5EF4-FFF2-40B4-BE49-F238E27FC236}">
                <a16:creationId xmlns:a16="http://schemas.microsoft.com/office/drawing/2014/main" id="{F5253C70-209A-FCDD-A697-2AC147687AB5}"/>
              </a:ext>
            </a:extLst>
          </p:cNvPr>
          <p:cNvSpPr txBox="1"/>
          <p:nvPr/>
        </p:nvSpPr>
        <p:spPr>
          <a:xfrm>
            <a:off x="4916446" y="6071800"/>
            <a:ext cx="2443142" cy="369332"/>
          </a:xfrm>
          <a:prstGeom prst="rect">
            <a:avLst/>
          </a:prstGeom>
          <a:noFill/>
        </p:spPr>
        <p:txBody>
          <a:bodyPr wrap="square" rtlCol="0">
            <a:spAutoFit/>
          </a:bodyPr>
          <a:lstStyle/>
          <a:p>
            <a:pPr algn="ctr"/>
            <a:r>
              <a:rPr lang="en-GB" b="1" dirty="0">
                <a:solidFill>
                  <a:schemeClr val="bg1"/>
                </a:solidFill>
              </a:rPr>
              <a:t>Electronics Accessories</a:t>
            </a:r>
            <a:endParaRPr lang="en-NG" b="1" dirty="0">
              <a:solidFill>
                <a:schemeClr val="bg1"/>
              </a:solidFill>
            </a:endParaRPr>
          </a:p>
        </p:txBody>
      </p:sp>
      <p:sp>
        <p:nvSpPr>
          <p:cNvPr id="42" name="TextBox 41">
            <a:extLst>
              <a:ext uri="{FF2B5EF4-FFF2-40B4-BE49-F238E27FC236}">
                <a16:creationId xmlns:a16="http://schemas.microsoft.com/office/drawing/2014/main" id="{6BACE3E0-1B55-6A9C-5D65-1E65E465DA2B}"/>
              </a:ext>
            </a:extLst>
          </p:cNvPr>
          <p:cNvSpPr txBox="1"/>
          <p:nvPr/>
        </p:nvSpPr>
        <p:spPr>
          <a:xfrm>
            <a:off x="5072207" y="6416226"/>
            <a:ext cx="2299316" cy="338554"/>
          </a:xfrm>
          <a:prstGeom prst="rect">
            <a:avLst/>
          </a:prstGeom>
          <a:noFill/>
        </p:spPr>
        <p:txBody>
          <a:bodyPr wrap="square" rtlCol="0">
            <a:spAutoFit/>
          </a:bodyPr>
          <a:lstStyle/>
          <a:p>
            <a:pPr algn="ctr"/>
            <a:r>
              <a:rPr lang="en-GB" sz="1600" b="1" dirty="0"/>
              <a:t>119 Units</a:t>
            </a:r>
            <a:endParaRPr lang="en-NG" sz="1600" b="1" dirty="0"/>
          </a:p>
        </p:txBody>
      </p:sp>
      <p:sp>
        <p:nvSpPr>
          <p:cNvPr id="43" name="TextBox 42">
            <a:extLst>
              <a:ext uri="{FF2B5EF4-FFF2-40B4-BE49-F238E27FC236}">
                <a16:creationId xmlns:a16="http://schemas.microsoft.com/office/drawing/2014/main" id="{8B0DEB71-8520-68DC-95ED-6E2CD97A8701}"/>
              </a:ext>
            </a:extLst>
          </p:cNvPr>
          <p:cNvSpPr txBox="1"/>
          <p:nvPr/>
        </p:nvSpPr>
        <p:spPr>
          <a:xfrm>
            <a:off x="8957569" y="6071800"/>
            <a:ext cx="2674406" cy="369332"/>
          </a:xfrm>
          <a:prstGeom prst="rect">
            <a:avLst/>
          </a:prstGeom>
          <a:noFill/>
        </p:spPr>
        <p:txBody>
          <a:bodyPr wrap="square" rtlCol="0">
            <a:spAutoFit/>
          </a:bodyPr>
          <a:lstStyle/>
          <a:p>
            <a:pPr algn="ctr"/>
            <a:r>
              <a:rPr lang="en-GB" b="1" dirty="0">
                <a:solidFill>
                  <a:schemeClr val="bg1"/>
                </a:solidFill>
              </a:rPr>
              <a:t>Sports &amp; travel</a:t>
            </a:r>
            <a:endParaRPr lang="en-NG" b="1" dirty="0">
              <a:solidFill>
                <a:schemeClr val="bg1"/>
              </a:solidFill>
            </a:endParaRPr>
          </a:p>
        </p:txBody>
      </p:sp>
      <p:sp>
        <p:nvSpPr>
          <p:cNvPr id="44" name="TextBox 43">
            <a:extLst>
              <a:ext uri="{FF2B5EF4-FFF2-40B4-BE49-F238E27FC236}">
                <a16:creationId xmlns:a16="http://schemas.microsoft.com/office/drawing/2014/main" id="{8522EF0D-6757-5C9C-A919-BB33AA667B25}"/>
              </a:ext>
            </a:extLst>
          </p:cNvPr>
          <p:cNvSpPr txBox="1"/>
          <p:nvPr/>
        </p:nvSpPr>
        <p:spPr>
          <a:xfrm>
            <a:off x="9469346" y="6380292"/>
            <a:ext cx="1784411" cy="338554"/>
          </a:xfrm>
          <a:prstGeom prst="rect">
            <a:avLst/>
          </a:prstGeom>
          <a:noFill/>
        </p:spPr>
        <p:txBody>
          <a:bodyPr wrap="square" rtlCol="0">
            <a:spAutoFit/>
          </a:bodyPr>
          <a:lstStyle/>
          <a:p>
            <a:pPr algn="ctr"/>
            <a:r>
              <a:rPr lang="en-GB" sz="1600" b="1" dirty="0"/>
              <a:t>144 Units</a:t>
            </a:r>
            <a:endParaRPr lang="en-NG" sz="1600" b="1" dirty="0"/>
          </a:p>
        </p:txBody>
      </p:sp>
    </p:spTree>
    <p:extLst>
      <p:ext uri="{BB962C8B-B14F-4D97-AF65-F5344CB8AC3E}">
        <p14:creationId xmlns:p14="http://schemas.microsoft.com/office/powerpoint/2010/main" val="235162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13441" y="-433675"/>
            <a:ext cx="2146932" cy="214693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239543" y="-102625"/>
            <a:ext cx="8809609" cy="1547924"/>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GB" sz="8000" b="1" dirty="0">
              <a:latin typeface="Aptos" panose="020B0004020202020204" pitchFamily="34" charset="0"/>
            </a:endParaRPr>
          </a:p>
          <a:p>
            <a:pPr>
              <a:lnSpc>
                <a:spcPct val="30000"/>
              </a:lnSpc>
            </a:pPr>
            <a:r>
              <a:rPr lang="en-GB" sz="3200" b="1" dirty="0">
                <a:latin typeface="Aptos" panose="020B0004020202020204" pitchFamily="34" charset="0"/>
              </a:rPr>
              <a:t>                                       </a:t>
            </a:r>
            <a:r>
              <a:rPr lang="en-GB" sz="3200" dirty="0">
                <a:latin typeface="Aptos" panose="020B0004020202020204" pitchFamily="34" charset="0"/>
              </a:rPr>
              <a:t>for</a:t>
            </a:r>
            <a:r>
              <a:rPr lang="en-GB" sz="3200" b="1" dirty="0">
                <a:latin typeface="Aptos" panose="020B0004020202020204" pitchFamily="34" charset="0"/>
              </a:rPr>
              <a:t> </a:t>
            </a:r>
            <a:r>
              <a:rPr lang="en-GB" sz="3200" b="1" dirty="0">
                <a:solidFill>
                  <a:schemeClr val="accent1">
                    <a:lumMod val="75000"/>
                  </a:schemeClr>
                </a:solidFill>
                <a:latin typeface="Aptos" panose="020B0004020202020204" pitchFamily="34" charset="0"/>
              </a:rPr>
              <a:t>February </a:t>
            </a:r>
          </a:p>
        </p:txBody>
      </p:sp>
      <p:sp>
        <p:nvSpPr>
          <p:cNvPr id="5" name="Pentagon 4">
            <a:extLst>
              <a:ext uri="{FF2B5EF4-FFF2-40B4-BE49-F238E27FC236}">
                <a16:creationId xmlns:a16="http://schemas.microsoft.com/office/drawing/2014/main" id="{F6B1FC73-B1FB-65B5-3676-9056C89E730A}"/>
              </a:ext>
            </a:extLst>
          </p:cNvPr>
          <p:cNvSpPr/>
          <p:nvPr/>
        </p:nvSpPr>
        <p:spPr>
          <a:xfrm>
            <a:off x="1239544" y="1445299"/>
            <a:ext cx="1752231" cy="1752232"/>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Pentagon 5">
            <a:extLst>
              <a:ext uri="{FF2B5EF4-FFF2-40B4-BE49-F238E27FC236}">
                <a16:creationId xmlns:a16="http://schemas.microsoft.com/office/drawing/2014/main" id="{1B2A90FE-1E73-2633-4A9B-78E32366D343}"/>
              </a:ext>
            </a:extLst>
          </p:cNvPr>
          <p:cNvSpPr/>
          <p:nvPr/>
        </p:nvSpPr>
        <p:spPr>
          <a:xfrm>
            <a:off x="3659125" y="2683276"/>
            <a:ext cx="1985222" cy="1985223"/>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Pentagon 6">
            <a:extLst>
              <a:ext uri="{FF2B5EF4-FFF2-40B4-BE49-F238E27FC236}">
                <a16:creationId xmlns:a16="http://schemas.microsoft.com/office/drawing/2014/main" id="{7BCD4CC1-3D02-7CBA-DA28-DE339B40E187}"/>
              </a:ext>
            </a:extLst>
          </p:cNvPr>
          <p:cNvSpPr/>
          <p:nvPr/>
        </p:nvSpPr>
        <p:spPr>
          <a:xfrm>
            <a:off x="5913067" y="4309370"/>
            <a:ext cx="2146931" cy="2146932"/>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2C0E0017-DB7B-F5D7-78C5-A931E3E3547B}"/>
              </a:ext>
            </a:extLst>
          </p:cNvPr>
          <p:cNvSpPr txBox="1"/>
          <p:nvPr/>
        </p:nvSpPr>
        <p:spPr>
          <a:xfrm>
            <a:off x="1157057" y="1855229"/>
            <a:ext cx="1944210" cy="1200329"/>
          </a:xfrm>
          <a:prstGeom prst="rect">
            <a:avLst/>
          </a:prstGeom>
          <a:noFill/>
        </p:spPr>
        <p:txBody>
          <a:bodyPr wrap="square" rtlCol="0">
            <a:spAutoFit/>
          </a:bodyPr>
          <a:lstStyle/>
          <a:p>
            <a:pPr algn="ctr"/>
            <a:r>
              <a:rPr lang="en-GB" b="1" dirty="0">
                <a:solidFill>
                  <a:schemeClr val="bg1"/>
                </a:solidFill>
                <a:latin typeface="Aptos" panose="020B0004020202020204" pitchFamily="34" charset="0"/>
              </a:rPr>
              <a:t>Branch</a:t>
            </a:r>
          </a:p>
          <a:p>
            <a:pPr algn="ctr"/>
            <a:r>
              <a:rPr lang="en-GB" b="1" dirty="0">
                <a:solidFill>
                  <a:schemeClr val="bg1"/>
                </a:solidFill>
                <a:latin typeface="Aptos" panose="020B0004020202020204" pitchFamily="34" charset="0"/>
              </a:rPr>
              <a:t>B</a:t>
            </a:r>
          </a:p>
          <a:p>
            <a:pPr algn="ctr"/>
            <a:r>
              <a:rPr lang="en-GB" b="1" dirty="0">
                <a:solidFill>
                  <a:schemeClr val="bg1"/>
                </a:solidFill>
                <a:latin typeface="Aptos" panose="020B0004020202020204" pitchFamily="34" charset="0"/>
              </a:rPr>
              <a:t>(Mandalay)</a:t>
            </a:r>
          </a:p>
          <a:p>
            <a:pPr algn="ctr"/>
            <a:r>
              <a:rPr lang="en-GB" b="1" dirty="0">
                <a:solidFill>
                  <a:schemeClr val="bg1"/>
                </a:solidFill>
                <a:latin typeface="Aptos" panose="020B0004020202020204" pitchFamily="34" charset="0"/>
              </a:rPr>
              <a:t>624</a:t>
            </a:r>
            <a:endParaRPr lang="en-NG"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DF85F5FB-C0E9-D3C2-5370-CE1588E7F72C}"/>
              </a:ext>
            </a:extLst>
          </p:cNvPr>
          <p:cNvSpPr txBox="1"/>
          <p:nvPr/>
        </p:nvSpPr>
        <p:spPr>
          <a:xfrm>
            <a:off x="3046544" y="1939074"/>
            <a:ext cx="6383044" cy="369332"/>
          </a:xfrm>
          <a:prstGeom prst="rect">
            <a:avLst/>
          </a:prstGeom>
          <a:noFill/>
        </p:spPr>
        <p:txBody>
          <a:bodyPr wrap="square" rtlCol="0">
            <a:spAutoFit/>
          </a:bodyPr>
          <a:lstStyle/>
          <a:p>
            <a:r>
              <a:rPr lang="en-GB" b="1" dirty="0">
                <a:latin typeface="Aptos" panose="020B0004020202020204" pitchFamily="34" charset="0"/>
              </a:rPr>
              <a:t>Branch B sold the highest unit of items (624</a:t>
            </a:r>
            <a:r>
              <a:rPr lang="en-GB" dirty="0"/>
              <a:t>)</a:t>
            </a:r>
            <a:endParaRPr lang="en-NG" dirty="0"/>
          </a:p>
        </p:txBody>
      </p:sp>
      <p:sp>
        <p:nvSpPr>
          <p:cNvPr id="10" name="TextBox 9">
            <a:extLst>
              <a:ext uri="{FF2B5EF4-FFF2-40B4-BE49-F238E27FC236}">
                <a16:creationId xmlns:a16="http://schemas.microsoft.com/office/drawing/2014/main" id="{B55E4E72-84D5-04F5-DAE0-8A4A24899D3B}"/>
              </a:ext>
            </a:extLst>
          </p:cNvPr>
          <p:cNvSpPr txBox="1"/>
          <p:nvPr/>
        </p:nvSpPr>
        <p:spPr>
          <a:xfrm>
            <a:off x="4190261" y="3230975"/>
            <a:ext cx="1162975" cy="954107"/>
          </a:xfrm>
          <a:prstGeom prst="rect">
            <a:avLst/>
          </a:prstGeom>
          <a:noFill/>
        </p:spPr>
        <p:txBody>
          <a:bodyPr wrap="square" rtlCol="0">
            <a:spAutoFit/>
          </a:bodyPr>
          <a:lstStyle/>
          <a:p>
            <a:r>
              <a:rPr lang="en-GB" sz="2800" b="1" dirty="0">
                <a:solidFill>
                  <a:schemeClr val="bg1"/>
                </a:solidFill>
                <a:latin typeface="Aptos" panose="020B0004020202020204" pitchFamily="34" charset="0"/>
              </a:rPr>
              <a:t>1654</a:t>
            </a:r>
          </a:p>
          <a:p>
            <a:r>
              <a:rPr lang="en-GB" sz="2800" b="1" dirty="0">
                <a:solidFill>
                  <a:schemeClr val="bg1"/>
                </a:solidFill>
                <a:latin typeface="Aptos" panose="020B0004020202020204" pitchFamily="34" charset="0"/>
              </a:rPr>
              <a:t>units</a:t>
            </a:r>
            <a:endParaRPr lang="en-NG" sz="2800" b="1" dirty="0">
              <a:solidFill>
                <a:schemeClr val="bg1"/>
              </a:solidFill>
              <a:latin typeface="Aptos" panose="020B0004020202020204" pitchFamily="34" charset="0"/>
            </a:endParaRPr>
          </a:p>
        </p:txBody>
      </p:sp>
      <p:sp>
        <p:nvSpPr>
          <p:cNvPr id="12" name="TextBox 11">
            <a:extLst>
              <a:ext uri="{FF2B5EF4-FFF2-40B4-BE49-F238E27FC236}">
                <a16:creationId xmlns:a16="http://schemas.microsoft.com/office/drawing/2014/main" id="{C5636CCD-FDA1-6CF1-77D9-587323A92ADB}"/>
              </a:ext>
            </a:extLst>
          </p:cNvPr>
          <p:cNvSpPr txBox="1"/>
          <p:nvPr/>
        </p:nvSpPr>
        <p:spPr>
          <a:xfrm>
            <a:off x="5644347" y="3244334"/>
            <a:ext cx="4831303" cy="646331"/>
          </a:xfrm>
          <a:prstGeom prst="rect">
            <a:avLst/>
          </a:prstGeom>
          <a:noFill/>
        </p:spPr>
        <p:txBody>
          <a:bodyPr wrap="square" rtlCol="0">
            <a:spAutoFit/>
          </a:bodyPr>
          <a:lstStyle/>
          <a:p>
            <a:r>
              <a:rPr lang="en-GB" b="1" dirty="0">
                <a:latin typeface="Aptos" panose="020B0004020202020204" pitchFamily="34" charset="0"/>
              </a:rPr>
              <a:t>1654 units of items were collectively sold by all branches across town</a:t>
            </a:r>
            <a:endParaRPr lang="en-NG" b="1" dirty="0"/>
          </a:p>
        </p:txBody>
      </p:sp>
      <p:sp>
        <p:nvSpPr>
          <p:cNvPr id="13" name="TextBox 12">
            <a:extLst>
              <a:ext uri="{FF2B5EF4-FFF2-40B4-BE49-F238E27FC236}">
                <a16:creationId xmlns:a16="http://schemas.microsoft.com/office/drawing/2014/main" id="{3EABA092-60A6-14AD-A858-484BD67A271D}"/>
              </a:ext>
            </a:extLst>
          </p:cNvPr>
          <p:cNvSpPr txBox="1"/>
          <p:nvPr/>
        </p:nvSpPr>
        <p:spPr>
          <a:xfrm>
            <a:off x="8059998" y="4826593"/>
            <a:ext cx="3924300" cy="646331"/>
          </a:xfrm>
          <a:prstGeom prst="rect">
            <a:avLst/>
          </a:prstGeom>
          <a:noFill/>
        </p:spPr>
        <p:txBody>
          <a:bodyPr wrap="square" rtlCol="0">
            <a:spAutoFit/>
          </a:bodyPr>
          <a:lstStyle/>
          <a:p>
            <a:r>
              <a:rPr lang="en-GB" b="1" dirty="0">
                <a:latin typeface="Aptos" panose="020B0004020202020204" pitchFamily="34" charset="0"/>
              </a:rPr>
              <a:t>Generating a net income of $4,629.49 for </a:t>
            </a:r>
            <a:r>
              <a:rPr lang="en-GB" b="1" dirty="0" err="1">
                <a:latin typeface="Aptos" panose="020B0004020202020204" pitchFamily="34" charset="0"/>
              </a:rPr>
              <a:t>Kuramo</a:t>
            </a:r>
            <a:r>
              <a:rPr lang="en-GB" b="1" dirty="0">
                <a:latin typeface="Aptos" panose="020B0004020202020204" pitchFamily="34" charset="0"/>
              </a:rPr>
              <a:t> Superstore </a:t>
            </a:r>
            <a:endParaRPr lang="en-NG" b="1" dirty="0"/>
          </a:p>
        </p:txBody>
      </p:sp>
      <p:sp>
        <p:nvSpPr>
          <p:cNvPr id="14" name="TextBox 13">
            <a:extLst>
              <a:ext uri="{FF2B5EF4-FFF2-40B4-BE49-F238E27FC236}">
                <a16:creationId xmlns:a16="http://schemas.microsoft.com/office/drawing/2014/main" id="{188D7B52-672C-2665-CB11-C96CAE269159}"/>
              </a:ext>
            </a:extLst>
          </p:cNvPr>
          <p:cNvSpPr txBox="1"/>
          <p:nvPr/>
        </p:nvSpPr>
        <p:spPr>
          <a:xfrm>
            <a:off x="6238066" y="5211314"/>
            <a:ext cx="1531593" cy="523220"/>
          </a:xfrm>
          <a:prstGeom prst="rect">
            <a:avLst/>
          </a:prstGeom>
          <a:noFill/>
        </p:spPr>
        <p:txBody>
          <a:bodyPr wrap="square" rtlCol="0">
            <a:spAutoFit/>
          </a:bodyPr>
          <a:lstStyle/>
          <a:p>
            <a:r>
              <a:rPr lang="en-GB" sz="2800" b="1" dirty="0">
                <a:solidFill>
                  <a:schemeClr val="bg1"/>
                </a:solidFill>
              </a:rPr>
              <a:t>4,629.49</a:t>
            </a:r>
            <a:endParaRPr lang="en-NG" sz="2800" b="1" dirty="0">
              <a:solidFill>
                <a:schemeClr val="bg1"/>
              </a:solidFill>
            </a:endParaRPr>
          </a:p>
        </p:txBody>
      </p:sp>
    </p:spTree>
    <p:extLst>
      <p:ext uri="{BB962C8B-B14F-4D97-AF65-F5344CB8AC3E}">
        <p14:creationId xmlns:p14="http://schemas.microsoft.com/office/powerpoint/2010/main" val="3200298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13441" y="-433675"/>
            <a:ext cx="2146932" cy="214693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239543" y="-102625"/>
            <a:ext cx="8809609" cy="1547924"/>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GB" sz="8000" b="1" dirty="0">
              <a:latin typeface="Aptos" panose="020B0004020202020204" pitchFamily="34" charset="0"/>
            </a:endParaRPr>
          </a:p>
          <a:p>
            <a:pPr>
              <a:lnSpc>
                <a:spcPct val="30000"/>
              </a:lnSpc>
            </a:pPr>
            <a:r>
              <a:rPr lang="en-GB" sz="3200" b="1" dirty="0">
                <a:latin typeface="Aptos" panose="020B0004020202020204" pitchFamily="34" charset="0"/>
              </a:rPr>
              <a:t>                                       </a:t>
            </a:r>
            <a:r>
              <a:rPr lang="en-GB" sz="3200" dirty="0">
                <a:latin typeface="Aptos" panose="020B0004020202020204" pitchFamily="34" charset="0"/>
              </a:rPr>
              <a:t>for</a:t>
            </a:r>
            <a:r>
              <a:rPr lang="en-GB" sz="3200" b="1" dirty="0">
                <a:latin typeface="Aptos" panose="020B0004020202020204" pitchFamily="34" charset="0"/>
              </a:rPr>
              <a:t> </a:t>
            </a:r>
            <a:r>
              <a:rPr lang="en-GB" sz="3200" b="1" dirty="0">
                <a:solidFill>
                  <a:schemeClr val="accent1">
                    <a:lumMod val="75000"/>
                  </a:schemeClr>
                </a:solidFill>
                <a:latin typeface="Aptos" panose="020B0004020202020204" pitchFamily="34" charset="0"/>
              </a:rPr>
              <a:t>February</a:t>
            </a:r>
          </a:p>
        </p:txBody>
      </p:sp>
      <p:sp>
        <p:nvSpPr>
          <p:cNvPr id="8" name="TextBox 7">
            <a:extLst>
              <a:ext uri="{FF2B5EF4-FFF2-40B4-BE49-F238E27FC236}">
                <a16:creationId xmlns:a16="http://schemas.microsoft.com/office/drawing/2014/main" id="{2C0E0017-DB7B-F5D7-78C5-A931E3E3547B}"/>
              </a:ext>
            </a:extLst>
          </p:cNvPr>
          <p:cNvSpPr txBox="1"/>
          <p:nvPr/>
        </p:nvSpPr>
        <p:spPr>
          <a:xfrm>
            <a:off x="1633491" y="1939074"/>
            <a:ext cx="1019106" cy="1200329"/>
          </a:xfrm>
          <a:prstGeom prst="rect">
            <a:avLst/>
          </a:prstGeom>
          <a:noFill/>
        </p:spPr>
        <p:txBody>
          <a:bodyPr wrap="square" rtlCol="0">
            <a:spAutoFit/>
          </a:bodyPr>
          <a:lstStyle/>
          <a:p>
            <a:pPr algn="ctr"/>
            <a:r>
              <a:rPr lang="en-GB" b="1" dirty="0">
                <a:solidFill>
                  <a:schemeClr val="bg1"/>
                </a:solidFill>
                <a:latin typeface="Aptos" panose="020B0004020202020204" pitchFamily="34" charset="0"/>
              </a:rPr>
              <a:t>Branch</a:t>
            </a:r>
          </a:p>
          <a:p>
            <a:pPr algn="ctr"/>
            <a:r>
              <a:rPr lang="en-GB" b="1" dirty="0">
                <a:solidFill>
                  <a:schemeClr val="bg1"/>
                </a:solidFill>
                <a:latin typeface="Aptos" panose="020B0004020202020204" pitchFamily="34" charset="0"/>
              </a:rPr>
              <a:t>A</a:t>
            </a:r>
          </a:p>
          <a:p>
            <a:pPr algn="ctr"/>
            <a:endParaRPr lang="en-GB" b="1" dirty="0">
              <a:solidFill>
                <a:schemeClr val="bg1"/>
              </a:solidFill>
              <a:latin typeface="Aptos" panose="020B0004020202020204" pitchFamily="34" charset="0"/>
            </a:endParaRPr>
          </a:p>
          <a:p>
            <a:pPr algn="ctr"/>
            <a:r>
              <a:rPr lang="en-GB" b="1" dirty="0">
                <a:solidFill>
                  <a:schemeClr val="bg1"/>
                </a:solidFill>
                <a:latin typeface="Aptos" panose="020B0004020202020204" pitchFamily="34" charset="0"/>
              </a:rPr>
              <a:t>685</a:t>
            </a:r>
            <a:endParaRPr lang="en-NG" b="1" dirty="0">
              <a:solidFill>
                <a:schemeClr val="bg1"/>
              </a:solidFill>
              <a:latin typeface="Aptos" panose="020B0004020202020204" pitchFamily="34" charset="0"/>
            </a:endParaRPr>
          </a:p>
        </p:txBody>
      </p:sp>
      <p:sp>
        <p:nvSpPr>
          <p:cNvPr id="10" name="TextBox 9">
            <a:extLst>
              <a:ext uri="{FF2B5EF4-FFF2-40B4-BE49-F238E27FC236}">
                <a16:creationId xmlns:a16="http://schemas.microsoft.com/office/drawing/2014/main" id="{B55E4E72-84D5-04F5-DAE0-8A4A24899D3B}"/>
              </a:ext>
            </a:extLst>
          </p:cNvPr>
          <p:cNvSpPr txBox="1"/>
          <p:nvPr/>
        </p:nvSpPr>
        <p:spPr>
          <a:xfrm>
            <a:off x="4190261" y="3230975"/>
            <a:ext cx="1162975" cy="954107"/>
          </a:xfrm>
          <a:prstGeom prst="rect">
            <a:avLst/>
          </a:prstGeom>
          <a:noFill/>
        </p:spPr>
        <p:txBody>
          <a:bodyPr wrap="square" rtlCol="0">
            <a:spAutoFit/>
          </a:bodyPr>
          <a:lstStyle/>
          <a:p>
            <a:r>
              <a:rPr lang="en-GB" sz="2800" b="1" dirty="0">
                <a:solidFill>
                  <a:schemeClr val="bg1"/>
                </a:solidFill>
                <a:latin typeface="Aptos" panose="020B0004020202020204" pitchFamily="34" charset="0"/>
              </a:rPr>
              <a:t>1965</a:t>
            </a:r>
          </a:p>
          <a:p>
            <a:r>
              <a:rPr lang="en-GB" sz="2800" b="1" dirty="0">
                <a:solidFill>
                  <a:schemeClr val="bg1"/>
                </a:solidFill>
                <a:latin typeface="Aptos" panose="020B0004020202020204" pitchFamily="34" charset="0"/>
              </a:rPr>
              <a:t>units</a:t>
            </a:r>
            <a:endParaRPr lang="en-NG" sz="2800" b="1" dirty="0">
              <a:solidFill>
                <a:schemeClr val="bg1"/>
              </a:solidFill>
              <a:latin typeface="Aptos" panose="020B0004020202020204" pitchFamily="34" charset="0"/>
            </a:endParaRPr>
          </a:p>
        </p:txBody>
      </p:sp>
      <p:sp>
        <p:nvSpPr>
          <p:cNvPr id="14" name="TextBox 13">
            <a:extLst>
              <a:ext uri="{FF2B5EF4-FFF2-40B4-BE49-F238E27FC236}">
                <a16:creationId xmlns:a16="http://schemas.microsoft.com/office/drawing/2014/main" id="{188D7B52-672C-2665-CB11-C96CAE269159}"/>
              </a:ext>
            </a:extLst>
          </p:cNvPr>
          <p:cNvSpPr txBox="1"/>
          <p:nvPr/>
        </p:nvSpPr>
        <p:spPr>
          <a:xfrm>
            <a:off x="6238066" y="5211314"/>
            <a:ext cx="1531593" cy="523220"/>
          </a:xfrm>
          <a:prstGeom prst="rect">
            <a:avLst/>
          </a:prstGeom>
          <a:noFill/>
        </p:spPr>
        <p:txBody>
          <a:bodyPr wrap="square" rtlCol="0">
            <a:spAutoFit/>
          </a:bodyPr>
          <a:lstStyle/>
          <a:p>
            <a:r>
              <a:rPr lang="en-GB" sz="2800" b="1" dirty="0">
                <a:solidFill>
                  <a:schemeClr val="bg1"/>
                </a:solidFill>
              </a:rPr>
              <a:t>5,537.71</a:t>
            </a:r>
            <a:endParaRPr lang="en-NG" sz="2800" b="1" dirty="0">
              <a:solidFill>
                <a:schemeClr val="bg1"/>
              </a:solidFill>
            </a:endParaRPr>
          </a:p>
        </p:txBody>
      </p:sp>
      <p:grpSp>
        <p:nvGrpSpPr>
          <p:cNvPr id="18" name="Group 17">
            <a:extLst>
              <a:ext uri="{FF2B5EF4-FFF2-40B4-BE49-F238E27FC236}">
                <a16:creationId xmlns:a16="http://schemas.microsoft.com/office/drawing/2014/main" id="{97354068-DB24-E72F-D215-1D24BB6625F1}"/>
              </a:ext>
            </a:extLst>
          </p:cNvPr>
          <p:cNvGrpSpPr/>
          <p:nvPr/>
        </p:nvGrpSpPr>
        <p:grpSpPr>
          <a:xfrm>
            <a:off x="3199818" y="1437550"/>
            <a:ext cx="6076495" cy="3872246"/>
            <a:chOff x="2686294" y="1124093"/>
            <a:chExt cx="6076495" cy="3872246"/>
          </a:xfrm>
        </p:grpSpPr>
        <p:sp>
          <p:nvSpPr>
            <p:cNvPr id="4" name="Oval 3">
              <a:extLst>
                <a:ext uri="{FF2B5EF4-FFF2-40B4-BE49-F238E27FC236}">
                  <a16:creationId xmlns:a16="http://schemas.microsoft.com/office/drawing/2014/main" id="{169F0194-1F82-C1DB-1B18-CE639D404DAC}"/>
                </a:ext>
              </a:extLst>
            </p:cNvPr>
            <p:cNvSpPr/>
            <p:nvPr/>
          </p:nvSpPr>
          <p:spPr>
            <a:xfrm>
              <a:off x="4129804" y="1497441"/>
              <a:ext cx="3283923" cy="32839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Oval 10">
              <a:extLst>
                <a:ext uri="{FF2B5EF4-FFF2-40B4-BE49-F238E27FC236}">
                  <a16:creationId xmlns:a16="http://schemas.microsoft.com/office/drawing/2014/main" id="{A3B11007-0F73-99CF-2759-93BDC2B9C163}"/>
                </a:ext>
              </a:extLst>
            </p:cNvPr>
            <p:cNvSpPr/>
            <p:nvPr/>
          </p:nvSpPr>
          <p:spPr>
            <a:xfrm>
              <a:off x="2686294" y="1124093"/>
              <a:ext cx="2121319" cy="21213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Oval 14">
              <a:extLst>
                <a:ext uri="{FF2B5EF4-FFF2-40B4-BE49-F238E27FC236}">
                  <a16:creationId xmlns:a16="http://schemas.microsoft.com/office/drawing/2014/main" id="{128B8F56-171A-3E28-E436-DB5B8CBA7521}"/>
                </a:ext>
              </a:extLst>
            </p:cNvPr>
            <p:cNvSpPr/>
            <p:nvPr/>
          </p:nvSpPr>
          <p:spPr>
            <a:xfrm>
              <a:off x="6641470" y="2875020"/>
              <a:ext cx="2121319" cy="21213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DF85F5FB-C0E9-D3C2-5370-CE1588E7F72C}"/>
                </a:ext>
              </a:extLst>
            </p:cNvPr>
            <p:cNvSpPr txBox="1"/>
            <p:nvPr/>
          </p:nvSpPr>
          <p:spPr>
            <a:xfrm>
              <a:off x="2899337" y="1674678"/>
              <a:ext cx="1503585" cy="1020151"/>
            </a:xfrm>
            <a:prstGeom prst="rect">
              <a:avLst/>
            </a:prstGeom>
            <a:noFill/>
          </p:spPr>
          <p:txBody>
            <a:bodyPr wrap="square" rtlCol="0">
              <a:spAutoFit/>
            </a:bodyPr>
            <a:lstStyle/>
            <a:p>
              <a:pPr algn="ctr">
                <a:lnSpc>
                  <a:spcPct val="70000"/>
                </a:lnSpc>
              </a:pPr>
              <a:r>
                <a:rPr lang="en-GB" sz="2800" b="1" dirty="0">
                  <a:latin typeface="Aptos" panose="020B0004020202020204" pitchFamily="34" charset="0"/>
                </a:rPr>
                <a:t>Highest </a:t>
              </a:r>
            </a:p>
            <a:p>
              <a:pPr algn="ctr">
                <a:lnSpc>
                  <a:spcPct val="70000"/>
                </a:lnSpc>
              </a:pPr>
              <a:r>
                <a:rPr lang="en-GB" sz="2800" b="1" dirty="0">
                  <a:latin typeface="Aptos" panose="020B0004020202020204" pitchFamily="34" charset="0"/>
                </a:rPr>
                <a:t>Selling </a:t>
              </a:r>
            </a:p>
            <a:p>
              <a:pPr algn="ctr">
                <a:lnSpc>
                  <a:spcPct val="70000"/>
                </a:lnSpc>
              </a:pPr>
              <a:r>
                <a:rPr lang="en-GB" sz="2800" b="1" dirty="0">
                  <a:latin typeface="Aptos" panose="020B0004020202020204" pitchFamily="34" charset="0"/>
                </a:rPr>
                <a:t>Item</a:t>
              </a:r>
              <a:endParaRPr lang="en-NG" sz="2800" dirty="0"/>
            </a:p>
          </p:txBody>
        </p:sp>
        <p:sp>
          <p:nvSpPr>
            <p:cNvPr id="16" name="TextBox 15">
              <a:extLst>
                <a:ext uri="{FF2B5EF4-FFF2-40B4-BE49-F238E27FC236}">
                  <a16:creationId xmlns:a16="http://schemas.microsoft.com/office/drawing/2014/main" id="{63AE7AB2-21CF-5689-37DF-DE35930CCD19}"/>
                </a:ext>
              </a:extLst>
            </p:cNvPr>
            <p:cNvSpPr txBox="1"/>
            <p:nvPr/>
          </p:nvSpPr>
          <p:spPr>
            <a:xfrm>
              <a:off x="4258224" y="2203198"/>
              <a:ext cx="2569775" cy="1676741"/>
            </a:xfrm>
            <a:prstGeom prst="rect">
              <a:avLst/>
            </a:prstGeom>
            <a:noFill/>
          </p:spPr>
          <p:txBody>
            <a:bodyPr wrap="square" rtlCol="0">
              <a:spAutoFit/>
            </a:bodyPr>
            <a:lstStyle/>
            <a:p>
              <a:pPr algn="ctr">
                <a:lnSpc>
                  <a:spcPct val="70000"/>
                </a:lnSpc>
              </a:pPr>
              <a:r>
                <a:rPr lang="en-GB" sz="4800" b="1" dirty="0">
                  <a:solidFill>
                    <a:schemeClr val="bg1"/>
                  </a:solidFill>
                </a:rPr>
                <a:t>Food</a:t>
              </a:r>
            </a:p>
            <a:p>
              <a:pPr algn="ctr">
                <a:lnSpc>
                  <a:spcPct val="70000"/>
                </a:lnSpc>
              </a:pPr>
              <a:r>
                <a:rPr lang="en-GB" sz="4800" b="1" dirty="0">
                  <a:solidFill>
                    <a:schemeClr val="bg1"/>
                  </a:solidFill>
                </a:rPr>
                <a:t>&amp;</a:t>
              </a:r>
            </a:p>
            <a:p>
              <a:pPr algn="ctr">
                <a:lnSpc>
                  <a:spcPct val="70000"/>
                </a:lnSpc>
              </a:pPr>
              <a:r>
                <a:rPr lang="en-GB" sz="4800" b="1" dirty="0">
                  <a:solidFill>
                    <a:schemeClr val="bg1"/>
                  </a:solidFill>
                </a:rPr>
                <a:t>Beverage</a:t>
              </a:r>
              <a:endParaRPr lang="en-NG" sz="4800" b="1" dirty="0">
                <a:solidFill>
                  <a:schemeClr val="bg1"/>
                </a:solidFill>
              </a:endParaRPr>
            </a:p>
          </p:txBody>
        </p:sp>
        <p:sp>
          <p:nvSpPr>
            <p:cNvPr id="17" name="TextBox 16">
              <a:extLst>
                <a:ext uri="{FF2B5EF4-FFF2-40B4-BE49-F238E27FC236}">
                  <a16:creationId xmlns:a16="http://schemas.microsoft.com/office/drawing/2014/main" id="{2998A015-0931-4C1E-347A-9D02BC0E46A7}"/>
                </a:ext>
              </a:extLst>
            </p:cNvPr>
            <p:cNvSpPr txBox="1"/>
            <p:nvPr/>
          </p:nvSpPr>
          <p:spPr>
            <a:xfrm>
              <a:off x="7093258" y="3533710"/>
              <a:ext cx="1091954" cy="803938"/>
            </a:xfrm>
            <a:prstGeom prst="rect">
              <a:avLst/>
            </a:prstGeom>
            <a:noFill/>
          </p:spPr>
          <p:txBody>
            <a:bodyPr wrap="square" rtlCol="0">
              <a:spAutoFit/>
            </a:bodyPr>
            <a:lstStyle/>
            <a:p>
              <a:pPr algn="ctr">
                <a:lnSpc>
                  <a:spcPct val="70000"/>
                </a:lnSpc>
              </a:pPr>
              <a:r>
                <a:rPr lang="en-GB" sz="3200" b="1" dirty="0"/>
                <a:t>349</a:t>
              </a:r>
            </a:p>
            <a:p>
              <a:pPr algn="ctr">
                <a:lnSpc>
                  <a:spcPct val="70000"/>
                </a:lnSpc>
              </a:pPr>
              <a:r>
                <a:rPr lang="en-GB" sz="3200" b="1" dirty="0"/>
                <a:t>units</a:t>
              </a:r>
              <a:endParaRPr lang="en-NG" sz="3200" b="1" dirty="0"/>
            </a:p>
          </p:txBody>
        </p:sp>
      </p:grpSp>
      <p:sp>
        <p:nvSpPr>
          <p:cNvPr id="12" name="TextBox 11">
            <a:extLst>
              <a:ext uri="{FF2B5EF4-FFF2-40B4-BE49-F238E27FC236}">
                <a16:creationId xmlns:a16="http://schemas.microsoft.com/office/drawing/2014/main" id="{C5636CCD-FDA1-6CF1-77D9-587323A92ADB}"/>
              </a:ext>
            </a:extLst>
          </p:cNvPr>
          <p:cNvSpPr txBox="1"/>
          <p:nvPr/>
        </p:nvSpPr>
        <p:spPr>
          <a:xfrm>
            <a:off x="945691" y="5657167"/>
            <a:ext cx="2118760" cy="369332"/>
          </a:xfrm>
          <a:prstGeom prst="rect">
            <a:avLst/>
          </a:prstGeom>
          <a:noFill/>
        </p:spPr>
        <p:txBody>
          <a:bodyPr wrap="square" rtlCol="0">
            <a:spAutoFit/>
          </a:bodyPr>
          <a:lstStyle/>
          <a:p>
            <a:r>
              <a:rPr lang="en-GB" b="1" dirty="0">
                <a:latin typeface="Aptos" panose="020B0004020202020204" pitchFamily="34" charset="0"/>
              </a:rPr>
              <a:t>Branch A (Yangon)</a:t>
            </a:r>
            <a:endParaRPr lang="en-NG" b="1" dirty="0"/>
          </a:p>
        </p:txBody>
      </p:sp>
      <p:grpSp>
        <p:nvGrpSpPr>
          <p:cNvPr id="32" name="Group 31">
            <a:extLst>
              <a:ext uri="{FF2B5EF4-FFF2-40B4-BE49-F238E27FC236}">
                <a16:creationId xmlns:a16="http://schemas.microsoft.com/office/drawing/2014/main" id="{1A3E369D-EF2B-FC43-0006-D3F68B4A12AE}"/>
              </a:ext>
            </a:extLst>
          </p:cNvPr>
          <p:cNvGrpSpPr/>
          <p:nvPr/>
        </p:nvGrpSpPr>
        <p:grpSpPr>
          <a:xfrm>
            <a:off x="419261" y="6006529"/>
            <a:ext cx="2938508" cy="685425"/>
            <a:chOff x="419261" y="6006529"/>
            <a:chExt cx="2938508" cy="685425"/>
          </a:xfrm>
        </p:grpSpPr>
        <p:sp>
          <p:nvSpPr>
            <p:cNvPr id="20" name="Rectangle 19">
              <a:extLst>
                <a:ext uri="{FF2B5EF4-FFF2-40B4-BE49-F238E27FC236}">
                  <a16:creationId xmlns:a16="http://schemas.microsoft.com/office/drawing/2014/main" id="{77256A8D-3606-0892-EF84-963DDE43F1F6}"/>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Rectangle 18">
              <a:extLst>
                <a:ext uri="{FF2B5EF4-FFF2-40B4-BE49-F238E27FC236}">
                  <a16:creationId xmlns:a16="http://schemas.microsoft.com/office/drawing/2014/main" id="{85CD90B5-6954-EF3B-AE5E-584B325B622B}"/>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sp>
        <p:nvSpPr>
          <p:cNvPr id="13" name="TextBox 12">
            <a:extLst>
              <a:ext uri="{FF2B5EF4-FFF2-40B4-BE49-F238E27FC236}">
                <a16:creationId xmlns:a16="http://schemas.microsoft.com/office/drawing/2014/main" id="{3EABA092-60A6-14AD-A858-484BD67A271D}"/>
              </a:ext>
            </a:extLst>
          </p:cNvPr>
          <p:cNvSpPr txBox="1"/>
          <p:nvPr/>
        </p:nvSpPr>
        <p:spPr>
          <a:xfrm>
            <a:off x="5057463" y="5713933"/>
            <a:ext cx="2331971" cy="369332"/>
          </a:xfrm>
          <a:prstGeom prst="rect">
            <a:avLst/>
          </a:prstGeom>
          <a:noFill/>
        </p:spPr>
        <p:txBody>
          <a:bodyPr wrap="square" rtlCol="0">
            <a:spAutoFit/>
          </a:bodyPr>
          <a:lstStyle/>
          <a:p>
            <a:r>
              <a:rPr lang="en-GB" b="1" dirty="0">
                <a:latin typeface="Aptos" panose="020B0004020202020204" pitchFamily="34" charset="0"/>
              </a:rPr>
              <a:t>Branch B (Mandalay)</a:t>
            </a:r>
            <a:endParaRPr lang="en-NG" b="1" dirty="0"/>
          </a:p>
        </p:txBody>
      </p:sp>
      <p:sp>
        <p:nvSpPr>
          <p:cNvPr id="28" name="TextBox 27">
            <a:extLst>
              <a:ext uri="{FF2B5EF4-FFF2-40B4-BE49-F238E27FC236}">
                <a16:creationId xmlns:a16="http://schemas.microsoft.com/office/drawing/2014/main" id="{280E1B9E-6021-433A-4AE5-D0A6B235F9D0}"/>
              </a:ext>
            </a:extLst>
          </p:cNvPr>
          <p:cNvSpPr txBox="1"/>
          <p:nvPr/>
        </p:nvSpPr>
        <p:spPr>
          <a:xfrm>
            <a:off x="9276313" y="5666929"/>
            <a:ext cx="2257468" cy="369332"/>
          </a:xfrm>
          <a:prstGeom prst="rect">
            <a:avLst/>
          </a:prstGeom>
          <a:noFill/>
        </p:spPr>
        <p:txBody>
          <a:bodyPr wrap="square" rtlCol="0">
            <a:spAutoFit/>
          </a:bodyPr>
          <a:lstStyle/>
          <a:p>
            <a:r>
              <a:rPr lang="en-GB" b="1" dirty="0"/>
              <a:t>Branch C (Naypyitaw)</a:t>
            </a:r>
            <a:endParaRPr lang="en-NG" b="1" dirty="0"/>
          </a:p>
        </p:txBody>
      </p:sp>
      <p:grpSp>
        <p:nvGrpSpPr>
          <p:cNvPr id="33" name="Group 32">
            <a:extLst>
              <a:ext uri="{FF2B5EF4-FFF2-40B4-BE49-F238E27FC236}">
                <a16:creationId xmlns:a16="http://schemas.microsoft.com/office/drawing/2014/main" id="{9F9DD726-B6D8-14E7-94A2-CA3E04AF4BCE}"/>
              </a:ext>
            </a:extLst>
          </p:cNvPr>
          <p:cNvGrpSpPr/>
          <p:nvPr/>
        </p:nvGrpSpPr>
        <p:grpSpPr>
          <a:xfrm>
            <a:off x="4670822" y="6024750"/>
            <a:ext cx="2938508" cy="685425"/>
            <a:chOff x="419261" y="6006529"/>
            <a:chExt cx="2938508" cy="685425"/>
          </a:xfrm>
        </p:grpSpPr>
        <p:sp>
          <p:nvSpPr>
            <p:cNvPr id="34" name="Rectangle 33">
              <a:extLst>
                <a:ext uri="{FF2B5EF4-FFF2-40B4-BE49-F238E27FC236}">
                  <a16:creationId xmlns:a16="http://schemas.microsoft.com/office/drawing/2014/main" id="{90D69A20-A2D7-26A8-14B5-C40FD01A9495}"/>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5" name="Rectangle 34">
              <a:extLst>
                <a:ext uri="{FF2B5EF4-FFF2-40B4-BE49-F238E27FC236}">
                  <a16:creationId xmlns:a16="http://schemas.microsoft.com/office/drawing/2014/main" id="{6AE7F249-20EB-9304-AD4A-D3F3C5072BF7}"/>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grpSp>
        <p:nvGrpSpPr>
          <p:cNvPr id="36" name="Group 35">
            <a:extLst>
              <a:ext uri="{FF2B5EF4-FFF2-40B4-BE49-F238E27FC236}">
                <a16:creationId xmlns:a16="http://schemas.microsoft.com/office/drawing/2014/main" id="{D0D6A034-1D01-DA85-EE48-D34C1E31D7A2}"/>
              </a:ext>
            </a:extLst>
          </p:cNvPr>
          <p:cNvGrpSpPr/>
          <p:nvPr/>
        </p:nvGrpSpPr>
        <p:grpSpPr>
          <a:xfrm>
            <a:off x="8834231" y="6001950"/>
            <a:ext cx="2938508" cy="685425"/>
            <a:chOff x="419261" y="6006529"/>
            <a:chExt cx="2938508" cy="685425"/>
          </a:xfrm>
        </p:grpSpPr>
        <p:sp>
          <p:nvSpPr>
            <p:cNvPr id="37" name="Rectangle 36">
              <a:extLst>
                <a:ext uri="{FF2B5EF4-FFF2-40B4-BE49-F238E27FC236}">
                  <a16:creationId xmlns:a16="http://schemas.microsoft.com/office/drawing/2014/main" id="{12AA6C53-0614-4B90-08B7-3040322FD7C1}"/>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8" name="Rectangle 37">
              <a:extLst>
                <a:ext uri="{FF2B5EF4-FFF2-40B4-BE49-F238E27FC236}">
                  <a16:creationId xmlns:a16="http://schemas.microsoft.com/office/drawing/2014/main" id="{4F5251C5-724C-ECE2-DC3A-77DDA033BC07}"/>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sp>
        <p:nvSpPr>
          <p:cNvPr id="39" name="TextBox 38">
            <a:extLst>
              <a:ext uri="{FF2B5EF4-FFF2-40B4-BE49-F238E27FC236}">
                <a16:creationId xmlns:a16="http://schemas.microsoft.com/office/drawing/2014/main" id="{45A85013-B2BB-6FF9-8A8C-A8752CDEB44B}"/>
              </a:ext>
            </a:extLst>
          </p:cNvPr>
          <p:cNvSpPr txBox="1"/>
          <p:nvPr/>
        </p:nvSpPr>
        <p:spPr>
          <a:xfrm>
            <a:off x="560025" y="6024750"/>
            <a:ext cx="2724713" cy="369332"/>
          </a:xfrm>
          <a:prstGeom prst="rect">
            <a:avLst/>
          </a:prstGeom>
          <a:noFill/>
        </p:spPr>
        <p:txBody>
          <a:bodyPr wrap="square" rtlCol="0">
            <a:spAutoFit/>
          </a:bodyPr>
          <a:lstStyle/>
          <a:p>
            <a:pPr algn="ctr"/>
            <a:r>
              <a:rPr lang="en-GB" b="1" dirty="0">
                <a:solidFill>
                  <a:schemeClr val="bg1"/>
                </a:solidFill>
              </a:rPr>
              <a:t>Food &amp; Beverage</a:t>
            </a:r>
            <a:endParaRPr lang="en-NG" b="1" dirty="0">
              <a:solidFill>
                <a:schemeClr val="bg1"/>
              </a:solidFill>
            </a:endParaRPr>
          </a:p>
        </p:txBody>
      </p:sp>
      <p:sp>
        <p:nvSpPr>
          <p:cNvPr id="40" name="TextBox 39">
            <a:extLst>
              <a:ext uri="{FF2B5EF4-FFF2-40B4-BE49-F238E27FC236}">
                <a16:creationId xmlns:a16="http://schemas.microsoft.com/office/drawing/2014/main" id="{BFAF8B3B-AEC9-6836-04A5-EF983614401D}"/>
              </a:ext>
            </a:extLst>
          </p:cNvPr>
          <p:cNvSpPr txBox="1"/>
          <p:nvPr/>
        </p:nvSpPr>
        <p:spPr>
          <a:xfrm>
            <a:off x="870377" y="6383314"/>
            <a:ext cx="2104007" cy="338554"/>
          </a:xfrm>
          <a:prstGeom prst="rect">
            <a:avLst/>
          </a:prstGeom>
          <a:noFill/>
        </p:spPr>
        <p:txBody>
          <a:bodyPr wrap="square" rtlCol="0">
            <a:spAutoFit/>
          </a:bodyPr>
          <a:lstStyle/>
          <a:p>
            <a:pPr algn="ctr"/>
            <a:r>
              <a:rPr lang="en-GB" sz="1600" b="1" dirty="0"/>
              <a:t>127 Units</a:t>
            </a:r>
            <a:endParaRPr lang="en-NG" sz="1600" b="1" dirty="0"/>
          </a:p>
        </p:txBody>
      </p:sp>
      <p:sp>
        <p:nvSpPr>
          <p:cNvPr id="41" name="TextBox 40">
            <a:extLst>
              <a:ext uri="{FF2B5EF4-FFF2-40B4-BE49-F238E27FC236}">
                <a16:creationId xmlns:a16="http://schemas.microsoft.com/office/drawing/2014/main" id="{F5253C70-209A-FCDD-A697-2AC147687AB5}"/>
              </a:ext>
            </a:extLst>
          </p:cNvPr>
          <p:cNvSpPr txBox="1"/>
          <p:nvPr/>
        </p:nvSpPr>
        <p:spPr>
          <a:xfrm>
            <a:off x="4723835" y="5984381"/>
            <a:ext cx="2665599" cy="461665"/>
          </a:xfrm>
          <a:prstGeom prst="rect">
            <a:avLst/>
          </a:prstGeom>
          <a:noFill/>
        </p:spPr>
        <p:txBody>
          <a:bodyPr wrap="square" rtlCol="0">
            <a:spAutoFit/>
          </a:bodyPr>
          <a:lstStyle/>
          <a:p>
            <a:pPr algn="ctr"/>
            <a:r>
              <a:rPr lang="en-GB" sz="1200" b="1" dirty="0">
                <a:solidFill>
                  <a:schemeClr val="bg1"/>
                </a:solidFill>
              </a:rPr>
              <a:t>Electronics Accessories &amp; Fashion Accessories</a:t>
            </a:r>
            <a:endParaRPr lang="en-NG" sz="1200" b="1" dirty="0">
              <a:solidFill>
                <a:schemeClr val="bg1"/>
              </a:solidFill>
            </a:endParaRPr>
          </a:p>
        </p:txBody>
      </p:sp>
      <p:sp>
        <p:nvSpPr>
          <p:cNvPr id="42" name="TextBox 41">
            <a:extLst>
              <a:ext uri="{FF2B5EF4-FFF2-40B4-BE49-F238E27FC236}">
                <a16:creationId xmlns:a16="http://schemas.microsoft.com/office/drawing/2014/main" id="{6BACE3E0-1B55-6A9C-5D65-1E65E465DA2B}"/>
              </a:ext>
            </a:extLst>
          </p:cNvPr>
          <p:cNvSpPr txBox="1"/>
          <p:nvPr/>
        </p:nvSpPr>
        <p:spPr>
          <a:xfrm>
            <a:off x="4946342" y="6407466"/>
            <a:ext cx="2299316" cy="338554"/>
          </a:xfrm>
          <a:prstGeom prst="rect">
            <a:avLst/>
          </a:prstGeom>
          <a:noFill/>
        </p:spPr>
        <p:txBody>
          <a:bodyPr wrap="square" rtlCol="0">
            <a:spAutoFit/>
          </a:bodyPr>
          <a:lstStyle/>
          <a:p>
            <a:pPr algn="ctr"/>
            <a:r>
              <a:rPr lang="en-GB" sz="1600" b="1" dirty="0"/>
              <a:t>118 Units</a:t>
            </a:r>
            <a:endParaRPr lang="en-NG" sz="1600" b="1" dirty="0"/>
          </a:p>
        </p:txBody>
      </p:sp>
      <p:sp>
        <p:nvSpPr>
          <p:cNvPr id="43" name="TextBox 42">
            <a:extLst>
              <a:ext uri="{FF2B5EF4-FFF2-40B4-BE49-F238E27FC236}">
                <a16:creationId xmlns:a16="http://schemas.microsoft.com/office/drawing/2014/main" id="{8B0DEB71-8520-68DC-95ED-6E2CD97A8701}"/>
              </a:ext>
            </a:extLst>
          </p:cNvPr>
          <p:cNvSpPr txBox="1"/>
          <p:nvPr/>
        </p:nvSpPr>
        <p:spPr>
          <a:xfrm>
            <a:off x="8957569" y="6071800"/>
            <a:ext cx="2674406" cy="369332"/>
          </a:xfrm>
          <a:prstGeom prst="rect">
            <a:avLst/>
          </a:prstGeom>
          <a:noFill/>
        </p:spPr>
        <p:txBody>
          <a:bodyPr wrap="square" rtlCol="0">
            <a:spAutoFit/>
          </a:bodyPr>
          <a:lstStyle/>
          <a:p>
            <a:pPr algn="ctr"/>
            <a:r>
              <a:rPr lang="en-GB" b="1" dirty="0">
                <a:solidFill>
                  <a:schemeClr val="bg1"/>
                </a:solidFill>
              </a:rPr>
              <a:t>Food &amp; Beverage</a:t>
            </a:r>
            <a:endParaRPr lang="en-NG" b="1" dirty="0">
              <a:solidFill>
                <a:schemeClr val="bg1"/>
              </a:solidFill>
            </a:endParaRPr>
          </a:p>
        </p:txBody>
      </p:sp>
      <p:sp>
        <p:nvSpPr>
          <p:cNvPr id="44" name="TextBox 43">
            <a:extLst>
              <a:ext uri="{FF2B5EF4-FFF2-40B4-BE49-F238E27FC236}">
                <a16:creationId xmlns:a16="http://schemas.microsoft.com/office/drawing/2014/main" id="{8522EF0D-6757-5C9C-A919-BB33AA667B25}"/>
              </a:ext>
            </a:extLst>
          </p:cNvPr>
          <p:cNvSpPr txBox="1"/>
          <p:nvPr/>
        </p:nvSpPr>
        <p:spPr>
          <a:xfrm>
            <a:off x="9469346" y="6380292"/>
            <a:ext cx="1784411" cy="338554"/>
          </a:xfrm>
          <a:prstGeom prst="rect">
            <a:avLst/>
          </a:prstGeom>
          <a:noFill/>
        </p:spPr>
        <p:txBody>
          <a:bodyPr wrap="square" rtlCol="0">
            <a:spAutoFit/>
          </a:bodyPr>
          <a:lstStyle/>
          <a:p>
            <a:pPr algn="ctr"/>
            <a:r>
              <a:rPr lang="en-GB" sz="1600" b="1" dirty="0"/>
              <a:t>115 Units</a:t>
            </a:r>
            <a:endParaRPr lang="en-NG" sz="1600" b="1" dirty="0"/>
          </a:p>
        </p:txBody>
      </p:sp>
    </p:spTree>
    <p:extLst>
      <p:ext uri="{BB962C8B-B14F-4D97-AF65-F5344CB8AC3E}">
        <p14:creationId xmlns:p14="http://schemas.microsoft.com/office/powerpoint/2010/main" val="235341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13441" y="-433675"/>
            <a:ext cx="2146932" cy="214693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239543" y="-102625"/>
            <a:ext cx="8809609" cy="1547924"/>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GB" sz="8000" b="1" dirty="0">
              <a:latin typeface="Aptos" panose="020B0004020202020204" pitchFamily="34" charset="0"/>
            </a:endParaRPr>
          </a:p>
          <a:p>
            <a:pPr>
              <a:lnSpc>
                <a:spcPct val="30000"/>
              </a:lnSpc>
            </a:pPr>
            <a:r>
              <a:rPr lang="en-GB" sz="3200" b="1" dirty="0">
                <a:latin typeface="Aptos" panose="020B0004020202020204" pitchFamily="34" charset="0"/>
              </a:rPr>
              <a:t>                                       </a:t>
            </a:r>
            <a:r>
              <a:rPr lang="en-GB" sz="3200" dirty="0">
                <a:latin typeface="Aptos" panose="020B0004020202020204" pitchFamily="34" charset="0"/>
              </a:rPr>
              <a:t>for</a:t>
            </a:r>
            <a:r>
              <a:rPr lang="en-GB" sz="3200" b="1" dirty="0">
                <a:latin typeface="Aptos" panose="020B0004020202020204" pitchFamily="34" charset="0"/>
              </a:rPr>
              <a:t> </a:t>
            </a:r>
            <a:r>
              <a:rPr lang="en-GB" sz="3200" b="1" dirty="0">
                <a:solidFill>
                  <a:schemeClr val="accent1">
                    <a:lumMod val="75000"/>
                  </a:schemeClr>
                </a:solidFill>
                <a:latin typeface="Aptos" panose="020B0004020202020204" pitchFamily="34" charset="0"/>
              </a:rPr>
              <a:t>March </a:t>
            </a:r>
          </a:p>
        </p:txBody>
      </p:sp>
      <p:sp>
        <p:nvSpPr>
          <p:cNvPr id="5" name="Pentagon 4">
            <a:extLst>
              <a:ext uri="{FF2B5EF4-FFF2-40B4-BE49-F238E27FC236}">
                <a16:creationId xmlns:a16="http://schemas.microsoft.com/office/drawing/2014/main" id="{F6B1FC73-B1FB-65B5-3676-9056C89E730A}"/>
              </a:ext>
            </a:extLst>
          </p:cNvPr>
          <p:cNvSpPr/>
          <p:nvPr/>
        </p:nvSpPr>
        <p:spPr>
          <a:xfrm>
            <a:off x="1239544" y="1445299"/>
            <a:ext cx="1752231" cy="1752232"/>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6" name="Pentagon 5">
            <a:extLst>
              <a:ext uri="{FF2B5EF4-FFF2-40B4-BE49-F238E27FC236}">
                <a16:creationId xmlns:a16="http://schemas.microsoft.com/office/drawing/2014/main" id="{1B2A90FE-1E73-2633-4A9B-78E32366D343}"/>
              </a:ext>
            </a:extLst>
          </p:cNvPr>
          <p:cNvSpPr/>
          <p:nvPr/>
        </p:nvSpPr>
        <p:spPr>
          <a:xfrm>
            <a:off x="3659125" y="2683276"/>
            <a:ext cx="1985222" cy="1985223"/>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Pentagon 6">
            <a:extLst>
              <a:ext uri="{FF2B5EF4-FFF2-40B4-BE49-F238E27FC236}">
                <a16:creationId xmlns:a16="http://schemas.microsoft.com/office/drawing/2014/main" id="{7BCD4CC1-3D02-7CBA-DA28-DE339B40E187}"/>
              </a:ext>
            </a:extLst>
          </p:cNvPr>
          <p:cNvSpPr/>
          <p:nvPr/>
        </p:nvSpPr>
        <p:spPr>
          <a:xfrm>
            <a:off x="5913067" y="4309370"/>
            <a:ext cx="2146931" cy="2146932"/>
          </a:xfrm>
          <a:prstGeom prst="pentagon">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2C0E0017-DB7B-F5D7-78C5-A931E3E3547B}"/>
              </a:ext>
            </a:extLst>
          </p:cNvPr>
          <p:cNvSpPr txBox="1"/>
          <p:nvPr/>
        </p:nvSpPr>
        <p:spPr>
          <a:xfrm>
            <a:off x="1525185" y="1855229"/>
            <a:ext cx="1251752" cy="1200329"/>
          </a:xfrm>
          <a:prstGeom prst="rect">
            <a:avLst/>
          </a:prstGeom>
          <a:noFill/>
        </p:spPr>
        <p:txBody>
          <a:bodyPr wrap="square" rtlCol="0">
            <a:spAutoFit/>
          </a:bodyPr>
          <a:lstStyle/>
          <a:p>
            <a:pPr algn="ctr"/>
            <a:r>
              <a:rPr lang="en-GB" b="1" dirty="0">
                <a:solidFill>
                  <a:schemeClr val="bg1"/>
                </a:solidFill>
                <a:latin typeface="Aptos" panose="020B0004020202020204" pitchFamily="34" charset="0"/>
              </a:rPr>
              <a:t>Branch</a:t>
            </a:r>
          </a:p>
          <a:p>
            <a:pPr algn="ctr"/>
            <a:r>
              <a:rPr lang="en-GB" b="1" dirty="0">
                <a:solidFill>
                  <a:schemeClr val="bg1"/>
                </a:solidFill>
                <a:latin typeface="Aptos" panose="020B0004020202020204" pitchFamily="34" charset="0"/>
              </a:rPr>
              <a:t>A</a:t>
            </a:r>
          </a:p>
          <a:p>
            <a:pPr algn="ctr"/>
            <a:r>
              <a:rPr lang="en-GB" b="1" dirty="0">
                <a:solidFill>
                  <a:schemeClr val="bg1"/>
                </a:solidFill>
                <a:latin typeface="Aptos" panose="020B0004020202020204" pitchFamily="34" charset="0"/>
              </a:rPr>
              <a:t>(Yangon)</a:t>
            </a:r>
          </a:p>
          <a:p>
            <a:pPr algn="ctr"/>
            <a:r>
              <a:rPr lang="en-GB" b="1" dirty="0">
                <a:solidFill>
                  <a:schemeClr val="bg1"/>
                </a:solidFill>
                <a:latin typeface="Aptos" panose="020B0004020202020204" pitchFamily="34" charset="0"/>
              </a:rPr>
              <a:t>681</a:t>
            </a:r>
            <a:endParaRPr lang="en-NG" b="1" dirty="0">
              <a:solidFill>
                <a:schemeClr val="bg1"/>
              </a:solidFill>
              <a:latin typeface="Aptos" panose="020B0004020202020204" pitchFamily="34" charset="0"/>
            </a:endParaRPr>
          </a:p>
        </p:txBody>
      </p:sp>
      <p:sp>
        <p:nvSpPr>
          <p:cNvPr id="9" name="TextBox 8">
            <a:extLst>
              <a:ext uri="{FF2B5EF4-FFF2-40B4-BE49-F238E27FC236}">
                <a16:creationId xmlns:a16="http://schemas.microsoft.com/office/drawing/2014/main" id="{DF85F5FB-C0E9-D3C2-5370-CE1588E7F72C}"/>
              </a:ext>
            </a:extLst>
          </p:cNvPr>
          <p:cNvSpPr txBox="1"/>
          <p:nvPr/>
        </p:nvSpPr>
        <p:spPr>
          <a:xfrm>
            <a:off x="3046544" y="1939074"/>
            <a:ext cx="6383044" cy="369332"/>
          </a:xfrm>
          <a:prstGeom prst="rect">
            <a:avLst/>
          </a:prstGeom>
          <a:noFill/>
        </p:spPr>
        <p:txBody>
          <a:bodyPr wrap="square" rtlCol="0">
            <a:spAutoFit/>
          </a:bodyPr>
          <a:lstStyle/>
          <a:p>
            <a:r>
              <a:rPr lang="en-GB" b="1" dirty="0">
                <a:latin typeface="Aptos" panose="020B0004020202020204" pitchFamily="34" charset="0"/>
              </a:rPr>
              <a:t>Branch A sold the highest unit of items (681</a:t>
            </a:r>
            <a:r>
              <a:rPr lang="en-GB" dirty="0"/>
              <a:t>)</a:t>
            </a:r>
            <a:endParaRPr lang="en-NG" dirty="0"/>
          </a:p>
        </p:txBody>
      </p:sp>
      <p:sp>
        <p:nvSpPr>
          <p:cNvPr id="10" name="TextBox 9">
            <a:extLst>
              <a:ext uri="{FF2B5EF4-FFF2-40B4-BE49-F238E27FC236}">
                <a16:creationId xmlns:a16="http://schemas.microsoft.com/office/drawing/2014/main" id="{B55E4E72-84D5-04F5-DAE0-8A4A24899D3B}"/>
              </a:ext>
            </a:extLst>
          </p:cNvPr>
          <p:cNvSpPr txBox="1"/>
          <p:nvPr/>
        </p:nvSpPr>
        <p:spPr>
          <a:xfrm>
            <a:off x="4190261" y="3230975"/>
            <a:ext cx="1162975" cy="954107"/>
          </a:xfrm>
          <a:prstGeom prst="rect">
            <a:avLst/>
          </a:prstGeom>
          <a:noFill/>
        </p:spPr>
        <p:txBody>
          <a:bodyPr wrap="square" rtlCol="0">
            <a:spAutoFit/>
          </a:bodyPr>
          <a:lstStyle/>
          <a:p>
            <a:r>
              <a:rPr lang="en-GB" sz="2800" b="1" dirty="0">
                <a:solidFill>
                  <a:schemeClr val="bg1"/>
                </a:solidFill>
                <a:latin typeface="Aptos" panose="020B0004020202020204" pitchFamily="34" charset="0"/>
              </a:rPr>
              <a:t>1891</a:t>
            </a:r>
          </a:p>
          <a:p>
            <a:r>
              <a:rPr lang="en-GB" sz="2800" b="1" dirty="0">
                <a:solidFill>
                  <a:schemeClr val="bg1"/>
                </a:solidFill>
                <a:latin typeface="Aptos" panose="020B0004020202020204" pitchFamily="34" charset="0"/>
              </a:rPr>
              <a:t>units</a:t>
            </a:r>
            <a:endParaRPr lang="en-NG" sz="2800" b="1" dirty="0">
              <a:solidFill>
                <a:schemeClr val="bg1"/>
              </a:solidFill>
              <a:latin typeface="Aptos" panose="020B0004020202020204" pitchFamily="34" charset="0"/>
            </a:endParaRPr>
          </a:p>
        </p:txBody>
      </p:sp>
      <p:sp>
        <p:nvSpPr>
          <p:cNvPr id="12" name="TextBox 11">
            <a:extLst>
              <a:ext uri="{FF2B5EF4-FFF2-40B4-BE49-F238E27FC236}">
                <a16:creationId xmlns:a16="http://schemas.microsoft.com/office/drawing/2014/main" id="{C5636CCD-FDA1-6CF1-77D9-587323A92ADB}"/>
              </a:ext>
            </a:extLst>
          </p:cNvPr>
          <p:cNvSpPr txBox="1"/>
          <p:nvPr/>
        </p:nvSpPr>
        <p:spPr>
          <a:xfrm>
            <a:off x="5644347" y="3244334"/>
            <a:ext cx="4831303" cy="646331"/>
          </a:xfrm>
          <a:prstGeom prst="rect">
            <a:avLst/>
          </a:prstGeom>
          <a:noFill/>
        </p:spPr>
        <p:txBody>
          <a:bodyPr wrap="square" rtlCol="0">
            <a:spAutoFit/>
          </a:bodyPr>
          <a:lstStyle/>
          <a:p>
            <a:r>
              <a:rPr lang="en-GB" b="1" dirty="0">
                <a:latin typeface="Aptos" panose="020B0004020202020204" pitchFamily="34" charset="0"/>
              </a:rPr>
              <a:t>1891 units of items were collectively sold by all branches across town</a:t>
            </a:r>
            <a:endParaRPr lang="en-NG" b="1" dirty="0"/>
          </a:p>
        </p:txBody>
      </p:sp>
      <p:sp>
        <p:nvSpPr>
          <p:cNvPr id="13" name="TextBox 12">
            <a:extLst>
              <a:ext uri="{FF2B5EF4-FFF2-40B4-BE49-F238E27FC236}">
                <a16:creationId xmlns:a16="http://schemas.microsoft.com/office/drawing/2014/main" id="{3EABA092-60A6-14AD-A858-484BD67A271D}"/>
              </a:ext>
            </a:extLst>
          </p:cNvPr>
          <p:cNvSpPr txBox="1"/>
          <p:nvPr/>
        </p:nvSpPr>
        <p:spPr>
          <a:xfrm>
            <a:off x="8059998" y="4826593"/>
            <a:ext cx="3924300" cy="646331"/>
          </a:xfrm>
          <a:prstGeom prst="rect">
            <a:avLst/>
          </a:prstGeom>
          <a:noFill/>
        </p:spPr>
        <p:txBody>
          <a:bodyPr wrap="square" rtlCol="0">
            <a:spAutoFit/>
          </a:bodyPr>
          <a:lstStyle/>
          <a:p>
            <a:r>
              <a:rPr lang="en-GB" b="1" dirty="0">
                <a:latin typeface="Aptos" panose="020B0004020202020204" pitchFamily="34" charset="0"/>
              </a:rPr>
              <a:t>Generating a net income of $5,212 for </a:t>
            </a:r>
            <a:r>
              <a:rPr lang="en-GB" b="1" dirty="0" err="1">
                <a:latin typeface="Aptos" panose="020B0004020202020204" pitchFamily="34" charset="0"/>
              </a:rPr>
              <a:t>Kuramo</a:t>
            </a:r>
            <a:r>
              <a:rPr lang="en-GB" b="1" dirty="0">
                <a:latin typeface="Aptos" panose="020B0004020202020204" pitchFamily="34" charset="0"/>
              </a:rPr>
              <a:t> Superstore </a:t>
            </a:r>
            <a:endParaRPr lang="en-NG" b="1" dirty="0"/>
          </a:p>
        </p:txBody>
      </p:sp>
      <p:sp>
        <p:nvSpPr>
          <p:cNvPr id="14" name="TextBox 13">
            <a:extLst>
              <a:ext uri="{FF2B5EF4-FFF2-40B4-BE49-F238E27FC236}">
                <a16:creationId xmlns:a16="http://schemas.microsoft.com/office/drawing/2014/main" id="{188D7B52-672C-2665-CB11-C96CAE269159}"/>
              </a:ext>
            </a:extLst>
          </p:cNvPr>
          <p:cNvSpPr txBox="1"/>
          <p:nvPr/>
        </p:nvSpPr>
        <p:spPr>
          <a:xfrm>
            <a:off x="6238066" y="5211314"/>
            <a:ext cx="1531593" cy="523220"/>
          </a:xfrm>
          <a:prstGeom prst="rect">
            <a:avLst/>
          </a:prstGeom>
          <a:noFill/>
        </p:spPr>
        <p:txBody>
          <a:bodyPr wrap="square" rtlCol="0">
            <a:spAutoFit/>
          </a:bodyPr>
          <a:lstStyle/>
          <a:p>
            <a:pPr algn="ctr"/>
            <a:r>
              <a:rPr lang="en-GB" sz="2800" b="1" dirty="0">
                <a:solidFill>
                  <a:schemeClr val="bg1"/>
                </a:solidFill>
              </a:rPr>
              <a:t>5,212</a:t>
            </a:r>
            <a:endParaRPr lang="en-NG" sz="2800" b="1" dirty="0">
              <a:solidFill>
                <a:schemeClr val="bg1"/>
              </a:solidFill>
            </a:endParaRPr>
          </a:p>
        </p:txBody>
      </p:sp>
    </p:spTree>
    <p:extLst>
      <p:ext uri="{BB962C8B-B14F-4D97-AF65-F5344CB8AC3E}">
        <p14:creationId xmlns:p14="http://schemas.microsoft.com/office/powerpoint/2010/main" val="100437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13441" y="-433675"/>
            <a:ext cx="2146932" cy="214693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239543" y="-102625"/>
            <a:ext cx="8809609" cy="1547924"/>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GB" sz="8000" b="1" dirty="0">
              <a:latin typeface="Aptos" panose="020B0004020202020204" pitchFamily="34" charset="0"/>
            </a:endParaRPr>
          </a:p>
          <a:p>
            <a:pPr>
              <a:lnSpc>
                <a:spcPct val="30000"/>
              </a:lnSpc>
            </a:pPr>
            <a:r>
              <a:rPr lang="en-GB" sz="3200" b="1" dirty="0">
                <a:latin typeface="Aptos" panose="020B0004020202020204" pitchFamily="34" charset="0"/>
              </a:rPr>
              <a:t>                                       </a:t>
            </a:r>
            <a:r>
              <a:rPr lang="en-GB" sz="3200" dirty="0">
                <a:latin typeface="Aptos" panose="020B0004020202020204" pitchFamily="34" charset="0"/>
              </a:rPr>
              <a:t>for</a:t>
            </a:r>
            <a:r>
              <a:rPr lang="en-GB" sz="3200" b="1" dirty="0">
                <a:latin typeface="Aptos" panose="020B0004020202020204" pitchFamily="34" charset="0"/>
              </a:rPr>
              <a:t> </a:t>
            </a:r>
            <a:r>
              <a:rPr lang="en-GB" sz="3200" b="1" dirty="0">
                <a:solidFill>
                  <a:schemeClr val="accent1">
                    <a:lumMod val="75000"/>
                  </a:schemeClr>
                </a:solidFill>
                <a:latin typeface="Aptos" panose="020B0004020202020204" pitchFamily="34" charset="0"/>
              </a:rPr>
              <a:t>March</a:t>
            </a:r>
          </a:p>
        </p:txBody>
      </p:sp>
      <p:sp>
        <p:nvSpPr>
          <p:cNvPr id="8" name="TextBox 7">
            <a:extLst>
              <a:ext uri="{FF2B5EF4-FFF2-40B4-BE49-F238E27FC236}">
                <a16:creationId xmlns:a16="http://schemas.microsoft.com/office/drawing/2014/main" id="{2C0E0017-DB7B-F5D7-78C5-A931E3E3547B}"/>
              </a:ext>
            </a:extLst>
          </p:cNvPr>
          <p:cNvSpPr txBox="1"/>
          <p:nvPr/>
        </p:nvSpPr>
        <p:spPr>
          <a:xfrm>
            <a:off x="1633491" y="1939074"/>
            <a:ext cx="1019106" cy="1200329"/>
          </a:xfrm>
          <a:prstGeom prst="rect">
            <a:avLst/>
          </a:prstGeom>
          <a:noFill/>
        </p:spPr>
        <p:txBody>
          <a:bodyPr wrap="square" rtlCol="0">
            <a:spAutoFit/>
          </a:bodyPr>
          <a:lstStyle/>
          <a:p>
            <a:pPr algn="ctr"/>
            <a:r>
              <a:rPr lang="en-GB" b="1" dirty="0">
                <a:solidFill>
                  <a:schemeClr val="bg1"/>
                </a:solidFill>
                <a:latin typeface="Aptos" panose="020B0004020202020204" pitchFamily="34" charset="0"/>
              </a:rPr>
              <a:t>Branch</a:t>
            </a:r>
          </a:p>
          <a:p>
            <a:pPr algn="ctr"/>
            <a:r>
              <a:rPr lang="en-GB" b="1" dirty="0">
                <a:solidFill>
                  <a:schemeClr val="bg1"/>
                </a:solidFill>
                <a:latin typeface="Aptos" panose="020B0004020202020204" pitchFamily="34" charset="0"/>
              </a:rPr>
              <a:t>A</a:t>
            </a:r>
          </a:p>
          <a:p>
            <a:pPr algn="ctr"/>
            <a:endParaRPr lang="en-GB" b="1" dirty="0">
              <a:solidFill>
                <a:schemeClr val="bg1"/>
              </a:solidFill>
              <a:latin typeface="Aptos" panose="020B0004020202020204" pitchFamily="34" charset="0"/>
            </a:endParaRPr>
          </a:p>
          <a:p>
            <a:pPr algn="ctr"/>
            <a:r>
              <a:rPr lang="en-GB" b="1" dirty="0">
                <a:solidFill>
                  <a:schemeClr val="bg1"/>
                </a:solidFill>
                <a:latin typeface="Aptos" panose="020B0004020202020204" pitchFamily="34" charset="0"/>
              </a:rPr>
              <a:t>685</a:t>
            </a:r>
            <a:endParaRPr lang="en-NG" b="1" dirty="0">
              <a:solidFill>
                <a:schemeClr val="bg1"/>
              </a:solidFill>
              <a:latin typeface="Aptos" panose="020B0004020202020204" pitchFamily="34" charset="0"/>
            </a:endParaRPr>
          </a:p>
        </p:txBody>
      </p:sp>
      <p:sp>
        <p:nvSpPr>
          <p:cNvPr id="10" name="TextBox 9">
            <a:extLst>
              <a:ext uri="{FF2B5EF4-FFF2-40B4-BE49-F238E27FC236}">
                <a16:creationId xmlns:a16="http://schemas.microsoft.com/office/drawing/2014/main" id="{B55E4E72-84D5-04F5-DAE0-8A4A24899D3B}"/>
              </a:ext>
            </a:extLst>
          </p:cNvPr>
          <p:cNvSpPr txBox="1"/>
          <p:nvPr/>
        </p:nvSpPr>
        <p:spPr>
          <a:xfrm>
            <a:off x="4190261" y="3230975"/>
            <a:ext cx="1162975" cy="954107"/>
          </a:xfrm>
          <a:prstGeom prst="rect">
            <a:avLst/>
          </a:prstGeom>
          <a:noFill/>
        </p:spPr>
        <p:txBody>
          <a:bodyPr wrap="square" rtlCol="0">
            <a:spAutoFit/>
          </a:bodyPr>
          <a:lstStyle/>
          <a:p>
            <a:r>
              <a:rPr lang="en-GB" sz="2800" b="1" dirty="0">
                <a:solidFill>
                  <a:schemeClr val="bg1"/>
                </a:solidFill>
                <a:latin typeface="Aptos" panose="020B0004020202020204" pitchFamily="34" charset="0"/>
              </a:rPr>
              <a:t>1965</a:t>
            </a:r>
          </a:p>
          <a:p>
            <a:r>
              <a:rPr lang="en-GB" sz="2800" b="1" dirty="0">
                <a:solidFill>
                  <a:schemeClr val="bg1"/>
                </a:solidFill>
                <a:latin typeface="Aptos" panose="020B0004020202020204" pitchFamily="34" charset="0"/>
              </a:rPr>
              <a:t>units</a:t>
            </a:r>
            <a:endParaRPr lang="en-NG" sz="2800" b="1" dirty="0">
              <a:solidFill>
                <a:schemeClr val="bg1"/>
              </a:solidFill>
              <a:latin typeface="Aptos" panose="020B0004020202020204" pitchFamily="34" charset="0"/>
            </a:endParaRPr>
          </a:p>
        </p:txBody>
      </p:sp>
      <p:sp>
        <p:nvSpPr>
          <p:cNvPr id="14" name="TextBox 13">
            <a:extLst>
              <a:ext uri="{FF2B5EF4-FFF2-40B4-BE49-F238E27FC236}">
                <a16:creationId xmlns:a16="http://schemas.microsoft.com/office/drawing/2014/main" id="{188D7B52-672C-2665-CB11-C96CAE269159}"/>
              </a:ext>
            </a:extLst>
          </p:cNvPr>
          <p:cNvSpPr txBox="1"/>
          <p:nvPr/>
        </p:nvSpPr>
        <p:spPr>
          <a:xfrm>
            <a:off x="6238066" y="5211314"/>
            <a:ext cx="1531593" cy="523220"/>
          </a:xfrm>
          <a:prstGeom prst="rect">
            <a:avLst/>
          </a:prstGeom>
          <a:noFill/>
        </p:spPr>
        <p:txBody>
          <a:bodyPr wrap="square" rtlCol="0">
            <a:spAutoFit/>
          </a:bodyPr>
          <a:lstStyle/>
          <a:p>
            <a:r>
              <a:rPr lang="en-GB" sz="2800" b="1" dirty="0">
                <a:solidFill>
                  <a:schemeClr val="bg1"/>
                </a:solidFill>
              </a:rPr>
              <a:t>5,537.71</a:t>
            </a:r>
            <a:endParaRPr lang="en-NG" sz="2800" b="1" dirty="0">
              <a:solidFill>
                <a:schemeClr val="bg1"/>
              </a:solidFill>
            </a:endParaRPr>
          </a:p>
        </p:txBody>
      </p:sp>
      <p:grpSp>
        <p:nvGrpSpPr>
          <p:cNvPr id="18" name="Group 17">
            <a:extLst>
              <a:ext uri="{FF2B5EF4-FFF2-40B4-BE49-F238E27FC236}">
                <a16:creationId xmlns:a16="http://schemas.microsoft.com/office/drawing/2014/main" id="{97354068-DB24-E72F-D215-1D24BB6625F1}"/>
              </a:ext>
            </a:extLst>
          </p:cNvPr>
          <p:cNvGrpSpPr/>
          <p:nvPr/>
        </p:nvGrpSpPr>
        <p:grpSpPr>
          <a:xfrm>
            <a:off x="3199818" y="1437550"/>
            <a:ext cx="6076495" cy="3872246"/>
            <a:chOff x="2686294" y="1124093"/>
            <a:chExt cx="6076495" cy="3872246"/>
          </a:xfrm>
        </p:grpSpPr>
        <p:sp>
          <p:nvSpPr>
            <p:cNvPr id="4" name="Oval 3">
              <a:extLst>
                <a:ext uri="{FF2B5EF4-FFF2-40B4-BE49-F238E27FC236}">
                  <a16:creationId xmlns:a16="http://schemas.microsoft.com/office/drawing/2014/main" id="{169F0194-1F82-C1DB-1B18-CE639D404DAC}"/>
                </a:ext>
              </a:extLst>
            </p:cNvPr>
            <p:cNvSpPr/>
            <p:nvPr/>
          </p:nvSpPr>
          <p:spPr>
            <a:xfrm>
              <a:off x="4129804" y="1497441"/>
              <a:ext cx="3283923" cy="32839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1" name="Oval 10">
              <a:extLst>
                <a:ext uri="{FF2B5EF4-FFF2-40B4-BE49-F238E27FC236}">
                  <a16:creationId xmlns:a16="http://schemas.microsoft.com/office/drawing/2014/main" id="{A3B11007-0F73-99CF-2759-93BDC2B9C163}"/>
                </a:ext>
              </a:extLst>
            </p:cNvPr>
            <p:cNvSpPr/>
            <p:nvPr/>
          </p:nvSpPr>
          <p:spPr>
            <a:xfrm>
              <a:off x="2686294" y="1124093"/>
              <a:ext cx="2121319" cy="21213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Oval 14">
              <a:extLst>
                <a:ext uri="{FF2B5EF4-FFF2-40B4-BE49-F238E27FC236}">
                  <a16:creationId xmlns:a16="http://schemas.microsoft.com/office/drawing/2014/main" id="{128B8F56-171A-3E28-E436-DB5B8CBA7521}"/>
                </a:ext>
              </a:extLst>
            </p:cNvPr>
            <p:cNvSpPr/>
            <p:nvPr/>
          </p:nvSpPr>
          <p:spPr>
            <a:xfrm>
              <a:off x="6641470" y="2875020"/>
              <a:ext cx="2121319" cy="21213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DF85F5FB-C0E9-D3C2-5370-CE1588E7F72C}"/>
                </a:ext>
              </a:extLst>
            </p:cNvPr>
            <p:cNvSpPr txBox="1"/>
            <p:nvPr/>
          </p:nvSpPr>
          <p:spPr>
            <a:xfrm>
              <a:off x="2899337" y="1674678"/>
              <a:ext cx="1503585" cy="1020151"/>
            </a:xfrm>
            <a:prstGeom prst="rect">
              <a:avLst/>
            </a:prstGeom>
            <a:noFill/>
          </p:spPr>
          <p:txBody>
            <a:bodyPr wrap="square" rtlCol="0">
              <a:spAutoFit/>
            </a:bodyPr>
            <a:lstStyle/>
            <a:p>
              <a:pPr algn="ctr">
                <a:lnSpc>
                  <a:spcPct val="70000"/>
                </a:lnSpc>
              </a:pPr>
              <a:r>
                <a:rPr lang="en-GB" sz="2800" b="1" dirty="0">
                  <a:latin typeface="Aptos" panose="020B0004020202020204" pitchFamily="34" charset="0"/>
                </a:rPr>
                <a:t>Highest </a:t>
              </a:r>
            </a:p>
            <a:p>
              <a:pPr algn="ctr">
                <a:lnSpc>
                  <a:spcPct val="70000"/>
                </a:lnSpc>
              </a:pPr>
              <a:r>
                <a:rPr lang="en-GB" sz="2800" b="1" dirty="0">
                  <a:latin typeface="Aptos" panose="020B0004020202020204" pitchFamily="34" charset="0"/>
                </a:rPr>
                <a:t>Selling </a:t>
              </a:r>
            </a:p>
            <a:p>
              <a:pPr algn="ctr">
                <a:lnSpc>
                  <a:spcPct val="70000"/>
                </a:lnSpc>
              </a:pPr>
              <a:r>
                <a:rPr lang="en-GB" sz="2800" b="1" dirty="0">
                  <a:latin typeface="Aptos" panose="020B0004020202020204" pitchFamily="34" charset="0"/>
                </a:rPr>
                <a:t>Item</a:t>
              </a:r>
              <a:endParaRPr lang="en-NG" sz="2800" dirty="0"/>
            </a:p>
          </p:txBody>
        </p:sp>
        <p:sp>
          <p:nvSpPr>
            <p:cNvPr id="16" name="TextBox 15">
              <a:extLst>
                <a:ext uri="{FF2B5EF4-FFF2-40B4-BE49-F238E27FC236}">
                  <a16:creationId xmlns:a16="http://schemas.microsoft.com/office/drawing/2014/main" id="{63AE7AB2-21CF-5689-37DF-DE35930CCD19}"/>
                </a:ext>
              </a:extLst>
            </p:cNvPr>
            <p:cNvSpPr txBox="1"/>
            <p:nvPr/>
          </p:nvSpPr>
          <p:spPr>
            <a:xfrm>
              <a:off x="4480471" y="2258938"/>
              <a:ext cx="2343297" cy="1676741"/>
            </a:xfrm>
            <a:prstGeom prst="rect">
              <a:avLst/>
            </a:prstGeom>
            <a:noFill/>
          </p:spPr>
          <p:txBody>
            <a:bodyPr wrap="square" rtlCol="0">
              <a:spAutoFit/>
            </a:bodyPr>
            <a:lstStyle/>
            <a:p>
              <a:pPr algn="ctr">
                <a:lnSpc>
                  <a:spcPct val="70000"/>
                </a:lnSpc>
              </a:pPr>
              <a:r>
                <a:rPr lang="en-GB" sz="4800" b="1" dirty="0">
                  <a:solidFill>
                    <a:schemeClr val="bg1"/>
                  </a:solidFill>
                </a:rPr>
                <a:t>Home</a:t>
              </a:r>
            </a:p>
            <a:p>
              <a:pPr algn="ctr">
                <a:lnSpc>
                  <a:spcPct val="70000"/>
                </a:lnSpc>
              </a:pPr>
              <a:r>
                <a:rPr lang="en-GB" sz="4800" b="1" dirty="0">
                  <a:solidFill>
                    <a:schemeClr val="bg1"/>
                  </a:solidFill>
                </a:rPr>
                <a:t>&amp;</a:t>
              </a:r>
            </a:p>
            <a:p>
              <a:pPr algn="ctr">
                <a:lnSpc>
                  <a:spcPct val="70000"/>
                </a:lnSpc>
              </a:pPr>
              <a:r>
                <a:rPr lang="en-GB" sz="4800" b="1" dirty="0">
                  <a:solidFill>
                    <a:schemeClr val="bg1"/>
                  </a:solidFill>
                </a:rPr>
                <a:t>Lifestyle</a:t>
              </a:r>
              <a:endParaRPr lang="en-NG" sz="4800" b="1" dirty="0">
                <a:solidFill>
                  <a:schemeClr val="bg1"/>
                </a:solidFill>
              </a:endParaRPr>
            </a:p>
          </p:txBody>
        </p:sp>
        <p:sp>
          <p:nvSpPr>
            <p:cNvPr id="17" name="TextBox 16">
              <a:extLst>
                <a:ext uri="{FF2B5EF4-FFF2-40B4-BE49-F238E27FC236}">
                  <a16:creationId xmlns:a16="http://schemas.microsoft.com/office/drawing/2014/main" id="{2998A015-0931-4C1E-347A-9D02BC0E46A7}"/>
                </a:ext>
              </a:extLst>
            </p:cNvPr>
            <p:cNvSpPr txBox="1"/>
            <p:nvPr/>
          </p:nvSpPr>
          <p:spPr>
            <a:xfrm>
              <a:off x="7093258" y="3533710"/>
              <a:ext cx="1091954" cy="803938"/>
            </a:xfrm>
            <a:prstGeom prst="rect">
              <a:avLst/>
            </a:prstGeom>
            <a:noFill/>
          </p:spPr>
          <p:txBody>
            <a:bodyPr wrap="square" rtlCol="0">
              <a:spAutoFit/>
            </a:bodyPr>
            <a:lstStyle/>
            <a:p>
              <a:pPr algn="ctr">
                <a:lnSpc>
                  <a:spcPct val="70000"/>
                </a:lnSpc>
              </a:pPr>
              <a:r>
                <a:rPr lang="en-GB" sz="3200" b="1" dirty="0"/>
                <a:t>364</a:t>
              </a:r>
            </a:p>
            <a:p>
              <a:pPr algn="ctr">
                <a:lnSpc>
                  <a:spcPct val="70000"/>
                </a:lnSpc>
              </a:pPr>
              <a:r>
                <a:rPr lang="en-GB" sz="3200" b="1" dirty="0"/>
                <a:t>units</a:t>
              </a:r>
              <a:endParaRPr lang="en-NG" sz="3200" b="1" dirty="0"/>
            </a:p>
          </p:txBody>
        </p:sp>
      </p:grpSp>
      <p:sp>
        <p:nvSpPr>
          <p:cNvPr id="12" name="TextBox 11">
            <a:extLst>
              <a:ext uri="{FF2B5EF4-FFF2-40B4-BE49-F238E27FC236}">
                <a16:creationId xmlns:a16="http://schemas.microsoft.com/office/drawing/2014/main" id="{C5636CCD-FDA1-6CF1-77D9-587323A92ADB}"/>
              </a:ext>
            </a:extLst>
          </p:cNvPr>
          <p:cNvSpPr txBox="1"/>
          <p:nvPr/>
        </p:nvSpPr>
        <p:spPr>
          <a:xfrm>
            <a:off x="945713" y="5676356"/>
            <a:ext cx="2065747" cy="369332"/>
          </a:xfrm>
          <a:prstGeom prst="rect">
            <a:avLst/>
          </a:prstGeom>
          <a:noFill/>
        </p:spPr>
        <p:txBody>
          <a:bodyPr wrap="square" rtlCol="0">
            <a:spAutoFit/>
          </a:bodyPr>
          <a:lstStyle/>
          <a:p>
            <a:r>
              <a:rPr lang="en-GB" b="1" dirty="0">
                <a:latin typeface="Aptos" panose="020B0004020202020204" pitchFamily="34" charset="0"/>
              </a:rPr>
              <a:t>Branch A (Yangon)</a:t>
            </a:r>
            <a:endParaRPr lang="en-NG" b="1" dirty="0"/>
          </a:p>
        </p:txBody>
      </p:sp>
      <p:grpSp>
        <p:nvGrpSpPr>
          <p:cNvPr id="32" name="Group 31">
            <a:extLst>
              <a:ext uri="{FF2B5EF4-FFF2-40B4-BE49-F238E27FC236}">
                <a16:creationId xmlns:a16="http://schemas.microsoft.com/office/drawing/2014/main" id="{1A3E369D-EF2B-FC43-0006-D3F68B4A12AE}"/>
              </a:ext>
            </a:extLst>
          </p:cNvPr>
          <p:cNvGrpSpPr/>
          <p:nvPr/>
        </p:nvGrpSpPr>
        <p:grpSpPr>
          <a:xfrm>
            <a:off x="419261" y="6006529"/>
            <a:ext cx="2938508" cy="685425"/>
            <a:chOff x="419261" y="6006529"/>
            <a:chExt cx="2938508" cy="685425"/>
          </a:xfrm>
        </p:grpSpPr>
        <p:sp>
          <p:nvSpPr>
            <p:cNvPr id="20" name="Rectangle 19">
              <a:extLst>
                <a:ext uri="{FF2B5EF4-FFF2-40B4-BE49-F238E27FC236}">
                  <a16:creationId xmlns:a16="http://schemas.microsoft.com/office/drawing/2014/main" id="{77256A8D-3606-0892-EF84-963DDE43F1F6}"/>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9" name="Rectangle 18">
              <a:extLst>
                <a:ext uri="{FF2B5EF4-FFF2-40B4-BE49-F238E27FC236}">
                  <a16:creationId xmlns:a16="http://schemas.microsoft.com/office/drawing/2014/main" id="{85CD90B5-6954-EF3B-AE5E-584B325B622B}"/>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sp>
        <p:nvSpPr>
          <p:cNvPr id="13" name="TextBox 12">
            <a:extLst>
              <a:ext uri="{FF2B5EF4-FFF2-40B4-BE49-F238E27FC236}">
                <a16:creationId xmlns:a16="http://schemas.microsoft.com/office/drawing/2014/main" id="{3EABA092-60A6-14AD-A858-484BD67A271D}"/>
              </a:ext>
            </a:extLst>
          </p:cNvPr>
          <p:cNvSpPr txBox="1"/>
          <p:nvPr/>
        </p:nvSpPr>
        <p:spPr>
          <a:xfrm>
            <a:off x="4927800" y="5693748"/>
            <a:ext cx="2339066" cy="369332"/>
          </a:xfrm>
          <a:prstGeom prst="rect">
            <a:avLst/>
          </a:prstGeom>
          <a:noFill/>
        </p:spPr>
        <p:txBody>
          <a:bodyPr wrap="square" rtlCol="0">
            <a:spAutoFit/>
          </a:bodyPr>
          <a:lstStyle/>
          <a:p>
            <a:r>
              <a:rPr lang="en-GB" b="1" dirty="0">
                <a:latin typeface="Aptos" panose="020B0004020202020204" pitchFamily="34" charset="0"/>
              </a:rPr>
              <a:t>Branch B (Mandalay)</a:t>
            </a:r>
            <a:endParaRPr lang="en-NG" b="1" dirty="0"/>
          </a:p>
        </p:txBody>
      </p:sp>
      <p:sp>
        <p:nvSpPr>
          <p:cNvPr id="28" name="TextBox 27">
            <a:extLst>
              <a:ext uri="{FF2B5EF4-FFF2-40B4-BE49-F238E27FC236}">
                <a16:creationId xmlns:a16="http://schemas.microsoft.com/office/drawing/2014/main" id="{280E1B9E-6021-433A-4AE5-D0A6B235F9D0}"/>
              </a:ext>
            </a:extLst>
          </p:cNvPr>
          <p:cNvSpPr txBox="1"/>
          <p:nvPr/>
        </p:nvSpPr>
        <p:spPr>
          <a:xfrm>
            <a:off x="9232709" y="5676356"/>
            <a:ext cx="2336467" cy="369332"/>
          </a:xfrm>
          <a:prstGeom prst="rect">
            <a:avLst/>
          </a:prstGeom>
          <a:noFill/>
        </p:spPr>
        <p:txBody>
          <a:bodyPr wrap="square" rtlCol="0">
            <a:spAutoFit/>
          </a:bodyPr>
          <a:lstStyle/>
          <a:p>
            <a:r>
              <a:rPr lang="en-GB" b="1" dirty="0"/>
              <a:t>Branch C (Naypyitaw)</a:t>
            </a:r>
            <a:endParaRPr lang="en-NG" b="1" dirty="0"/>
          </a:p>
        </p:txBody>
      </p:sp>
      <p:grpSp>
        <p:nvGrpSpPr>
          <p:cNvPr id="33" name="Group 32">
            <a:extLst>
              <a:ext uri="{FF2B5EF4-FFF2-40B4-BE49-F238E27FC236}">
                <a16:creationId xmlns:a16="http://schemas.microsoft.com/office/drawing/2014/main" id="{9F9DD726-B6D8-14E7-94A2-CA3E04AF4BCE}"/>
              </a:ext>
            </a:extLst>
          </p:cNvPr>
          <p:cNvGrpSpPr/>
          <p:nvPr/>
        </p:nvGrpSpPr>
        <p:grpSpPr>
          <a:xfrm>
            <a:off x="4670822" y="6024750"/>
            <a:ext cx="2938508" cy="685425"/>
            <a:chOff x="419261" y="6006529"/>
            <a:chExt cx="2938508" cy="685425"/>
          </a:xfrm>
        </p:grpSpPr>
        <p:sp>
          <p:nvSpPr>
            <p:cNvPr id="34" name="Rectangle 33">
              <a:extLst>
                <a:ext uri="{FF2B5EF4-FFF2-40B4-BE49-F238E27FC236}">
                  <a16:creationId xmlns:a16="http://schemas.microsoft.com/office/drawing/2014/main" id="{90D69A20-A2D7-26A8-14B5-C40FD01A9495}"/>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5" name="Rectangle 34">
              <a:extLst>
                <a:ext uri="{FF2B5EF4-FFF2-40B4-BE49-F238E27FC236}">
                  <a16:creationId xmlns:a16="http://schemas.microsoft.com/office/drawing/2014/main" id="{6AE7F249-20EB-9304-AD4A-D3F3C5072BF7}"/>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grpSp>
        <p:nvGrpSpPr>
          <p:cNvPr id="36" name="Group 35">
            <a:extLst>
              <a:ext uri="{FF2B5EF4-FFF2-40B4-BE49-F238E27FC236}">
                <a16:creationId xmlns:a16="http://schemas.microsoft.com/office/drawing/2014/main" id="{D0D6A034-1D01-DA85-EE48-D34C1E31D7A2}"/>
              </a:ext>
            </a:extLst>
          </p:cNvPr>
          <p:cNvGrpSpPr/>
          <p:nvPr/>
        </p:nvGrpSpPr>
        <p:grpSpPr>
          <a:xfrm>
            <a:off x="8834231" y="6001950"/>
            <a:ext cx="2938508" cy="685425"/>
            <a:chOff x="419261" y="6006529"/>
            <a:chExt cx="2938508" cy="685425"/>
          </a:xfrm>
        </p:grpSpPr>
        <p:sp>
          <p:nvSpPr>
            <p:cNvPr id="37" name="Rectangle 36">
              <a:extLst>
                <a:ext uri="{FF2B5EF4-FFF2-40B4-BE49-F238E27FC236}">
                  <a16:creationId xmlns:a16="http://schemas.microsoft.com/office/drawing/2014/main" id="{12AA6C53-0614-4B90-08B7-3040322FD7C1}"/>
                </a:ext>
              </a:extLst>
            </p:cNvPr>
            <p:cNvSpPr/>
            <p:nvPr/>
          </p:nvSpPr>
          <p:spPr>
            <a:xfrm>
              <a:off x="419261" y="6374633"/>
              <a:ext cx="2938508" cy="31732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8" name="Rectangle 37">
              <a:extLst>
                <a:ext uri="{FF2B5EF4-FFF2-40B4-BE49-F238E27FC236}">
                  <a16:creationId xmlns:a16="http://schemas.microsoft.com/office/drawing/2014/main" id="{4F5251C5-724C-ECE2-DC3A-77DDA033BC07}"/>
                </a:ext>
              </a:extLst>
            </p:cNvPr>
            <p:cNvSpPr/>
            <p:nvPr/>
          </p:nvSpPr>
          <p:spPr>
            <a:xfrm>
              <a:off x="419261" y="6006529"/>
              <a:ext cx="2938508" cy="3813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sp>
        <p:nvSpPr>
          <p:cNvPr id="39" name="TextBox 38">
            <a:extLst>
              <a:ext uri="{FF2B5EF4-FFF2-40B4-BE49-F238E27FC236}">
                <a16:creationId xmlns:a16="http://schemas.microsoft.com/office/drawing/2014/main" id="{45A85013-B2BB-6FF9-8A8C-A8752CDEB44B}"/>
              </a:ext>
            </a:extLst>
          </p:cNvPr>
          <p:cNvSpPr txBox="1"/>
          <p:nvPr/>
        </p:nvSpPr>
        <p:spPr>
          <a:xfrm>
            <a:off x="560025" y="6024750"/>
            <a:ext cx="2724713" cy="369332"/>
          </a:xfrm>
          <a:prstGeom prst="rect">
            <a:avLst/>
          </a:prstGeom>
          <a:noFill/>
        </p:spPr>
        <p:txBody>
          <a:bodyPr wrap="square" rtlCol="0">
            <a:spAutoFit/>
          </a:bodyPr>
          <a:lstStyle/>
          <a:p>
            <a:pPr algn="ctr"/>
            <a:r>
              <a:rPr lang="en-GB" b="1" dirty="0">
                <a:solidFill>
                  <a:schemeClr val="bg1"/>
                </a:solidFill>
              </a:rPr>
              <a:t>Sports &amp; Travel</a:t>
            </a:r>
            <a:endParaRPr lang="en-NG" b="1" dirty="0">
              <a:solidFill>
                <a:schemeClr val="bg1"/>
              </a:solidFill>
            </a:endParaRPr>
          </a:p>
        </p:txBody>
      </p:sp>
      <p:sp>
        <p:nvSpPr>
          <p:cNvPr id="40" name="TextBox 39">
            <a:extLst>
              <a:ext uri="{FF2B5EF4-FFF2-40B4-BE49-F238E27FC236}">
                <a16:creationId xmlns:a16="http://schemas.microsoft.com/office/drawing/2014/main" id="{BFAF8B3B-AEC9-6836-04A5-EF983614401D}"/>
              </a:ext>
            </a:extLst>
          </p:cNvPr>
          <p:cNvSpPr txBox="1"/>
          <p:nvPr/>
        </p:nvSpPr>
        <p:spPr>
          <a:xfrm>
            <a:off x="870377" y="6383314"/>
            <a:ext cx="2104007" cy="338554"/>
          </a:xfrm>
          <a:prstGeom prst="rect">
            <a:avLst/>
          </a:prstGeom>
          <a:noFill/>
        </p:spPr>
        <p:txBody>
          <a:bodyPr wrap="square" rtlCol="0">
            <a:spAutoFit/>
          </a:bodyPr>
          <a:lstStyle/>
          <a:p>
            <a:pPr algn="ctr"/>
            <a:r>
              <a:rPr lang="en-GB" sz="1600" b="1" dirty="0"/>
              <a:t>139 Units</a:t>
            </a:r>
            <a:endParaRPr lang="en-NG" sz="1600" b="1" dirty="0"/>
          </a:p>
        </p:txBody>
      </p:sp>
      <p:sp>
        <p:nvSpPr>
          <p:cNvPr id="41" name="TextBox 40">
            <a:extLst>
              <a:ext uri="{FF2B5EF4-FFF2-40B4-BE49-F238E27FC236}">
                <a16:creationId xmlns:a16="http://schemas.microsoft.com/office/drawing/2014/main" id="{F5253C70-209A-FCDD-A697-2AC147687AB5}"/>
              </a:ext>
            </a:extLst>
          </p:cNvPr>
          <p:cNvSpPr txBox="1"/>
          <p:nvPr/>
        </p:nvSpPr>
        <p:spPr>
          <a:xfrm>
            <a:off x="4916446" y="6071800"/>
            <a:ext cx="2443142" cy="369332"/>
          </a:xfrm>
          <a:prstGeom prst="rect">
            <a:avLst/>
          </a:prstGeom>
          <a:noFill/>
        </p:spPr>
        <p:txBody>
          <a:bodyPr wrap="square" rtlCol="0">
            <a:spAutoFit/>
          </a:bodyPr>
          <a:lstStyle/>
          <a:p>
            <a:pPr algn="ctr"/>
            <a:r>
              <a:rPr lang="en-GB" b="1" dirty="0">
                <a:solidFill>
                  <a:schemeClr val="bg1"/>
                </a:solidFill>
              </a:rPr>
              <a:t>Home &amp; Lifestyle</a:t>
            </a:r>
            <a:endParaRPr lang="en-NG" b="1" dirty="0">
              <a:solidFill>
                <a:schemeClr val="bg1"/>
              </a:solidFill>
            </a:endParaRPr>
          </a:p>
        </p:txBody>
      </p:sp>
      <p:sp>
        <p:nvSpPr>
          <p:cNvPr id="42" name="TextBox 41">
            <a:extLst>
              <a:ext uri="{FF2B5EF4-FFF2-40B4-BE49-F238E27FC236}">
                <a16:creationId xmlns:a16="http://schemas.microsoft.com/office/drawing/2014/main" id="{6BACE3E0-1B55-6A9C-5D65-1E65E465DA2B}"/>
              </a:ext>
            </a:extLst>
          </p:cNvPr>
          <p:cNvSpPr txBox="1"/>
          <p:nvPr/>
        </p:nvSpPr>
        <p:spPr>
          <a:xfrm>
            <a:off x="5072207" y="6416226"/>
            <a:ext cx="2299316" cy="338554"/>
          </a:xfrm>
          <a:prstGeom prst="rect">
            <a:avLst/>
          </a:prstGeom>
          <a:noFill/>
        </p:spPr>
        <p:txBody>
          <a:bodyPr wrap="square" rtlCol="0">
            <a:spAutoFit/>
          </a:bodyPr>
          <a:lstStyle/>
          <a:p>
            <a:pPr algn="ctr"/>
            <a:r>
              <a:rPr lang="en-GB" sz="1600" b="1" dirty="0"/>
              <a:t>139 Units</a:t>
            </a:r>
            <a:endParaRPr lang="en-NG" sz="1600" b="1" dirty="0"/>
          </a:p>
        </p:txBody>
      </p:sp>
      <p:sp>
        <p:nvSpPr>
          <p:cNvPr id="43" name="TextBox 42">
            <a:extLst>
              <a:ext uri="{FF2B5EF4-FFF2-40B4-BE49-F238E27FC236}">
                <a16:creationId xmlns:a16="http://schemas.microsoft.com/office/drawing/2014/main" id="{8B0DEB71-8520-68DC-95ED-6E2CD97A8701}"/>
              </a:ext>
            </a:extLst>
          </p:cNvPr>
          <p:cNvSpPr txBox="1"/>
          <p:nvPr/>
        </p:nvSpPr>
        <p:spPr>
          <a:xfrm>
            <a:off x="9011620" y="6046894"/>
            <a:ext cx="2674406" cy="369332"/>
          </a:xfrm>
          <a:prstGeom prst="rect">
            <a:avLst/>
          </a:prstGeom>
          <a:noFill/>
        </p:spPr>
        <p:txBody>
          <a:bodyPr wrap="square" rtlCol="0">
            <a:spAutoFit/>
          </a:bodyPr>
          <a:lstStyle/>
          <a:p>
            <a:pPr algn="ctr"/>
            <a:r>
              <a:rPr lang="en-GB" b="1" dirty="0">
                <a:solidFill>
                  <a:schemeClr val="bg1"/>
                </a:solidFill>
              </a:rPr>
              <a:t>Electronic Accessories</a:t>
            </a:r>
            <a:endParaRPr lang="en-NG" b="1" dirty="0">
              <a:solidFill>
                <a:schemeClr val="bg1"/>
              </a:solidFill>
            </a:endParaRPr>
          </a:p>
        </p:txBody>
      </p:sp>
      <p:sp>
        <p:nvSpPr>
          <p:cNvPr id="44" name="TextBox 43">
            <a:extLst>
              <a:ext uri="{FF2B5EF4-FFF2-40B4-BE49-F238E27FC236}">
                <a16:creationId xmlns:a16="http://schemas.microsoft.com/office/drawing/2014/main" id="{8522EF0D-6757-5C9C-A919-BB33AA667B25}"/>
              </a:ext>
            </a:extLst>
          </p:cNvPr>
          <p:cNvSpPr txBox="1"/>
          <p:nvPr/>
        </p:nvSpPr>
        <p:spPr>
          <a:xfrm>
            <a:off x="9469346" y="6380292"/>
            <a:ext cx="1784411" cy="338554"/>
          </a:xfrm>
          <a:prstGeom prst="rect">
            <a:avLst/>
          </a:prstGeom>
          <a:noFill/>
        </p:spPr>
        <p:txBody>
          <a:bodyPr wrap="square" rtlCol="0">
            <a:spAutoFit/>
          </a:bodyPr>
          <a:lstStyle/>
          <a:p>
            <a:pPr algn="ctr"/>
            <a:r>
              <a:rPr lang="en-GB" sz="1600" b="1" dirty="0"/>
              <a:t>130 Units</a:t>
            </a:r>
            <a:endParaRPr lang="en-NG" sz="1600" b="1" dirty="0"/>
          </a:p>
        </p:txBody>
      </p:sp>
    </p:spTree>
    <p:extLst>
      <p:ext uri="{BB962C8B-B14F-4D97-AF65-F5344CB8AC3E}">
        <p14:creationId xmlns:p14="http://schemas.microsoft.com/office/powerpoint/2010/main" val="341229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1660124" y="355106"/>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3382391" y="901859"/>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S</a:t>
            </a:r>
            <a:r>
              <a:rPr lang="en-GB" sz="8000" dirty="0">
                <a:latin typeface="Aptos" panose="020B0004020202020204" pitchFamily="34" charset="0"/>
              </a:rPr>
              <a:t>ummary</a:t>
            </a:r>
            <a:endParaRPr lang="en-NG" sz="8000" dirty="0">
              <a:latin typeface="Aptos" panose="020B0004020202020204" pitchFamily="34" charset="0"/>
            </a:endParaRPr>
          </a:p>
        </p:txBody>
      </p:sp>
      <p:sp>
        <p:nvSpPr>
          <p:cNvPr id="4" name="TextBox 3">
            <a:extLst>
              <a:ext uri="{FF2B5EF4-FFF2-40B4-BE49-F238E27FC236}">
                <a16:creationId xmlns:a16="http://schemas.microsoft.com/office/drawing/2014/main" id="{2C5CE92D-6C7B-6FEB-837F-4368159E15E3}"/>
              </a:ext>
            </a:extLst>
          </p:cNvPr>
          <p:cNvSpPr txBox="1"/>
          <p:nvPr/>
        </p:nvSpPr>
        <p:spPr>
          <a:xfrm>
            <a:off x="4077069" y="2050742"/>
            <a:ext cx="6454807" cy="384720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lumMod val="50000"/>
                  </a:schemeClr>
                </a:solidFill>
                <a:latin typeface="Aptos" panose="020B0004020202020204" pitchFamily="34" charset="0"/>
              </a:rPr>
              <a:t>From</a:t>
            </a:r>
            <a:r>
              <a:rPr lang="en-GB" sz="1800" b="0" i="0" u="none" strike="noStrike" baseline="0" dirty="0">
                <a:solidFill>
                  <a:schemeClr val="bg1">
                    <a:lumMod val="50000"/>
                  </a:schemeClr>
                </a:solidFill>
                <a:latin typeface="Aptos" panose="020B0004020202020204" pitchFamily="34" charset="0"/>
              </a:rPr>
              <a:t> the analysis, it was interesting to note that men spent the most on health and beauty – this may be because gym products and medication is also shelved under this label, however, that was not expected at all.</a:t>
            </a:r>
          </a:p>
          <a:p>
            <a:endParaRPr lang="en-GB" sz="1800" b="0" i="0" u="none" strike="noStrike" baseline="0" dirty="0">
              <a:solidFill>
                <a:schemeClr val="bg1">
                  <a:lumMod val="50000"/>
                </a:schemeClr>
              </a:solidFill>
              <a:latin typeface="Aptos" panose="020B0004020202020204" pitchFamily="34" charset="0"/>
            </a:endParaRPr>
          </a:p>
          <a:p>
            <a:pPr marL="285750" indent="-285750">
              <a:buFont typeface="Arial" panose="020B0604020202020204" pitchFamily="34" charset="0"/>
              <a:buChar char="•"/>
            </a:pPr>
            <a:r>
              <a:rPr lang="en-GB" sz="1800" b="0" i="0" u="none" strike="noStrike" baseline="0" dirty="0">
                <a:solidFill>
                  <a:schemeClr val="bg1">
                    <a:lumMod val="50000"/>
                  </a:schemeClr>
                </a:solidFill>
                <a:latin typeface="Aptos" panose="020B0004020202020204" pitchFamily="34" charset="0"/>
              </a:rPr>
              <a:t>Also the most sold or most popular product line was the Electronic Accessories, it had the highest count of sales overall with its highest in Naypyitaw.</a:t>
            </a:r>
          </a:p>
          <a:p>
            <a:endParaRPr lang="en-GB" sz="2000" dirty="0">
              <a:solidFill>
                <a:schemeClr val="bg1">
                  <a:lumMod val="50000"/>
                </a:schemeClr>
              </a:solidFill>
              <a:latin typeface="Aptos" panose="020B0004020202020204" pitchFamily="34" charset="0"/>
            </a:endParaRPr>
          </a:p>
          <a:p>
            <a:pPr marL="285750" indent="-285750">
              <a:buFont typeface="Arial" panose="020B0604020202020204" pitchFamily="34" charset="0"/>
              <a:buChar char="•"/>
            </a:pPr>
            <a:r>
              <a:rPr lang="en-GB" sz="2000" dirty="0">
                <a:solidFill>
                  <a:schemeClr val="bg1">
                    <a:lumMod val="50000"/>
                  </a:schemeClr>
                </a:solidFill>
                <a:latin typeface="Aptos" panose="020B0004020202020204" pitchFamily="34" charset="0"/>
              </a:rPr>
              <a:t>They also want to know the most profitable store per month, business peak hour and if the introduction of membership cards has influenced purchases in any way.</a:t>
            </a:r>
          </a:p>
        </p:txBody>
      </p:sp>
    </p:spTree>
    <p:extLst>
      <p:ext uri="{BB962C8B-B14F-4D97-AF65-F5344CB8AC3E}">
        <p14:creationId xmlns:p14="http://schemas.microsoft.com/office/powerpoint/2010/main" val="2595599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355107" y="186430"/>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2059619" y="644406"/>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R</a:t>
            </a:r>
            <a:r>
              <a:rPr lang="en-GB" sz="8000" dirty="0">
                <a:latin typeface="Aptos" panose="020B0004020202020204" pitchFamily="34" charset="0"/>
              </a:rPr>
              <a:t>ecommendations</a:t>
            </a:r>
            <a:endParaRPr lang="en-NG" sz="8000" dirty="0">
              <a:latin typeface="Aptos" panose="020B0004020202020204" pitchFamily="34" charset="0"/>
            </a:endParaRPr>
          </a:p>
        </p:txBody>
      </p:sp>
      <p:sp>
        <p:nvSpPr>
          <p:cNvPr id="4" name="TextBox 3">
            <a:extLst>
              <a:ext uri="{FF2B5EF4-FFF2-40B4-BE49-F238E27FC236}">
                <a16:creationId xmlns:a16="http://schemas.microsoft.com/office/drawing/2014/main" id="{2C5CE92D-6C7B-6FEB-837F-4368159E15E3}"/>
              </a:ext>
            </a:extLst>
          </p:cNvPr>
          <p:cNvSpPr txBox="1"/>
          <p:nvPr/>
        </p:nvSpPr>
        <p:spPr>
          <a:xfrm>
            <a:off x="2689934" y="1811045"/>
            <a:ext cx="8049086" cy="4401205"/>
          </a:xfrm>
          <a:prstGeom prst="rect">
            <a:avLst/>
          </a:prstGeom>
          <a:noFill/>
        </p:spPr>
        <p:txBody>
          <a:bodyPr wrap="square" rtlCol="0">
            <a:spAutoFit/>
          </a:bodyPr>
          <a:lstStyle/>
          <a:p>
            <a:pPr marL="171450" indent="-171450">
              <a:buFont typeface="Arial" panose="020B0604020202020204" pitchFamily="34" charset="0"/>
              <a:buChar char="•"/>
            </a:pPr>
            <a:r>
              <a:rPr lang="en-GB" sz="2000" dirty="0">
                <a:solidFill>
                  <a:schemeClr val="bg1">
                    <a:lumMod val="50000"/>
                  </a:schemeClr>
                </a:solidFill>
                <a:latin typeface="Aptos" panose="020B0004020202020204" pitchFamily="34" charset="0"/>
              </a:rPr>
              <a:t>To</a:t>
            </a:r>
            <a:r>
              <a:rPr lang="en-GB" sz="2000" b="0" i="0" u="none" strike="noStrike" baseline="0" dirty="0">
                <a:solidFill>
                  <a:schemeClr val="bg1">
                    <a:lumMod val="50000"/>
                  </a:schemeClr>
                </a:solidFill>
                <a:latin typeface="Aptos" panose="020B0004020202020204" pitchFamily="34" charset="0"/>
              </a:rPr>
              <a:t> maximise profit, the superstore should ensure sufficient stock of electronic accessories.</a:t>
            </a:r>
          </a:p>
          <a:p>
            <a:endParaRPr lang="en-GB" sz="2000" b="0" i="0" u="none" strike="noStrike" baseline="0" dirty="0">
              <a:solidFill>
                <a:schemeClr val="bg1">
                  <a:lumMod val="50000"/>
                </a:schemeClr>
              </a:solidFill>
              <a:latin typeface="Aptos" panose="020B0004020202020204" pitchFamily="34" charset="0"/>
            </a:endParaRPr>
          </a:p>
          <a:p>
            <a:pPr marL="171450" indent="-171450">
              <a:buFont typeface="Arial" panose="020B0604020202020204" pitchFamily="34" charset="0"/>
              <a:buChar char="•"/>
            </a:pPr>
            <a:r>
              <a:rPr lang="en-GB" sz="2000" dirty="0">
                <a:solidFill>
                  <a:schemeClr val="bg1">
                    <a:lumMod val="50000"/>
                  </a:schemeClr>
                </a:solidFill>
                <a:latin typeface="Aptos" panose="020B0004020202020204" pitchFamily="34" charset="0"/>
              </a:rPr>
              <a:t>H</a:t>
            </a:r>
            <a:r>
              <a:rPr lang="en-GB" sz="2000" b="0" i="0" u="none" strike="noStrike" baseline="0" dirty="0">
                <a:solidFill>
                  <a:schemeClr val="bg1">
                    <a:lumMod val="50000"/>
                  </a:schemeClr>
                </a:solidFill>
                <a:latin typeface="Aptos" panose="020B0004020202020204" pitchFamily="34" charset="0"/>
              </a:rPr>
              <a:t>ealth and beauty-related adverts should be tailored to men, having observed that they spend more on procuring the products, while Fashion accessories should be targeted at women.</a:t>
            </a:r>
          </a:p>
          <a:p>
            <a:endParaRPr lang="en-GB" sz="2000" b="0" i="0" u="none" strike="noStrike" baseline="0" dirty="0">
              <a:solidFill>
                <a:schemeClr val="bg1">
                  <a:lumMod val="50000"/>
                </a:schemeClr>
              </a:solidFill>
              <a:latin typeface="Aptos" panose="020B0004020202020204" pitchFamily="34" charset="0"/>
            </a:endParaRPr>
          </a:p>
          <a:p>
            <a:pPr marL="171450" indent="-171450">
              <a:buFont typeface="Arial" panose="020B0604020202020204" pitchFamily="34" charset="0"/>
              <a:buChar char="•"/>
            </a:pPr>
            <a:r>
              <a:rPr lang="en-GB" sz="2000" dirty="0">
                <a:solidFill>
                  <a:schemeClr val="bg1">
                    <a:lumMod val="50000"/>
                  </a:schemeClr>
                </a:solidFill>
                <a:latin typeface="Aptos" panose="020B0004020202020204" pitchFamily="34" charset="0"/>
              </a:rPr>
              <a:t>The mall sees an influx of customers between 12 pm to 4 pm, however, 7pm is sacrosanct as that is the mall peak hour. While the earlier hours tend to have more women, 7pm tends to have more men. Display Ads across the mall should deliberately push adverts that will be of interest to each gender at their peak time, and additional staff should be available at those times to ensure smooth customer service while promoting customer satisfaction. </a:t>
            </a:r>
            <a:endParaRPr lang="en-GB" sz="2000" b="0" i="0" u="none" strike="noStrike" baseline="0" dirty="0">
              <a:solidFill>
                <a:schemeClr val="bg1">
                  <a:lumMod val="50000"/>
                </a:schemeClr>
              </a:solidFill>
              <a:latin typeface="Aptos" panose="020B0004020202020204" pitchFamily="34" charset="0"/>
            </a:endParaRPr>
          </a:p>
        </p:txBody>
      </p:sp>
    </p:spTree>
    <p:extLst>
      <p:ext uri="{BB962C8B-B14F-4D97-AF65-F5344CB8AC3E}">
        <p14:creationId xmlns:p14="http://schemas.microsoft.com/office/powerpoint/2010/main" val="20252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13441" y="-433675"/>
            <a:ext cx="2146932" cy="214693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TextBox 7">
            <a:extLst>
              <a:ext uri="{FF2B5EF4-FFF2-40B4-BE49-F238E27FC236}">
                <a16:creationId xmlns:a16="http://schemas.microsoft.com/office/drawing/2014/main" id="{2C0E0017-DB7B-F5D7-78C5-A931E3E3547B}"/>
              </a:ext>
            </a:extLst>
          </p:cNvPr>
          <p:cNvSpPr txBox="1"/>
          <p:nvPr/>
        </p:nvSpPr>
        <p:spPr>
          <a:xfrm>
            <a:off x="1633491" y="1939074"/>
            <a:ext cx="1019106" cy="1200329"/>
          </a:xfrm>
          <a:prstGeom prst="rect">
            <a:avLst/>
          </a:prstGeom>
          <a:noFill/>
        </p:spPr>
        <p:txBody>
          <a:bodyPr wrap="square" rtlCol="0">
            <a:spAutoFit/>
          </a:bodyPr>
          <a:lstStyle/>
          <a:p>
            <a:pPr algn="ctr"/>
            <a:r>
              <a:rPr lang="en-GB" b="1" dirty="0">
                <a:solidFill>
                  <a:schemeClr val="bg1"/>
                </a:solidFill>
                <a:latin typeface="Aptos" panose="020B0004020202020204" pitchFamily="34" charset="0"/>
              </a:rPr>
              <a:t>Branch</a:t>
            </a:r>
          </a:p>
          <a:p>
            <a:pPr algn="ctr"/>
            <a:r>
              <a:rPr lang="en-GB" b="1" dirty="0">
                <a:solidFill>
                  <a:schemeClr val="bg1"/>
                </a:solidFill>
                <a:latin typeface="Aptos" panose="020B0004020202020204" pitchFamily="34" charset="0"/>
              </a:rPr>
              <a:t>A</a:t>
            </a:r>
          </a:p>
          <a:p>
            <a:pPr algn="ctr"/>
            <a:endParaRPr lang="en-GB" b="1" dirty="0">
              <a:solidFill>
                <a:schemeClr val="bg1"/>
              </a:solidFill>
              <a:latin typeface="Aptos" panose="020B0004020202020204" pitchFamily="34" charset="0"/>
            </a:endParaRPr>
          </a:p>
          <a:p>
            <a:pPr algn="ctr"/>
            <a:r>
              <a:rPr lang="en-GB" b="1" dirty="0">
                <a:solidFill>
                  <a:schemeClr val="bg1"/>
                </a:solidFill>
                <a:latin typeface="Aptos" panose="020B0004020202020204" pitchFamily="34" charset="0"/>
              </a:rPr>
              <a:t>685</a:t>
            </a:r>
            <a:endParaRPr lang="en-NG" b="1" dirty="0">
              <a:solidFill>
                <a:schemeClr val="bg1"/>
              </a:solidFill>
              <a:latin typeface="Aptos" panose="020B0004020202020204" pitchFamily="34" charset="0"/>
            </a:endParaRPr>
          </a:p>
        </p:txBody>
      </p:sp>
      <p:sp>
        <p:nvSpPr>
          <p:cNvPr id="10" name="TextBox 9">
            <a:extLst>
              <a:ext uri="{FF2B5EF4-FFF2-40B4-BE49-F238E27FC236}">
                <a16:creationId xmlns:a16="http://schemas.microsoft.com/office/drawing/2014/main" id="{B55E4E72-84D5-04F5-DAE0-8A4A24899D3B}"/>
              </a:ext>
            </a:extLst>
          </p:cNvPr>
          <p:cNvSpPr txBox="1"/>
          <p:nvPr/>
        </p:nvSpPr>
        <p:spPr>
          <a:xfrm>
            <a:off x="4190261" y="3230975"/>
            <a:ext cx="1162975" cy="954107"/>
          </a:xfrm>
          <a:prstGeom prst="rect">
            <a:avLst/>
          </a:prstGeom>
          <a:noFill/>
        </p:spPr>
        <p:txBody>
          <a:bodyPr wrap="square" rtlCol="0">
            <a:spAutoFit/>
          </a:bodyPr>
          <a:lstStyle/>
          <a:p>
            <a:r>
              <a:rPr lang="en-GB" sz="2800" b="1" dirty="0">
                <a:solidFill>
                  <a:schemeClr val="bg1"/>
                </a:solidFill>
                <a:latin typeface="Aptos" panose="020B0004020202020204" pitchFamily="34" charset="0"/>
              </a:rPr>
              <a:t>1965</a:t>
            </a:r>
          </a:p>
          <a:p>
            <a:r>
              <a:rPr lang="en-GB" sz="2800" b="1" dirty="0">
                <a:solidFill>
                  <a:schemeClr val="bg1"/>
                </a:solidFill>
                <a:latin typeface="Aptos" panose="020B0004020202020204" pitchFamily="34" charset="0"/>
              </a:rPr>
              <a:t>units</a:t>
            </a:r>
            <a:endParaRPr lang="en-NG" sz="2800" b="1" dirty="0">
              <a:solidFill>
                <a:schemeClr val="bg1"/>
              </a:solidFill>
              <a:latin typeface="Aptos" panose="020B0004020202020204" pitchFamily="34" charset="0"/>
            </a:endParaRPr>
          </a:p>
        </p:txBody>
      </p:sp>
      <p:grpSp>
        <p:nvGrpSpPr>
          <p:cNvPr id="18" name="Group 17">
            <a:extLst>
              <a:ext uri="{FF2B5EF4-FFF2-40B4-BE49-F238E27FC236}">
                <a16:creationId xmlns:a16="http://schemas.microsoft.com/office/drawing/2014/main" id="{97354068-DB24-E72F-D215-1D24BB6625F1}"/>
              </a:ext>
            </a:extLst>
          </p:cNvPr>
          <p:cNvGrpSpPr/>
          <p:nvPr/>
        </p:nvGrpSpPr>
        <p:grpSpPr>
          <a:xfrm>
            <a:off x="2007348" y="1368871"/>
            <a:ext cx="7208667" cy="3283923"/>
            <a:chOff x="1493824" y="1055414"/>
            <a:chExt cx="7208667" cy="3283923"/>
          </a:xfrm>
        </p:grpSpPr>
        <p:sp>
          <p:nvSpPr>
            <p:cNvPr id="4" name="Oval 3">
              <a:extLst>
                <a:ext uri="{FF2B5EF4-FFF2-40B4-BE49-F238E27FC236}">
                  <a16:creationId xmlns:a16="http://schemas.microsoft.com/office/drawing/2014/main" id="{169F0194-1F82-C1DB-1B18-CE639D404DAC}"/>
                </a:ext>
              </a:extLst>
            </p:cNvPr>
            <p:cNvSpPr/>
            <p:nvPr/>
          </p:nvSpPr>
          <p:spPr>
            <a:xfrm>
              <a:off x="3562141" y="1055414"/>
              <a:ext cx="3283923" cy="32839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16" name="TextBox 15">
              <a:extLst>
                <a:ext uri="{FF2B5EF4-FFF2-40B4-BE49-F238E27FC236}">
                  <a16:creationId xmlns:a16="http://schemas.microsoft.com/office/drawing/2014/main" id="{63AE7AB2-21CF-5689-37DF-DE35930CCD19}"/>
                </a:ext>
              </a:extLst>
            </p:cNvPr>
            <p:cNvSpPr txBox="1"/>
            <p:nvPr/>
          </p:nvSpPr>
          <p:spPr>
            <a:xfrm>
              <a:off x="1493824" y="2376070"/>
              <a:ext cx="7208667" cy="642612"/>
            </a:xfrm>
            <a:prstGeom prst="rect">
              <a:avLst/>
            </a:prstGeom>
            <a:noFill/>
          </p:spPr>
          <p:txBody>
            <a:bodyPr wrap="square" rtlCol="0">
              <a:spAutoFit/>
            </a:bodyPr>
            <a:lstStyle/>
            <a:p>
              <a:pPr algn="ctr">
                <a:lnSpc>
                  <a:spcPct val="70000"/>
                </a:lnSpc>
              </a:pPr>
              <a:r>
                <a:rPr lang="en-GB" sz="4800" b="1" dirty="0">
                  <a:solidFill>
                    <a:schemeClr val="bg1"/>
                  </a:solidFill>
                </a:rPr>
                <a:t>Thank you</a:t>
              </a:r>
              <a:endParaRPr lang="en-NG" sz="4800" b="1" dirty="0">
                <a:solidFill>
                  <a:schemeClr val="bg1"/>
                </a:solidFill>
              </a:endParaRPr>
            </a:p>
          </p:txBody>
        </p:sp>
        <p:sp>
          <p:nvSpPr>
            <p:cNvPr id="17" name="TextBox 16">
              <a:extLst>
                <a:ext uri="{FF2B5EF4-FFF2-40B4-BE49-F238E27FC236}">
                  <a16:creationId xmlns:a16="http://schemas.microsoft.com/office/drawing/2014/main" id="{2998A015-0931-4C1E-347A-9D02BC0E46A7}"/>
                </a:ext>
              </a:extLst>
            </p:cNvPr>
            <p:cNvSpPr txBox="1"/>
            <p:nvPr/>
          </p:nvSpPr>
          <p:spPr>
            <a:xfrm>
              <a:off x="7093258" y="3533710"/>
              <a:ext cx="1091954" cy="459228"/>
            </a:xfrm>
            <a:prstGeom prst="rect">
              <a:avLst/>
            </a:prstGeom>
            <a:noFill/>
          </p:spPr>
          <p:txBody>
            <a:bodyPr wrap="square" rtlCol="0">
              <a:spAutoFit/>
            </a:bodyPr>
            <a:lstStyle/>
            <a:p>
              <a:pPr algn="ctr">
                <a:lnSpc>
                  <a:spcPct val="70000"/>
                </a:lnSpc>
              </a:pPr>
              <a:endParaRPr lang="en-NG" sz="3200" b="1" dirty="0"/>
            </a:p>
          </p:txBody>
        </p:sp>
      </p:grpSp>
      <p:sp>
        <p:nvSpPr>
          <p:cNvPr id="39" name="TextBox 38">
            <a:extLst>
              <a:ext uri="{FF2B5EF4-FFF2-40B4-BE49-F238E27FC236}">
                <a16:creationId xmlns:a16="http://schemas.microsoft.com/office/drawing/2014/main" id="{45A85013-B2BB-6FF9-8A8C-A8752CDEB44B}"/>
              </a:ext>
            </a:extLst>
          </p:cNvPr>
          <p:cNvSpPr txBox="1"/>
          <p:nvPr/>
        </p:nvSpPr>
        <p:spPr>
          <a:xfrm>
            <a:off x="560025" y="6024750"/>
            <a:ext cx="2724713" cy="369332"/>
          </a:xfrm>
          <a:prstGeom prst="rect">
            <a:avLst/>
          </a:prstGeom>
          <a:noFill/>
        </p:spPr>
        <p:txBody>
          <a:bodyPr wrap="square" rtlCol="0">
            <a:spAutoFit/>
          </a:bodyPr>
          <a:lstStyle/>
          <a:p>
            <a:pPr algn="ctr"/>
            <a:r>
              <a:rPr lang="en-GB" b="1" dirty="0">
                <a:solidFill>
                  <a:schemeClr val="bg1"/>
                </a:solidFill>
              </a:rPr>
              <a:t>Sports &amp; Travel</a:t>
            </a:r>
            <a:endParaRPr lang="en-NG" b="1" dirty="0">
              <a:solidFill>
                <a:schemeClr val="bg1"/>
              </a:solidFill>
            </a:endParaRPr>
          </a:p>
        </p:txBody>
      </p:sp>
      <p:sp>
        <p:nvSpPr>
          <p:cNvPr id="41" name="TextBox 40">
            <a:extLst>
              <a:ext uri="{FF2B5EF4-FFF2-40B4-BE49-F238E27FC236}">
                <a16:creationId xmlns:a16="http://schemas.microsoft.com/office/drawing/2014/main" id="{F5253C70-209A-FCDD-A697-2AC147687AB5}"/>
              </a:ext>
            </a:extLst>
          </p:cNvPr>
          <p:cNvSpPr txBox="1"/>
          <p:nvPr/>
        </p:nvSpPr>
        <p:spPr>
          <a:xfrm>
            <a:off x="4916446" y="6071800"/>
            <a:ext cx="2443142" cy="369332"/>
          </a:xfrm>
          <a:prstGeom prst="rect">
            <a:avLst/>
          </a:prstGeom>
          <a:noFill/>
        </p:spPr>
        <p:txBody>
          <a:bodyPr wrap="square" rtlCol="0">
            <a:spAutoFit/>
          </a:bodyPr>
          <a:lstStyle/>
          <a:p>
            <a:pPr algn="ctr"/>
            <a:r>
              <a:rPr lang="en-GB" b="1" dirty="0">
                <a:solidFill>
                  <a:schemeClr val="bg1"/>
                </a:solidFill>
              </a:rPr>
              <a:t>Home &amp; Lifestyle</a:t>
            </a:r>
            <a:endParaRPr lang="en-NG" b="1" dirty="0">
              <a:solidFill>
                <a:schemeClr val="bg1"/>
              </a:solidFill>
            </a:endParaRPr>
          </a:p>
        </p:txBody>
      </p:sp>
    </p:spTree>
    <p:extLst>
      <p:ext uri="{BB962C8B-B14F-4D97-AF65-F5344CB8AC3E}">
        <p14:creationId xmlns:p14="http://schemas.microsoft.com/office/powerpoint/2010/main" val="118728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1660124" y="355106"/>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3382391" y="825623"/>
            <a:ext cx="4323425"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A</a:t>
            </a:r>
            <a:r>
              <a:rPr lang="en-GB" sz="8000" dirty="0">
                <a:latin typeface="Aptos" panose="020B0004020202020204" pitchFamily="34" charset="0"/>
              </a:rPr>
              <a:t>genda</a:t>
            </a:r>
            <a:endParaRPr lang="en-NG" sz="8000" dirty="0">
              <a:latin typeface="Aptos" panose="020B0004020202020204" pitchFamily="34" charset="0"/>
            </a:endParaRPr>
          </a:p>
        </p:txBody>
      </p:sp>
      <p:sp>
        <p:nvSpPr>
          <p:cNvPr id="4" name="TextBox 3">
            <a:extLst>
              <a:ext uri="{FF2B5EF4-FFF2-40B4-BE49-F238E27FC236}">
                <a16:creationId xmlns:a16="http://schemas.microsoft.com/office/drawing/2014/main" id="{2C5CE92D-6C7B-6FEB-837F-4368159E15E3}"/>
              </a:ext>
            </a:extLst>
          </p:cNvPr>
          <p:cNvSpPr txBox="1"/>
          <p:nvPr/>
        </p:nvSpPr>
        <p:spPr>
          <a:xfrm>
            <a:off x="5073588" y="2050742"/>
            <a:ext cx="5357674" cy="1815882"/>
          </a:xfrm>
          <a:prstGeom prst="rect">
            <a:avLst/>
          </a:prstGeom>
          <a:noFill/>
        </p:spPr>
        <p:txBody>
          <a:bodyPr wrap="square" rtlCol="0">
            <a:spAutoFit/>
          </a:bodyPr>
          <a:lstStyle/>
          <a:p>
            <a:pPr marL="285750" indent="-285750">
              <a:buFont typeface="Arial" panose="020B0604020202020204" pitchFamily="34" charset="0"/>
              <a:buChar char="•"/>
            </a:pPr>
            <a:r>
              <a:rPr lang="en-GB" sz="2800" dirty="0">
                <a:latin typeface="Aptos" panose="020B0004020202020204" pitchFamily="34" charset="0"/>
              </a:rPr>
              <a:t>Problem Statement</a:t>
            </a:r>
          </a:p>
          <a:p>
            <a:pPr marL="285750" indent="-285750">
              <a:buFont typeface="Arial" panose="020B0604020202020204" pitchFamily="34" charset="0"/>
              <a:buChar char="•"/>
            </a:pPr>
            <a:r>
              <a:rPr lang="en-GB" sz="2800" dirty="0">
                <a:latin typeface="Aptos" panose="020B0004020202020204" pitchFamily="34" charset="0"/>
              </a:rPr>
              <a:t>Process Outline</a:t>
            </a:r>
          </a:p>
          <a:p>
            <a:pPr marL="285750" indent="-285750">
              <a:buFont typeface="Arial" panose="020B0604020202020204" pitchFamily="34" charset="0"/>
              <a:buChar char="•"/>
            </a:pPr>
            <a:r>
              <a:rPr lang="en-GB" sz="2800" dirty="0">
                <a:latin typeface="Aptos" panose="020B0004020202020204" pitchFamily="34" charset="0"/>
              </a:rPr>
              <a:t>Insights Uncovered</a:t>
            </a:r>
          </a:p>
          <a:p>
            <a:pPr marL="285750" indent="-285750">
              <a:buFont typeface="Arial" panose="020B0604020202020204" pitchFamily="34" charset="0"/>
              <a:buChar char="•"/>
            </a:pPr>
            <a:r>
              <a:rPr lang="en-GB" sz="2800" dirty="0">
                <a:latin typeface="Aptos" panose="020B0004020202020204" pitchFamily="34" charset="0"/>
              </a:rPr>
              <a:t>Summary</a:t>
            </a:r>
            <a:endParaRPr lang="en-NG" sz="2800" dirty="0">
              <a:latin typeface="Aptos" panose="020B0004020202020204" pitchFamily="34" charset="0"/>
            </a:endParaRPr>
          </a:p>
        </p:txBody>
      </p:sp>
    </p:spTree>
    <p:extLst>
      <p:ext uri="{BB962C8B-B14F-4D97-AF65-F5344CB8AC3E}">
        <p14:creationId xmlns:p14="http://schemas.microsoft.com/office/powerpoint/2010/main" val="225713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1660124" y="355106"/>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3382391" y="825623"/>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P</a:t>
            </a:r>
            <a:r>
              <a:rPr lang="en-GB" sz="8000" dirty="0">
                <a:latin typeface="Aptos" panose="020B0004020202020204" pitchFamily="34" charset="0"/>
              </a:rPr>
              <a:t>roblem Statement</a:t>
            </a:r>
            <a:endParaRPr lang="en-NG" sz="8000" dirty="0">
              <a:latin typeface="Aptos" panose="020B0004020202020204" pitchFamily="34" charset="0"/>
            </a:endParaRPr>
          </a:p>
        </p:txBody>
      </p:sp>
      <p:sp>
        <p:nvSpPr>
          <p:cNvPr id="4" name="TextBox 3">
            <a:extLst>
              <a:ext uri="{FF2B5EF4-FFF2-40B4-BE49-F238E27FC236}">
                <a16:creationId xmlns:a16="http://schemas.microsoft.com/office/drawing/2014/main" id="{2C5CE92D-6C7B-6FEB-837F-4368159E15E3}"/>
              </a:ext>
            </a:extLst>
          </p:cNvPr>
          <p:cNvSpPr txBox="1"/>
          <p:nvPr/>
        </p:nvSpPr>
        <p:spPr>
          <a:xfrm>
            <a:off x="4077069" y="2050742"/>
            <a:ext cx="6454807" cy="4093428"/>
          </a:xfrm>
          <a:prstGeom prst="rect">
            <a:avLst/>
          </a:prstGeom>
          <a:noFill/>
        </p:spPr>
        <p:txBody>
          <a:bodyPr wrap="square" rtlCol="0">
            <a:spAutoFit/>
          </a:bodyPr>
          <a:lstStyle/>
          <a:p>
            <a:pPr marL="285750" indent="-285750">
              <a:buFont typeface="Arial" panose="020B0604020202020204" pitchFamily="34" charset="0"/>
              <a:buChar char="•"/>
            </a:pPr>
            <a:r>
              <a:rPr lang="en-GB" sz="2000" dirty="0" err="1">
                <a:latin typeface="Aptos" panose="020B0004020202020204" pitchFamily="34" charset="0"/>
              </a:rPr>
              <a:t>Kuramo</a:t>
            </a:r>
            <a:r>
              <a:rPr lang="en-GB" sz="2000" dirty="0">
                <a:latin typeface="Aptos" panose="020B0004020202020204" pitchFamily="34" charset="0"/>
              </a:rPr>
              <a:t> Superstore </a:t>
            </a:r>
            <a:r>
              <a:rPr lang="en-GB" sz="2000" dirty="0">
                <a:solidFill>
                  <a:schemeClr val="bg1">
                    <a:lumMod val="50000"/>
                  </a:schemeClr>
                </a:solidFill>
                <a:latin typeface="Aptos" panose="020B0004020202020204" pitchFamily="34" charset="0"/>
              </a:rPr>
              <a:t>opened three (3) new outlets across town and is interested in knowing how their business has fared financially in the first three (3) months of operations.</a:t>
            </a:r>
          </a:p>
          <a:p>
            <a:pPr marL="285750" indent="-285750">
              <a:buFont typeface="Arial" panose="020B0604020202020204" pitchFamily="34" charset="0"/>
              <a:buChar char="•"/>
            </a:pPr>
            <a:endParaRPr lang="en-GB" sz="2000" dirty="0">
              <a:solidFill>
                <a:schemeClr val="bg1">
                  <a:lumMod val="50000"/>
                </a:schemeClr>
              </a:solidFill>
              <a:latin typeface="Aptos" panose="020B0004020202020204" pitchFamily="34" charset="0"/>
            </a:endParaRPr>
          </a:p>
          <a:p>
            <a:pPr marL="285750" indent="-285750">
              <a:buFont typeface="Arial" panose="020B0604020202020204" pitchFamily="34" charset="0"/>
              <a:buChar char="•"/>
            </a:pPr>
            <a:r>
              <a:rPr lang="en-GB" sz="2000" dirty="0">
                <a:solidFill>
                  <a:schemeClr val="bg1">
                    <a:lumMod val="50000"/>
                  </a:schemeClr>
                </a:solidFill>
                <a:latin typeface="Aptos" panose="020B0004020202020204" pitchFamily="34" charset="0"/>
              </a:rPr>
              <a:t>They are also interested in classifying their customers based on demography. This is expected to aid retargeting and knowledge of items to restock.</a:t>
            </a:r>
          </a:p>
          <a:p>
            <a:pPr marL="285750" indent="-285750">
              <a:buFont typeface="Arial" panose="020B0604020202020204" pitchFamily="34" charset="0"/>
              <a:buChar char="•"/>
            </a:pPr>
            <a:endParaRPr lang="en-GB" sz="2000" dirty="0">
              <a:solidFill>
                <a:schemeClr val="bg1">
                  <a:lumMod val="50000"/>
                </a:schemeClr>
              </a:solidFill>
              <a:latin typeface="Aptos" panose="020B0004020202020204" pitchFamily="34" charset="0"/>
            </a:endParaRPr>
          </a:p>
          <a:p>
            <a:pPr marL="285750" indent="-285750">
              <a:buFont typeface="Arial" panose="020B0604020202020204" pitchFamily="34" charset="0"/>
              <a:buChar char="•"/>
            </a:pPr>
            <a:r>
              <a:rPr lang="en-GB" sz="2000" dirty="0">
                <a:solidFill>
                  <a:schemeClr val="bg1">
                    <a:lumMod val="50000"/>
                  </a:schemeClr>
                </a:solidFill>
                <a:latin typeface="Aptos" panose="020B0004020202020204" pitchFamily="34" charset="0"/>
              </a:rPr>
              <a:t>They also want to know the most profitable store per month, business peak hour and if the introduction of membership cards has influenced purchases in any way.</a:t>
            </a:r>
          </a:p>
        </p:txBody>
      </p:sp>
    </p:spTree>
    <p:extLst>
      <p:ext uri="{BB962C8B-B14F-4D97-AF65-F5344CB8AC3E}">
        <p14:creationId xmlns:p14="http://schemas.microsoft.com/office/powerpoint/2010/main" val="251496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17C253-75BC-0CB2-4D08-1E91C5735890}"/>
              </a:ext>
            </a:extLst>
          </p:cNvPr>
          <p:cNvGrpSpPr/>
          <p:nvPr/>
        </p:nvGrpSpPr>
        <p:grpSpPr>
          <a:xfrm>
            <a:off x="736847" y="426128"/>
            <a:ext cx="1012054" cy="1047565"/>
            <a:chOff x="967666" y="506026"/>
            <a:chExt cx="1012054" cy="1047565"/>
          </a:xfrm>
        </p:grpSpPr>
        <p:sp>
          <p:nvSpPr>
            <p:cNvPr id="2" name="Oval 1">
              <a:extLst>
                <a:ext uri="{FF2B5EF4-FFF2-40B4-BE49-F238E27FC236}">
                  <a16:creationId xmlns:a16="http://schemas.microsoft.com/office/drawing/2014/main" id="{73AEB1CE-4BE9-1B2E-0D9A-3D8662D6C178}"/>
                </a:ext>
              </a:extLst>
            </p:cNvPr>
            <p:cNvSpPr/>
            <p:nvPr/>
          </p:nvSpPr>
          <p:spPr>
            <a:xfrm>
              <a:off x="967666" y="506027"/>
              <a:ext cx="932156" cy="93215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dirty="0"/>
            </a:p>
          </p:txBody>
        </p:sp>
        <p:sp>
          <p:nvSpPr>
            <p:cNvPr id="3" name="Rectangle 2">
              <a:extLst>
                <a:ext uri="{FF2B5EF4-FFF2-40B4-BE49-F238E27FC236}">
                  <a16:creationId xmlns:a16="http://schemas.microsoft.com/office/drawing/2014/main" id="{F95DAABC-205C-F418-7E8F-43349095DC19}"/>
                </a:ext>
              </a:extLst>
            </p:cNvPr>
            <p:cNvSpPr/>
            <p:nvPr/>
          </p:nvSpPr>
          <p:spPr>
            <a:xfrm>
              <a:off x="1447060" y="506026"/>
              <a:ext cx="532660" cy="104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a:p>
          </p:txBody>
        </p:sp>
      </p:grpSp>
      <p:grpSp>
        <p:nvGrpSpPr>
          <p:cNvPr id="5" name="Group 4">
            <a:extLst>
              <a:ext uri="{FF2B5EF4-FFF2-40B4-BE49-F238E27FC236}">
                <a16:creationId xmlns:a16="http://schemas.microsoft.com/office/drawing/2014/main" id="{C4595587-ECD5-D42A-58CE-E82D720F8051}"/>
              </a:ext>
            </a:extLst>
          </p:cNvPr>
          <p:cNvGrpSpPr/>
          <p:nvPr/>
        </p:nvGrpSpPr>
        <p:grpSpPr>
          <a:xfrm rot="10800000">
            <a:off x="1216241" y="1473693"/>
            <a:ext cx="1012054" cy="1047565"/>
            <a:chOff x="967666" y="506026"/>
            <a:chExt cx="1012054" cy="1047565"/>
          </a:xfrm>
        </p:grpSpPr>
        <p:sp>
          <p:nvSpPr>
            <p:cNvPr id="6" name="Oval 5">
              <a:extLst>
                <a:ext uri="{FF2B5EF4-FFF2-40B4-BE49-F238E27FC236}">
                  <a16:creationId xmlns:a16="http://schemas.microsoft.com/office/drawing/2014/main" id="{CA978630-B7B9-D2EF-A5A4-65CAAA978934}"/>
                </a:ext>
              </a:extLst>
            </p:cNvPr>
            <p:cNvSpPr/>
            <p:nvPr/>
          </p:nvSpPr>
          <p:spPr>
            <a:xfrm>
              <a:off x="967666" y="506027"/>
              <a:ext cx="932156" cy="93215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dirty="0"/>
            </a:p>
          </p:txBody>
        </p:sp>
        <p:sp>
          <p:nvSpPr>
            <p:cNvPr id="7" name="Rectangle 6">
              <a:extLst>
                <a:ext uri="{FF2B5EF4-FFF2-40B4-BE49-F238E27FC236}">
                  <a16:creationId xmlns:a16="http://schemas.microsoft.com/office/drawing/2014/main" id="{81ED51CE-67B8-0D18-E332-17C4170C9925}"/>
                </a:ext>
              </a:extLst>
            </p:cNvPr>
            <p:cNvSpPr/>
            <p:nvPr/>
          </p:nvSpPr>
          <p:spPr>
            <a:xfrm>
              <a:off x="1447060" y="506026"/>
              <a:ext cx="532660" cy="104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a:p>
          </p:txBody>
        </p:sp>
      </p:grpSp>
      <p:grpSp>
        <p:nvGrpSpPr>
          <p:cNvPr id="8" name="Group 7">
            <a:extLst>
              <a:ext uri="{FF2B5EF4-FFF2-40B4-BE49-F238E27FC236}">
                <a16:creationId xmlns:a16="http://schemas.microsoft.com/office/drawing/2014/main" id="{B9856F60-44A9-98E3-2CB6-111DF5136684}"/>
              </a:ext>
            </a:extLst>
          </p:cNvPr>
          <p:cNvGrpSpPr/>
          <p:nvPr/>
        </p:nvGrpSpPr>
        <p:grpSpPr>
          <a:xfrm>
            <a:off x="2530136" y="2701768"/>
            <a:ext cx="1012054" cy="1047565"/>
            <a:chOff x="967666" y="506026"/>
            <a:chExt cx="1012054" cy="1047565"/>
          </a:xfrm>
        </p:grpSpPr>
        <p:sp>
          <p:nvSpPr>
            <p:cNvPr id="9" name="Oval 8">
              <a:extLst>
                <a:ext uri="{FF2B5EF4-FFF2-40B4-BE49-F238E27FC236}">
                  <a16:creationId xmlns:a16="http://schemas.microsoft.com/office/drawing/2014/main" id="{53090309-08E0-7B90-81A4-BA6AA6D4BBB0}"/>
                </a:ext>
              </a:extLst>
            </p:cNvPr>
            <p:cNvSpPr/>
            <p:nvPr/>
          </p:nvSpPr>
          <p:spPr>
            <a:xfrm>
              <a:off x="967666" y="506027"/>
              <a:ext cx="932156" cy="93215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dirty="0"/>
            </a:p>
          </p:txBody>
        </p:sp>
        <p:sp>
          <p:nvSpPr>
            <p:cNvPr id="10" name="Rectangle 9">
              <a:extLst>
                <a:ext uri="{FF2B5EF4-FFF2-40B4-BE49-F238E27FC236}">
                  <a16:creationId xmlns:a16="http://schemas.microsoft.com/office/drawing/2014/main" id="{B7E4B8C8-A72C-6C88-535E-4F84E9CFF177}"/>
                </a:ext>
              </a:extLst>
            </p:cNvPr>
            <p:cNvSpPr/>
            <p:nvPr/>
          </p:nvSpPr>
          <p:spPr>
            <a:xfrm>
              <a:off x="1447060" y="506026"/>
              <a:ext cx="532660" cy="104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a:p>
          </p:txBody>
        </p:sp>
      </p:grpSp>
      <p:grpSp>
        <p:nvGrpSpPr>
          <p:cNvPr id="11" name="Group 10">
            <a:extLst>
              <a:ext uri="{FF2B5EF4-FFF2-40B4-BE49-F238E27FC236}">
                <a16:creationId xmlns:a16="http://schemas.microsoft.com/office/drawing/2014/main" id="{49149C8C-A1BB-AE3A-EC7E-4AB10D84763F}"/>
              </a:ext>
            </a:extLst>
          </p:cNvPr>
          <p:cNvGrpSpPr/>
          <p:nvPr/>
        </p:nvGrpSpPr>
        <p:grpSpPr>
          <a:xfrm rot="10800000">
            <a:off x="3009530" y="3632449"/>
            <a:ext cx="1012054" cy="1047565"/>
            <a:chOff x="967666" y="506026"/>
            <a:chExt cx="1012054" cy="1047565"/>
          </a:xfrm>
        </p:grpSpPr>
        <p:sp>
          <p:nvSpPr>
            <p:cNvPr id="12" name="Oval 11">
              <a:extLst>
                <a:ext uri="{FF2B5EF4-FFF2-40B4-BE49-F238E27FC236}">
                  <a16:creationId xmlns:a16="http://schemas.microsoft.com/office/drawing/2014/main" id="{B09B69DE-C4D9-468A-8622-3CD9F243B1CD}"/>
                </a:ext>
              </a:extLst>
            </p:cNvPr>
            <p:cNvSpPr/>
            <p:nvPr/>
          </p:nvSpPr>
          <p:spPr>
            <a:xfrm>
              <a:off x="967666" y="506027"/>
              <a:ext cx="932156" cy="93215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dirty="0"/>
            </a:p>
          </p:txBody>
        </p:sp>
        <p:sp>
          <p:nvSpPr>
            <p:cNvPr id="13" name="Rectangle 12">
              <a:extLst>
                <a:ext uri="{FF2B5EF4-FFF2-40B4-BE49-F238E27FC236}">
                  <a16:creationId xmlns:a16="http://schemas.microsoft.com/office/drawing/2014/main" id="{8D0F5C46-A7C1-6B3E-698C-A53C8C941C09}"/>
                </a:ext>
              </a:extLst>
            </p:cNvPr>
            <p:cNvSpPr/>
            <p:nvPr/>
          </p:nvSpPr>
          <p:spPr>
            <a:xfrm>
              <a:off x="1447060" y="506026"/>
              <a:ext cx="532660" cy="104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a:p>
          </p:txBody>
        </p:sp>
      </p:grpSp>
      <p:grpSp>
        <p:nvGrpSpPr>
          <p:cNvPr id="14" name="Group 13">
            <a:extLst>
              <a:ext uri="{FF2B5EF4-FFF2-40B4-BE49-F238E27FC236}">
                <a16:creationId xmlns:a16="http://schemas.microsoft.com/office/drawing/2014/main" id="{BF3A54B0-E097-B028-981B-4DACE4AFDD36}"/>
              </a:ext>
            </a:extLst>
          </p:cNvPr>
          <p:cNvGrpSpPr/>
          <p:nvPr/>
        </p:nvGrpSpPr>
        <p:grpSpPr>
          <a:xfrm>
            <a:off x="4333783" y="4680013"/>
            <a:ext cx="1012054" cy="1047565"/>
            <a:chOff x="967666" y="506026"/>
            <a:chExt cx="1012054" cy="1047565"/>
          </a:xfrm>
        </p:grpSpPr>
        <p:sp>
          <p:nvSpPr>
            <p:cNvPr id="15" name="Oval 14">
              <a:extLst>
                <a:ext uri="{FF2B5EF4-FFF2-40B4-BE49-F238E27FC236}">
                  <a16:creationId xmlns:a16="http://schemas.microsoft.com/office/drawing/2014/main" id="{3E40C65A-AACA-EAB5-E4C9-C0E79D97E2F0}"/>
                </a:ext>
              </a:extLst>
            </p:cNvPr>
            <p:cNvSpPr/>
            <p:nvPr/>
          </p:nvSpPr>
          <p:spPr>
            <a:xfrm>
              <a:off x="967666" y="506027"/>
              <a:ext cx="932156" cy="93215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dirty="0"/>
            </a:p>
          </p:txBody>
        </p:sp>
        <p:sp>
          <p:nvSpPr>
            <p:cNvPr id="16" name="Rectangle 15">
              <a:extLst>
                <a:ext uri="{FF2B5EF4-FFF2-40B4-BE49-F238E27FC236}">
                  <a16:creationId xmlns:a16="http://schemas.microsoft.com/office/drawing/2014/main" id="{A0208565-7B1F-7F92-B12F-28BBCFD50019}"/>
                </a:ext>
              </a:extLst>
            </p:cNvPr>
            <p:cNvSpPr/>
            <p:nvPr/>
          </p:nvSpPr>
          <p:spPr>
            <a:xfrm>
              <a:off x="1447060" y="506026"/>
              <a:ext cx="532660" cy="104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NG"/>
            </a:p>
          </p:txBody>
        </p:sp>
      </p:grpSp>
      <p:sp>
        <p:nvSpPr>
          <p:cNvPr id="17" name="TextBox 16">
            <a:extLst>
              <a:ext uri="{FF2B5EF4-FFF2-40B4-BE49-F238E27FC236}">
                <a16:creationId xmlns:a16="http://schemas.microsoft.com/office/drawing/2014/main" id="{DBA46894-5E40-014F-0281-C479C88C9507}"/>
              </a:ext>
            </a:extLst>
          </p:cNvPr>
          <p:cNvSpPr txBox="1"/>
          <p:nvPr/>
        </p:nvSpPr>
        <p:spPr>
          <a:xfrm>
            <a:off x="796774" y="630597"/>
            <a:ext cx="608118" cy="523220"/>
          </a:xfrm>
          <a:prstGeom prst="rect">
            <a:avLst/>
          </a:prstGeom>
          <a:noFill/>
        </p:spPr>
        <p:txBody>
          <a:bodyPr wrap="square" rtlCol="0">
            <a:spAutoFit/>
          </a:bodyPr>
          <a:lstStyle/>
          <a:p>
            <a:r>
              <a:rPr lang="en-GB" sz="2800" b="1" dirty="0">
                <a:solidFill>
                  <a:schemeClr val="bg1"/>
                </a:solidFill>
                <a:latin typeface="Aptos" panose="020B0004020202020204" pitchFamily="34" charset="0"/>
              </a:rPr>
              <a:t>1</a:t>
            </a:r>
            <a:endParaRPr lang="en-NG" sz="2800" b="1" dirty="0">
              <a:solidFill>
                <a:schemeClr val="bg1"/>
              </a:solidFill>
              <a:latin typeface="Aptos" panose="020B0004020202020204" pitchFamily="34" charset="0"/>
            </a:endParaRPr>
          </a:p>
        </p:txBody>
      </p:sp>
      <p:sp>
        <p:nvSpPr>
          <p:cNvPr id="18" name="TextBox 17">
            <a:extLst>
              <a:ext uri="{FF2B5EF4-FFF2-40B4-BE49-F238E27FC236}">
                <a16:creationId xmlns:a16="http://schemas.microsoft.com/office/drawing/2014/main" id="{00469709-A448-B716-3FE0-4BDBF5990779}"/>
              </a:ext>
            </a:extLst>
          </p:cNvPr>
          <p:cNvSpPr txBox="1"/>
          <p:nvPr/>
        </p:nvSpPr>
        <p:spPr>
          <a:xfrm>
            <a:off x="1762216" y="1793569"/>
            <a:ext cx="608118" cy="523220"/>
          </a:xfrm>
          <a:prstGeom prst="rect">
            <a:avLst/>
          </a:prstGeom>
          <a:noFill/>
        </p:spPr>
        <p:txBody>
          <a:bodyPr wrap="square" rtlCol="0">
            <a:spAutoFit/>
          </a:bodyPr>
          <a:lstStyle/>
          <a:p>
            <a:r>
              <a:rPr lang="en-GB" sz="2800" b="1" dirty="0">
                <a:solidFill>
                  <a:schemeClr val="bg1"/>
                </a:solidFill>
                <a:latin typeface="Aptos" panose="020B0004020202020204" pitchFamily="34" charset="0"/>
              </a:rPr>
              <a:t>2</a:t>
            </a:r>
            <a:endParaRPr lang="en-NG" sz="2800" b="1" dirty="0">
              <a:solidFill>
                <a:schemeClr val="bg1"/>
              </a:solidFill>
              <a:latin typeface="Aptos" panose="020B0004020202020204" pitchFamily="34" charset="0"/>
            </a:endParaRPr>
          </a:p>
        </p:txBody>
      </p:sp>
      <p:sp>
        <p:nvSpPr>
          <p:cNvPr id="19" name="TextBox 18">
            <a:extLst>
              <a:ext uri="{FF2B5EF4-FFF2-40B4-BE49-F238E27FC236}">
                <a16:creationId xmlns:a16="http://schemas.microsoft.com/office/drawing/2014/main" id="{1865A8B2-EF24-09C0-67B1-5FBACF88E20E}"/>
              </a:ext>
            </a:extLst>
          </p:cNvPr>
          <p:cNvSpPr txBox="1"/>
          <p:nvPr/>
        </p:nvSpPr>
        <p:spPr>
          <a:xfrm>
            <a:off x="2590064" y="2963203"/>
            <a:ext cx="608118" cy="523220"/>
          </a:xfrm>
          <a:prstGeom prst="rect">
            <a:avLst/>
          </a:prstGeom>
          <a:noFill/>
        </p:spPr>
        <p:txBody>
          <a:bodyPr wrap="square" rtlCol="0">
            <a:spAutoFit/>
          </a:bodyPr>
          <a:lstStyle/>
          <a:p>
            <a:r>
              <a:rPr lang="en-GB" sz="2800" b="1" dirty="0">
                <a:solidFill>
                  <a:schemeClr val="bg1"/>
                </a:solidFill>
                <a:latin typeface="Aptos" panose="020B0004020202020204" pitchFamily="34" charset="0"/>
              </a:rPr>
              <a:t>3</a:t>
            </a:r>
            <a:endParaRPr lang="en-NG" sz="2800" b="1" dirty="0">
              <a:solidFill>
                <a:schemeClr val="bg1"/>
              </a:solidFill>
              <a:latin typeface="Aptos" panose="020B0004020202020204" pitchFamily="34" charset="0"/>
            </a:endParaRPr>
          </a:p>
        </p:txBody>
      </p:sp>
      <p:sp>
        <p:nvSpPr>
          <p:cNvPr id="20" name="TextBox 19">
            <a:extLst>
              <a:ext uri="{FF2B5EF4-FFF2-40B4-BE49-F238E27FC236}">
                <a16:creationId xmlns:a16="http://schemas.microsoft.com/office/drawing/2014/main" id="{94394CA0-7628-56BA-4F69-3DD09C86B1AE}"/>
              </a:ext>
            </a:extLst>
          </p:cNvPr>
          <p:cNvSpPr txBox="1"/>
          <p:nvPr/>
        </p:nvSpPr>
        <p:spPr>
          <a:xfrm>
            <a:off x="3573263" y="3952325"/>
            <a:ext cx="608118" cy="523220"/>
          </a:xfrm>
          <a:prstGeom prst="rect">
            <a:avLst/>
          </a:prstGeom>
          <a:noFill/>
        </p:spPr>
        <p:txBody>
          <a:bodyPr wrap="square" rtlCol="0">
            <a:spAutoFit/>
          </a:bodyPr>
          <a:lstStyle/>
          <a:p>
            <a:r>
              <a:rPr lang="en-GB" sz="2800" b="1" dirty="0">
                <a:solidFill>
                  <a:schemeClr val="bg1"/>
                </a:solidFill>
                <a:latin typeface="Aptos" panose="020B0004020202020204" pitchFamily="34" charset="0"/>
              </a:rPr>
              <a:t>4</a:t>
            </a:r>
            <a:endParaRPr lang="en-NG" sz="2800" b="1" dirty="0">
              <a:solidFill>
                <a:schemeClr val="bg1"/>
              </a:solidFill>
              <a:latin typeface="Aptos" panose="020B0004020202020204" pitchFamily="34" charset="0"/>
            </a:endParaRPr>
          </a:p>
        </p:txBody>
      </p:sp>
      <p:sp>
        <p:nvSpPr>
          <p:cNvPr id="21" name="TextBox 20">
            <a:extLst>
              <a:ext uri="{FF2B5EF4-FFF2-40B4-BE49-F238E27FC236}">
                <a16:creationId xmlns:a16="http://schemas.microsoft.com/office/drawing/2014/main" id="{04C94E72-91A7-ABBF-6CC4-1E0688F4223C}"/>
              </a:ext>
            </a:extLst>
          </p:cNvPr>
          <p:cNvSpPr txBox="1"/>
          <p:nvPr/>
        </p:nvSpPr>
        <p:spPr>
          <a:xfrm>
            <a:off x="4393709" y="4935493"/>
            <a:ext cx="608118" cy="523220"/>
          </a:xfrm>
          <a:prstGeom prst="rect">
            <a:avLst/>
          </a:prstGeom>
          <a:noFill/>
        </p:spPr>
        <p:txBody>
          <a:bodyPr wrap="square" rtlCol="0">
            <a:spAutoFit/>
          </a:bodyPr>
          <a:lstStyle/>
          <a:p>
            <a:r>
              <a:rPr lang="en-GB" sz="2800" b="1" dirty="0">
                <a:solidFill>
                  <a:schemeClr val="bg1"/>
                </a:solidFill>
                <a:latin typeface="Aptos" panose="020B0004020202020204" pitchFamily="34" charset="0"/>
              </a:rPr>
              <a:t>5</a:t>
            </a:r>
            <a:endParaRPr lang="en-NG" sz="2800" b="1" dirty="0">
              <a:solidFill>
                <a:schemeClr val="bg1"/>
              </a:solidFill>
              <a:latin typeface="Aptos" panose="020B0004020202020204" pitchFamily="34" charset="0"/>
            </a:endParaRPr>
          </a:p>
        </p:txBody>
      </p:sp>
      <p:sp>
        <p:nvSpPr>
          <p:cNvPr id="22" name="TextBox 21">
            <a:extLst>
              <a:ext uri="{FF2B5EF4-FFF2-40B4-BE49-F238E27FC236}">
                <a16:creationId xmlns:a16="http://schemas.microsoft.com/office/drawing/2014/main" id="{D6EB3A20-E0EF-1901-F842-E07C88211B89}"/>
              </a:ext>
            </a:extLst>
          </p:cNvPr>
          <p:cNvSpPr txBox="1"/>
          <p:nvPr/>
        </p:nvSpPr>
        <p:spPr>
          <a:xfrm>
            <a:off x="1211802" y="702053"/>
            <a:ext cx="2519038" cy="369332"/>
          </a:xfrm>
          <a:prstGeom prst="rect">
            <a:avLst/>
          </a:prstGeom>
          <a:noFill/>
        </p:spPr>
        <p:txBody>
          <a:bodyPr wrap="square" rtlCol="0">
            <a:spAutoFit/>
          </a:bodyPr>
          <a:lstStyle/>
          <a:p>
            <a:r>
              <a:rPr lang="en-GB" b="1" dirty="0">
                <a:latin typeface="Aptos" panose="020B0004020202020204" pitchFamily="34" charset="0"/>
              </a:rPr>
              <a:t>Data Understanding</a:t>
            </a:r>
            <a:endParaRPr lang="en-NG" b="1" dirty="0">
              <a:latin typeface="Aptos" panose="020B0004020202020204" pitchFamily="34" charset="0"/>
            </a:endParaRPr>
          </a:p>
        </p:txBody>
      </p:sp>
      <p:sp>
        <p:nvSpPr>
          <p:cNvPr id="23" name="TextBox 22">
            <a:extLst>
              <a:ext uri="{FF2B5EF4-FFF2-40B4-BE49-F238E27FC236}">
                <a16:creationId xmlns:a16="http://schemas.microsoft.com/office/drawing/2014/main" id="{65793183-CFCF-BBB7-5E3C-A2AFD443E22C}"/>
              </a:ext>
            </a:extLst>
          </p:cNvPr>
          <p:cNvSpPr txBox="1"/>
          <p:nvPr/>
        </p:nvSpPr>
        <p:spPr>
          <a:xfrm>
            <a:off x="2241610" y="1887181"/>
            <a:ext cx="2519038" cy="369332"/>
          </a:xfrm>
          <a:prstGeom prst="rect">
            <a:avLst/>
          </a:prstGeom>
          <a:noFill/>
        </p:spPr>
        <p:txBody>
          <a:bodyPr wrap="square" rtlCol="0">
            <a:spAutoFit/>
          </a:bodyPr>
          <a:lstStyle/>
          <a:p>
            <a:r>
              <a:rPr lang="en-GB" b="1" dirty="0">
                <a:latin typeface="Aptos" panose="020B0004020202020204" pitchFamily="34" charset="0"/>
              </a:rPr>
              <a:t>Data Cleaning</a:t>
            </a:r>
            <a:endParaRPr lang="en-NG" b="1" dirty="0">
              <a:latin typeface="Aptos" panose="020B0004020202020204" pitchFamily="34" charset="0"/>
            </a:endParaRPr>
          </a:p>
        </p:txBody>
      </p:sp>
      <p:sp>
        <p:nvSpPr>
          <p:cNvPr id="24" name="TextBox 23">
            <a:extLst>
              <a:ext uri="{FF2B5EF4-FFF2-40B4-BE49-F238E27FC236}">
                <a16:creationId xmlns:a16="http://schemas.microsoft.com/office/drawing/2014/main" id="{0EDC319B-3F8D-5FA1-439B-5E48119019A5}"/>
              </a:ext>
            </a:extLst>
          </p:cNvPr>
          <p:cNvSpPr txBox="1"/>
          <p:nvPr/>
        </p:nvSpPr>
        <p:spPr>
          <a:xfrm>
            <a:off x="2996214" y="3020747"/>
            <a:ext cx="2519038" cy="369332"/>
          </a:xfrm>
          <a:prstGeom prst="rect">
            <a:avLst/>
          </a:prstGeom>
          <a:noFill/>
        </p:spPr>
        <p:txBody>
          <a:bodyPr wrap="square" rtlCol="0">
            <a:spAutoFit/>
          </a:bodyPr>
          <a:lstStyle/>
          <a:p>
            <a:r>
              <a:rPr lang="en-GB" b="1" dirty="0">
                <a:latin typeface="Aptos" panose="020B0004020202020204" pitchFamily="34" charset="0"/>
              </a:rPr>
              <a:t>Data Modelling</a:t>
            </a:r>
            <a:endParaRPr lang="en-NG" b="1" dirty="0">
              <a:latin typeface="Aptos" panose="020B0004020202020204" pitchFamily="34" charset="0"/>
            </a:endParaRPr>
          </a:p>
        </p:txBody>
      </p:sp>
      <p:sp>
        <p:nvSpPr>
          <p:cNvPr id="25" name="TextBox 24">
            <a:extLst>
              <a:ext uri="{FF2B5EF4-FFF2-40B4-BE49-F238E27FC236}">
                <a16:creationId xmlns:a16="http://schemas.microsoft.com/office/drawing/2014/main" id="{2825BFBB-EFF2-B4C1-EE62-7A2A551BB09D}"/>
              </a:ext>
            </a:extLst>
          </p:cNvPr>
          <p:cNvSpPr txBox="1"/>
          <p:nvPr/>
        </p:nvSpPr>
        <p:spPr>
          <a:xfrm>
            <a:off x="4006420" y="3998276"/>
            <a:ext cx="2519038" cy="369332"/>
          </a:xfrm>
          <a:prstGeom prst="rect">
            <a:avLst/>
          </a:prstGeom>
          <a:noFill/>
        </p:spPr>
        <p:txBody>
          <a:bodyPr wrap="square" rtlCol="0">
            <a:spAutoFit/>
          </a:bodyPr>
          <a:lstStyle/>
          <a:p>
            <a:r>
              <a:rPr lang="en-GB" b="1" dirty="0">
                <a:latin typeface="Aptos" panose="020B0004020202020204" pitchFamily="34" charset="0"/>
              </a:rPr>
              <a:t>Analysis</a:t>
            </a:r>
            <a:endParaRPr lang="en-NG" b="1" dirty="0">
              <a:latin typeface="Aptos" panose="020B0004020202020204" pitchFamily="34" charset="0"/>
            </a:endParaRPr>
          </a:p>
        </p:txBody>
      </p:sp>
      <p:sp>
        <p:nvSpPr>
          <p:cNvPr id="27" name="TextBox 26">
            <a:extLst>
              <a:ext uri="{FF2B5EF4-FFF2-40B4-BE49-F238E27FC236}">
                <a16:creationId xmlns:a16="http://schemas.microsoft.com/office/drawing/2014/main" id="{8E7AAAA0-6A60-AAB4-F984-C130B4BB77EF}"/>
              </a:ext>
            </a:extLst>
          </p:cNvPr>
          <p:cNvSpPr txBox="1"/>
          <p:nvPr/>
        </p:nvSpPr>
        <p:spPr>
          <a:xfrm>
            <a:off x="4798013" y="4920702"/>
            <a:ext cx="2519038" cy="369332"/>
          </a:xfrm>
          <a:prstGeom prst="rect">
            <a:avLst/>
          </a:prstGeom>
          <a:noFill/>
        </p:spPr>
        <p:txBody>
          <a:bodyPr wrap="square" rtlCol="0">
            <a:spAutoFit/>
          </a:bodyPr>
          <a:lstStyle/>
          <a:p>
            <a:r>
              <a:rPr lang="en-GB" b="1" dirty="0">
                <a:latin typeface="Aptos" panose="020B0004020202020204" pitchFamily="34" charset="0"/>
              </a:rPr>
              <a:t>Uncovering Insights</a:t>
            </a:r>
            <a:endParaRPr lang="en-NG" b="1" dirty="0">
              <a:latin typeface="Aptos" panose="020B0004020202020204" pitchFamily="34" charset="0"/>
            </a:endParaRPr>
          </a:p>
        </p:txBody>
      </p:sp>
      <p:sp>
        <p:nvSpPr>
          <p:cNvPr id="28" name="Oval 27">
            <a:extLst>
              <a:ext uri="{FF2B5EF4-FFF2-40B4-BE49-F238E27FC236}">
                <a16:creationId xmlns:a16="http://schemas.microsoft.com/office/drawing/2014/main" id="{E2DFC01A-0C2D-203F-113F-861CD4171710}"/>
              </a:ext>
            </a:extLst>
          </p:cNvPr>
          <p:cNvSpPr/>
          <p:nvPr/>
        </p:nvSpPr>
        <p:spPr>
          <a:xfrm>
            <a:off x="8649812" y="-1043127"/>
            <a:ext cx="4846748" cy="5232763"/>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6" name="TextBox 25">
            <a:extLst>
              <a:ext uri="{FF2B5EF4-FFF2-40B4-BE49-F238E27FC236}">
                <a16:creationId xmlns:a16="http://schemas.microsoft.com/office/drawing/2014/main" id="{E67503FA-9DDF-8188-9358-A005CEEFD214}"/>
              </a:ext>
            </a:extLst>
          </p:cNvPr>
          <p:cNvSpPr txBox="1"/>
          <p:nvPr/>
        </p:nvSpPr>
        <p:spPr>
          <a:xfrm>
            <a:off x="4813178" y="367637"/>
            <a:ext cx="7714696" cy="1323439"/>
          </a:xfrm>
          <a:prstGeom prst="rect">
            <a:avLst/>
          </a:prstGeom>
          <a:noFill/>
        </p:spPr>
        <p:txBody>
          <a:bodyPr wrap="square" rtlCol="0">
            <a:spAutoFit/>
          </a:bodyPr>
          <a:lstStyle/>
          <a:p>
            <a:r>
              <a:rPr lang="en-GB" sz="8000" b="1" dirty="0">
                <a:latin typeface="Aptos" panose="020B0004020202020204" pitchFamily="34" charset="0"/>
              </a:rPr>
              <a:t>Process </a:t>
            </a:r>
            <a:r>
              <a:rPr lang="en-GB" sz="8000" b="1" dirty="0">
                <a:solidFill>
                  <a:schemeClr val="bg1">
                    <a:lumMod val="85000"/>
                  </a:schemeClr>
                </a:solidFill>
                <a:latin typeface="Aptos" panose="020B0004020202020204" pitchFamily="34" charset="0"/>
              </a:rPr>
              <a:t>Outline</a:t>
            </a:r>
            <a:endParaRPr lang="en-NG" sz="8000" b="1" dirty="0">
              <a:solidFill>
                <a:schemeClr val="bg1">
                  <a:lumMod val="85000"/>
                </a:schemeClr>
              </a:solidFill>
              <a:latin typeface="Aptos" panose="020B0004020202020204" pitchFamily="34" charset="0"/>
            </a:endParaRPr>
          </a:p>
        </p:txBody>
      </p:sp>
    </p:spTree>
    <p:extLst>
      <p:ext uri="{BB962C8B-B14F-4D97-AF65-F5344CB8AC3E}">
        <p14:creationId xmlns:p14="http://schemas.microsoft.com/office/powerpoint/2010/main" val="278559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33770" y="-392602"/>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518079" y="154151"/>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NG" sz="8000" dirty="0">
              <a:latin typeface="Aptos" panose="020B0004020202020204" pitchFamily="34" charset="0"/>
            </a:endParaRPr>
          </a:p>
        </p:txBody>
      </p:sp>
      <p:sp>
        <p:nvSpPr>
          <p:cNvPr id="4" name="TextBox 3">
            <a:extLst>
              <a:ext uri="{FF2B5EF4-FFF2-40B4-BE49-F238E27FC236}">
                <a16:creationId xmlns:a16="http://schemas.microsoft.com/office/drawing/2014/main" id="{2C5CE92D-6C7B-6FEB-837F-4368159E15E3}"/>
              </a:ext>
            </a:extLst>
          </p:cNvPr>
          <p:cNvSpPr txBox="1"/>
          <p:nvPr/>
        </p:nvSpPr>
        <p:spPr>
          <a:xfrm>
            <a:off x="7031206" y="4413082"/>
            <a:ext cx="4016777" cy="2215991"/>
          </a:xfrm>
          <a:prstGeom prst="rect">
            <a:avLst/>
          </a:prstGeom>
          <a:noFill/>
        </p:spPr>
        <p:txBody>
          <a:bodyPr wrap="square" rtlCol="0">
            <a:spAutoFit/>
          </a:bodyPr>
          <a:lstStyle/>
          <a:p>
            <a:r>
              <a:rPr lang="en-GB" sz="13800" b="1" dirty="0">
                <a:latin typeface="Aptos" panose="020B0004020202020204" pitchFamily="34" charset="0"/>
              </a:rPr>
              <a:t>7pm</a:t>
            </a:r>
          </a:p>
        </p:txBody>
      </p:sp>
      <p:graphicFrame>
        <p:nvGraphicFramePr>
          <p:cNvPr id="5" name="Chart 4">
            <a:extLst>
              <a:ext uri="{FF2B5EF4-FFF2-40B4-BE49-F238E27FC236}">
                <a16:creationId xmlns:a16="http://schemas.microsoft.com/office/drawing/2014/main" id="{BB78472C-1EE7-4AA2-9363-6358F2C58A4D}"/>
              </a:ext>
            </a:extLst>
          </p:cNvPr>
          <p:cNvGraphicFramePr>
            <a:graphicFrameLocks/>
          </p:cNvGraphicFramePr>
          <p:nvPr>
            <p:extLst>
              <p:ext uri="{D42A27DB-BD31-4B8C-83A1-F6EECF244321}">
                <p14:modId xmlns:p14="http://schemas.microsoft.com/office/powerpoint/2010/main" val="1462853547"/>
              </p:ext>
            </p:extLst>
          </p:nvPr>
        </p:nvGraphicFramePr>
        <p:xfrm>
          <a:off x="895165" y="1561768"/>
          <a:ext cx="9243135" cy="201865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7A2C1AE-ECDC-D1DB-B764-D41D9CCD21D0}"/>
              </a:ext>
            </a:extLst>
          </p:cNvPr>
          <p:cNvSpPr txBox="1"/>
          <p:nvPr/>
        </p:nvSpPr>
        <p:spPr>
          <a:xfrm>
            <a:off x="6877789" y="652664"/>
            <a:ext cx="4666140" cy="1107996"/>
          </a:xfrm>
          <a:prstGeom prst="rect">
            <a:avLst/>
          </a:prstGeom>
          <a:noFill/>
        </p:spPr>
        <p:txBody>
          <a:bodyPr wrap="square" rtlCol="0">
            <a:spAutoFit/>
          </a:bodyPr>
          <a:lstStyle/>
          <a:p>
            <a:r>
              <a:rPr lang="en-GB" sz="6600" b="1" dirty="0">
                <a:solidFill>
                  <a:schemeClr val="bg2">
                    <a:lumMod val="75000"/>
                  </a:schemeClr>
                </a:solidFill>
                <a:latin typeface="Aptos" panose="020B0004020202020204" pitchFamily="34" charset="0"/>
              </a:rPr>
              <a:t>Prime Time</a:t>
            </a:r>
            <a:endParaRPr lang="en-NG" sz="6600" b="1" dirty="0">
              <a:solidFill>
                <a:schemeClr val="bg2">
                  <a:lumMod val="75000"/>
                </a:schemeClr>
              </a:solidFill>
              <a:latin typeface="Aptos" panose="020B0004020202020204" pitchFamily="34" charset="0"/>
            </a:endParaRPr>
          </a:p>
        </p:txBody>
      </p:sp>
      <p:sp>
        <p:nvSpPr>
          <p:cNvPr id="7" name="TextBox 6">
            <a:extLst>
              <a:ext uri="{FF2B5EF4-FFF2-40B4-BE49-F238E27FC236}">
                <a16:creationId xmlns:a16="http://schemas.microsoft.com/office/drawing/2014/main" id="{24544162-2CF6-0A58-6C76-E465F7750534}"/>
              </a:ext>
            </a:extLst>
          </p:cNvPr>
          <p:cNvSpPr txBox="1"/>
          <p:nvPr/>
        </p:nvSpPr>
        <p:spPr>
          <a:xfrm>
            <a:off x="812862" y="3715030"/>
            <a:ext cx="6375646" cy="2862322"/>
          </a:xfrm>
          <a:prstGeom prst="rect">
            <a:avLst/>
          </a:prstGeom>
          <a:noFill/>
        </p:spPr>
        <p:txBody>
          <a:bodyPr wrap="square" rtlCol="0">
            <a:spAutoFit/>
          </a:bodyPr>
          <a:lstStyle/>
          <a:p>
            <a:r>
              <a:rPr lang="en-GB" dirty="0" err="1"/>
              <a:t>Kuramo</a:t>
            </a:r>
            <a:r>
              <a:rPr lang="en-GB" dirty="0"/>
              <a:t> Superstores collectively make the most profit and have the most traffic at 7 pm. It certainly is the  Superstore’s Prime Time. Although one can see that traffic surges between 1pm &amp; 3pm, it doesn’t compare with 7pm.</a:t>
            </a:r>
          </a:p>
          <a:p>
            <a:endParaRPr lang="en-GB" dirty="0"/>
          </a:p>
          <a:p>
            <a:r>
              <a:rPr lang="en-GB" dirty="0"/>
              <a:t>From the analysis, the time differs monthly. In January, it was 1 pm, February was 3 pm and March was 7 pm.</a:t>
            </a:r>
          </a:p>
          <a:p>
            <a:endParaRPr lang="en-GB" dirty="0"/>
          </a:p>
          <a:p>
            <a:r>
              <a:rPr lang="en-GB" dirty="0"/>
              <a:t>Mandalay’s Prime Time is 7 pm, the same as Naypyitaw. Yangon has hers as 3 pm, closely followed by 7 pm.</a:t>
            </a:r>
            <a:endParaRPr lang="en-NG" dirty="0"/>
          </a:p>
        </p:txBody>
      </p:sp>
    </p:spTree>
    <p:extLst>
      <p:ext uri="{BB962C8B-B14F-4D97-AF65-F5344CB8AC3E}">
        <p14:creationId xmlns:p14="http://schemas.microsoft.com/office/powerpoint/2010/main" val="97458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33770" y="-392602"/>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518079" y="154151"/>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NG" sz="8000" dirty="0">
              <a:latin typeface="Aptos" panose="020B0004020202020204" pitchFamily="34" charset="0"/>
            </a:endParaRPr>
          </a:p>
        </p:txBody>
      </p:sp>
      <p:sp>
        <p:nvSpPr>
          <p:cNvPr id="6" name="TextBox 5">
            <a:extLst>
              <a:ext uri="{FF2B5EF4-FFF2-40B4-BE49-F238E27FC236}">
                <a16:creationId xmlns:a16="http://schemas.microsoft.com/office/drawing/2014/main" id="{77A2C1AE-ECDC-D1DB-B764-D41D9CCD21D0}"/>
              </a:ext>
            </a:extLst>
          </p:cNvPr>
          <p:cNvSpPr txBox="1"/>
          <p:nvPr/>
        </p:nvSpPr>
        <p:spPr>
          <a:xfrm>
            <a:off x="7952700" y="923592"/>
            <a:ext cx="3162143" cy="1107996"/>
          </a:xfrm>
          <a:prstGeom prst="rect">
            <a:avLst/>
          </a:prstGeom>
          <a:noFill/>
        </p:spPr>
        <p:txBody>
          <a:bodyPr wrap="square" rtlCol="0">
            <a:spAutoFit/>
          </a:bodyPr>
          <a:lstStyle/>
          <a:p>
            <a:r>
              <a:rPr lang="en-GB" sz="6600" b="1" dirty="0">
                <a:solidFill>
                  <a:schemeClr val="bg2">
                    <a:lumMod val="75000"/>
                  </a:schemeClr>
                </a:solidFill>
                <a:latin typeface="Aptos" panose="020B0004020202020204" pitchFamily="34" charset="0"/>
              </a:rPr>
              <a:t>Women</a:t>
            </a:r>
            <a:endParaRPr lang="en-NG" sz="6600" b="1" dirty="0">
              <a:solidFill>
                <a:schemeClr val="bg2">
                  <a:lumMod val="75000"/>
                </a:schemeClr>
              </a:solidFill>
              <a:latin typeface="Aptos" panose="020B0004020202020204" pitchFamily="34" charset="0"/>
            </a:endParaRPr>
          </a:p>
        </p:txBody>
      </p:sp>
      <p:pic>
        <p:nvPicPr>
          <p:cNvPr id="16" name="Picture 15">
            <a:extLst>
              <a:ext uri="{FF2B5EF4-FFF2-40B4-BE49-F238E27FC236}">
                <a16:creationId xmlns:a16="http://schemas.microsoft.com/office/drawing/2014/main" id="{96380B0A-9FDF-BC8E-04D7-BBA31398C4AC}"/>
              </a:ext>
            </a:extLst>
          </p:cNvPr>
          <p:cNvPicPr>
            <a:picLocks noChangeAspect="1"/>
          </p:cNvPicPr>
          <p:nvPr/>
        </p:nvPicPr>
        <p:blipFill rotWithShape="1">
          <a:blip r:embed="rId2">
            <a:extLst>
              <a:ext uri="{28A0092B-C50C-407E-A947-70E740481C1C}">
                <a14:useLocalDpi xmlns:a14="http://schemas.microsoft.com/office/drawing/2010/main" val="0"/>
              </a:ext>
            </a:extLst>
          </a:blip>
          <a:srcRect l="33185" t="15059" r="32582" b="10570"/>
          <a:stretch/>
        </p:blipFill>
        <p:spPr>
          <a:xfrm>
            <a:off x="8353887" y="1875329"/>
            <a:ext cx="2210540" cy="2258385"/>
          </a:xfrm>
          <a:prstGeom prst="rect">
            <a:avLst/>
          </a:prstGeom>
        </p:spPr>
      </p:pic>
      <p:sp>
        <p:nvSpPr>
          <p:cNvPr id="7" name="TextBox 6">
            <a:extLst>
              <a:ext uri="{FF2B5EF4-FFF2-40B4-BE49-F238E27FC236}">
                <a16:creationId xmlns:a16="http://schemas.microsoft.com/office/drawing/2014/main" id="{24544162-2CF6-0A58-6C76-E465F7750534}"/>
              </a:ext>
            </a:extLst>
          </p:cNvPr>
          <p:cNvSpPr txBox="1"/>
          <p:nvPr/>
        </p:nvSpPr>
        <p:spPr>
          <a:xfrm>
            <a:off x="967139" y="1875329"/>
            <a:ext cx="6742554" cy="2031325"/>
          </a:xfrm>
          <a:prstGeom prst="rect">
            <a:avLst/>
          </a:prstGeom>
          <a:noFill/>
        </p:spPr>
        <p:txBody>
          <a:bodyPr wrap="square" rtlCol="0">
            <a:spAutoFit/>
          </a:bodyPr>
          <a:lstStyle/>
          <a:p>
            <a:r>
              <a:rPr lang="en-GB" dirty="0"/>
              <a:t>Women are the heaviest spenders in </a:t>
            </a:r>
            <a:r>
              <a:rPr lang="en-GB" dirty="0" err="1"/>
              <a:t>Kuramo</a:t>
            </a:r>
            <a:r>
              <a:rPr lang="en-GB" dirty="0"/>
              <a:t> stores. </a:t>
            </a:r>
          </a:p>
          <a:p>
            <a:r>
              <a:rPr lang="en-GB" dirty="0"/>
              <a:t>They picked 2,869 units of items and brought in $7,994.43 into the purse of the business.</a:t>
            </a:r>
          </a:p>
          <a:p>
            <a:endParaRPr lang="en-GB" dirty="0"/>
          </a:p>
          <a:p>
            <a:r>
              <a:rPr lang="en-GB" dirty="0"/>
              <a:t>Most of them are fans of the membership card as 52.10% already shop with it in the various stores. They Prefer to shop at 1pm, spending cash as against credit card or </a:t>
            </a:r>
            <a:r>
              <a:rPr lang="en-GB" dirty="0" err="1"/>
              <a:t>E.Wallet</a:t>
            </a:r>
            <a:r>
              <a:rPr lang="en-GB" dirty="0"/>
              <a:t>.</a:t>
            </a:r>
          </a:p>
        </p:txBody>
      </p:sp>
      <p:sp>
        <p:nvSpPr>
          <p:cNvPr id="10" name="TextBox 9">
            <a:extLst>
              <a:ext uri="{FF2B5EF4-FFF2-40B4-BE49-F238E27FC236}">
                <a16:creationId xmlns:a16="http://schemas.microsoft.com/office/drawing/2014/main" id="{7706CEFB-075B-06FD-C44A-F8DCA8C93978}"/>
              </a:ext>
            </a:extLst>
          </p:cNvPr>
          <p:cNvSpPr txBox="1"/>
          <p:nvPr/>
        </p:nvSpPr>
        <p:spPr>
          <a:xfrm>
            <a:off x="8104110" y="4211462"/>
            <a:ext cx="3342641" cy="1200329"/>
          </a:xfrm>
          <a:prstGeom prst="rect">
            <a:avLst/>
          </a:prstGeom>
          <a:noFill/>
        </p:spPr>
        <p:txBody>
          <a:bodyPr wrap="square" rtlCol="0">
            <a:spAutoFit/>
          </a:bodyPr>
          <a:lstStyle/>
          <a:p>
            <a:r>
              <a:rPr lang="en-GB" dirty="0"/>
              <a:t>Naypyitaw is the city with the most women shoppers, and they are delighted with the service experience.</a:t>
            </a:r>
          </a:p>
        </p:txBody>
      </p:sp>
      <p:pic>
        <p:nvPicPr>
          <p:cNvPr id="12" name="Picture 11">
            <a:extLst>
              <a:ext uri="{FF2B5EF4-FFF2-40B4-BE49-F238E27FC236}">
                <a16:creationId xmlns:a16="http://schemas.microsoft.com/office/drawing/2014/main" id="{4602F9C4-1D36-97D0-D0F6-50A0EB3D9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39" y="4211462"/>
            <a:ext cx="3120074" cy="2039409"/>
          </a:xfrm>
          <a:prstGeom prst="rect">
            <a:avLst/>
          </a:prstGeom>
        </p:spPr>
      </p:pic>
      <p:pic>
        <p:nvPicPr>
          <p:cNvPr id="14" name="Picture 13">
            <a:extLst>
              <a:ext uri="{FF2B5EF4-FFF2-40B4-BE49-F238E27FC236}">
                <a16:creationId xmlns:a16="http://schemas.microsoft.com/office/drawing/2014/main" id="{870C10A5-15A7-2454-9D5C-912FA76F6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601" y="4218421"/>
            <a:ext cx="3785099" cy="1975677"/>
          </a:xfrm>
          <a:prstGeom prst="rect">
            <a:avLst/>
          </a:prstGeom>
        </p:spPr>
      </p:pic>
    </p:spTree>
    <p:extLst>
      <p:ext uri="{BB962C8B-B14F-4D97-AF65-F5344CB8AC3E}">
        <p14:creationId xmlns:p14="http://schemas.microsoft.com/office/powerpoint/2010/main" val="677120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898867" y="-649886"/>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145217" y="-154138"/>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NG" sz="8000" dirty="0">
              <a:latin typeface="Aptos" panose="020B0004020202020204" pitchFamily="34" charset="0"/>
            </a:endParaRPr>
          </a:p>
        </p:txBody>
      </p:sp>
      <p:sp>
        <p:nvSpPr>
          <p:cNvPr id="6" name="TextBox 5">
            <a:extLst>
              <a:ext uri="{FF2B5EF4-FFF2-40B4-BE49-F238E27FC236}">
                <a16:creationId xmlns:a16="http://schemas.microsoft.com/office/drawing/2014/main" id="{77A2C1AE-ECDC-D1DB-B764-D41D9CCD21D0}"/>
              </a:ext>
            </a:extLst>
          </p:cNvPr>
          <p:cNvSpPr txBox="1"/>
          <p:nvPr/>
        </p:nvSpPr>
        <p:spPr>
          <a:xfrm>
            <a:off x="2302764" y="728477"/>
            <a:ext cx="8950422" cy="923330"/>
          </a:xfrm>
          <a:prstGeom prst="rect">
            <a:avLst/>
          </a:prstGeom>
          <a:noFill/>
        </p:spPr>
        <p:txBody>
          <a:bodyPr wrap="square" rtlCol="0">
            <a:spAutoFit/>
          </a:bodyPr>
          <a:lstStyle/>
          <a:p>
            <a:pPr algn="ctr"/>
            <a:r>
              <a:rPr lang="en-GB" sz="5400" b="1" dirty="0">
                <a:solidFill>
                  <a:schemeClr val="bg2">
                    <a:lumMod val="75000"/>
                  </a:schemeClr>
                </a:solidFill>
                <a:latin typeface="Aptos" panose="020B0004020202020204" pitchFamily="34" charset="0"/>
              </a:rPr>
              <a:t>What are WOMEN buying?</a:t>
            </a:r>
            <a:endParaRPr lang="en-NG" sz="5400" b="1" dirty="0">
              <a:solidFill>
                <a:schemeClr val="bg2">
                  <a:lumMod val="75000"/>
                </a:schemeClr>
              </a:solidFill>
              <a:latin typeface="Aptos" panose="020B0004020202020204" pitchFamily="34" charset="0"/>
            </a:endParaRPr>
          </a:p>
        </p:txBody>
      </p:sp>
      <p:sp>
        <p:nvSpPr>
          <p:cNvPr id="22" name="TextBox 21">
            <a:extLst>
              <a:ext uri="{FF2B5EF4-FFF2-40B4-BE49-F238E27FC236}">
                <a16:creationId xmlns:a16="http://schemas.microsoft.com/office/drawing/2014/main" id="{F0B72D01-4768-11B8-ABC5-FBD63F32EBC9}"/>
              </a:ext>
            </a:extLst>
          </p:cNvPr>
          <p:cNvSpPr txBox="1"/>
          <p:nvPr/>
        </p:nvSpPr>
        <p:spPr>
          <a:xfrm>
            <a:off x="7747069" y="1767060"/>
            <a:ext cx="3284738" cy="2585323"/>
          </a:xfrm>
          <a:prstGeom prst="rect">
            <a:avLst/>
          </a:prstGeom>
          <a:noFill/>
        </p:spPr>
        <p:txBody>
          <a:bodyPr wrap="square" rtlCol="0">
            <a:spAutoFit/>
          </a:bodyPr>
          <a:lstStyle/>
          <a:p>
            <a:r>
              <a:rPr lang="en-GB" dirty="0"/>
              <a:t>Most items women buy vary from the stores.</a:t>
            </a:r>
          </a:p>
          <a:p>
            <a:endParaRPr lang="en-GB" dirty="0"/>
          </a:p>
          <a:p>
            <a:r>
              <a:rPr lang="en-GB" dirty="0"/>
              <a:t>They bought Home &amp; lifestyle items from Branch A (Yangon), Fashion &amp; Accessories items from Branch B (Mandalay), and Food &amp; Beverage items from Branch C (Naypyitaw). </a:t>
            </a:r>
          </a:p>
        </p:txBody>
      </p:sp>
      <p:pic>
        <p:nvPicPr>
          <p:cNvPr id="5" name="Picture 4">
            <a:extLst>
              <a:ext uri="{FF2B5EF4-FFF2-40B4-BE49-F238E27FC236}">
                <a16:creationId xmlns:a16="http://schemas.microsoft.com/office/drawing/2014/main" id="{F50F57B9-BA56-7F3A-F37C-97A7A9B75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23" y="1767060"/>
            <a:ext cx="7569146" cy="4452439"/>
          </a:xfrm>
          <a:prstGeom prst="rect">
            <a:avLst/>
          </a:prstGeom>
        </p:spPr>
      </p:pic>
    </p:spTree>
    <p:extLst>
      <p:ext uri="{BB962C8B-B14F-4D97-AF65-F5344CB8AC3E}">
        <p14:creationId xmlns:p14="http://schemas.microsoft.com/office/powerpoint/2010/main" val="74781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533770" y="-392602"/>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518079" y="154151"/>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NG" sz="8000" dirty="0">
              <a:latin typeface="Aptos" panose="020B0004020202020204" pitchFamily="34" charset="0"/>
            </a:endParaRPr>
          </a:p>
        </p:txBody>
      </p:sp>
      <p:sp>
        <p:nvSpPr>
          <p:cNvPr id="6" name="TextBox 5">
            <a:extLst>
              <a:ext uri="{FF2B5EF4-FFF2-40B4-BE49-F238E27FC236}">
                <a16:creationId xmlns:a16="http://schemas.microsoft.com/office/drawing/2014/main" id="{77A2C1AE-ECDC-D1DB-B764-D41D9CCD21D0}"/>
              </a:ext>
            </a:extLst>
          </p:cNvPr>
          <p:cNvSpPr txBox="1"/>
          <p:nvPr/>
        </p:nvSpPr>
        <p:spPr>
          <a:xfrm>
            <a:off x="8318905" y="825151"/>
            <a:ext cx="3081754" cy="1107996"/>
          </a:xfrm>
          <a:prstGeom prst="rect">
            <a:avLst/>
          </a:prstGeom>
          <a:noFill/>
        </p:spPr>
        <p:txBody>
          <a:bodyPr wrap="square" rtlCol="0">
            <a:spAutoFit/>
          </a:bodyPr>
          <a:lstStyle/>
          <a:p>
            <a:pPr algn="ctr"/>
            <a:r>
              <a:rPr lang="en-GB" sz="6600" b="1" dirty="0">
                <a:solidFill>
                  <a:schemeClr val="bg2">
                    <a:lumMod val="75000"/>
                  </a:schemeClr>
                </a:solidFill>
                <a:latin typeface="Aptos" panose="020B0004020202020204" pitchFamily="34" charset="0"/>
              </a:rPr>
              <a:t>Men</a:t>
            </a:r>
            <a:endParaRPr lang="en-NG" sz="6600" b="1" dirty="0">
              <a:solidFill>
                <a:schemeClr val="bg2">
                  <a:lumMod val="75000"/>
                </a:schemeClr>
              </a:solidFill>
              <a:latin typeface="Aptos" panose="020B0004020202020204" pitchFamily="34" charset="0"/>
            </a:endParaRPr>
          </a:p>
        </p:txBody>
      </p:sp>
      <p:sp>
        <p:nvSpPr>
          <p:cNvPr id="7" name="TextBox 6">
            <a:extLst>
              <a:ext uri="{FF2B5EF4-FFF2-40B4-BE49-F238E27FC236}">
                <a16:creationId xmlns:a16="http://schemas.microsoft.com/office/drawing/2014/main" id="{24544162-2CF6-0A58-6C76-E465F7750534}"/>
              </a:ext>
            </a:extLst>
          </p:cNvPr>
          <p:cNvSpPr txBox="1"/>
          <p:nvPr/>
        </p:nvSpPr>
        <p:spPr>
          <a:xfrm>
            <a:off x="967139" y="1875329"/>
            <a:ext cx="6742554" cy="1754326"/>
          </a:xfrm>
          <a:prstGeom prst="rect">
            <a:avLst/>
          </a:prstGeom>
          <a:noFill/>
        </p:spPr>
        <p:txBody>
          <a:bodyPr wrap="square" rtlCol="0">
            <a:spAutoFit/>
          </a:bodyPr>
          <a:lstStyle/>
          <a:p>
            <a:r>
              <a:rPr lang="en-GB" dirty="0"/>
              <a:t>Men collectively bought 2,641 items, pushing $7,384.94 into the purse of the business.</a:t>
            </a:r>
          </a:p>
          <a:p>
            <a:endParaRPr lang="en-GB" dirty="0"/>
          </a:p>
          <a:p>
            <a:r>
              <a:rPr lang="en-GB" dirty="0"/>
              <a:t>Most do not fancy the membership card as only 48.1% shop with it in our various stores. They Prefer to shop at 7pm, and pay with </a:t>
            </a:r>
            <a:r>
              <a:rPr lang="en-GB" dirty="0" err="1"/>
              <a:t>E.Wallet</a:t>
            </a:r>
            <a:r>
              <a:rPr lang="en-GB" dirty="0"/>
              <a:t> instead of spending cash or credit card</a:t>
            </a:r>
          </a:p>
        </p:txBody>
      </p:sp>
      <p:pic>
        <p:nvPicPr>
          <p:cNvPr id="5" name="Picture 4">
            <a:extLst>
              <a:ext uri="{FF2B5EF4-FFF2-40B4-BE49-F238E27FC236}">
                <a16:creationId xmlns:a16="http://schemas.microsoft.com/office/drawing/2014/main" id="{5FC779DE-C642-9BDE-6F4C-F5D6F94D9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139" y="4027394"/>
            <a:ext cx="3064655" cy="1978448"/>
          </a:xfrm>
          <a:prstGeom prst="rect">
            <a:avLst/>
          </a:prstGeom>
        </p:spPr>
      </p:pic>
      <p:pic>
        <p:nvPicPr>
          <p:cNvPr id="19" name="Picture 18">
            <a:extLst>
              <a:ext uri="{FF2B5EF4-FFF2-40B4-BE49-F238E27FC236}">
                <a16:creationId xmlns:a16="http://schemas.microsoft.com/office/drawing/2014/main" id="{82B27673-5342-4712-5756-97FFDE209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416" y="4086498"/>
            <a:ext cx="3785099" cy="1975677"/>
          </a:xfrm>
          <a:prstGeom prst="rect">
            <a:avLst/>
          </a:prstGeom>
        </p:spPr>
      </p:pic>
      <p:pic>
        <p:nvPicPr>
          <p:cNvPr id="21" name="Picture 20">
            <a:extLst>
              <a:ext uri="{FF2B5EF4-FFF2-40B4-BE49-F238E27FC236}">
                <a16:creationId xmlns:a16="http://schemas.microsoft.com/office/drawing/2014/main" id="{2898C0A1-B531-0EB3-A0A9-47F026551677}"/>
              </a:ext>
            </a:extLst>
          </p:cNvPr>
          <p:cNvPicPr>
            <a:picLocks noChangeAspect="1"/>
          </p:cNvPicPr>
          <p:nvPr/>
        </p:nvPicPr>
        <p:blipFill rotWithShape="1">
          <a:blip r:embed="rId4">
            <a:extLst>
              <a:ext uri="{28A0092B-C50C-407E-A947-70E740481C1C}">
                <a14:useLocalDpi xmlns:a14="http://schemas.microsoft.com/office/drawing/2010/main" val="0"/>
              </a:ext>
            </a:extLst>
          </a:blip>
          <a:srcRect l="33037" t="8328" r="31172" b="10367"/>
          <a:stretch/>
        </p:blipFill>
        <p:spPr>
          <a:xfrm>
            <a:off x="8720133" y="1767060"/>
            <a:ext cx="2279299" cy="2430341"/>
          </a:xfrm>
          <a:prstGeom prst="rect">
            <a:avLst/>
          </a:prstGeom>
        </p:spPr>
      </p:pic>
      <p:sp>
        <p:nvSpPr>
          <p:cNvPr id="22" name="TextBox 21">
            <a:extLst>
              <a:ext uri="{FF2B5EF4-FFF2-40B4-BE49-F238E27FC236}">
                <a16:creationId xmlns:a16="http://schemas.microsoft.com/office/drawing/2014/main" id="{F0B72D01-4768-11B8-ABC5-FBD63F32EBC9}"/>
              </a:ext>
            </a:extLst>
          </p:cNvPr>
          <p:cNvSpPr txBox="1"/>
          <p:nvPr/>
        </p:nvSpPr>
        <p:spPr>
          <a:xfrm>
            <a:off x="8504808" y="4086498"/>
            <a:ext cx="3284738" cy="2308324"/>
          </a:xfrm>
          <a:prstGeom prst="rect">
            <a:avLst/>
          </a:prstGeom>
          <a:noFill/>
        </p:spPr>
        <p:txBody>
          <a:bodyPr wrap="square" rtlCol="0">
            <a:spAutoFit/>
          </a:bodyPr>
          <a:lstStyle/>
          <a:p>
            <a:r>
              <a:rPr lang="en-GB" dirty="0"/>
              <a:t>Insights gathered on the gender will give a clear direction on targeting them with specialised adverts or promotions across the stores.</a:t>
            </a:r>
          </a:p>
          <a:p>
            <a:endParaRPr lang="en-GB" dirty="0"/>
          </a:p>
          <a:p>
            <a:r>
              <a:rPr lang="en-GB" dirty="0"/>
              <a:t>It would also help with the restocking of selected items.</a:t>
            </a:r>
            <a:endParaRPr lang="en-NG" dirty="0"/>
          </a:p>
        </p:txBody>
      </p:sp>
    </p:spTree>
    <p:extLst>
      <p:ext uri="{BB962C8B-B14F-4D97-AF65-F5344CB8AC3E}">
        <p14:creationId xmlns:p14="http://schemas.microsoft.com/office/powerpoint/2010/main" val="8208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313C2E7-F32F-5F73-EF3F-7B4798CB60AC}"/>
              </a:ext>
            </a:extLst>
          </p:cNvPr>
          <p:cNvSpPr/>
          <p:nvPr/>
        </p:nvSpPr>
        <p:spPr>
          <a:xfrm>
            <a:off x="-898867" y="-649886"/>
            <a:ext cx="2416946" cy="2416946"/>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08432D69-031C-4EA7-A7CB-602A7FF78CB4}"/>
              </a:ext>
            </a:extLst>
          </p:cNvPr>
          <p:cNvSpPr txBox="1"/>
          <p:nvPr/>
        </p:nvSpPr>
        <p:spPr>
          <a:xfrm>
            <a:off x="1145217" y="-154138"/>
            <a:ext cx="8809609" cy="1323439"/>
          </a:xfrm>
          <a:prstGeom prst="rect">
            <a:avLst/>
          </a:prstGeom>
          <a:noFill/>
        </p:spPr>
        <p:txBody>
          <a:bodyPr wrap="square" rtlCol="0">
            <a:spAutoFit/>
          </a:bodyPr>
          <a:lstStyle/>
          <a:p>
            <a:r>
              <a:rPr lang="en-GB" sz="8000" dirty="0">
                <a:solidFill>
                  <a:schemeClr val="bg1"/>
                </a:solidFill>
                <a:latin typeface="Aptos" panose="020B0004020202020204" pitchFamily="34" charset="0"/>
              </a:rPr>
              <a:t>I</a:t>
            </a:r>
            <a:r>
              <a:rPr lang="en-GB" sz="8000" dirty="0">
                <a:latin typeface="Aptos" panose="020B0004020202020204" pitchFamily="34" charset="0"/>
              </a:rPr>
              <a:t>nsights</a:t>
            </a:r>
            <a:endParaRPr lang="en-NG" sz="8000" dirty="0">
              <a:latin typeface="Aptos" panose="020B0004020202020204" pitchFamily="34" charset="0"/>
            </a:endParaRPr>
          </a:p>
        </p:txBody>
      </p:sp>
      <p:sp>
        <p:nvSpPr>
          <p:cNvPr id="6" name="TextBox 5">
            <a:extLst>
              <a:ext uri="{FF2B5EF4-FFF2-40B4-BE49-F238E27FC236}">
                <a16:creationId xmlns:a16="http://schemas.microsoft.com/office/drawing/2014/main" id="{77A2C1AE-ECDC-D1DB-B764-D41D9CCD21D0}"/>
              </a:ext>
            </a:extLst>
          </p:cNvPr>
          <p:cNvSpPr txBox="1"/>
          <p:nvPr/>
        </p:nvSpPr>
        <p:spPr>
          <a:xfrm>
            <a:off x="2302764" y="728477"/>
            <a:ext cx="8950422" cy="923330"/>
          </a:xfrm>
          <a:prstGeom prst="rect">
            <a:avLst/>
          </a:prstGeom>
          <a:noFill/>
        </p:spPr>
        <p:txBody>
          <a:bodyPr wrap="square" rtlCol="0">
            <a:spAutoFit/>
          </a:bodyPr>
          <a:lstStyle/>
          <a:p>
            <a:pPr algn="ctr"/>
            <a:r>
              <a:rPr lang="en-GB" sz="5400" b="1" dirty="0">
                <a:solidFill>
                  <a:schemeClr val="bg2">
                    <a:lumMod val="75000"/>
                  </a:schemeClr>
                </a:solidFill>
                <a:latin typeface="Aptos" panose="020B0004020202020204" pitchFamily="34" charset="0"/>
              </a:rPr>
              <a:t>What are MEN buying?</a:t>
            </a:r>
            <a:endParaRPr lang="en-NG" sz="5400" b="1" dirty="0">
              <a:solidFill>
                <a:schemeClr val="bg2">
                  <a:lumMod val="75000"/>
                </a:schemeClr>
              </a:solidFill>
              <a:latin typeface="Aptos" panose="020B0004020202020204" pitchFamily="34" charset="0"/>
            </a:endParaRPr>
          </a:p>
        </p:txBody>
      </p:sp>
      <p:sp>
        <p:nvSpPr>
          <p:cNvPr id="22" name="TextBox 21">
            <a:extLst>
              <a:ext uri="{FF2B5EF4-FFF2-40B4-BE49-F238E27FC236}">
                <a16:creationId xmlns:a16="http://schemas.microsoft.com/office/drawing/2014/main" id="{F0B72D01-4768-11B8-ABC5-FBD63F32EBC9}"/>
              </a:ext>
            </a:extLst>
          </p:cNvPr>
          <p:cNvSpPr txBox="1"/>
          <p:nvPr/>
        </p:nvSpPr>
        <p:spPr>
          <a:xfrm>
            <a:off x="7747069" y="1767060"/>
            <a:ext cx="3284738" cy="2031325"/>
          </a:xfrm>
          <a:prstGeom prst="rect">
            <a:avLst/>
          </a:prstGeom>
          <a:noFill/>
        </p:spPr>
        <p:txBody>
          <a:bodyPr wrap="square" rtlCol="0">
            <a:spAutoFit/>
          </a:bodyPr>
          <a:lstStyle/>
          <a:p>
            <a:r>
              <a:rPr lang="en-GB" dirty="0"/>
              <a:t>Most items men buy vary from the stores.</a:t>
            </a:r>
          </a:p>
          <a:p>
            <a:endParaRPr lang="en-GB" dirty="0"/>
          </a:p>
          <a:p>
            <a:r>
              <a:rPr lang="en-GB" dirty="0"/>
              <a:t>They bought Food &amp; beverages from Branch A, Health &amp; Beauty from Branch B and Electronic Accessories from Branch C. </a:t>
            </a:r>
          </a:p>
        </p:txBody>
      </p:sp>
      <p:pic>
        <p:nvPicPr>
          <p:cNvPr id="10" name="Picture 9">
            <a:extLst>
              <a:ext uri="{FF2B5EF4-FFF2-40B4-BE49-F238E27FC236}">
                <a16:creationId xmlns:a16="http://schemas.microsoft.com/office/drawing/2014/main" id="{3F4DC95E-0A06-87A7-48D9-2DA7C97BE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10" y="1833183"/>
            <a:ext cx="6971752" cy="4101031"/>
          </a:xfrm>
          <a:prstGeom prst="rect">
            <a:avLst/>
          </a:prstGeom>
        </p:spPr>
      </p:pic>
    </p:spTree>
    <p:extLst>
      <p:ext uri="{BB962C8B-B14F-4D97-AF65-F5344CB8AC3E}">
        <p14:creationId xmlns:p14="http://schemas.microsoft.com/office/powerpoint/2010/main" val="210933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9110</TotalTime>
  <Words>1018</Words>
  <Application>Microsoft Office PowerPoint</Application>
  <PresentationFormat>Widescreen</PresentationFormat>
  <Paragraphs>194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Okorafor Orji</dc:creator>
  <cp:lastModifiedBy>Okorafor Orji</cp:lastModifiedBy>
  <cp:revision>3</cp:revision>
  <dcterms:created xsi:type="dcterms:W3CDTF">2024-07-18T08:44:36Z</dcterms:created>
  <dcterms:modified xsi:type="dcterms:W3CDTF">2025-04-26T19:41:36Z</dcterms:modified>
</cp:coreProperties>
</file>