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Baskervville"/>
      <p:regular r:id="rId48"/>
      <p: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F52824-5435-4033-A7C2-5A7ED4727406}">
  <a:tblStyle styleId="{6BF52824-5435-4033-A7C2-5A7ED47274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askervville-regular.fntdata"/><Relationship Id="rId47" Type="http://schemas.openxmlformats.org/officeDocument/2006/relationships/font" Target="fonts/Roboto-boldItalic.fntdata"/><Relationship Id="rId49" Type="http://schemas.openxmlformats.org/officeDocument/2006/relationships/font" Target="fonts/Baskervvill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gdceda3013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 name="Google Shape;23;gdceda3013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daa97ee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7daa97ee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7daa97ee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7daa97ee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7daa97ee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7daa97ee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7daa97ee7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7daa97ee7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7daa97ee7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7daa97ee7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daa97ee7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daa97ee7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7daa97ee7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7daa97ee7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ad19caf8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ad19caf8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7daa97ee7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7daa97ee7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7daa97ee7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7daa97ee7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d7daa97e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d7daa97e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ad19caf8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ad19caf8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7daa97ee7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7daa97ee7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7daa97ee7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7daa97ee7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ad19caf8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ad19caf8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ceda301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ceda301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ceda30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ceda30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ad19caf8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ad19caf8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ceda3013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ceda3013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e4f235d8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e4f235d8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ceda3013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ceda3013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de46cbfb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de46cbfb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e4f235e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e4f235e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ceda301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ceda301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ceda3013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ceda3013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05cbd42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05cbd42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1d103658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1d103658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f74c4746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f74c4746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1d10365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1d10365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05cbd42e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e05cbd42e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7daa97ee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d7daa97ee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2acb94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2acb94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7daa97ee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7daa97ee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7daa97ee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7daa97ee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7daa97ee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daa97ee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7daa97ee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7daa97ee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 name="Shape 16"/>
        <p:cNvGrpSpPr/>
        <p:nvPr/>
      </p:nvGrpSpPr>
      <p:grpSpPr>
        <a:xfrm>
          <a:off x="0" y="0"/>
          <a:ext cx="0" cy="0"/>
          <a:chOff x="0" y="0"/>
          <a:chExt cx="0" cy="0"/>
        </a:xfrm>
      </p:grpSpPr>
      <p:sp>
        <p:nvSpPr>
          <p:cNvPr id="17" name="Google Shape;17;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 name="Google Shape;19;p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0" name="Google Shape;2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2.png"/><Relationship Id="rId7"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id="25" name="Google Shape;25;p8"/>
          <p:cNvPicPr preferRelativeResize="0"/>
          <p:nvPr/>
        </p:nvPicPr>
        <p:blipFill>
          <a:blip r:embed="rId3">
            <a:alphaModFix/>
          </a:blip>
          <a:stretch>
            <a:fillRect/>
          </a:stretch>
        </p:blipFill>
        <p:spPr>
          <a:xfrm>
            <a:off x="2084325" y="370650"/>
            <a:ext cx="4209787" cy="1704076"/>
          </a:xfrm>
          <a:prstGeom prst="rect">
            <a:avLst/>
          </a:prstGeom>
          <a:noFill/>
          <a:ln>
            <a:noFill/>
          </a:ln>
        </p:spPr>
      </p:pic>
      <p:pic>
        <p:nvPicPr>
          <p:cNvPr id="26" name="Google Shape;26;p8"/>
          <p:cNvPicPr preferRelativeResize="0"/>
          <p:nvPr/>
        </p:nvPicPr>
        <p:blipFill>
          <a:blip r:embed="rId4">
            <a:alphaModFix/>
          </a:blip>
          <a:stretch>
            <a:fillRect/>
          </a:stretch>
        </p:blipFill>
        <p:spPr>
          <a:xfrm>
            <a:off x="4533675" y="4787000"/>
            <a:ext cx="1103025" cy="385075"/>
          </a:xfrm>
          <a:prstGeom prst="rect">
            <a:avLst/>
          </a:prstGeom>
          <a:noFill/>
          <a:ln>
            <a:noFill/>
          </a:ln>
        </p:spPr>
      </p:pic>
      <p:sp>
        <p:nvSpPr>
          <p:cNvPr id="27" name="Google Shape;27;p8"/>
          <p:cNvSpPr/>
          <p:nvPr/>
        </p:nvSpPr>
        <p:spPr>
          <a:xfrm>
            <a:off x="197850" y="2140800"/>
            <a:ext cx="8748300" cy="1278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
          <p:cNvSpPr/>
          <p:nvPr/>
        </p:nvSpPr>
        <p:spPr>
          <a:xfrm>
            <a:off x="197850" y="2268657"/>
            <a:ext cx="8748300" cy="441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 name="Google Shape;29;p8"/>
          <p:cNvPicPr preferRelativeResize="0"/>
          <p:nvPr/>
        </p:nvPicPr>
        <p:blipFill rotWithShape="1">
          <a:blip r:embed="rId5">
            <a:alphaModFix/>
          </a:blip>
          <a:srcRect b="21875" l="0" r="0" t="21875"/>
          <a:stretch/>
        </p:blipFill>
        <p:spPr>
          <a:xfrm>
            <a:off x="3806450" y="4636675"/>
            <a:ext cx="765547" cy="430626"/>
          </a:xfrm>
          <a:prstGeom prst="rect">
            <a:avLst/>
          </a:prstGeom>
          <a:noFill/>
          <a:ln>
            <a:noFill/>
          </a:ln>
        </p:spPr>
      </p:pic>
      <p:pic>
        <p:nvPicPr>
          <p:cNvPr id="30" name="Google Shape;30;p8"/>
          <p:cNvPicPr preferRelativeResize="0"/>
          <p:nvPr/>
        </p:nvPicPr>
        <p:blipFill>
          <a:blip r:embed="rId6">
            <a:alphaModFix/>
          </a:blip>
          <a:stretch>
            <a:fillRect/>
          </a:stretch>
        </p:blipFill>
        <p:spPr>
          <a:xfrm>
            <a:off x="2638117" y="2917283"/>
            <a:ext cx="3867776" cy="1495699"/>
          </a:xfrm>
          <a:prstGeom prst="rect">
            <a:avLst/>
          </a:prstGeom>
          <a:noFill/>
          <a:ln>
            <a:noFill/>
          </a:ln>
        </p:spPr>
      </p:pic>
      <p:sp>
        <p:nvSpPr>
          <p:cNvPr id="31" name="Google Shape;31;p8"/>
          <p:cNvSpPr txBox="1"/>
          <p:nvPr/>
        </p:nvSpPr>
        <p:spPr>
          <a:xfrm>
            <a:off x="3139800" y="2312800"/>
            <a:ext cx="2864400" cy="692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3300">
                <a:solidFill>
                  <a:schemeClr val="accent2"/>
                </a:solidFill>
                <a:latin typeface="Roboto"/>
                <a:ea typeface="Roboto"/>
                <a:cs typeface="Roboto"/>
                <a:sym typeface="Roboto"/>
              </a:rPr>
              <a:t>Primo</a:t>
            </a:r>
            <a:endParaRPr sz="1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7"/>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Race/Ethnicity Analysis</a:t>
            </a:r>
            <a:endParaRPr b="1" sz="4000">
              <a:latin typeface="Baskervville"/>
              <a:ea typeface="Baskervville"/>
              <a:cs typeface="Baskervville"/>
              <a:sym typeface="Baskervville"/>
            </a:endParaRPr>
          </a:p>
        </p:txBody>
      </p:sp>
      <p:pic>
        <p:nvPicPr>
          <p:cNvPr id="135" name="Google Shape;135;p17"/>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36" name="Google Shape;136;p17"/>
          <p:cNvSpPr txBox="1"/>
          <p:nvPr/>
        </p:nvSpPr>
        <p:spPr>
          <a:xfrm>
            <a:off x="290975" y="2262350"/>
            <a:ext cx="79245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90</a:t>
            </a:r>
            <a:r>
              <a:rPr lang="en" sz="1600">
                <a:solidFill>
                  <a:schemeClr val="dk1"/>
                </a:solidFill>
                <a:latin typeface="Roboto"/>
                <a:ea typeface="Roboto"/>
                <a:cs typeface="Roboto"/>
                <a:sym typeface="Roboto"/>
              </a:rPr>
              <a:t>% characters are specified as characters of color.</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specified as Latinx (“Rafa”).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1 character opportunities to increase racial/ethnic diversity.</a:t>
            </a:r>
            <a:endParaRPr sz="1600">
              <a:solidFill>
                <a:schemeClr val="dk1"/>
              </a:solidFill>
              <a:latin typeface="Roboto"/>
              <a:ea typeface="Roboto"/>
              <a:cs typeface="Roboto"/>
              <a:sym typeface="Roboto"/>
            </a:endParaRPr>
          </a:p>
        </p:txBody>
      </p:sp>
      <p:sp>
        <p:nvSpPr>
          <p:cNvPr id="137" name="Google Shape;137;p17"/>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People of Color X Texas</a:t>
            </a:r>
            <a:endParaRPr sz="1700">
              <a:solidFill>
                <a:schemeClr val="lt1"/>
              </a:solidFill>
            </a:endParaRPr>
          </a:p>
        </p:txBody>
      </p:sp>
      <p:pic>
        <p:nvPicPr>
          <p:cNvPr id="138" name="Google Shape;138;p17"/>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139" name="Google Shape;139;p17"/>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8"/>
          <p:cNvSpPr txBox="1"/>
          <p:nvPr/>
        </p:nvSpPr>
        <p:spPr>
          <a:xfrm>
            <a:off x="290975" y="237200"/>
            <a:ext cx="849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Race/Ethnicity</a:t>
            </a:r>
            <a:endParaRPr b="1" sz="4000">
              <a:solidFill>
                <a:schemeClr val="lt1"/>
              </a:solidFill>
              <a:latin typeface="Baskervville"/>
              <a:ea typeface="Baskervville"/>
              <a:cs typeface="Baskervville"/>
              <a:sym typeface="Baskervville"/>
            </a:endParaRPr>
          </a:p>
        </p:txBody>
      </p:sp>
      <p:pic>
        <p:nvPicPr>
          <p:cNvPr id="145" name="Google Shape;145;p18"/>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46" name="Google Shape;146;p18"/>
          <p:cNvSpPr txBox="1"/>
          <p:nvPr/>
        </p:nvSpPr>
        <p:spPr>
          <a:xfrm>
            <a:off x="-1" y="1392350"/>
            <a:ext cx="30849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Characters</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of Color</a:t>
            </a:r>
            <a:endParaRPr b="1" sz="1600">
              <a:solidFill>
                <a:schemeClr val="dk1"/>
              </a:solidFill>
              <a:latin typeface="Roboto"/>
              <a:ea typeface="Roboto"/>
              <a:cs typeface="Roboto"/>
              <a:sym typeface="Roboto"/>
            </a:endParaRPr>
          </a:p>
        </p:txBody>
      </p:sp>
      <p:sp>
        <p:nvSpPr>
          <p:cNvPr id="147" name="Google Shape;147;p18"/>
          <p:cNvSpPr/>
          <p:nvPr/>
        </p:nvSpPr>
        <p:spPr>
          <a:xfrm>
            <a:off x="1081275"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536700"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3150374" y="1392350"/>
            <a:ext cx="29031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White</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150" name="Google Shape;150;p18"/>
          <p:cNvSpPr txBox="1"/>
          <p:nvPr/>
        </p:nvSpPr>
        <p:spPr>
          <a:xfrm>
            <a:off x="6119100" y="1392350"/>
            <a:ext cx="30249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Race/Ethnicity</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Unspecified</a:t>
            </a:r>
            <a:endParaRPr b="1" sz="1600" u="sng">
              <a:solidFill>
                <a:schemeClr val="dk1"/>
              </a:solidFill>
              <a:latin typeface="Baskervville"/>
              <a:ea typeface="Baskervville"/>
              <a:cs typeface="Baskervville"/>
              <a:sym typeface="Baskervville"/>
            </a:endParaRPr>
          </a:p>
        </p:txBody>
      </p:sp>
      <p:sp>
        <p:nvSpPr>
          <p:cNvPr id="151" name="Google Shape;151;p18"/>
          <p:cNvSpPr/>
          <p:nvPr/>
        </p:nvSpPr>
        <p:spPr>
          <a:xfrm>
            <a:off x="7539588"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18"/>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153" name="Google Shape;153;p18"/>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154" name="Google Shape;154;p18"/>
          <p:cNvSpPr/>
          <p:nvPr/>
        </p:nvSpPr>
        <p:spPr>
          <a:xfrm>
            <a:off x="1992113" y="212426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992113" y="257089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536688" y="257089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081263" y="257089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992113" y="30175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1536688" y="30175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081263" y="30175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992113" y="346414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19"/>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Shonda Rhimes Test</a:t>
            </a:r>
            <a:endParaRPr b="1" sz="4000">
              <a:latin typeface="Baskervville"/>
              <a:ea typeface="Baskervville"/>
              <a:cs typeface="Baskervville"/>
              <a:sym typeface="Baskervville"/>
            </a:endParaRPr>
          </a:p>
        </p:txBody>
      </p:sp>
      <p:pic>
        <p:nvPicPr>
          <p:cNvPr id="167" name="Google Shape;167;p19"/>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68" name="Google Shape;168;p19"/>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Shonda Rhimes test a script/manuscript must have:</a:t>
            </a:r>
            <a:endParaRPr b="1" sz="1800">
              <a:solidFill>
                <a:schemeClr val="dk1"/>
              </a:solidFill>
              <a:latin typeface="Roboto"/>
              <a:ea typeface="Roboto"/>
              <a:cs typeface="Roboto"/>
              <a:sym typeface="Roboto"/>
            </a:endParaRPr>
          </a:p>
        </p:txBody>
      </p:sp>
      <p:sp>
        <p:nvSpPr>
          <p:cNvPr id="169" name="Google Shape;169;p19"/>
          <p:cNvSpPr txBox="1"/>
          <p:nvPr/>
        </p:nvSpPr>
        <p:spPr>
          <a:xfrm>
            <a:off x="1346175" y="2299275"/>
            <a:ext cx="6561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At least one prominent character (leading, co-leading, supporting character) who is a </a:t>
            </a:r>
            <a:r>
              <a:rPr b="1" lang="en" sz="1600">
                <a:solidFill>
                  <a:schemeClr val="dk1"/>
                </a:solidFill>
                <a:latin typeface="Roboto"/>
                <a:ea typeface="Roboto"/>
                <a:cs typeface="Roboto"/>
                <a:sym typeface="Roboto"/>
              </a:rPr>
              <a:t>character of color</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170" name="Google Shape;170;p19"/>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race/ethnicity stereotypes or tropes.</a:t>
            </a:r>
            <a:endParaRPr sz="1600">
              <a:latin typeface="Roboto"/>
              <a:ea typeface="Roboto"/>
              <a:cs typeface="Roboto"/>
              <a:sym typeface="Roboto"/>
            </a:endParaRPr>
          </a:p>
        </p:txBody>
      </p:sp>
      <p:sp>
        <p:nvSpPr>
          <p:cNvPr id="171" name="Google Shape;171;p19"/>
          <p:cNvSpPr/>
          <p:nvPr/>
        </p:nvSpPr>
        <p:spPr>
          <a:xfrm>
            <a:off x="674075" y="24255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674075" y="33658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590639" y="2267504"/>
            <a:ext cx="661115" cy="572043"/>
            <a:chOff x="3301125" y="3986650"/>
            <a:chExt cx="938550" cy="812100"/>
          </a:xfrm>
        </p:grpSpPr>
        <p:cxnSp>
          <p:nvCxnSpPr>
            <p:cNvPr id="174" name="Google Shape;174;p19"/>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175" name="Google Shape;175;p19"/>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pic>
        <p:nvPicPr>
          <p:cNvPr id="176" name="Google Shape;176;p19"/>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177" name="Google Shape;177;p19"/>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grpSp>
        <p:nvGrpSpPr>
          <p:cNvPr id="178" name="Google Shape;178;p19"/>
          <p:cNvGrpSpPr/>
          <p:nvPr/>
        </p:nvGrpSpPr>
        <p:grpSpPr>
          <a:xfrm>
            <a:off x="574364" y="3327629"/>
            <a:ext cx="661115" cy="572043"/>
            <a:chOff x="3301125" y="3986650"/>
            <a:chExt cx="938550" cy="812100"/>
          </a:xfrm>
        </p:grpSpPr>
        <p:cxnSp>
          <p:nvCxnSpPr>
            <p:cNvPr id="179" name="Google Shape;179;p19"/>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180" name="Google Shape;180;p19"/>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0"/>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Latinx Analysis</a:t>
            </a:r>
            <a:endParaRPr b="1" sz="4000">
              <a:latin typeface="Baskervville"/>
              <a:ea typeface="Baskervville"/>
              <a:cs typeface="Baskervville"/>
              <a:sym typeface="Baskervville"/>
            </a:endParaRPr>
          </a:p>
        </p:txBody>
      </p:sp>
      <p:pic>
        <p:nvPicPr>
          <p:cNvPr id="186" name="Google Shape;186;p20"/>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87" name="Google Shape;187;p20"/>
          <p:cNvSpPr txBox="1"/>
          <p:nvPr/>
        </p:nvSpPr>
        <p:spPr>
          <a:xfrm>
            <a:off x="290975" y="2230800"/>
            <a:ext cx="79245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82</a:t>
            </a:r>
            <a:r>
              <a:rPr lang="en" sz="1600">
                <a:solidFill>
                  <a:schemeClr val="dk1"/>
                </a:solidFill>
                <a:latin typeface="Roboto"/>
                <a:ea typeface="Roboto"/>
                <a:cs typeface="Roboto"/>
                <a:sym typeface="Roboto"/>
              </a:rPr>
              <a:t>%</a:t>
            </a:r>
            <a:r>
              <a:rPr lang="en" sz="1600">
                <a:solidFill>
                  <a:schemeClr val="dk1"/>
                </a:solidFill>
                <a:latin typeface="Roboto"/>
                <a:ea typeface="Roboto"/>
                <a:cs typeface="Roboto"/>
                <a:sym typeface="Roboto"/>
              </a:rPr>
              <a:t> characters are specified as Latinx.</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Latinx (“Rafa”).</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1 character opportunity to increase Latinx representation.</a:t>
            </a:r>
            <a:endParaRPr sz="1600">
              <a:solidFill>
                <a:schemeClr val="dk1"/>
              </a:solidFill>
              <a:latin typeface="Roboto"/>
              <a:ea typeface="Roboto"/>
              <a:cs typeface="Roboto"/>
              <a:sym typeface="Roboto"/>
            </a:endParaRPr>
          </a:p>
        </p:txBody>
      </p:sp>
      <p:sp>
        <p:nvSpPr>
          <p:cNvPr id="188" name="Google Shape;188;p20"/>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Latinx </a:t>
            </a:r>
            <a:r>
              <a:rPr b="1" lang="en" sz="1900">
                <a:solidFill>
                  <a:schemeClr val="lt1"/>
                </a:solidFill>
                <a:latin typeface="Roboto"/>
                <a:ea typeface="Roboto"/>
                <a:cs typeface="Roboto"/>
                <a:sym typeface="Roboto"/>
              </a:rPr>
              <a:t>population of Texas is 39.7%</a:t>
            </a:r>
            <a:endParaRPr sz="1900">
              <a:solidFill>
                <a:schemeClr val="lt1"/>
              </a:solidFill>
            </a:endParaRPr>
          </a:p>
        </p:txBody>
      </p:sp>
      <p:pic>
        <p:nvPicPr>
          <p:cNvPr id="189" name="Google Shape;189;p20"/>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190" name="Google Shape;190;p20"/>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1"/>
          <p:cNvSpPr txBox="1"/>
          <p:nvPr/>
        </p:nvSpPr>
        <p:spPr>
          <a:xfrm>
            <a:off x="290975" y="237200"/>
            <a:ext cx="795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Race/</a:t>
            </a:r>
            <a:r>
              <a:rPr b="1" lang="en" sz="4000">
                <a:solidFill>
                  <a:schemeClr val="lt1"/>
                </a:solidFill>
                <a:latin typeface="Baskervville"/>
                <a:ea typeface="Baskervville"/>
                <a:cs typeface="Baskervville"/>
                <a:sym typeface="Baskervville"/>
              </a:rPr>
              <a:t>Ethnicity</a:t>
            </a:r>
            <a:endParaRPr b="1" sz="4000">
              <a:solidFill>
                <a:schemeClr val="lt1"/>
              </a:solidFill>
              <a:latin typeface="Baskervville"/>
              <a:ea typeface="Baskervville"/>
              <a:cs typeface="Baskervville"/>
              <a:sym typeface="Baskervville"/>
            </a:endParaRPr>
          </a:p>
        </p:txBody>
      </p:sp>
      <p:pic>
        <p:nvPicPr>
          <p:cNvPr id="196" name="Google Shape;196;p21"/>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97" name="Google Shape;197;p21"/>
          <p:cNvSpPr txBox="1"/>
          <p:nvPr/>
        </p:nvSpPr>
        <p:spPr>
          <a:xfrm>
            <a:off x="0" y="1302500"/>
            <a:ext cx="3060300" cy="70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Latinx</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198" name="Google Shape;198;p21"/>
          <p:cNvSpPr txBox="1"/>
          <p:nvPr/>
        </p:nvSpPr>
        <p:spPr>
          <a:xfrm>
            <a:off x="3117575" y="1302500"/>
            <a:ext cx="2932800" cy="7074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Non-Latinx </a:t>
            </a:r>
            <a:endParaRPr b="1" sz="16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199" name="Google Shape;199;p21"/>
          <p:cNvSpPr txBox="1"/>
          <p:nvPr/>
        </p:nvSpPr>
        <p:spPr>
          <a:xfrm>
            <a:off x="6112475" y="1302425"/>
            <a:ext cx="3031500" cy="7074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Race/Ethnicity</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Unspecified</a:t>
            </a:r>
            <a:endParaRPr b="1" sz="1600">
              <a:solidFill>
                <a:schemeClr val="dk1"/>
              </a:solidFill>
              <a:latin typeface="Roboto"/>
              <a:ea typeface="Roboto"/>
              <a:cs typeface="Roboto"/>
              <a:sym typeface="Roboto"/>
            </a:endParaRPr>
          </a:p>
        </p:txBody>
      </p:sp>
      <p:sp>
        <p:nvSpPr>
          <p:cNvPr id="200" name="Google Shape;200;p21"/>
          <p:cNvSpPr/>
          <p:nvPr/>
        </p:nvSpPr>
        <p:spPr>
          <a:xfrm>
            <a:off x="7454063"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1862813" y="21242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964563" y="25869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1413688" y="258694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964575"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1413700" y="21242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378738"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1"/>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08" name="Google Shape;208;p21"/>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209" name="Google Shape;209;p21"/>
          <p:cNvSpPr/>
          <p:nvPr/>
        </p:nvSpPr>
        <p:spPr>
          <a:xfrm>
            <a:off x="1862813" y="258694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964563" y="30496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1413688" y="30496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1862813" y="30496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2"/>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Salma Hayek Test</a:t>
            </a:r>
            <a:endParaRPr b="1" sz="4000">
              <a:latin typeface="Baskervville"/>
              <a:ea typeface="Baskervville"/>
              <a:cs typeface="Baskervville"/>
              <a:sym typeface="Baskervville"/>
            </a:endParaRPr>
          </a:p>
        </p:txBody>
      </p:sp>
      <p:pic>
        <p:nvPicPr>
          <p:cNvPr id="218" name="Google Shape;218;p22"/>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219" name="Google Shape;219;p22"/>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Salma Hayek test a script/manuscript must have:</a:t>
            </a:r>
            <a:endParaRPr b="1" sz="1800">
              <a:solidFill>
                <a:schemeClr val="dk1"/>
              </a:solidFill>
              <a:latin typeface="Roboto"/>
              <a:ea typeface="Roboto"/>
              <a:cs typeface="Roboto"/>
              <a:sym typeface="Roboto"/>
            </a:endParaRPr>
          </a:p>
        </p:txBody>
      </p:sp>
      <p:sp>
        <p:nvSpPr>
          <p:cNvPr id="220" name="Google Shape;220;p22"/>
          <p:cNvSpPr txBox="1"/>
          <p:nvPr/>
        </p:nvSpPr>
        <p:spPr>
          <a:xfrm>
            <a:off x="1346175" y="2299275"/>
            <a:ext cx="6561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At least one prominent character (leading, co-leading, supporting character) who is </a:t>
            </a:r>
            <a:r>
              <a:rPr b="1" lang="en" sz="1600">
                <a:solidFill>
                  <a:schemeClr val="dk1"/>
                </a:solidFill>
                <a:latin typeface="Roboto"/>
                <a:ea typeface="Roboto"/>
                <a:cs typeface="Roboto"/>
                <a:sym typeface="Roboto"/>
              </a:rPr>
              <a:t>Latinx</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221" name="Google Shape;221;p22"/>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race/ethnicity stereotypes or tropes.</a:t>
            </a:r>
            <a:endParaRPr sz="1600">
              <a:latin typeface="Roboto"/>
              <a:ea typeface="Roboto"/>
              <a:cs typeface="Roboto"/>
              <a:sym typeface="Roboto"/>
            </a:endParaRPr>
          </a:p>
        </p:txBody>
      </p:sp>
      <p:sp>
        <p:nvSpPr>
          <p:cNvPr id="222" name="Google Shape;222;p22"/>
          <p:cNvSpPr/>
          <p:nvPr/>
        </p:nvSpPr>
        <p:spPr>
          <a:xfrm>
            <a:off x="674075" y="24255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74075" y="33658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2"/>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25" name="Google Shape;225;p22"/>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226" name="Google Shape;226;p22"/>
          <p:cNvSpPr/>
          <p:nvPr/>
        </p:nvSpPr>
        <p:spPr>
          <a:xfrm>
            <a:off x="674075" y="33658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2"/>
          <p:cNvGrpSpPr/>
          <p:nvPr/>
        </p:nvGrpSpPr>
        <p:grpSpPr>
          <a:xfrm>
            <a:off x="590639" y="2267504"/>
            <a:ext cx="661115" cy="572043"/>
            <a:chOff x="3301125" y="3986650"/>
            <a:chExt cx="938550" cy="812100"/>
          </a:xfrm>
        </p:grpSpPr>
        <p:cxnSp>
          <p:nvCxnSpPr>
            <p:cNvPr id="228" name="Google Shape;228;p22"/>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229" name="Google Shape;229;p22"/>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grpSp>
        <p:nvGrpSpPr>
          <p:cNvPr id="230" name="Google Shape;230;p22"/>
          <p:cNvGrpSpPr/>
          <p:nvPr/>
        </p:nvGrpSpPr>
        <p:grpSpPr>
          <a:xfrm>
            <a:off x="590639" y="3240229"/>
            <a:ext cx="661115" cy="572043"/>
            <a:chOff x="3301125" y="3986650"/>
            <a:chExt cx="938550" cy="812100"/>
          </a:xfrm>
        </p:grpSpPr>
        <p:cxnSp>
          <p:nvCxnSpPr>
            <p:cNvPr id="231" name="Google Shape;231;p22"/>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232" name="Google Shape;232;p22"/>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23"/>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LGBTQIA+ Analysis</a:t>
            </a:r>
            <a:endParaRPr b="1" sz="4000">
              <a:latin typeface="Baskervville"/>
              <a:ea typeface="Baskervville"/>
              <a:cs typeface="Baskervville"/>
              <a:sym typeface="Baskervville"/>
            </a:endParaRPr>
          </a:p>
        </p:txBody>
      </p:sp>
      <p:pic>
        <p:nvPicPr>
          <p:cNvPr id="238" name="Google Shape;238;p23"/>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239" name="Google Shape;239;p23"/>
          <p:cNvSpPr txBox="1"/>
          <p:nvPr/>
        </p:nvSpPr>
        <p:spPr>
          <a:xfrm>
            <a:off x="290975" y="2310100"/>
            <a:ext cx="79245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a:t>
            </a:r>
            <a:r>
              <a:rPr lang="en" sz="1600">
                <a:solidFill>
                  <a:schemeClr val="dk1"/>
                </a:solidFill>
                <a:latin typeface="Roboto"/>
                <a:ea typeface="Roboto"/>
                <a:cs typeface="Roboto"/>
                <a:sym typeface="Roboto"/>
              </a:rPr>
              <a:t> characters are specified as LGBTQIA+.</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 of </a:t>
            </a:r>
            <a:r>
              <a:rPr lang="en" sz="1600">
                <a:solidFill>
                  <a:schemeClr val="dk1"/>
                </a:solidFill>
                <a:latin typeface="Roboto"/>
                <a:ea typeface="Roboto"/>
                <a:cs typeface="Roboto"/>
                <a:sym typeface="Roboto"/>
              </a:rPr>
              <a:t>characters are specified as LGBTQIA+ and Latinx.</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specified as heterosexual  (“Rafa”).</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8 character opportunities to increase LGBTQIA+ diversity.</a:t>
            </a:r>
            <a:endParaRPr sz="1600">
              <a:solidFill>
                <a:schemeClr val="dk1"/>
              </a:solidFill>
              <a:latin typeface="Roboto"/>
              <a:ea typeface="Roboto"/>
              <a:cs typeface="Roboto"/>
              <a:sym typeface="Roboto"/>
            </a:endParaRPr>
          </a:p>
        </p:txBody>
      </p:sp>
      <p:sp>
        <p:nvSpPr>
          <p:cNvPr id="240" name="Google Shape;240;p23"/>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LGBTQIA+ people comprise </a:t>
            </a:r>
            <a:endParaRPr b="1" sz="19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5.6% of the U.S. population.</a:t>
            </a:r>
            <a:endParaRPr sz="1900">
              <a:solidFill>
                <a:schemeClr val="lt1"/>
              </a:solidFill>
            </a:endParaRPr>
          </a:p>
        </p:txBody>
      </p:sp>
      <p:pic>
        <p:nvPicPr>
          <p:cNvPr id="241" name="Google Shape;241;p23"/>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42" name="Google Shape;242;p23"/>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24"/>
          <p:cNvSpPr txBox="1"/>
          <p:nvPr/>
        </p:nvSpPr>
        <p:spPr>
          <a:xfrm>
            <a:off x="290975" y="237200"/>
            <a:ext cx="7188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LGBTQIA+ Status</a:t>
            </a:r>
            <a:endParaRPr b="1" sz="4000">
              <a:solidFill>
                <a:schemeClr val="lt1"/>
              </a:solidFill>
              <a:latin typeface="Baskervville"/>
              <a:ea typeface="Baskervville"/>
              <a:cs typeface="Baskervville"/>
              <a:sym typeface="Baskervville"/>
            </a:endParaRPr>
          </a:p>
        </p:txBody>
      </p:sp>
      <p:pic>
        <p:nvPicPr>
          <p:cNvPr id="248" name="Google Shape;248;p24"/>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249" name="Google Shape;249;p24"/>
          <p:cNvSpPr txBox="1"/>
          <p:nvPr/>
        </p:nvSpPr>
        <p:spPr>
          <a:xfrm>
            <a:off x="0" y="1347800"/>
            <a:ext cx="20157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Latinx LGBTQIA+ Characters</a:t>
            </a:r>
            <a:endParaRPr b="1" sz="1600">
              <a:solidFill>
                <a:schemeClr val="dk1"/>
              </a:solidFill>
              <a:latin typeface="Roboto"/>
              <a:ea typeface="Roboto"/>
              <a:cs typeface="Roboto"/>
              <a:sym typeface="Roboto"/>
            </a:endParaRPr>
          </a:p>
        </p:txBody>
      </p:sp>
      <p:sp>
        <p:nvSpPr>
          <p:cNvPr id="250" name="Google Shape;250;p24"/>
          <p:cNvSpPr txBox="1"/>
          <p:nvPr/>
        </p:nvSpPr>
        <p:spPr>
          <a:xfrm>
            <a:off x="3811100" y="1347800"/>
            <a:ext cx="21195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Heterosexual</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251" name="Google Shape;251;p24"/>
          <p:cNvSpPr txBox="1"/>
          <p:nvPr/>
        </p:nvSpPr>
        <p:spPr>
          <a:xfrm>
            <a:off x="5982750" y="1347850"/>
            <a:ext cx="31614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Sexuality</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Unspecified</a:t>
            </a:r>
            <a:endParaRPr b="1" sz="1600">
              <a:solidFill>
                <a:schemeClr val="dk1"/>
              </a:solidFill>
              <a:latin typeface="Roboto"/>
              <a:ea typeface="Roboto"/>
              <a:cs typeface="Roboto"/>
              <a:sym typeface="Roboto"/>
            </a:endParaRPr>
          </a:p>
        </p:txBody>
      </p:sp>
      <p:sp>
        <p:nvSpPr>
          <p:cNvPr id="252" name="Google Shape;252;p24"/>
          <p:cNvSpPr/>
          <p:nvPr/>
        </p:nvSpPr>
        <p:spPr>
          <a:xfrm>
            <a:off x="6859038" y="2087792"/>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7279138" y="2087792"/>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7699238" y="208780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4311685" y="21242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4797960" y="21242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5284222" y="21242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txBox="1"/>
          <p:nvPr/>
        </p:nvSpPr>
        <p:spPr>
          <a:xfrm>
            <a:off x="2067850" y="1347800"/>
            <a:ext cx="16911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LGBTQIA+</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259" name="Google Shape;259;p24"/>
          <p:cNvSpPr/>
          <p:nvPr/>
        </p:nvSpPr>
        <p:spPr>
          <a:xfrm>
            <a:off x="8119338" y="208780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24"/>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61" name="Google Shape;261;p24"/>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262" name="Google Shape;262;p24"/>
          <p:cNvSpPr/>
          <p:nvPr/>
        </p:nvSpPr>
        <p:spPr>
          <a:xfrm>
            <a:off x="8119338" y="254245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7699250" y="254245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7279138" y="254245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6859038" y="254245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8119338" y="299710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7699238" y="2997105"/>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25"/>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Vito Russo Test</a:t>
            </a:r>
            <a:endParaRPr b="1" sz="4000">
              <a:latin typeface="Baskervville"/>
              <a:ea typeface="Baskervville"/>
              <a:cs typeface="Baskervville"/>
              <a:sym typeface="Baskervville"/>
            </a:endParaRPr>
          </a:p>
        </p:txBody>
      </p:sp>
      <p:pic>
        <p:nvPicPr>
          <p:cNvPr id="273" name="Google Shape;273;p25"/>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274" name="Google Shape;274;p25"/>
          <p:cNvSpPr txBox="1"/>
          <p:nvPr/>
        </p:nvSpPr>
        <p:spPr>
          <a:xfrm>
            <a:off x="331150" y="14131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Vito-Russo test a script/manuscript must have:</a:t>
            </a:r>
            <a:endParaRPr b="1" sz="1800">
              <a:solidFill>
                <a:schemeClr val="dk1"/>
              </a:solidFill>
              <a:latin typeface="Roboto"/>
              <a:ea typeface="Roboto"/>
              <a:cs typeface="Roboto"/>
              <a:sym typeface="Roboto"/>
            </a:endParaRPr>
          </a:p>
        </p:txBody>
      </p:sp>
      <p:sp>
        <p:nvSpPr>
          <p:cNvPr id="275" name="Google Shape;275;p25"/>
          <p:cNvSpPr txBox="1"/>
          <p:nvPr/>
        </p:nvSpPr>
        <p:spPr>
          <a:xfrm>
            <a:off x="1386350" y="2070525"/>
            <a:ext cx="74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Contain a character that is identifiably </a:t>
            </a:r>
            <a:r>
              <a:rPr b="1" lang="en" sz="1200">
                <a:solidFill>
                  <a:schemeClr val="dk1"/>
                </a:solidFill>
                <a:latin typeface="Roboto"/>
                <a:ea typeface="Roboto"/>
                <a:cs typeface="Roboto"/>
                <a:sym typeface="Roboto"/>
              </a:rPr>
              <a:t>lesbian, gay, bisexual, transgender, queer, intersex and/or asexual.</a:t>
            </a:r>
            <a:endParaRPr sz="1200">
              <a:latin typeface="Roboto"/>
              <a:ea typeface="Roboto"/>
              <a:cs typeface="Roboto"/>
              <a:sym typeface="Roboto"/>
            </a:endParaRPr>
          </a:p>
        </p:txBody>
      </p:sp>
      <p:sp>
        <p:nvSpPr>
          <p:cNvPr id="276" name="Google Shape;276;p25"/>
          <p:cNvSpPr txBox="1"/>
          <p:nvPr/>
        </p:nvSpPr>
        <p:spPr>
          <a:xfrm>
            <a:off x="1386350" y="2625639"/>
            <a:ext cx="7426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That character must not be solely or predominantly defined by their sexual orientation or gender identity (i.e. they are comprised of the same sort of unique character traits commonly used to differentiate straight/non-transgender characters from one another).</a:t>
            </a:r>
            <a:endParaRPr sz="1200">
              <a:latin typeface="Roboto"/>
              <a:ea typeface="Roboto"/>
              <a:cs typeface="Roboto"/>
              <a:sym typeface="Roboto"/>
            </a:endParaRPr>
          </a:p>
        </p:txBody>
      </p:sp>
      <p:sp>
        <p:nvSpPr>
          <p:cNvPr id="277" name="Google Shape;277;p25"/>
          <p:cNvSpPr txBox="1"/>
          <p:nvPr/>
        </p:nvSpPr>
        <p:spPr>
          <a:xfrm>
            <a:off x="1386350" y="3438823"/>
            <a:ext cx="7426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The LGBTQIA+ character must be tied into the plot in such a way that their removal would have a significant effect, meaning they are not there to simply provide colorful commentary, paint urban authenticity, or (perhaps most commonly) set up a punchline. </a:t>
            </a:r>
            <a:endParaRPr sz="1200">
              <a:latin typeface="Roboto"/>
              <a:ea typeface="Roboto"/>
              <a:cs typeface="Roboto"/>
              <a:sym typeface="Roboto"/>
            </a:endParaRPr>
          </a:p>
        </p:txBody>
      </p:sp>
      <p:sp>
        <p:nvSpPr>
          <p:cNvPr id="278" name="Google Shape;278;p25"/>
          <p:cNvSpPr/>
          <p:nvPr/>
        </p:nvSpPr>
        <p:spPr>
          <a:xfrm>
            <a:off x="714250" y="2065799"/>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25"/>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80" name="Google Shape;280;p25"/>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281" name="Google Shape;281;p25"/>
          <p:cNvSpPr/>
          <p:nvPr/>
        </p:nvSpPr>
        <p:spPr>
          <a:xfrm>
            <a:off x="714250" y="2870874"/>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714250" y="3684346"/>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txBox="1"/>
          <p:nvPr/>
        </p:nvSpPr>
        <p:spPr>
          <a:xfrm>
            <a:off x="331150" y="1182513"/>
            <a:ext cx="470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Vito Russo is the founder of GLAAD.</a:t>
            </a:r>
            <a:endParaRPr sz="1200">
              <a:latin typeface="Roboto"/>
              <a:ea typeface="Roboto"/>
              <a:cs typeface="Roboto"/>
              <a:sym typeface="Roboto"/>
            </a:endParaRPr>
          </a:p>
        </p:txBody>
      </p:sp>
      <p:grpSp>
        <p:nvGrpSpPr>
          <p:cNvPr id="284" name="Google Shape;284;p25"/>
          <p:cNvGrpSpPr/>
          <p:nvPr/>
        </p:nvGrpSpPr>
        <p:grpSpPr>
          <a:xfrm>
            <a:off x="661002" y="1966808"/>
            <a:ext cx="568200" cy="552300"/>
            <a:chOff x="552275" y="2343200"/>
            <a:chExt cx="568200" cy="552300"/>
          </a:xfrm>
        </p:grpSpPr>
        <p:cxnSp>
          <p:nvCxnSpPr>
            <p:cNvPr id="285" name="Google Shape;285;p25"/>
            <p:cNvCxnSpPr/>
            <p:nvPr/>
          </p:nvCxnSpPr>
          <p:spPr>
            <a:xfrm>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cxnSp>
          <p:nvCxnSpPr>
            <p:cNvPr id="286" name="Google Shape;286;p25"/>
            <p:cNvCxnSpPr/>
            <p:nvPr/>
          </p:nvCxnSpPr>
          <p:spPr>
            <a:xfrm flipH="1">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26"/>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Disability Analysis</a:t>
            </a:r>
            <a:endParaRPr b="1" sz="4000">
              <a:latin typeface="Baskervville"/>
              <a:ea typeface="Baskervville"/>
              <a:cs typeface="Baskervville"/>
              <a:sym typeface="Baskervville"/>
            </a:endParaRPr>
          </a:p>
        </p:txBody>
      </p:sp>
      <p:pic>
        <p:nvPicPr>
          <p:cNvPr id="292" name="Google Shape;292;p26"/>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293" name="Google Shape;293;p26"/>
          <p:cNvSpPr txBox="1"/>
          <p:nvPr/>
        </p:nvSpPr>
        <p:spPr>
          <a:xfrm>
            <a:off x="290975" y="2295550"/>
            <a:ext cx="79245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 characters are specified as having a physical, cognitive, communication or mental health disability.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 of Latinx characters are specified as having a physical, cognitive, communication, or mental health disability.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not specified as having a disability (“Rafa”).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11 character opportunities to increase disability diversity.</a:t>
            </a:r>
            <a:endParaRPr sz="1600">
              <a:solidFill>
                <a:schemeClr val="dk1"/>
              </a:solidFill>
              <a:latin typeface="Roboto"/>
              <a:ea typeface="Roboto"/>
              <a:cs typeface="Roboto"/>
              <a:sym typeface="Roboto"/>
            </a:endParaRPr>
          </a:p>
        </p:txBody>
      </p:sp>
      <p:sp>
        <p:nvSpPr>
          <p:cNvPr id="294" name="Google Shape;294;p26"/>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people with disabilities constitute</a:t>
            </a:r>
            <a:br>
              <a:rPr b="1" lang="en" sz="1900">
                <a:solidFill>
                  <a:schemeClr val="lt1"/>
                </a:solidFill>
                <a:latin typeface="Roboto"/>
                <a:ea typeface="Roboto"/>
                <a:cs typeface="Roboto"/>
                <a:sym typeface="Roboto"/>
              </a:rPr>
            </a:br>
            <a:r>
              <a:rPr b="1" lang="en" sz="1900">
                <a:solidFill>
                  <a:schemeClr val="lt1"/>
                </a:solidFill>
                <a:latin typeface="Roboto"/>
                <a:ea typeface="Roboto"/>
                <a:cs typeface="Roboto"/>
                <a:sym typeface="Roboto"/>
              </a:rPr>
              <a:t>19% of the U.S. population.</a:t>
            </a:r>
            <a:endParaRPr sz="1900">
              <a:solidFill>
                <a:schemeClr val="lt1"/>
              </a:solidFill>
            </a:endParaRPr>
          </a:p>
        </p:txBody>
      </p:sp>
      <p:pic>
        <p:nvPicPr>
          <p:cNvPr id="295" name="Google Shape;295;p26"/>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296" name="Google Shape;296;p26"/>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9"/>
          <p:cNvSpPr txBox="1"/>
          <p:nvPr/>
        </p:nvSpPr>
        <p:spPr>
          <a:xfrm>
            <a:off x="290975" y="237200"/>
            <a:ext cx="371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Overview</a:t>
            </a:r>
            <a:endParaRPr b="1" sz="4000">
              <a:latin typeface="Baskervville"/>
              <a:ea typeface="Baskervville"/>
              <a:cs typeface="Baskervville"/>
              <a:sym typeface="Baskervville"/>
            </a:endParaRPr>
          </a:p>
        </p:txBody>
      </p:sp>
      <p:pic>
        <p:nvPicPr>
          <p:cNvPr id="37" name="Google Shape;37;p9"/>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8" name="Google Shape;38;p9"/>
          <p:cNvSpPr txBox="1"/>
          <p:nvPr/>
        </p:nvSpPr>
        <p:spPr>
          <a:xfrm>
            <a:off x="290975" y="1493931"/>
            <a:ext cx="83703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Spellcheck for Bias™ is a collaboration between the Institute and the University of Southern California’s Signal Analysis and Interpretation Laboratory (SAIL) which analyzes scripts, and manuscripts to create a breakdown of characters and dialogue. Spellcheck for Bias also incorporates Human Expert Coding </a:t>
            </a:r>
            <a:r>
              <a:rPr lang="en">
                <a:latin typeface="Roboto"/>
                <a:ea typeface="Roboto"/>
                <a:cs typeface="Roboto"/>
                <a:sym typeface="Roboto"/>
              </a:rPr>
              <a:t>to</a:t>
            </a:r>
            <a:r>
              <a:rPr lang="en">
                <a:latin typeface="Roboto"/>
                <a:ea typeface="Roboto"/>
                <a:cs typeface="Roboto"/>
                <a:sym typeface="Roboto"/>
              </a:rPr>
              <a:t> determine the representation of six identities (gender, race, LGBTQIA+, Disabilities, Age 50+ and Body Size). Spellcheck for Bias also provides an analysis of Tropes and Stereotypes and attributes as racial injustice violence, discrimination and intelligence.</a:t>
            </a:r>
            <a:endParaRPr>
              <a:latin typeface="Roboto"/>
              <a:ea typeface="Roboto"/>
              <a:cs typeface="Roboto"/>
              <a:sym typeface="Roboto"/>
            </a:endParaRPr>
          </a:p>
        </p:txBody>
      </p:sp>
      <p:pic>
        <p:nvPicPr>
          <p:cNvPr id="39" name="Google Shape;39;p9"/>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0" name="Google Shape;40;p9"/>
          <p:cNvPicPr preferRelativeResize="0"/>
          <p:nvPr/>
        </p:nvPicPr>
        <p:blipFill rotWithShape="1">
          <a:blip r:embed="rId6">
            <a:alphaModFix/>
          </a:blip>
          <a:srcRect b="21875" l="0" r="0" t="21875"/>
          <a:stretch/>
        </p:blipFill>
        <p:spPr>
          <a:xfrm>
            <a:off x="7380625" y="4654975"/>
            <a:ext cx="765548" cy="430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27"/>
          <p:cNvSpPr txBox="1"/>
          <p:nvPr/>
        </p:nvSpPr>
        <p:spPr>
          <a:xfrm>
            <a:off x="290975" y="237200"/>
            <a:ext cx="7229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Disability Status</a:t>
            </a:r>
            <a:endParaRPr b="1" sz="4000">
              <a:solidFill>
                <a:schemeClr val="lt1"/>
              </a:solidFill>
              <a:latin typeface="Baskervville"/>
              <a:ea typeface="Baskervville"/>
              <a:cs typeface="Baskervville"/>
              <a:sym typeface="Baskervville"/>
            </a:endParaRPr>
          </a:p>
        </p:txBody>
      </p:sp>
      <p:pic>
        <p:nvPicPr>
          <p:cNvPr id="302" name="Google Shape;302;p27"/>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03" name="Google Shape;303;p27"/>
          <p:cNvSpPr txBox="1"/>
          <p:nvPr/>
        </p:nvSpPr>
        <p:spPr>
          <a:xfrm>
            <a:off x="4263975" y="1362400"/>
            <a:ext cx="48621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Disability Status Unspecified</a:t>
            </a:r>
            <a:endParaRPr b="1" sz="1600">
              <a:solidFill>
                <a:schemeClr val="dk1"/>
              </a:solidFill>
              <a:latin typeface="Roboto"/>
              <a:ea typeface="Roboto"/>
              <a:cs typeface="Roboto"/>
              <a:sym typeface="Roboto"/>
            </a:endParaRPr>
          </a:p>
        </p:txBody>
      </p:sp>
      <p:sp>
        <p:nvSpPr>
          <p:cNvPr id="304" name="Google Shape;304;p27"/>
          <p:cNvSpPr/>
          <p:nvPr/>
        </p:nvSpPr>
        <p:spPr>
          <a:xfrm>
            <a:off x="7027975" y="257175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6535875" y="257175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5580925" y="2571743"/>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6058400" y="2131031"/>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6535863" y="2131006"/>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7027975" y="213100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520075" y="213100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580925" y="2131031"/>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520075" y="257175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6058400" y="2571756"/>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27"/>
          <p:cNvPicPr preferRelativeResize="0"/>
          <p:nvPr/>
        </p:nvPicPr>
        <p:blipFill>
          <a:blip r:embed="rId5">
            <a:alphaModFix/>
          </a:blip>
          <a:stretch>
            <a:fillRect/>
          </a:stretch>
        </p:blipFill>
        <p:spPr>
          <a:xfrm>
            <a:off x="8146175" y="4737254"/>
            <a:ext cx="997825" cy="348350"/>
          </a:xfrm>
          <a:prstGeom prst="rect">
            <a:avLst/>
          </a:prstGeom>
          <a:noFill/>
          <a:ln>
            <a:noFill/>
          </a:ln>
        </p:spPr>
      </p:pic>
      <p:sp>
        <p:nvSpPr>
          <p:cNvPr id="315" name="Google Shape;315;p27"/>
          <p:cNvSpPr txBox="1"/>
          <p:nvPr/>
        </p:nvSpPr>
        <p:spPr>
          <a:xfrm>
            <a:off x="120775" y="1362400"/>
            <a:ext cx="42165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Disabled</a:t>
            </a:r>
            <a:endParaRPr b="1" sz="1600">
              <a:solidFill>
                <a:schemeClr val="dk1"/>
              </a:solidFill>
              <a:latin typeface="Roboto"/>
              <a:ea typeface="Roboto"/>
              <a:cs typeface="Roboto"/>
              <a:sym typeface="Roboto"/>
            </a:endParaRPr>
          </a:p>
        </p:txBody>
      </p:sp>
      <p:pic>
        <p:nvPicPr>
          <p:cNvPr id="316" name="Google Shape;316;p27"/>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317" name="Google Shape;317;p27"/>
          <p:cNvSpPr/>
          <p:nvPr/>
        </p:nvSpPr>
        <p:spPr>
          <a:xfrm>
            <a:off x="7520085" y="3012492"/>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8"/>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Marlee Matlin Test</a:t>
            </a:r>
            <a:endParaRPr b="1" sz="4000">
              <a:latin typeface="Baskervville"/>
              <a:ea typeface="Baskervville"/>
              <a:cs typeface="Baskervville"/>
              <a:sym typeface="Baskervville"/>
            </a:endParaRPr>
          </a:p>
        </p:txBody>
      </p:sp>
      <p:pic>
        <p:nvPicPr>
          <p:cNvPr id="323" name="Google Shape;323;p28"/>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24" name="Google Shape;324;p28"/>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Marlee Matlin test a script/manuscript must have:</a:t>
            </a:r>
            <a:endParaRPr b="1" sz="1800">
              <a:solidFill>
                <a:schemeClr val="dk1"/>
              </a:solidFill>
              <a:latin typeface="Roboto"/>
              <a:ea typeface="Roboto"/>
              <a:cs typeface="Roboto"/>
              <a:sym typeface="Roboto"/>
            </a:endParaRPr>
          </a:p>
        </p:txBody>
      </p:sp>
      <p:sp>
        <p:nvSpPr>
          <p:cNvPr id="325" name="Google Shape;325;p28"/>
          <p:cNvSpPr txBox="1"/>
          <p:nvPr/>
        </p:nvSpPr>
        <p:spPr>
          <a:xfrm>
            <a:off x="1346175" y="2299275"/>
            <a:ext cx="6561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At least one prominent character (leading, co-leading, supporting character) with a </a:t>
            </a:r>
            <a:r>
              <a:rPr b="1" lang="en" sz="1600">
                <a:solidFill>
                  <a:schemeClr val="dk1"/>
                </a:solidFill>
                <a:latin typeface="Roboto"/>
                <a:ea typeface="Roboto"/>
                <a:cs typeface="Roboto"/>
                <a:sym typeface="Roboto"/>
              </a:rPr>
              <a:t>physical, cognitive, communication or mental health disability</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326" name="Google Shape;326;p28"/>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disability stereotypes or tropes.</a:t>
            </a:r>
            <a:endParaRPr sz="1600">
              <a:latin typeface="Roboto"/>
              <a:ea typeface="Roboto"/>
              <a:cs typeface="Roboto"/>
              <a:sym typeface="Roboto"/>
            </a:endParaRPr>
          </a:p>
        </p:txBody>
      </p:sp>
      <p:sp>
        <p:nvSpPr>
          <p:cNvPr id="327" name="Google Shape;327;p28"/>
          <p:cNvSpPr/>
          <p:nvPr/>
        </p:nvSpPr>
        <p:spPr>
          <a:xfrm>
            <a:off x="674075" y="2425575"/>
            <a:ext cx="461700" cy="461700"/>
          </a:xfrm>
          <a:prstGeom prst="rect">
            <a:avLst/>
          </a:prstGeom>
          <a:noFill/>
          <a:ln cap="flat" cmpd="sng" w="76200">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74075" y="3365875"/>
            <a:ext cx="461700" cy="461700"/>
          </a:xfrm>
          <a:prstGeom prst="rect">
            <a:avLst/>
          </a:prstGeom>
          <a:noFill/>
          <a:ln cap="flat" cmpd="sng" w="76200">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28"/>
          <p:cNvGrpSpPr/>
          <p:nvPr/>
        </p:nvGrpSpPr>
        <p:grpSpPr>
          <a:xfrm>
            <a:off x="607502" y="2374758"/>
            <a:ext cx="568200" cy="552300"/>
            <a:chOff x="552275" y="2343200"/>
            <a:chExt cx="568200" cy="552300"/>
          </a:xfrm>
        </p:grpSpPr>
        <p:cxnSp>
          <p:nvCxnSpPr>
            <p:cNvPr id="330" name="Google Shape;330;p28"/>
            <p:cNvCxnSpPr/>
            <p:nvPr/>
          </p:nvCxnSpPr>
          <p:spPr>
            <a:xfrm>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cxnSp>
          <p:nvCxnSpPr>
            <p:cNvPr id="331" name="Google Shape;331;p28"/>
            <p:cNvCxnSpPr/>
            <p:nvPr/>
          </p:nvCxnSpPr>
          <p:spPr>
            <a:xfrm flipH="1">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grpSp>
      <p:pic>
        <p:nvPicPr>
          <p:cNvPr id="332" name="Google Shape;332;p28"/>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333" name="Google Shape;333;p28"/>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29"/>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Age (50+)</a:t>
            </a:r>
            <a:r>
              <a:rPr b="1" lang="en" sz="4000">
                <a:latin typeface="Baskervville"/>
                <a:ea typeface="Baskervville"/>
                <a:cs typeface="Baskervville"/>
                <a:sym typeface="Baskervville"/>
              </a:rPr>
              <a:t> Analysis</a:t>
            </a:r>
            <a:endParaRPr b="1" sz="4000">
              <a:latin typeface="Baskervville"/>
              <a:ea typeface="Baskervville"/>
              <a:cs typeface="Baskervville"/>
              <a:sym typeface="Baskervville"/>
            </a:endParaRPr>
          </a:p>
        </p:txBody>
      </p:sp>
      <p:pic>
        <p:nvPicPr>
          <p:cNvPr id="339" name="Google Shape;339;p29"/>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40" name="Google Shape;340;p29"/>
          <p:cNvSpPr txBox="1"/>
          <p:nvPr/>
        </p:nvSpPr>
        <p:spPr>
          <a:xfrm>
            <a:off x="290975" y="2279775"/>
            <a:ext cx="79245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a:t>
            </a:r>
            <a:r>
              <a:rPr lang="en" sz="1600">
                <a:solidFill>
                  <a:schemeClr val="dk1"/>
                </a:solidFill>
                <a:latin typeface="Roboto"/>
                <a:ea typeface="Roboto"/>
                <a:cs typeface="Roboto"/>
                <a:sym typeface="Roboto"/>
              </a:rPr>
              <a:t> characters are specified as 50+.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specified as under 50 (“Rafa”).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1 character opportunity to increase age diversity. </a:t>
            </a:r>
            <a:endParaRPr sz="1600">
              <a:solidFill>
                <a:schemeClr val="dk1"/>
              </a:solidFill>
              <a:latin typeface="Roboto"/>
              <a:ea typeface="Roboto"/>
              <a:cs typeface="Roboto"/>
              <a:sym typeface="Roboto"/>
            </a:endParaRPr>
          </a:p>
        </p:txBody>
      </p:sp>
      <p:sp>
        <p:nvSpPr>
          <p:cNvPr id="341" name="Google Shape;341;p29"/>
          <p:cNvSpPr/>
          <p:nvPr/>
        </p:nvSpPr>
        <p:spPr>
          <a:xfrm>
            <a:off x="378700" y="1325450"/>
            <a:ext cx="84024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people ages 50+ comprise </a:t>
            </a:r>
            <a:endParaRPr b="1" sz="19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34% of the U.S. population.</a:t>
            </a:r>
            <a:endParaRPr b="1" sz="1900">
              <a:solidFill>
                <a:schemeClr val="lt1"/>
              </a:solidFill>
              <a:latin typeface="Roboto"/>
              <a:ea typeface="Roboto"/>
              <a:cs typeface="Roboto"/>
              <a:sym typeface="Roboto"/>
            </a:endParaRPr>
          </a:p>
        </p:txBody>
      </p:sp>
      <p:pic>
        <p:nvPicPr>
          <p:cNvPr id="342" name="Google Shape;342;p29"/>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343" name="Google Shape;343;p29"/>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30"/>
          <p:cNvSpPr txBox="1"/>
          <p:nvPr/>
        </p:nvSpPr>
        <p:spPr>
          <a:xfrm>
            <a:off x="290975" y="237200"/>
            <a:ext cx="7188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Age 50+</a:t>
            </a:r>
            <a:endParaRPr b="1" sz="4000">
              <a:solidFill>
                <a:schemeClr val="lt1"/>
              </a:solidFill>
              <a:latin typeface="Baskervville"/>
              <a:ea typeface="Baskervville"/>
              <a:cs typeface="Baskervville"/>
              <a:sym typeface="Baskervville"/>
            </a:endParaRPr>
          </a:p>
        </p:txBody>
      </p:sp>
      <p:pic>
        <p:nvPicPr>
          <p:cNvPr id="349" name="Google Shape;349;p30"/>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50" name="Google Shape;350;p30"/>
          <p:cNvSpPr txBox="1"/>
          <p:nvPr/>
        </p:nvSpPr>
        <p:spPr>
          <a:xfrm>
            <a:off x="0" y="1452500"/>
            <a:ext cx="23139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Latinx Characters 50+</a:t>
            </a:r>
            <a:endParaRPr b="1" sz="1600">
              <a:solidFill>
                <a:schemeClr val="dk1"/>
              </a:solidFill>
              <a:latin typeface="Roboto"/>
              <a:ea typeface="Roboto"/>
              <a:cs typeface="Roboto"/>
              <a:sym typeface="Roboto"/>
            </a:endParaRPr>
          </a:p>
        </p:txBody>
      </p:sp>
      <p:sp>
        <p:nvSpPr>
          <p:cNvPr id="351" name="Google Shape;351;p30"/>
          <p:cNvSpPr txBox="1"/>
          <p:nvPr/>
        </p:nvSpPr>
        <p:spPr>
          <a:xfrm>
            <a:off x="4062875" y="1452500"/>
            <a:ext cx="22320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Characters Under 50</a:t>
            </a:r>
            <a:endParaRPr b="1" sz="1600">
              <a:solidFill>
                <a:schemeClr val="dk1"/>
              </a:solidFill>
              <a:latin typeface="Roboto"/>
              <a:ea typeface="Roboto"/>
              <a:cs typeface="Roboto"/>
              <a:sym typeface="Roboto"/>
            </a:endParaRPr>
          </a:p>
        </p:txBody>
      </p:sp>
      <p:sp>
        <p:nvSpPr>
          <p:cNvPr id="352" name="Google Shape;352;p30"/>
          <p:cNvSpPr txBox="1"/>
          <p:nvPr/>
        </p:nvSpPr>
        <p:spPr>
          <a:xfrm>
            <a:off x="6371087" y="1459988"/>
            <a:ext cx="26160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Age </a:t>
            </a:r>
            <a:r>
              <a:rPr b="1" lang="en" sz="1600">
                <a:solidFill>
                  <a:schemeClr val="dk1"/>
                </a:solidFill>
                <a:latin typeface="Roboto"/>
                <a:ea typeface="Roboto"/>
                <a:cs typeface="Roboto"/>
                <a:sym typeface="Roboto"/>
              </a:rPr>
              <a:t>Unspecified</a:t>
            </a:r>
            <a:endParaRPr b="1" sz="1600" u="sng">
              <a:solidFill>
                <a:schemeClr val="dk1"/>
              </a:solidFill>
              <a:latin typeface="Baskervville"/>
              <a:ea typeface="Baskervville"/>
              <a:cs typeface="Baskervville"/>
              <a:sym typeface="Baskervville"/>
            </a:endParaRPr>
          </a:p>
        </p:txBody>
      </p:sp>
      <p:sp>
        <p:nvSpPr>
          <p:cNvPr id="353" name="Google Shape;353;p30"/>
          <p:cNvSpPr txBox="1"/>
          <p:nvPr/>
        </p:nvSpPr>
        <p:spPr>
          <a:xfrm>
            <a:off x="2379699" y="1452500"/>
            <a:ext cx="17547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Characters 50+</a:t>
            </a:r>
            <a:endParaRPr b="1" sz="1600">
              <a:solidFill>
                <a:schemeClr val="dk1"/>
              </a:solidFill>
              <a:latin typeface="Roboto"/>
              <a:ea typeface="Roboto"/>
              <a:cs typeface="Roboto"/>
              <a:sym typeface="Roboto"/>
            </a:endParaRPr>
          </a:p>
        </p:txBody>
      </p:sp>
      <p:sp>
        <p:nvSpPr>
          <p:cNvPr id="354" name="Google Shape;354;p30"/>
          <p:cNvSpPr/>
          <p:nvPr/>
        </p:nvSpPr>
        <p:spPr>
          <a:xfrm>
            <a:off x="4306571" y="22004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4791746" y="220046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5276921" y="22004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5762096" y="220046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4306571" y="26479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4791746" y="26479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5276921" y="26479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5762096" y="26479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5276921" y="3095417"/>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0"/>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364" name="Google Shape;364;p30"/>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365" name="Google Shape;365;p30"/>
          <p:cNvSpPr/>
          <p:nvPr/>
        </p:nvSpPr>
        <p:spPr>
          <a:xfrm>
            <a:off x="5762110" y="30954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7504925" y="2200475"/>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31"/>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Betty White Test</a:t>
            </a:r>
            <a:endParaRPr b="1" sz="4000">
              <a:latin typeface="Baskervville"/>
              <a:ea typeface="Baskervville"/>
              <a:cs typeface="Baskervville"/>
              <a:sym typeface="Baskervville"/>
            </a:endParaRPr>
          </a:p>
        </p:txBody>
      </p:sp>
      <p:pic>
        <p:nvPicPr>
          <p:cNvPr id="372" name="Google Shape;372;p31"/>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73" name="Google Shape;373;p31"/>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Betty White test a script/manuscript must have:</a:t>
            </a:r>
            <a:endParaRPr b="1" sz="1800">
              <a:solidFill>
                <a:schemeClr val="dk1"/>
              </a:solidFill>
              <a:latin typeface="Roboto"/>
              <a:ea typeface="Roboto"/>
              <a:cs typeface="Roboto"/>
              <a:sym typeface="Roboto"/>
            </a:endParaRPr>
          </a:p>
        </p:txBody>
      </p:sp>
      <p:sp>
        <p:nvSpPr>
          <p:cNvPr id="374" name="Google Shape;374;p31"/>
          <p:cNvSpPr txBox="1"/>
          <p:nvPr/>
        </p:nvSpPr>
        <p:spPr>
          <a:xfrm>
            <a:off x="1346175" y="2299275"/>
            <a:ext cx="6561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At least one prominent character (leading, co-leading, supporting character) who is </a:t>
            </a:r>
            <a:r>
              <a:rPr b="1" lang="en" sz="1600">
                <a:solidFill>
                  <a:schemeClr val="dk1"/>
                </a:solidFill>
                <a:latin typeface="Roboto"/>
                <a:ea typeface="Roboto"/>
                <a:cs typeface="Roboto"/>
                <a:sym typeface="Roboto"/>
              </a:rPr>
              <a:t>50+</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375" name="Google Shape;375;p31"/>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age stereotypes or tropes.</a:t>
            </a:r>
            <a:endParaRPr sz="1600">
              <a:latin typeface="Roboto"/>
              <a:ea typeface="Roboto"/>
              <a:cs typeface="Roboto"/>
              <a:sym typeface="Roboto"/>
            </a:endParaRPr>
          </a:p>
        </p:txBody>
      </p:sp>
      <p:sp>
        <p:nvSpPr>
          <p:cNvPr id="376" name="Google Shape;376;p31"/>
          <p:cNvSpPr/>
          <p:nvPr/>
        </p:nvSpPr>
        <p:spPr>
          <a:xfrm>
            <a:off x="674075" y="24255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674075" y="33658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31"/>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379" name="Google Shape;379;p31"/>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grpSp>
        <p:nvGrpSpPr>
          <p:cNvPr id="380" name="Google Shape;380;p31"/>
          <p:cNvGrpSpPr/>
          <p:nvPr/>
        </p:nvGrpSpPr>
        <p:grpSpPr>
          <a:xfrm>
            <a:off x="607502" y="2374758"/>
            <a:ext cx="568200" cy="552300"/>
            <a:chOff x="552275" y="2343200"/>
            <a:chExt cx="568200" cy="552300"/>
          </a:xfrm>
        </p:grpSpPr>
        <p:cxnSp>
          <p:nvCxnSpPr>
            <p:cNvPr id="381" name="Google Shape;381;p31"/>
            <p:cNvCxnSpPr/>
            <p:nvPr/>
          </p:nvCxnSpPr>
          <p:spPr>
            <a:xfrm>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cxnSp>
          <p:nvCxnSpPr>
            <p:cNvPr id="382" name="Google Shape;382;p31"/>
            <p:cNvCxnSpPr/>
            <p:nvPr/>
          </p:nvCxnSpPr>
          <p:spPr>
            <a:xfrm flipH="1">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32"/>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Body Size Analysis</a:t>
            </a:r>
            <a:endParaRPr b="1" sz="4000">
              <a:latin typeface="Baskervville"/>
              <a:ea typeface="Baskervville"/>
              <a:cs typeface="Baskervville"/>
              <a:sym typeface="Baskervville"/>
            </a:endParaRPr>
          </a:p>
        </p:txBody>
      </p:sp>
      <p:pic>
        <p:nvPicPr>
          <p:cNvPr id="388" name="Google Shape;388;p32"/>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389" name="Google Shape;389;p32"/>
          <p:cNvSpPr txBox="1"/>
          <p:nvPr/>
        </p:nvSpPr>
        <p:spPr>
          <a:xfrm>
            <a:off x="290975" y="2310075"/>
            <a:ext cx="79245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 </a:t>
            </a:r>
            <a:r>
              <a:rPr lang="en" sz="1600">
                <a:solidFill>
                  <a:schemeClr val="dk1"/>
                </a:solidFill>
                <a:latin typeface="Roboto"/>
                <a:ea typeface="Roboto"/>
                <a:cs typeface="Roboto"/>
                <a:sym typeface="Roboto"/>
              </a:rPr>
              <a:t>characters are specified as having a large body type.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0 of Latinx characters are specified as having a large body type.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not specified as having a larger body type (“Rafa”).</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10 character opportunities to increase body type diversity.</a:t>
            </a:r>
            <a:endParaRPr sz="1600">
              <a:solidFill>
                <a:schemeClr val="dk1"/>
              </a:solidFill>
              <a:latin typeface="Roboto"/>
              <a:ea typeface="Roboto"/>
              <a:cs typeface="Roboto"/>
              <a:sym typeface="Roboto"/>
            </a:endParaRPr>
          </a:p>
        </p:txBody>
      </p:sp>
      <p:sp>
        <p:nvSpPr>
          <p:cNvPr id="390" name="Google Shape;390;p32"/>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people with large body types constitute</a:t>
            </a:r>
            <a:br>
              <a:rPr b="1" lang="en" sz="1900">
                <a:solidFill>
                  <a:schemeClr val="lt1"/>
                </a:solidFill>
                <a:latin typeface="Roboto"/>
                <a:ea typeface="Roboto"/>
                <a:cs typeface="Roboto"/>
                <a:sym typeface="Roboto"/>
              </a:rPr>
            </a:br>
            <a:r>
              <a:rPr b="1" lang="en" sz="1900">
                <a:solidFill>
                  <a:schemeClr val="lt1"/>
                </a:solidFill>
                <a:latin typeface="Roboto"/>
                <a:ea typeface="Roboto"/>
                <a:cs typeface="Roboto"/>
                <a:sym typeface="Roboto"/>
              </a:rPr>
              <a:t>39% of the U.S. population.</a:t>
            </a:r>
            <a:endParaRPr sz="1900">
              <a:solidFill>
                <a:schemeClr val="lt1"/>
              </a:solidFill>
            </a:endParaRPr>
          </a:p>
        </p:txBody>
      </p:sp>
      <p:pic>
        <p:nvPicPr>
          <p:cNvPr id="391" name="Google Shape;391;p32"/>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392" name="Google Shape;392;p32"/>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33"/>
          <p:cNvSpPr txBox="1"/>
          <p:nvPr/>
        </p:nvSpPr>
        <p:spPr>
          <a:xfrm>
            <a:off x="290975" y="237200"/>
            <a:ext cx="6757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Body Size</a:t>
            </a:r>
            <a:endParaRPr b="1" sz="4000">
              <a:solidFill>
                <a:schemeClr val="lt1"/>
              </a:solidFill>
              <a:latin typeface="Baskervville"/>
              <a:ea typeface="Baskervville"/>
              <a:cs typeface="Baskervville"/>
              <a:sym typeface="Baskervville"/>
            </a:endParaRPr>
          </a:p>
        </p:txBody>
      </p:sp>
      <p:pic>
        <p:nvPicPr>
          <p:cNvPr id="398" name="Google Shape;398;p33"/>
          <p:cNvPicPr preferRelativeResize="0"/>
          <p:nvPr/>
        </p:nvPicPr>
        <p:blipFill>
          <a:blip r:embed="rId4">
            <a:alphaModFix/>
          </a:blip>
          <a:stretch>
            <a:fillRect/>
          </a:stretch>
        </p:blipFill>
        <p:spPr>
          <a:xfrm>
            <a:off x="7965653" y="3"/>
            <a:ext cx="1131827" cy="458151"/>
          </a:xfrm>
          <a:prstGeom prst="rect">
            <a:avLst/>
          </a:prstGeom>
          <a:noFill/>
          <a:ln>
            <a:noFill/>
          </a:ln>
        </p:spPr>
      </p:pic>
      <p:sp>
        <p:nvSpPr>
          <p:cNvPr id="399" name="Google Shape;399;p33"/>
          <p:cNvSpPr txBox="1"/>
          <p:nvPr/>
        </p:nvSpPr>
        <p:spPr>
          <a:xfrm>
            <a:off x="0" y="1376300"/>
            <a:ext cx="24867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Characters with Large Body Type</a:t>
            </a:r>
            <a:endParaRPr b="1" sz="1600">
              <a:solidFill>
                <a:schemeClr val="dk1"/>
              </a:solidFill>
              <a:latin typeface="Roboto"/>
              <a:ea typeface="Roboto"/>
              <a:cs typeface="Roboto"/>
              <a:sym typeface="Roboto"/>
            </a:endParaRPr>
          </a:p>
        </p:txBody>
      </p:sp>
      <p:sp>
        <p:nvSpPr>
          <p:cNvPr id="400" name="Google Shape;400;p33"/>
          <p:cNvSpPr/>
          <p:nvPr/>
        </p:nvSpPr>
        <p:spPr>
          <a:xfrm>
            <a:off x="3584475" y="200989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txBox="1"/>
          <p:nvPr/>
        </p:nvSpPr>
        <p:spPr>
          <a:xfrm>
            <a:off x="4867950" y="1376300"/>
            <a:ext cx="42759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Body Size</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Unspecified</a:t>
            </a:r>
            <a:endParaRPr b="1" sz="1600">
              <a:solidFill>
                <a:schemeClr val="dk1"/>
              </a:solidFill>
              <a:latin typeface="Roboto"/>
              <a:ea typeface="Roboto"/>
              <a:cs typeface="Roboto"/>
              <a:sym typeface="Roboto"/>
            </a:endParaRPr>
          </a:p>
        </p:txBody>
      </p:sp>
      <p:sp>
        <p:nvSpPr>
          <p:cNvPr id="402" name="Google Shape;402;p33"/>
          <p:cNvSpPr/>
          <p:nvPr/>
        </p:nvSpPr>
        <p:spPr>
          <a:xfrm>
            <a:off x="6220850" y="2116242"/>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6699875" y="2116242"/>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7178900" y="2116242"/>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7657925" y="21162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3"/>
          <p:cNvPicPr preferRelativeResize="0"/>
          <p:nvPr/>
        </p:nvPicPr>
        <p:blipFill>
          <a:blip r:embed="rId5">
            <a:alphaModFix/>
          </a:blip>
          <a:stretch>
            <a:fillRect/>
          </a:stretch>
        </p:blipFill>
        <p:spPr>
          <a:xfrm>
            <a:off x="8146175" y="4737254"/>
            <a:ext cx="997825" cy="348350"/>
          </a:xfrm>
          <a:prstGeom prst="rect">
            <a:avLst/>
          </a:prstGeom>
          <a:noFill/>
          <a:ln>
            <a:noFill/>
          </a:ln>
        </p:spPr>
      </p:pic>
      <p:sp>
        <p:nvSpPr>
          <p:cNvPr id="407" name="Google Shape;407;p33"/>
          <p:cNvSpPr txBox="1"/>
          <p:nvPr/>
        </p:nvSpPr>
        <p:spPr>
          <a:xfrm>
            <a:off x="2538400" y="1376300"/>
            <a:ext cx="22743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500">
                <a:solidFill>
                  <a:schemeClr val="dk1"/>
                </a:solidFill>
                <a:latin typeface="Roboto"/>
                <a:ea typeface="Roboto"/>
                <a:cs typeface="Roboto"/>
                <a:sym typeface="Roboto"/>
              </a:rPr>
              <a:t>Characters with Small/</a:t>
            </a:r>
            <a:br>
              <a:rPr b="1" lang="en" sz="1500">
                <a:solidFill>
                  <a:schemeClr val="dk1"/>
                </a:solidFill>
                <a:latin typeface="Roboto"/>
                <a:ea typeface="Roboto"/>
                <a:cs typeface="Roboto"/>
                <a:sym typeface="Roboto"/>
              </a:rPr>
            </a:br>
            <a:r>
              <a:rPr b="1" lang="en" sz="1500">
                <a:solidFill>
                  <a:schemeClr val="dk1"/>
                </a:solidFill>
                <a:latin typeface="Roboto"/>
                <a:ea typeface="Roboto"/>
                <a:cs typeface="Roboto"/>
                <a:sym typeface="Roboto"/>
              </a:rPr>
              <a:t>Medium Body Type</a:t>
            </a:r>
            <a:endParaRPr b="1" sz="1500">
              <a:solidFill>
                <a:schemeClr val="dk1"/>
              </a:solidFill>
              <a:latin typeface="Roboto"/>
              <a:ea typeface="Roboto"/>
              <a:cs typeface="Roboto"/>
              <a:sym typeface="Roboto"/>
            </a:endParaRPr>
          </a:p>
        </p:txBody>
      </p:sp>
      <p:pic>
        <p:nvPicPr>
          <p:cNvPr id="408" name="Google Shape;408;p33"/>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409" name="Google Shape;409;p33"/>
          <p:cNvSpPr/>
          <p:nvPr/>
        </p:nvSpPr>
        <p:spPr>
          <a:xfrm>
            <a:off x="7657925" y="257089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7178900" y="257089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6699875" y="257089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6220850" y="257089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7657925" y="30255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7178900" y="3025542"/>
            <a:ext cx="348300" cy="348300"/>
          </a:xfrm>
          <a:prstGeom prst="rect">
            <a:avLst/>
          </a:prstGeom>
          <a:solidFill>
            <a:srgbClr val="34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4"/>
          <p:cNvSpPr txBox="1"/>
          <p:nvPr/>
        </p:nvSpPr>
        <p:spPr>
          <a:xfrm>
            <a:off x="290975" y="237200"/>
            <a:ext cx="722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Lizzo Test</a:t>
            </a:r>
            <a:endParaRPr b="1" sz="4000">
              <a:latin typeface="Baskervville"/>
              <a:ea typeface="Baskervville"/>
              <a:cs typeface="Baskervville"/>
              <a:sym typeface="Baskervville"/>
            </a:endParaRPr>
          </a:p>
        </p:txBody>
      </p:sp>
      <p:pic>
        <p:nvPicPr>
          <p:cNvPr id="420" name="Google Shape;420;p34"/>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21" name="Google Shape;421;p34"/>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Lizzo test a script/manuscript must have:</a:t>
            </a:r>
            <a:endParaRPr b="1" sz="1800">
              <a:solidFill>
                <a:schemeClr val="dk1"/>
              </a:solidFill>
              <a:latin typeface="Roboto"/>
              <a:ea typeface="Roboto"/>
              <a:cs typeface="Roboto"/>
              <a:sym typeface="Roboto"/>
            </a:endParaRPr>
          </a:p>
        </p:txBody>
      </p:sp>
      <p:sp>
        <p:nvSpPr>
          <p:cNvPr id="422" name="Google Shape;422;p34"/>
          <p:cNvSpPr txBox="1"/>
          <p:nvPr/>
        </p:nvSpPr>
        <p:spPr>
          <a:xfrm>
            <a:off x="1346175" y="2299275"/>
            <a:ext cx="6561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At least one prominent character (leading, co-leading, supporting character) with a </a:t>
            </a:r>
            <a:r>
              <a:rPr b="1" lang="en" sz="1600">
                <a:solidFill>
                  <a:schemeClr val="dk1"/>
                </a:solidFill>
                <a:latin typeface="Roboto"/>
                <a:ea typeface="Roboto"/>
                <a:cs typeface="Roboto"/>
                <a:sym typeface="Roboto"/>
              </a:rPr>
              <a:t>large body type</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423" name="Google Shape;423;p34"/>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sizeist stereotypes or tropes.</a:t>
            </a:r>
            <a:endParaRPr sz="1600">
              <a:latin typeface="Roboto"/>
              <a:ea typeface="Roboto"/>
              <a:cs typeface="Roboto"/>
              <a:sym typeface="Roboto"/>
            </a:endParaRPr>
          </a:p>
        </p:txBody>
      </p:sp>
      <p:sp>
        <p:nvSpPr>
          <p:cNvPr id="424" name="Google Shape;424;p34"/>
          <p:cNvSpPr/>
          <p:nvPr/>
        </p:nvSpPr>
        <p:spPr>
          <a:xfrm>
            <a:off x="674075" y="2425575"/>
            <a:ext cx="461700" cy="461700"/>
          </a:xfrm>
          <a:prstGeom prst="rect">
            <a:avLst/>
          </a:prstGeom>
          <a:noFill/>
          <a:ln cap="flat" cmpd="sng" w="76200">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74075" y="3365875"/>
            <a:ext cx="461700" cy="461700"/>
          </a:xfrm>
          <a:prstGeom prst="rect">
            <a:avLst/>
          </a:prstGeom>
          <a:noFill/>
          <a:ln cap="flat" cmpd="sng" w="76200">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34"/>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27" name="Google Shape;427;p34"/>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grpSp>
        <p:nvGrpSpPr>
          <p:cNvPr id="428" name="Google Shape;428;p34"/>
          <p:cNvGrpSpPr/>
          <p:nvPr/>
        </p:nvGrpSpPr>
        <p:grpSpPr>
          <a:xfrm>
            <a:off x="674077" y="2399408"/>
            <a:ext cx="568200" cy="552300"/>
            <a:chOff x="552275" y="2343200"/>
            <a:chExt cx="568200" cy="552300"/>
          </a:xfrm>
        </p:grpSpPr>
        <p:cxnSp>
          <p:nvCxnSpPr>
            <p:cNvPr id="429" name="Google Shape;429;p34"/>
            <p:cNvCxnSpPr/>
            <p:nvPr/>
          </p:nvCxnSpPr>
          <p:spPr>
            <a:xfrm>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cxnSp>
          <p:nvCxnSpPr>
            <p:cNvPr id="430" name="Google Shape;430;p34"/>
            <p:cNvCxnSpPr/>
            <p:nvPr/>
          </p:nvCxnSpPr>
          <p:spPr>
            <a:xfrm flipH="1">
              <a:off x="552275" y="2343200"/>
              <a:ext cx="568200" cy="552300"/>
            </a:xfrm>
            <a:prstGeom prst="straightConnector1">
              <a:avLst/>
            </a:prstGeom>
            <a:noFill/>
            <a:ln cap="flat" cmpd="sng" w="114300">
              <a:solidFill>
                <a:srgbClr val="C12F65"/>
              </a:solidFill>
              <a:prstDash val="solid"/>
              <a:round/>
              <a:headEnd len="med" w="med" type="none"/>
              <a:tailEnd len="med" w="med" type="non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p35"/>
          <p:cNvSpPr txBox="1"/>
          <p:nvPr/>
        </p:nvSpPr>
        <p:spPr>
          <a:xfrm>
            <a:off x="290975" y="237200"/>
            <a:ext cx="7312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Overall Representation Tests</a:t>
            </a:r>
            <a:endParaRPr b="1" sz="4000">
              <a:solidFill>
                <a:schemeClr val="lt1"/>
              </a:solidFill>
              <a:latin typeface="Baskervville"/>
              <a:ea typeface="Baskervville"/>
              <a:cs typeface="Baskervville"/>
              <a:sym typeface="Baskervville"/>
            </a:endParaRPr>
          </a:p>
        </p:txBody>
      </p:sp>
      <p:pic>
        <p:nvPicPr>
          <p:cNvPr id="436" name="Google Shape;436;p35"/>
          <p:cNvPicPr preferRelativeResize="0"/>
          <p:nvPr/>
        </p:nvPicPr>
        <p:blipFill>
          <a:blip r:embed="rId4">
            <a:alphaModFix/>
          </a:blip>
          <a:stretch>
            <a:fillRect/>
          </a:stretch>
        </p:blipFill>
        <p:spPr>
          <a:xfrm>
            <a:off x="8012178" y="3"/>
            <a:ext cx="1131827" cy="458151"/>
          </a:xfrm>
          <a:prstGeom prst="rect">
            <a:avLst/>
          </a:prstGeom>
          <a:noFill/>
          <a:ln>
            <a:noFill/>
          </a:ln>
        </p:spPr>
      </p:pic>
      <p:pic>
        <p:nvPicPr>
          <p:cNvPr id="437" name="Google Shape;437;p35"/>
          <p:cNvPicPr preferRelativeResize="0"/>
          <p:nvPr/>
        </p:nvPicPr>
        <p:blipFill>
          <a:blip r:embed="rId5">
            <a:alphaModFix/>
          </a:blip>
          <a:stretch>
            <a:fillRect/>
          </a:stretch>
        </p:blipFill>
        <p:spPr>
          <a:xfrm>
            <a:off x="3359636" y="2192324"/>
            <a:ext cx="301878" cy="221525"/>
          </a:xfrm>
          <a:prstGeom prst="rect">
            <a:avLst/>
          </a:prstGeom>
          <a:noFill/>
          <a:ln>
            <a:noFill/>
          </a:ln>
        </p:spPr>
      </p:pic>
      <p:pic>
        <p:nvPicPr>
          <p:cNvPr id="438" name="Google Shape;438;p35"/>
          <p:cNvPicPr preferRelativeResize="0"/>
          <p:nvPr/>
        </p:nvPicPr>
        <p:blipFill>
          <a:blip r:embed="rId6">
            <a:alphaModFix/>
          </a:blip>
          <a:stretch>
            <a:fillRect/>
          </a:stretch>
        </p:blipFill>
        <p:spPr>
          <a:xfrm>
            <a:off x="8146175" y="4737254"/>
            <a:ext cx="997825" cy="348350"/>
          </a:xfrm>
          <a:prstGeom prst="rect">
            <a:avLst/>
          </a:prstGeom>
          <a:noFill/>
          <a:ln>
            <a:noFill/>
          </a:ln>
        </p:spPr>
      </p:pic>
      <p:graphicFrame>
        <p:nvGraphicFramePr>
          <p:cNvPr id="439" name="Google Shape;439;p35"/>
          <p:cNvGraphicFramePr/>
          <p:nvPr/>
        </p:nvGraphicFramePr>
        <p:xfrm>
          <a:off x="952500" y="2190750"/>
          <a:ext cx="3000000" cy="3000000"/>
        </p:xfrm>
        <a:graphic>
          <a:graphicData uri="http://schemas.openxmlformats.org/drawingml/2006/table">
            <a:tbl>
              <a:tblPr>
                <a:noFill/>
                <a:tableStyleId>{6BF52824-5435-4033-A7C2-5A7ED4727406}</a:tableStyleId>
              </a:tblPr>
              <a:tblGrid>
                <a:gridCol w="2413000"/>
                <a:gridCol w="2413000"/>
                <a:gridCol w="2413000"/>
              </a:tblGrid>
              <a:tr h="951000">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34B4BB"/>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34B4BB"/>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C12F65"/>
                    </a:solidFill>
                  </a:tcPr>
                </a:tc>
              </a:tr>
              <a:tr h="951000">
                <a:tc>
                  <a:txBody>
                    <a:bodyPr/>
                    <a:lstStyle/>
                    <a:p>
                      <a:pPr indent="0" lvl="0" marL="0" rtl="0" algn="l">
                        <a:spcBef>
                          <a:spcPts val="0"/>
                        </a:spcBef>
                        <a:spcAft>
                          <a:spcPts val="0"/>
                        </a:spcAft>
                        <a:buNone/>
                      </a:pPr>
                      <a:r>
                        <a:t/>
                      </a:r>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C12F65"/>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C12F65"/>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C12F65"/>
                      </a:solidFill>
                      <a:prstDash val="solid"/>
                      <a:round/>
                      <a:headEnd len="sm" w="sm" type="none"/>
                      <a:tailEnd len="sm" w="sm" type="none"/>
                    </a:lnL>
                    <a:lnR cap="flat" cmpd="sng" w="38100">
                      <a:solidFill>
                        <a:srgbClr val="C12F65"/>
                      </a:solidFill>
                      <a:prstDash val="solid"/>
                      <a:round/>
                      <a:headEnd len="sm" w="sm" type="none"/>
                      <a:tailEnd len="sm" w="sm" type="none"/>
                    </a:lnR>
                    <a:lnT cap="flat" cmpd="sng" w="38100">
                      <a:solidFill>
                        <a:srgbClr val="C12F65"/>
                      </a:solidFill>
                      <a:prstDash val="solid"/>
                      <a:round/>
                      <a:headEnd len="sm" w="sm" type="none"/>
                      <a:tailEnd len="sm" w="sm" type="none"/>
                    </a:lnT>
                    <a:lnB cap="flat" cmpd="sng" w="38100">
                      <a:solidFill>
                        <a:srgbClr val="C12F65"/>
                      </a:solidFill>
                      <a:prstDash val="solid"/>
                      <a:round/>
                      <a:headEnd len="sm" w="sm" type="none"/>
                      <a:tailEnd len="sm" w="sm" type="none"/>
                    </a:lnB>
                    <a:solidFill>
                      <a:srgbClr val="C12F65"/>
                    </a:solidFill>
                  </a:tcPr>
                </a:tc>
              </a:tr>
            </a:tbl>
          </a:graphicData>
        </a:graphic>
      </p:graphicFrame>
      <p:sp>
        <p:nvSpPr>
          <p:cNvPr id="440" name="Google Shape;440;p35"/>
          <p:cNvSpPr/>
          <p:nvPr/>
        </p:nvSpPr>
        <p:spPr>
          <a:xfrm>
            <a:off x="1412425" y="2268525"/>
            <a:ext cx="1500000" cy="348300"/>
          </a:xfrm>
          <a:prstGeom prst="roundRect">
            <a:avLst>
              <a:gd fmla="val 16667" name="adj"/>
            </a:avLst>
          </a:prstGeom>
          <a:no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GENDER</a:t>
            </a:r>
            <a:endParaRPr sz="1900">
              <a:solidFill>
                <a:schemeClr val="lt1"/>
              </a:solidFill>
            </a:endParaRPr>
          </a:p>
        </p:txBody>
      </p:sp>
      <p:sp>
        <p:nvSpPr>
          <p:cNvPr id="441" name="Google Shape;441;p35"/>
          <p:cNvSpPr/>
          <p:nvPr/>
        </p:nvSpPr>
        <p:spPr>
          <a:xfrm>
            <a:off x="6231575" y="2268525"/>
            <a:ext cx="1500000" cy="348300"/>
          </a:xfrm>
          <a:prstGeom prst="roundRect">
            <a:avLst>
              <a:gd fmla="val 16667" name="adj"/>
            </a:avLst>
          </a:prstGeom>
          <a:solidFill>
            <a:srgbClr val="C12F65"/>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LGBTQIA+</a:t>
            </a:r>
            <a:endParaRPr sz="1900">
              <a:solidFill>
                <a:schemeClr val="lt1"/>
              </a:solidFill>
            </a:endParaRPr>
          </a:p>
        </p:txBody>
      </p:sp>
      <p:sp>
        <p:nvSpPr>
          <p:cNvPr id="442" name="Google Shape;442;p35"/>
          <p:cNvSpPr/>
          <p:nvPr/>
        </p:nvSpPr>
        <p:spPr>
          <a:xfrm>
            <a:off x="1412425" y="3213175"/>
            <a:ext cx="1500000" cy="348300"/>
          </a:xfrm>
          <a:prstGeom prst="roundRect">
            <a:avLst>
              <a:gd fmla="val 16667" name="adj"/>
            </a:avLst>
          </a:prstGeom>
          <a:solidFill>
            <a:srgbClr val="C12F65"/>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DISABILITY</a:t>
            </a:r>
            <a:endParaRPr sz="1900">
              <a:solidFill>
                <a:schemeClr val="lt1"/>
              </a:solidFill>
            </a:endParaRPr>
          </a:p>
        </p:txBody>
      </p:sp>
      <p:sp>
        <p:nvSpPr>
          <p:cNvPr id="443" name="Google Shape;443;p35"/>
          <p:cNvSpPr/>
          <p:nvPr/>
        </p:nvSpPr>
        <p:spPr>
          <a:xfrm>
            <a:off x="3822000" y="3213175"/>
            <a:ext cx="1500000" cy="348300"/>
          </a:xfrm>
          <a:prstGeom prst="roundRect">
            <a:avLst>
              <a:gd fmla="val 16667" name="adj"/>
            </a:avLst>
          </a:prstGeom>
          <a:solidFill>
            <a:srgbClr val="C12F65"/>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A</a:t>
            </a:r>
            <a:r>
              <a:rPr b="1" lang="en" sz="1900">
                <a:solidFill>
                  <a:schemeClr val="lt1"/>
                </a:solidFill>
                <a:latin typeface="Roboto"/>
                <a:ea typeface="Roboto"/>
                <a:cs typeface="Roboto"/>
                <a:sym typeface="Roboto"/>
              </a:rPr>
              <a:t>GE (50+)</a:t>
            </a:r>
            <a:endParaRPr sz="1900">
              <a:solidFill>
                <a:schemeClr val="lt1"/>
              </a:solidFill>
            </a:endParaRPr>
          </a:p>
        </p:txBody>
      </p:sp>
      <p:sp>
        <p:nvSpPr>
          <p:cNvPr id="444" name="Google Shape;444;p35"/>
          <p:cNvSpPr/>
          <p:nvPr/>
        </p:nvSpPr>
        <p:spPr>
          <a:xfrm>
            <a:off x="6231575" y="3213175"/>
            <a:ext cx="1500000" cy="348300"/>
          </a:xfrm>
          <a:prstGeom prst="roundRect">
            <a:avLst>
              <a:gd fmla="val 16667" name="adj"/>
            </a:avLst>
          </a:prstGeom>
          <a:solidFill>
            <a:srgbClr val="C12F65"/>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BODY SIZE</a:t>
            </a:r>
            <a:endParaRPr sz="1900">
              <a:solidFill>
                <a:schemeClr val="lt1"/>
              </a:solidFill>
            </a:endParaRPr>
          </a:p>
        </p:txBody>
      </p:sp>
      <p:sp>
        <p:nvSpPr>
          <p:cNvPr id="445" name="Google Shape;445;p35"/>
          <p:cNvSpPr txBox="1"/>
          <p:nvPr/>
        </p:nvSpPr>
        <p:spPr>
          <a:xfrm>
            <a:off x="3544250" y="2204175"/>
            <a:ext cx="2137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Roboto"/>
                <a:ea typeface="Roboto"/>
                <a:cs typeface="Roboto"/>
                <a:sym typeface="Roboto"/>
              </a:rPr>
              <a:t>RACE/ETHNICITY</a:t>
            </a:r>
            <a:endParaRPr b="1" sz="1900">
              <a:solidFill>
                <a:schemeClr val="lt1"/>
              </a:solidFill>
              <a:latin typeface="Roboto"/>
              <a:ea typeface="Roboto"/>
              <a:cs typeface="Roboto"/>
              <a:sym typeface="Roboto"/>
            </a:endParaRPr>
          </a:p>
        </p:txBody>
      </p:sp>
      <p:pic>
        <p:nvPicPr>
          <p:cNvPr id="446" name="Google Shape;446;p35"/>
          <p:cNvPicPr preferRelativeResize="0"/>
          <p:nvPr/>
        </p:nvPicPr>
        <p:blipFill rotWithShape="1">
          <a:blip r:embed="rId7">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sp>
        <p:nvSpPr>
          <p:cNvPr id="451" name="Google Shape;451;p36"/>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Intersectional Analysis</a:t>
            </a:r>
            <a:endParaRPr b="1" sz="4000">
              <a:solidFill>
                <a:schemeClr val="lt1"/>
              </a:solidFill>
              <a:latin typeface="Baskervville"/>
              <a:ea typeface="Baskervville"/>
              <a:cs typeface="Baskervville"/>
              <a:sym typeface="Baskervville"/>
            </a:endParaRPr>
          </a:p>
        </p:txBody>
      </p:sp>
      <p:pic>
        <p:nvPicPr>
          <p:cNvPr id="452" name="Google Shape;452;p36"/>
          <p:cNvPicPr preferRelativeResize="0"/>
          <p:nvPr/>
        </p:nvPicPr>
        <p:blipFill>
          <a:blip r:embed="rId4">
            <a:alphaModFix/>
          </a:blip>
          <a:stretch>
            <a:fillRect/>
          </a:stretch>
        </p:blipFill>
        <p:spPr>
          <a:xfrm>
            <a:off x="8012178" y="3"/>
            <a:ext cx="1131827" cy="458151"/>
          </a:xfrm>
          <a:prstGeom prst="rect">
            <a:avLst/>
          </a:prstGeom>
          <a:noFill/>
          <a:ln>
            <a:noFill/>
          </a:ln>
        </p:spPr>
      </p:pic>
      <p:graphicFrame>
        <p:nvGraphicFramePr>
          <p:cNvPr id="453" name="Google Shape;453;p36"/>
          <p:cNvGraphicFramePr/>
          <p:nvPr/>
        </p:nvGraphicFramePr>
        <p:xfrm>
          <a:off x="1417600" y="1583071"/>
          <a:ext cx="3000000" cy="3000000"/>
        </p:xfrm>
        <a:graphic>
          <a:graphicData uri="http://schemas.openxmlformats.org/drawingml/2006/table">
            <a:tbl>
              <a:tblPr>
                <a:noFill/>
                <a:tableStyleId>{6BF52824-5435-4033-A7C2-5A7ED4727406}</a:tableStyleId>
              </a:tblPr>
              <a:tblGrid>
                <a:gridCol w="1423025"/>
                <a:gridCol w="756225"/>
                <a:gridCol w="740125"/>
                <a:gridCol w="766250"/>
                <a:gridCol w="966325"/>
                <a:gridCol w="829000"/>
                <a:gridCol w="827850"/>
              </a:tblGrid>
              <a:tr h="519300">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Female Character</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Character of Color</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LGBTQIA+ Character</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Character with </a:t>
                      </a:r>
                      <a:r>
                        <a:rPr lang="en" sz="1000">
                          <a:latin typeface="Roboto"/>
                          <a:ea typeface="Roboto"/>
                          <a:cs typeface="Roboto"/>
                          <a:sym typeface="Roboto"/>
                        </a:rPr>
                        <a:t>Disability</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Character 50+</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Large Body Type</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Female Character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Yes</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34B4BB"/>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3637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Character of Color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  Yes</a:t>
                      </a:r>
                      <a:endParaRPr b="1" sz="12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4B4BB"/>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1689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LGBTQIA+ Character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12F65"/>
                    </a:solidFill>
                  </a:tcPr>
                </a:tc>
              </a:tr>
              <a:tr h="4302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Disabled Character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3637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Character 50+</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b="1" sz="12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3637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Large Body Type</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b="1" sz="12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12F65"/>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54" name="Google Shape;454;p36"/>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55" name="Google Shape;455;p36"/>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 name="Shape 44"/>
        <p:cNvGrpSpPr/>
        <p:nvPr/>
      </p:nvGrpSpPr>
      <p:grpSpPr>
        <a:xfrm>
          <a:off x="0" y="0"/>
          <a:ext cx="0" cy="0"/>
          <a:chOff x="0" y="0"/>
          <a:chExt cx="0" cy="0"/>
        </a:xfrm>
      </p:grpSpPr>
      <p:sp>
        <p:nvSpPr>
          <p:cNvPr id="45" name="Google Shape;45;p10"/>
          <p:cNvSpPr/>
          <p:nvPr/>
        </p:nvSpPr>
        <p:spPr>
          <a:xfrm>
            <a:off x="395700" y="2572425"/>
            <a:ext cx="6683700" cy="1908900"/>
          </a:xfrm>
          <a:prstGeom prst="roundRect">
            <a:avLst>
              <a:gd fmla="val 16667" name="adj"/>
            </a:avLst>
          </a:prstGeom>
          <a:solidFill>
            <a:srgbClr val="C12F65"/>
          </a:solidFill>
          <a:ln cap="flat" cmpd="sng" w="28575">
            <a:solidFill>
              <a:srgbClr val="C12F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txBox="1"/>
          <p:nvPr/>
        </p:nvSpPr>
        <p:spPr>
          <a:xfrm>
            <a:off x="290975" y="237200"/>
            <a:ext cx="371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Overview</a:t>
            </a:r>
            <a:endParaRPr b="1" sz="4000">
              <a:latin typeface="Baskervville"/>
              <a:ea typeface="Baskervville"/>
              <a:cs typeface="Baskervville"/>
              <a:sym typeface="Baskervville"/>
            </a:endParaRPr>
          </a:p>
        </p:txBody>
      </p:sp>
      <p:pic>
        <p:nvPicPr>
          <p:cNvPr id="47" name="Google Shape;47;p10"/>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8" name="Google Shape;48;p10"/>
          <p:cNvSpPr txBox="1"/>
          <p:nvPr/>
        </p:nvSpPr>
        <p:spPr>
          <a:xfrm>
            <a:off x="290975" y="1493931"/>
            <a:ext cx="8370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The purpose of this report is to identify opportunities for content creators to diversify character representations. This report measures representations of six identities in the script </a:t>
            </a:r>
            <a:r>
              <a:rPr i="1" lang="en" sz="1600">
                <a:solidFill>
                  <a:schemeClr val="dk1"/>
                </a:solidFill>
                <a:latin typeface="Roboto"/>
                <a:ea typeface="Roboto"/>
                <a:cs typeface="Roboto"/>
                <a:sym typeface="Roboto"/>
              </a:rPr>
              <a:t>Primo</a:t>
            </a:r>
            <a:r>
              <a:rPr i="1" lang="en" sz="1600">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for NBC Universal:</a:t>
            </a:r>
            <a:endParaRPr sz="1600">
              <a:solidFill>
                <a:schemeClr val="dk1"/>
              </a:solidFill>
              <a:latin typeface="Roboto"/>
              <a:ea typeface="Roboto"/>
              <a:cs typeface="Roboto"/>
              <a:sym typeface="Roboto"/>
            </a:endParaRPr>
          </a:p>
        </p:txBody>
      </p:sp>
      <p:sp>
        <p:nvSpPr>
          <p:cNvPr id="49" name="Google Shape;49;p10"/>
          <p:cNvSpPr txBox="1"/>
          <p:nvPr/>
        </p:nvSpPr>
        <p:spPr>
          <a:xfrm>
            <a:off x="655975" y="2572425"/>
            <a:ext cx="6261600" cy="247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700">
                <a:solidFill>
                  <a:schemeClr val="lt1"/>
                </a:solidFill>
                <a:latin typeface="Roboto"/>
                <a:ea typeface="Roboto"/>
                <a:cs typeface="Roboto"/>
                <a:sym typeface="Roboto"/>
              </a:rPr>
              <a:t>Gender							Disability</a:t>
            </a:r>
            <a:endParaRPr b="1" sz="2700">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rPr b="1" lang="en" sz="2700">
                <a:solidFill>
                  <a:schemeClr val="lt1"/>
                </a:solidFill>
                <a:latin typeface="Roboto"/>
                <a:ea typeface="Roboto"/>
                <a:cs typeface="Roboto"/>
                <a:sym typeface="Roboto"/>
              </a:rPr>
              <a:t>Race/Ethnicity/Latinx		Age (50+)</a:t>
            </a:r>
            <a:endParaRPr b="1" sz="2700">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rPr b="1" lang="en" sz="2700">
                <a:solidFill>
                  <a:schemeClr val="lt1"/>
                </a:solidFill>
                <a:latin typeface="Roboto"/>
                <a:ea typeface="Roboto"/>
                <a:cs typeface="Roboto"/>
                <a:sym typeface="Roboto"/>
              </a:rPr>
              <a:t>LGBTQIA+						Body Size SizeSizeSize</a:t>
            </a:r>
            <a:endParaRPr b="1" sz="2700">
              <a:solidFill>
                <a:schemeClr val="lt1"/>
              </a:solidFill>
              <a:latin typeface="Roboto"/>
              <a:ea typeface="Roboto"/>
              <a:cs typeface="Roboto"/>
              <a:sym typeface="Roboto"/>
            </a:endParaRPr>
          </a:p>
        </p:txBody>
      </p:sp>
      <p:pic>
        <p:nvPicPr>
          <p:cNvPr id="50" name="Google Shape;50;p10"/>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51" name="Google Shape;51;p10"/>
          <p:cNvPicPr preferRelativeResize="0"/>
          <p:nvPr/>
        </p:nvPicPr>
        <p:blipFill rotWithShape="1">
          <a:blip r:embed="rId6">
            <a:alphaModFix/>
          </a:blip>
          <a:srcRect b="21875" l="0" r="0" t="21875"/>
          <a:stretch/>
        </p:blipFill>
        <p:spPr>
          <a:xfrm>
            <a:off x="7380625" y="4696112"/>
            <a:ext cx="765548" cy="4306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37"/>
          <p:cNvSpPr txBox="1"/>
          <p:nvPr/>
        </p:nvSpPr>
        <p:spPr>
          <a:xfrm>
            <a:off x="290975" y="237200"/>
            <a:ext cx="785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Latinx </a:t>
            </a:r>
            <a:r>
              <a:rPr b="1" lang="en" sz="4000">
                <a:solidFill>
                  <a:schemeClr val="lt1"/>
                </a:solidFill>
                <a:latin typeface="Baskervville"/>
                <a:ea typeface="Baskervville"/>
                <a:cs typeface="Baskervville"/>
                <a:sym typeface="Baskervville"/>
              </a:rPr>
              <a:t>Intersectional Analysis</a:t>
            </a:r>
            <a:endParaRPr b="1" sz="4000">
              <a:solidFill>
                <a:schemeClr val="lt1"/>
              </a:solidFill>
              <a:latin typeface="Baskervville"/>
              <a:ea typeface="Baskervville"/>
              <a:cs typeface="Baskervville"/>
              <a:sym typeface="Baskervville"/>
            </a:endParaRPr>
          </a:p>
        </p:txBody>
      </p:sp>
      <p:pic>
        <p:nvPicPr>
          <p:cNvPr id="461" name="Google Shape;461;p37"/>
          <p:cNvPicPr preferRelativeResize="0"/>
          <p:nvPr/>
        </p:nvPicPr>
        <p:blipFill>
          <a:blip r:embed="rId4">
            <a:alphaModFix/>
          </a:blip>
          <a:stretch>
            <a:fillRect/>
          </a:stretch>
        </p:blipFill>
        <p:spPr>
          <a:xfrm>
            <a:off x="8012178" y="3"/>
            <a:ext cx="1131827" cy="458151"/>
          </a:xfrm>
          <a:prstGeom prst="rect">
            <a:avLst/>
          </a:prstGeom>
          <a:noFill/>
          <a:ln>
            <a:noFill/>
          </a:ln>
        </p:spPr>
      </p:pic>
      <p:graphicFrame>
        <p:nvGraphicFramePr>
          <p:cNvPr id="462" name="Google Shape;462;p37"/>
          <p:cNvGraphicFramePr/>
          <p:nvPr/>
        </p:nvGraphicFramePr>
        <p:xfrm>
          <a:off x="1787663" y="1791771"/>
          <a:ext cx="3000000" cy="3000000"/>
        </p:xfrm>
        <a:graphic>
          <a:graphicData uri="http://schemas.openxmlformats.org/drawingml/2006/table">
            <a:tbl>
              <a:tblPr>
                <a:noFill/>
                <a:tableStyleId>{6BF52824-5435-4033-A7C2-5A7ED4727406}</a:tableStyleId>
              </a:tblPr>
              <a:tblGrid>
                <a:gridCol w="1423025"/>
                <a:gridCol w="756225"/>
                <a:gridCol w="766250"/>
                <a:gridCol w="966325"/>
                <a:gridCol w="829000"/>
                <a:gridCol w="827850"/>
              </a:tblGrid>
              <a:tr h="519300">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Female Character</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LGBTQIA+ Character</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Character with Disability</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Character 50+</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oboto"/>
                          <a:ea typeface="Roboto"/>
                          <a:cs typeface="Roboto"/>
                          <a:sym typeface="Roboto"/>
                        </a:rPr>
                        <a:t>Large Body Type</a:t>
                      </a:r>
                      <a:endParaRPr sz="1000">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Female Character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Roboto"/>
                          <a:ea typeface="Roboto"/>
                          <a:cs typeface="Roboto"/>
                          <a:sym typeface="Roboto"/>
                        </a:rPr>
                        <a:t>Yes</a:t>
                      </a:r>
                      <a:endParaRPr b="1" sz="11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34B4BB"/>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16897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LGBTQIA+ Character</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45785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Character with Disability</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3637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Character 50+</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b="1" sz="12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E3163"/>
                    </a:solidFill>
                  </a:tcPr>
                </a:tc>
              </a:tr>
              <a:tr h="363725">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Large Body Type</a:t>
                      </a:r>
                      <a:endParaRPr sz="1000">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b="1" sz="1200">
                        <a:solidFill>
                          <a:schemeClr val="lt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   No</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BE3163"/>
                    </a:solidFill>
                  </a:tcPr>
                </a:tc>
                <a:tc>
                  <a:txBody>
                    <a:bodyPr/>
                    <a:lstStyle/>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463" name="Google Shape;463;p37"/>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64" name="Google Shape;464;p37"/>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p38"/>
          <p:cNvSpPr txBox="1"/>
          <p:nvPr/>
        </p:nvSpPr>
        <p:spPr>
          <a:xfrm>
            <a:off x="290975" y="237200"/>
            <a:ext cx="6813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Positive Aspects: Gender</a:t>
            </a:r>
            <a:endParaRPr b="1" sz="4000">
              <a:latin typeface="Baskervville"/>
              <a:ea typeface="Baskervville"/>
              <a:cs typeface="Baskervville"/>
              <a:sym typeface="Baskervville"/>
            </a:endParaRPr>
          </a:p>
        </p:txBody>
      </p:sp>
      <p:pic>
        <p:nvPicPr>
          <p:cNvPr id="470" name="Google Shape;470;p38"/>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71" name="Google Shape;471;p38"/>
          <p:cNvSpPr txBox="1"/>
          <p:nvPr/>
        </p:nvSpPr>
        <p:spPr>
          <a:xfrm>
            <a:off x="367175" y="1275700"/>
            <a:ext cx="8370300" cy="24027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
                <a:solidFill>
                  <a:schemeClr val="dk1"/>
                </a:solidFill>
              </a:rPr>
              <a:t>Healthy Family Relationships</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film depicts a healthy family that generally communicates well. People have each other’s backs. The uncles support Rafa’s decision even if they don’t agree with it or totally understand it. </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Highlights racial and economic disparity in college admissions </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“College is for white people and rich Asians” (pp.8)</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Depicts a Latinx kid becoming the first person in his family to pursue a college degree and the challenges associated with making that decision. Depicts the importance of supportive friends, family, school personnel, and programming to the decision making process. </a:t>
            </a:r>
            <a:endParaRPr sz="12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457200" rtl="0" algn="l">
              <a:lnSpc>
                <a:spcPct val="115000"/>
              </a:lnSpc>
              <a:spcBef>
                <a:spcPts val="0"/>
              </a:spcBef>
              <a:spcAft>
                <a:spcPts val="0"/>
              </a:spcAft>
              <a:buNone/>
            </a:pPr>
            <a:r>
              <a:t/>
            </a:r>
            <a:endParaRPr b="1" sz="1300">
              <a:solidFill>
                <a:schemeClr val="dk1"/>
              </a:solidFill>
              <a:latin typeface="Roboto"/>
              <a:ea typeface="Roboto"/>
              <a:cs typeface="Roboto"/>
              <a:sym typeface="Roboto"/>
            </a:endParaRPr>
          </a:p>
        </p:txBody>
      </p:sp>
      <p:pic>
        <p:nvPicPr>
          <p:cNvPr id="472" name="Google Shape;472;p38"/>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73" name="Google Shape;473;p38"/>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Google Shape;478;p39"/>
          <p:cNvSpPr txBox="1"/>
          <p:nvPr/>
        </p:nvSpPr>
        <p:spPr>
          <a:xfrm>
            <a:off x="290975" y="237200"/>
            <a:ext cx="629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Potential Pitfalls: Gender</a:t>
            </a:r>
            <a:endParaRPr b="1" sz="4000">
              <a:latin typeface="Baskervville"/>
              <a:ea typeface="Baskervville"/>
              <a:cs typeface="Baskervville"/>
              <a:sym typeface="Baskervville"/>
            </a:endParaRPr>
          </a:p>
        </p:txBody>
      </p:sp>
      <p:pic>
        <p:nvPicPr>
          <p:cNvPr id="479" name="Google Shape;479;p39"/>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80" name="Google Shape;480;p39"/>
          <p:cNvSpPr txBox="1"/>
          <p:nvPr/>
        </p:nvSpPr>
        <p:spPr>
          <a:xfrm>
            <a:off x="386850" y="1241049"/>
            <a:ext cx="8370300" cy="22149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Roboto"/>
              <a:buChar char="●"/>
            </a:pPr>
            <a:r>
              <a:rPr b="1" lang="en">
                <a:solidFill>
                  <a:schemeClr val="dk1"/>
                </a:solidFill>
              </a:rPr>
              <a:t>Unidimensional Female Characters</a:t>
            </a:r>
            <a:endParaRPr b="1" sz="16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female characters in the script are developed primarily in terms of their relationships to male characters. There is no dialogue between female characters; it does not pass the Bechdel test.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While male characters have well-developed personalities, female characters are unidimensional (the mother is ‘whip smart’ and giving glaring looks to the men in her life, Mya doesn’t have many personal traits), “MATERNAL” (getting Rafa a suit and throwing parties, helping Miguel get into college), or a love interest (Mya).</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p:txBody>
      </p:sp>
      <p:pic>
        <p:nvPicPr>
          <p:cNvPr id="481" name="Google Shape;481;p39"/>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82" name="Google Shape;482;p39"/>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40"/>
          <p:cNvSpPr txBox="1"/>
          <p:nvPr/>
        </p:nvSpPr>
        <p:spPr>
          <a:xfrm>
            <a:off x="290975" y="237200"/>
            <a:ext cx="720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Potential Pitfalls: Race &amp; Class</a:t>
            </a:r>
            <a:endParaRPr b="1" sz="4000">
              <a:latin typeface="Baskervville"/>
              <a:ea typeface="Baskervville"/>
              <a:cs typeface="Baskervville"/>
              <a:sym typeface="Baskervville"/>
            </a:endParaRPr>
          </a:p>
        </p:txBody>
      </p:sp>
      <p:pic>
        <p:nvPicPr>
          <p:cNvPr id="488" name="Google Shape;488;p40"/>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89" name="Google Shape;489;p40"/>
          <p:cNvSpPr txBox="1"/>
          <p:nvPr/>
        </p:nvSpPr>
        <p:spPr>
          <a:xfrm>
            <a:off x="386850" y="1241049"/>
            <a:ext cx="8370300" cy="37371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b="1" lang="en" sz="1200">
                <a:solidFill>
                  <a:schemeClr val="dk1"/>
                </a:solidFill>
              </a:rPr>
              <a:t>Relies on Standardized Tests for a Student’s Worth/Status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Rafa, through no intentional effort, gets a high score on the PSAT. While it is important to show Latinx persons doing well in school--the script suggests that Rafa is “naturally” smart and that the PSAT will capture the ‘natural intelligence of POC’. </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rPr>
              <a:t>Most people who take the SAT study for years, tend to be wealthy, and the test tends to reflect cultural expressions dominant in white society. These story choices may reinforce existing bases for inequality in college admissions.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attention the guidance counselor gives Rafa, shows that only the ‘naturally smart POC’ ‘deserve’ the limited resources and support needed to go to college. </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u="sng">
                <a:solidFill>
                  <a:schemeClr val="dk1"/>
                </a:solidFill>
              </a:rPr>
              <a:t>Suggestion: </a:t>
            </a:r>
            <a:r>
              <a:rPr lang="en" sz="1200">
                <a:solidFill>
                  <a:schemeClr val="dk1"/>
                </a:solidFill>
              </a:rPr>
              <a:t>The counselor or school should pay attention to Miguel (a less ‘naturally gifted’) student and he should be encouraged in school as well. </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u="sng">
                <a:solidFill>
                  <a:schemeClr val="dk1"/>
                </a:solidFill>
              </a:rPr>
              <a:t>Suggestion:</a:t>
            </a:r>
            <a:r>
              <a:rPr lang="en" sz="1200">
                <a:solidFill>
                  <a:schemeClr val="dk1"/>
                </a:solidFill>
              </a:rPr>
              <a:t> Using language highlighting the inequalities involving SAT and college admissions is powerful, as well as showing Rafa studying hard without access to tutors or expensive college consultants. </a:t>
            </a:r>
            <a:endParaRPr b="1">
              <a:solidFill>
                <a:schemeClr val="dk1"/>
              </a:solidFill>
            </a:endParaRPr>
          </a:p>
          <a:p>
            <a:pPr indent="0" lvl="0" marL="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p:txBody>
      </p:sp>
      <p:pic>
        <p:nvPicPr>
          <p:cNvPr id="490" name="Google Shape;490;p40"/>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491" name="Google Shape;491;p40"/>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41"/>
          <p:cNvSpPr txBox="1"/>
          <p:nvPr/>
        </p:nvSpPr>
        <p:spPr>
          <a:xfrm>
            <a:off x="290975" y="237200"/>
            <a:ext cx="720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Potential Pitfalls: Size</a:t>
            </a:r>
            <a:endParaRPr b="1" sz="4000">
              <a:latin typeface="Baskervville"/>
              <a:ea typeface="Baskervville"/>
              <a:cs typeface="Baskervville"/>
              <a:sym typeface="Baskervville"/>
            </a:endParaRPr>
          </a:p>
        </p:txBody>
      </p:sp>
      <p:pic>
        <p:nvPicPr>
          <p:cNvPr id="497" name="Google Shape;497;p41"/>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498" name="Google Shape;498;p41"/>
          <p:cNvSpPr txBox="1"/>
          <p:nvPr/>
        </p:nvSpPr>
        <p:spPr>
          <a:xfrm>
            <a:off x="386850" y="1241049"/>
            <a:ext cx="8370300" cy="12237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
                <a:solidFill>
                  <a:schemeClr val="dk1"/>
                </a:solidFill>
              </a:rPr>
              <a:t>Potential Casting Pitfall:</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If Uncle Rick is cast as a larger body type he will embody size-based tropes and stereotypes. </a:t>
            </a:r>
            <a:endParaRPr sz="1200">
              <a:solidFill>
                <a:schemeClr val="dk1"/>
              </a:solidFill>
            </a:endParaRPr>
          </a:p>
          <a:p>
            <a:pPr indent="0" lvl="0" marL="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p:txBody>
      </p:sp>
      <p:pic>
        <p:nvPicPr>
          <p:cNvPr id="499" name="Google Shape;499;p41"/>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500" name="Google Shape;500;p41"/>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42"/>
          <p:cNvSpPr txBox="1"/>
          <p:nvPr/>
        </p:nvSpPr>
        <p:spPr>
          <a:xfrm>
            <a:off x="290975" y="237200"/>
            <a:ext cx="881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Positives</a:t>
            </a:r>
            <a:r>
              <a:rPr b="1" lang="en" sz="4000">
                <a:latin typeface="Baskervville"/>
                <a:ea typeface="Baskervville"/>
                <a:cs typeface="Baskervville"/>
                <a:sym typeface="Baskervville"/>
              </a:rPr>
              <a:t>: Latinx Analysis</a:t>
            </a:r>
            <a:endParaRPr b="1" sz="4000">
              <a:latin typeface="Baskervville"/>
              <a:ea typeface="Baskervville"/>
              <a:cs typeface="Baskervville"/>
              <a:sym typeface="Baskervville"/>
            </a:endParaRPr>
          </a:p>
        </p:txBody>
      </p:sp>
      <p:pic>
        <p:nvPicPr>
          <p:cNvPr id="506" name="Google Shape;506;p42"/>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507" name="Google Shape;507;p42"/>
          <p:cNvSpPr txBox="1"/>
          <p:nvPr/>
        </p:nvSpPr>
        <p:spPr>
          <a:xfrm>
            <a:off x="367175" y="1259345"/>
            <a:ext cx="8370300" cy="28830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
                <a:solidFill>
                  <a:schemeClr val="dk1"/>
                </a:solidFill>
              </a:rPr>
              <a:t>Diverse vocations, interests, and opinions among male Latinx characters </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One uncle is described as a hippy, one is low-level corporate, another is a workout buff, one is interested in films</a:t>
            </a:r>
            <a:endParaRPr sz="12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Authentic Representation  </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Show focuses on a working class Latinx family and has honest conversations about college affordability, choosing to go to college, growing up in a multigenerational household.  </a:t>
            </a:r>
            <a:endParaRPr sz="12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Shows dignified characters without higher education</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Shows several characters that did not go to college but are doing well (e.g., Uncle has “two bathrooms”). </a:t>
            </a:r>
            <a:endParaRPr b="1" sz="12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508" name="Google Shape;508;p42"/>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509" name="Google Shape;509;p42"/>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p43"/>
          <p:cNvSpPr txBox="1"/>
          <p:nvPr/>
        </p:nvSpPr>
        <p:spPr>
          <a:xfrm>
            <a:off x="290975" y="237200"/>
            <a:ext cx="881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Positives: Latinx Analysis</a:t>
            </a:r>
            <a:endParaRPr b="1" sz="4000">
              <a:latin typeface="Baskervville"/>
              <a:ea typeface="Baskervville"/>
              <a:cs typeface="Baskervville"/>
              <a:sym typeface="Baskervville"/>
            </a:endParaRPr>
          </a:p>
        </p:txBody>
      </p:sp>
      <p:pic>
        <p:nvPicPr>
          <p:cNvPr id="515" name="Google Shape;515;p43"/>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516" name="Google Shape;516;p43"/>
          <p:cNvSpPr txBox="1"/>
          <p:nvPr/>
        </p:nvSpPr>
        <p:spPr>
          <a:xfrm>
            <a:off x="367175" y="1259345"/>
            <a:ext cx="8370300" cy="28476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
                <a:solidFill>
                  <a:schemeClr val="dk1"/>
                </a:solidFill>
              </a:rPr>
              <a:t>Challenges Latinx tropes and stereotypes</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Show engages with antiquated notions of “MALE MACHISMO”/”TOXIC MASCULINITY” and directly challenges it through the satirization of Rafa’s Uncle’s behavior (pp.5).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“You don’t really think you take care of your mom” (pp. 30)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Rafa subverts the “MALE MACHISTA” trope and presents a healthy depiction of masculinity. He is considerate, listens to others, asks for advice, respects the women in his life, is “sweet, nervous, well-intentioned”. </a:t>
            </a:r>
            <a:endParaRPr sz="12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517" name="Google Shape;517;p43"/>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518" name="Google Shape;518;p43"/>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2" name="Shape 522"/>
        <p:cNvGrpSpPr/>
        <p:nvPr/>
      </p:nvGrpSpPr>
      <p:grpSpPr>
        <a:xfrm>
          <a:off x="0" y="0"/>
          <a:ext cx="0" cy="0"/>
          <a:chOff x="0" y="0"/>
          <a:chExt cx="0" cy="0"/>
        </a:xfrm>
      </p:grpSpPr>
      <p:sp>
        <p:nvSpPr>
          <p:cNvPr id="523" name="Google Shape;523;p44"/>
          <p:cNvSpPr txBox="1"/>
          <p:nvPr/>
        </p:nvSpPr>
        <p:spPr>
          <a:xfrm>
            <a:off x="290975" y="237200"/>
            <a:ext cx="881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Potential Pitfalls: Latinx Analysis</a:t>
            </a:r>
            <a:endParaRPr b="1" sz="4000">
              <a:latin typeface="Baskervville"/>
              <a:ea typeface="Baskervville"/>
              <a:cs typeface="Baskervville"/>
              <a:sym typeface="Baskervville"/>
            </a:endParaRPr>
          </a:p>
        </p:txBody>
      </p:sp>
      <p:pic>
        <p:nvPicPr>
          <p:cNvPr id="524" name="Google Shape;524;p44"/>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525" name="Google Shape;525;p44"/>
          <p:cNvSpPr txBox="1"/>
          <p:nvPr/>
        </p:nvSpPr>
        <p:spPr>
          <a:xfrm>
            <a:off x="367175" y="1259345"/>
            <a:ext cx="8370300" cy="2776800"/>
          </a:xfrm>
          <a:prstGeom prst="rect">
            <a:avLst/>
          </a:prstGeom>
          <a:noFill/>
          <a:ln cap="flat" cmpd="sng" w="19050">
            <a:solidFill>
              <a:srgbClr val="34B4BB"/>
            </a:solidFill>
            <a:prstDash val="solid"/>
            <a:round/>
            <a:headEnd len="sm" w="sm" type="none"/>
            <a:tailEnd len="sm" w="sm" type="none"/>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Char char="●"/>
            </a:pPr>
            <a:r>
              <a:rPr b="1" lang="en" sz="1200">
                <a:solidFill>
                  <a:schemeClr val="dk1"/>
                </a:solidFill>
              </a:rPr>
              <a:t>Avoid exclusively stereotypical sources of humor</a:t>
            </a:r>
            <a:endParaRPr b="1" sz="12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200">
                <a:solidFill>
                  <a:schemeClr val="dk1"/>
                </a:solidFill>
              </a:rPr>
              <a:t>Relies almost exclusively on “MALE MACHISTA” trope for comedy among the uncles, which is an important trope to highlight, however the script may want to consider using the uncles to also subvert other tropes or have other humorous moments with alternative subject matter.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Avoid exclusively stereotypical depiction of Latinx families</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If Miguel’s family is depicted in later episodes it is important to show Latinx families that are not exclusively “MULTIGENERATIONAL” and “LOUD”.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u="sng">
                <a:solidFill>
                  <a:schemeClr val="dk1"/>
                </a:solidFill>
              </a:rPr>
              <a:t>Suggestion:</a:t>
            </a:r>
            <a:r>
              <a:rPr lang="en" sz="1200">
                <a:solidFill>
                  <a:schemeClr val="dk1"/>
                </a:solidFill>
              </a:rPr>
              <a:t> show the richness of Latinx culture and family-makeups when episodes feature Miguel’s family. </a:t>
            </a:r>
            <a:endParaRPr sz="12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526" name="Google Shape;526;p44"/>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527" name="Google Shape;527;p44"/>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1"/>
          <p:cNvSpPr txBox="1"/>
          <p:nvPr/>
        </p:nvSpPr>
        <p:spPr>
          <a:xfrm>
            <a:off x="290975" y="237200"/>
            <a:ext cx="534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Analysis Summary</a:t>
            </a:r>
            <a:endParaRPr b="1" sz="4000">
              <a:latin typeface="Baskervville"/>
              <a:ea typeface="Baskervville"/>
              <a:cs typeface="Baskervville"/>
              <a:sym typeface="Baskervville"/>
            </a:endParaRPr>
          </a:p>
        </p:txBody>
      </p:sp>
      <p:pic>
        <p:nvPicPr>
          <p:cNvPr id="57" name="Google Shape;57;p11"/>
          <p:cNvPicPr preferRelativeResize="0"/>
          <p:nvPr/>
        </p:nvPicPr>
        <p:blipFill>
          <a:blip r:embed="rId4">
            <a:alphaModFix/>
          </a:blip>
          <a:stretch>
            <a:fillRect/>
          </a:stretch>
        </p:blipFill>
        <p:spPr>
          <a:xfrm>
            <a:off x="8012178" y="3"/>
            <a:ext cx="1131827" cy="458151"/>
          </a:xfrm>
          <a:prstGeom prst="rect">
            <a:avLst/>
          </a:prstGeom>
          <a:noFill/>
          <a:ln>
            <a:noFill/>
          </a:ln>
        </p:spPr>
      </p:pic>
      <p:pic>
        <p:nvPicPr>
          <p:cNvPr id="58" name="Google Shape;58;p11"/>
          <p:cNvPicPr preferRelativeResize="0"/>
          <p:nvPr/>
        </p:nvPicPr>
        <p:blipFill>
          <a:blip r:embed="rId5">
            <a:alphaModFix/>
          </a:blip>
          <a:stretch>
            <a:fillRect/>
          </a:stretch>
        </p:blipFill>
        <p:spPr>
          <a:xfrm>
            <a:off x="8146175" y="4737254"/>
            <a:ext cx="997825" cy="348350"/>
          </a:xfrm>
          <a:prstGeom prst="rect">
            <a:avLst/>
          </a:prstGeom>
          <a:noFill/>
          <a:ln>
            <a:noFill/>
          </a:ln>
        </p:spPr>
      </p:pic>
      <p:sp>
        <p:nvSpPr>
          <p:cNvPr id="59" name="Google Shape;59;p11"/>
          <p:cNvSpPr txBox="1"/>
          <p:nvPr/>
        </p:nvSpPr>
        <p:spPr>
          <a:xfrm>
            <a:off x="290975" y="1284000"/>
            <a:ext cx="8370300" cy="325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 For this report, we analyze characters who </a:t>
            </a:r>
            <a:r>
              <a:rPr lang="en" sz="1600">
                <a:solidFill>
                  <a:schemeClr val="dk1"/>
                </a:solidFill>
              </a:rPr>
              <a:t>spoke</a:t>
            </a:r>
            <a:r>
              <a:rPr lang="en" sz="1600">
                <a:solidFill>
                  <a:schemeClr val="dk1"/>
                </a:solidFill>
              </a:rPr>
              <a:t> 1 line of text or more. </a:t>
            </a:r>
            <a:r>
              <a:rPr b="1" lang="en" sz="1600">
                <a:solidFill>
                  <a:schemeClr val="dk1"/>
                </a:solidFill>
              </a:rPr>
              <a:t>In </a:t>
            </a:r>
            <a:r>
              <a:rPr b="1" i="1" lang="en" sz="1600">
                <a:solidFill>
                  <a:schemeClr val="dk1"/>
                </a:solidFill>
              </a:rPr>
              <a:t>Fat Vampire</a:t>
            </a:r>
            <a:r>
              <a:rPr b="1" lang="en" sz="1600">
                <a:solidFill>
                  <a:schemeClr val="dk1"/>
                </a:solidFill>
              </a:rPr>
              <a:t>, 11 characters met this criterion. In this report we:</a:t>
            </a:r>
            <a:endParaRPr sz="16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Identify </a:t>
            </a:r>
            <a:r>
              <a:rPr b="1" lang="en" sz="1700">
                <a:solidFill>
                  <a:schemeClr val="dk1"/>
                </a:solidFill>
              </a:rPr>
              <a:t>casting opportunities</a:t>
            </a:r>
            <a:r>
              <a:rPr lang="en" sz="1700">
                <a:solidFill>
                  <a:schemeClr val="dk1"/>
                </a:solidFill>
              </a:rPr>
              <a:t> for diversity and inclusion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a:t>
            </a:r>
            <a:r>
              <a:rPr lang="en" sz="1700">
                <a:solidFill>
                  <a:schemeClr val="dk1"/>
                </a:solidFill>
              </a:rPr>
              <a:t>uggestions to avoid </a:t>
            </a:r>
            <a:r>
              <a:rPr b="1" lang="en" sz="1700">
                <a:solidFill>
                  <a:schemeClr val="dk1"/>
                </a:solidFill>
              </a:rPr>
              <a:t>potential pitfalls</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Suggestions to increase </a:t>
            </a:r>
            <a:r>
              <a:rPr b="1" lang="en" sz="1700">
                <a:solidFill>
                  <a:schemeClr val="dk1"/>
                </a:solidFill>
              </a:rPr>
              <a:t>positive representation </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R</a:t>
            </a:r>
            <a:r>
              <a:rPr b="1" lang="en" sz="1700">
                <a:solidFill>
                  <a:schemeClr val="dk1"/>
                </a:solidFill>
              </a:rPr>
              <a:t>epresentation “tests” </a:t>
            </a:r>
            <a:endParaRPr sz="15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Feedback on </a:t>
            </a:r>
            <a:r>
              <a:rPr b="1" lang="en" sz="1700">
                <a:solidFill>
                  <a:schemeClr val="dk1"/>
                </a:solidFill>
              </a:rPr>
              <a:t>positive representation</a:t>
            </a:r>
            <a:r>
              <a:rPr lang="en" sz="1700">
                <a:solidFill>
                  <a:schemeClr val="dk1"/>
                </a:solidFill>
              </a:rPr>
              <a:t>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Specified tropes and stereotypes</a:t>
            </a:r>
            <a:r>
              <a:rPr lang="en" sz="1700">
                <a:solidFill>
                  <a:schemeClr val="dk1"/>
                </a:solidFill>
              </a:rPr>
              <a:t> for each identity category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Intersectional analysis </a:t>
            </a:r>
            <a:r>
              <a:rPr lang="en" sz="1700">
                <a:solidFill>
                  <a:schemeClr val="dk1"/>
                </a:solidFill>
              </a:rPr>
              <a:t>of content </a:t>
            </a:r>
            <a:endParaRPr sz="1700">
              <a:solidFill>
                <a:schemeClr val="dk1"/>
              </a:solidFill>
            </a:endParaRPr>
          </a:p>
          <a:p>
            <a:pPr indent="0" lvl="0" marL="0" rtl="0" algn="l">
              <a:lnSpc>
                <a:spcPct val="115000"/>
              </a:lnSpc>
              <a:spcBef>
                <a:spcPts val="1200"/>
              </a:spcBef>
              <a:spcAft>
                <a:spcPts val="0"/>
              </a:spcAft>
              <a:buNone/>
            </a:pPr>
            <a:r>
              <a:t/>
            </a:r>
            <a:endParaRPr b="1" sz="1600">
              <a:solidFill>
                <a:schemeClr val="dk1"/>
              </a:solidFill>
              <a:highlight>
                <a:schemeClr val="accent6"/>
              </a:highlight>
            </a:endParaRPr>
          </a:p>
        </p:txBody>
      </p:sp>
      <p:pic>
        <p:nvPicPr>
          <p:cNvPr id="60" name="Google Shape;60;p11"/>
          <p:cNvPicPr preferRelativeResize="0"/>
          <p:nvPr/>
        </p:nvPicPr>
        <p:blipFill rotWithShape="1">
          <a:blip r:embed="rId6">
            <a:alphaModFix/>
          </a:blip>
          <a:srcRect b="21875" l="0" r="0" t="21875"/>
          <a:stretch/>
        </p:blipFill>
        <p:spPr>
          <a:xfrm>
            <a:off x="7380625" y="4696112"/>
            <a:ext cx="765548" cy="430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12F65"/>
        </a:solidFill>
      </p:bgPr>
    </p:bg>
    <p:spTree>
      <p:nvGrpSpPr>
        <p:cNvPr id="64" name="Shape 64"/>
        <p:cNvGrpSpPr/>
        <p:nvPr/>
      </p:nvGrpSpPr>
      <p:grpSpPr>
        <a:xfrm>
          <a:off x="0" y="0"/>
          <a:ext cx="0" cy="0"/>
          <a:chOff x="0" y="0"/>
          <a:chExt cx="0" cy="0"/>
        </a:xfrm>
      </p:grpSpPr>
      <p:sp>
        <p:nvSpPr>
          <p:cNvPr id="65" name="Google Shape;65;p12"/>
          <p:cNvSpPr txBox="1"/>
          <p:nvPr/>
        </p:nvSpPr>
        <p:spPr>
          <a:xfrm>
            <a:off x="1169850" y="715600"/>
            <a:ext cx="6804300" cy="2108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5000">
                <a:solidFill>
                  <a:schemeClr val="lt1"/>
                </a:solidFill>
                <a:latin typeface="Roboto"/>
                <a:ea typeface="Roboto"/>
                <a:cs typeface="Roboto"/>
                <a:sym typeface="Roboto"/>
              </a:rPr>
              <a:t>FINDINGS</a:t>
            </a:r>
            <a:endParaRPr sz="5000">
              <a:solidFill>
                <a:schemeClr val="lt1"/>
              </a:solidFill>
              <a:latin typeface="Roboto"/>
              <a:ea typeface="Roboto"/>
              <a:cs typeface="Roboto"/>
              <a:sym typeface="Roboto"/>
            </a:endParaRPr>
          </a:p>
          <a:p>
            <a:pPr indent="0" lvl="0" marL="0" rtl="0" algn="ctr">
              <a:lnSpc>
                <a:spcPct val="150000"/>
              </a:lnSpc>
              <a:spcBef>
                <a:spcPts val="0"/>
              </a:spcBef>
              <a:spcAft>
                <a:spcPts val="0"/>
              </a:spcAft>
              <a:buNone/>
            </a:pPr>
            <a:r>
              <a:rPr b="1" lang="en" sz="5000">
                <a:solidFill>
                  <a:schemeClr val="lt1"/>
                </a:solidFill>
                <a:latin typeface="Roboto"/>
                <a:ea typeface="Roboto"/>
                <a:cs typeface="Roboto"/>
                <a:sym typeface="Roboto"/>
              </a:rPr>
              <a:t>Primo</a:t>
            </a:r>
            <a:endParaRPr b="1" sz="5000">
              <a:solidFill>
                <a:schemeClr val="lt1"/>
              </a:solidFill>
              <a:latin typeface="Roboto"/>
              <a:ea typeface="Roboto"/>
              <a:cs typeface="Roboto"/>
              <a:sym typeface="Roboto"/>
            </a:endParaRPr>
          </a:p>
        </p:txBody>
      </p:sp>
      <p:cxnSp>
        <p:nvCxnSpPr>
          <p:cNvPr id="66" name="Google Shape;66;p12"/>
          <p:cNvCxnSpPr/>
          <p:nvPr/>
        </p:nvCxnSpPr>
        <p:spPr>
          <a:xfrm>
            <a:off x="1169850" y="2000800"/>
            <a:ext cx="6804300" cy="0"/>
          </a:xfrm>
          <a:prstGeom prst="straightConnector1">
            <a:avLst/>
          </a:prstGeom>
          <a:noFill/>
          <a:ln cap="flat" cmpd="sng" w="38100">
            <a:solidFill>
              <a:schemeClr val="lt1"/>
            </a:solidFill>
            <a:prstDash val="solid"/>
            <a:round/>
            <a:headEnd len="med" w="med" type="none"/>
            <a:tailEnd len="med" w="med" type="none"/>
          </a:ln>
        </p:spPr>
      </p:cxnSp>
      <p:pic>
        <p:nvPicPr>
          <p:cNvPr id="67" name="Google Shape;67;p12"/>
          <p:cNvPicPr preferRelativeResize="0"/>
          <p:nvPr/>
        </p:nvPicPr>
        <p:blipFill>
          <a:blip r:embed="rId3">
            <a:alphaModFix/>
          </a:blip>
          <a:stretch>
            <a:fillRect/>
          </a:stretch>
        </p:blipFill>
        <p:spPr>
          <a:xfrm>
            <a:off x="2622602" y="3199375"/>
            <a:ext cx="3898800" cy="150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8012166" y="3"/>
            <a:ext cx="1131827" cy="458151"/>
          </a:xfrm>
          <a:prstGeom prst="rect">
            <a:avLst/>
          </a:prstGeom>
          <a:noFill/>
          <a:ln>
            <a:noFill/>
          </a:ln>
        </p:spPr>
      </p:pic>
      <p:graphicFrame>
        <p:nvGraphicFramePr>
          <p:cNvPr id="73" name="Google Shape;73;p13"/>
          <p:cNvGraphicFramePr/>
          <p:nvPr/>
        </p:nvGraphicFramePr>
        <p:xfrm>
          <a:off x="2981600" y="989700"/>
          <a:ext cx="3000000" cy="3000000"/>
        </p:xfrm>
        <a:graphic>
          <a:graphicData uri="http://schemas.openxmlformats.org/drawingml/2006/table">
            <a:tbl>
              <a:tblPr>
                <a:noFill/>
                <a:tableStyleId>{6BF52824-5435-4033-A7C2-5A7ED4727406}</a:tableStyleId>
              </a:tblPr>
              <a:tblGrid>
                <a:gridCol w="2569950"/>
                <a:gridCol w="1324800"/>
              </a:tblGrid>
              <a:tr h="819175">
                <a:tc>
                  <a:txBody>
                    <a:bodyPr/>
                    <a:lstStyle/>
                    <a:p>
                      <a:pPr indent="0" lvl="0" marL="0" rtl="0" algn="l">
                        <a:spcBef>
                          <a:spcPts val="0"/>
                        </a:spcBef>
                        <a:spcAft>
                          <a:spcPts val="0"/>
                        </a:spcAft>
                        <a:buNone/>
                      </a:pPr>
                      <a:r>
                        <a:rPr b="1" lang="en" sz="1300">
                          <a:solidFill>
                            <a:srgbClr val="FFFFFF"/>
                          </a:solidFill>
                          <a:latin typeface="Roboto"/>
                          <a:ea typeface="Roboto"/>
                          <a:cs typeface="Roboto"/>
                          <a:sym typeface="Roboto"/>
                        </a:rPr>
                        <a:t>CHARACTER NAME</a:t>
                      </a:r>
                      <a:endParaRPr b="1" sz="1300">
                        <a:solidFill>
                          <a:srgbClr val="FFFFFF"/>
                        </a:solidFill>
                        <a:latin typeface="Roboto"/>
                        <a:ea typeface="Roboto"/>
                        <a:cs typeface="Roboto"/>
                        <a:sym typeface="Roboto"/>
                      </a:endParaRPr>
                    </a:p>
                  </a:txBody>
                  <a:tcPr marT="63500" marB="63500" marR="63500" marL="63500" anchor="ctr">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34B4BB"/>
                    </a:solidFill>
                  </a:tcPr>
                </a:tc>
                <a:tc>
                  <a:txBody>
                    <a:bodyPr/>
                    <a:lstStyle/>
                    <a:p>
                      <a:pPr indent="0" lvl="0" marL="0" rtl="0" algn="r">
                        <a:spcBef>
                          <a:spcPts val="0"/>
                        </a:spcBef>
                        <a:spcAft>
                          <a:spcPts val="0"/>
                        </a:spcAft>
                        <a:buNone/>
                      </a:pPr>
                      <a:r>
                        <a:rPr b="1" lang="en" sz="1300">
                          <a:solidFill>
                            <a:srgbClr val="FFFFFF"/>
                          </a:solidFill>
                          <a:latin typeface="Roboto"/>
                          <a:ea typeface="Roboto"/>
                          <a:cs typeface="Roboto"/>
                          <a:sym typeface="Roboto"/>
                        </a:rPr>
                        <a:t>LINE</a:t>
                      </a:r>
                      <a:r>
                        <a:rPr b="1" lang="en" sz="1300">
                          <a:solidFill>
                            <a:srgbClr val="FFFFFF"/>
                          </a:solidFill>
                          <a:latin typeface="Roboto"/>
                          <a:ea typeface="Roboto"/>
                          <a:cs typeface="Roboto"/>
                          <a:sym typeface="Roboto"/>
                        </a:rPr>
                        <a:t> COUNT</a:t>
                      </a:r>
                      <a:endParaRPr b="1" sz="1300">
                        <a:solidFill>
                          <a:srgbClr val="FFFFFF"/>
                        </a:solidFill>
                        <a:latin typeface="Roboto"/>
                        <a:ea typeface="Roboto"/>
                        <a:cs typeface="Roboto"/>
                        <a:sym typeface="Roboto"/>
                      </a:endParaRPr>
                    </a:p>
                  </a:txBody>
                  <a:tcPr marT="63500" marB="63500" marR="63500" marL="63500" anchor="ctr">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34B4BB"/>
                    </a:solidFill>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RAFA</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159</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ANGELA</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102</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UNCLE RICK</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76</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UNCLE JESSE</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50</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UNCLE MANUEL</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39</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UNCLE BRIAN</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37</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UNCLE MATT</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33</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MYA</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33</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MIGUEL</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21</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BETSY</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18</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47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HARRIS</a:t>
                      </a:r>
                      <a:endParaRPr sz="11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6</a:t>
                      </a:r>
                      <a:endParaRPr sz="11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4" name="Google Shape;74;p13"/>
          <p:cNvSpPr txBox="1"/>
          <p:nvPr/>
        </p:nvSpPr>
        <p:spPr>
          <a:xfrm rot="5400000">
            <a:off x="7658875" y="1045200"/>
            <a:ext cx="211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skervville"/>
                <a:ea typeface="Baskervville"/>
                <a:cs typeface="Baskervville"/>
                <a:sym typeface="Baskervville"/>
              </a:rPr>
              <a:t>Methodology</a:t>
            </a:r>
            <a:endParaRPr b="1" sz="2000">
              <a:solidFill>
                <a:schemeClr val="lt1"/>
              </a:solidFill>
              <a:latin typeface="Baskervville"/>
              <a:ea typeface="Baskervville"/>
              <a:cs typeface="Baskervville"/>
              <a:sym typeface="Baskervville"/>
            </a:endParaRPr>
          </a:p>
        </p:txBody>
      </p:sp>
      <p:pic>
        <p:nvPicPr>
          <p:cNvPr id="75" name="Google Shape;75;p13"/>
          <p:cNvPicPr preferRelativeResize="0"/>
          <p:nvPr/>
        </p:nvPicPr>
        <p:blipFill>
          <a:blip r:embed="rId4">
            <a:alphaModFix/>
          </a:blip>
          <a:stretch>
            <a:fillRect/>
          </a:stretch>
        </p:blipFill>
        <p:spPr>
          <a:xfrm>
            <a:off x="8146175" y="4737254"/>
            <a:ext cx="997825" cy="348350"/>
          </a:xfrm>
          <a:prstGeom prst="rect">
            <a:avLst/>
          </a:prstGeom>
          <a:noFill/>
          <a:ln>
            <a:noFill/>
          </a:ln>
        </p:spPr>
      </p:pic>
      <p:pic>
        <p:nvPicPr>
          <p:cNvPr id="76" name="Google Shape;76;p13"/>
          <p:cNvPicPr preferRelativeResize="0"/>
          <p:nvPr/>
        </p:nvPicPr>
        <p:blipFill rotWithShape="1">
          <a:blip r:embed="rId5">
            <a:alphaModFix/>
          </a:blip>
          <a:srcRect b="21875" l="0" r="0" t="21875"/>
          <a:stretch/>
        </p:blipFill>
        <p:spPr>
          <a:xfrm>
            <a:off x="7380625" y="4696112"/>
            <a:ext cx="765548" cy="430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4"/>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Gender Analysis</a:t>
            </a:r>
            <a:endParaRPr b="1" sz="4000">
              <a:latin typeface="Baskervville"/>
              <a:ea typeface="Baskervville"/>
              <a:cs typeface="Baskervville"/>
              <a:sym typeface="Baskervville"/>
            </a:endParaRPr>
          </a:p>
        </p:txBody>
      </p:sp>
      <p:pic>
        <p:nvPicPr>
          <p:cNvPr id="82" name="Google Shape;82;p14"/>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83" name="Google Shape;83;p14"/>
          <p:cNvSpPr txBox="1"/>
          <p:nvPr/>
        </p:nvSpPr>
        <p:spPr>
          <a:xfrm>
            <a:off x="290975" y="2310100"/>
            <a:ext cx="788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27</a:t>
            </a:r>
            <a:r>
              <a:rPr lang="en" sz="1600">
                <a:solidFill>
                  <a:schemeClr val="dk1"/>
                </a:solidFill>
                <a:latin typeface="Roboto"/>
                <a:ea typeface="Roboto"/>
                <a:cs typeface="Roboto"/>
                <a:sym typeface="Roboto"/>
              </a:rPr>
              <a:t>% of the characters are specified as female.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13% of female characters are Latinx women.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leading character is male (“Rafa”).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script contains 0 character opportunities to increase gender diversity.</a:t>
            </a:r>
            <a:endParaRPr sz="1600">
              <a:solidFill>
                <a:schemeClr val="dk1"/>
              </a:solidFill>
              <a:latin typeface="Roboto"/>
              <a:ea typeface="Roboto"/>
              <a:cs typeface="Roboto"/>
              <a:sym typeface="Roboto"/>
            </a:endParaRPr>
          </a:p>
        </p:txBody>
      </p:sp>
      <p:sp>
        <p:nvSpPr>
          <p:cNvPr id="84" name="Google Shape;84;p14"/>
          <p:cNvSpPr/>
          <p:nvPr/>
        </p:nvSpPr>
        <p:spPr>
          <a:xfrm>
            <a:off x="378700" y="1325450"/>
            <a:ext cx="8426100" cy="800400"/>
          </a:xfrm>
          <a:prstGeom prst="roundRect">
            <a:avLst>
              <a:gd fmla="val 16667" name="adj"/>
            </a:avLst>
          </a:prstGeom>
          <a:solidFill>
            <a:srgbClr val="35B4BB"/>
          </a:solidFill>
          <a:ln cap="flat" cmpd="sng" w="28575">
            <a:solidFill>
              <a:srgbClr val="35B4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lt1"/>
                </a:solidFill>
                <a:latin typeface="Roboto"/>
                <a:ea typeface="Roboto"/>
                <a:cs typeface="Roboto"/>
                <a:sym typeface="Roboto"/>
              </a:rPr>
              <a:t>For comparison, women constitute 51% of the U.S. population</a:t>
            </a:r>
            <a:br>
              <a:rPr b="1" lang="en" sz="1900">
                <a:solidFill>
                  <a:schemeClr val="lt1"/>
                </a:solidFill>
                <a:latin typeface="Roboto"/>
                <a:ea typeface="Roboto"/>
                <a:cs typeface="Roboto"/>
                <a:sym typeface="Roboto"/>
              </a:rPr>
            </a:br>
            <a:r>
              <a:rPr b="1" lang="en" sz="1900">
                <a:solidFill>
                  <a:schemeClr val="lt1"/>
                </a:solidFill>
                <a:latin typeface="Roboto"/>
                <a:ea typeface="Roboto"/>
                <a:cs typeface="Roboto"/>
                <a:sym typeface="Roboto"/>
              </a:rPr>
              <a:t>and 50.8% of the Latinx population in the U.S. </a:t>
            </a:r>
            <a:endParaRPr sz="1900">
              <a:solidFill>
                <a:schemeClr val="lt1"/>
              </a:solidFill>
            </a:endParaRPr>
          </a:p>
        </p:txBody>
      </p:sp>
      <p:pic>
        <p:nvPicPr>
          <p:cNvPr id="85" name="Google Shape;85;p14"/>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86" name="Google Shape;86;p14"/>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nvSpPr>
        <p:spPr>
          <a:xfrm>
            <a:off x="290975" y="237200"/>
            <a:ext cx="64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Baskervville"/>
                <a:ea typeface="Baskervville"/>
                <a:cs typeface="Baskervville"/>
                <a:sym typeface="Baskervville"/>
              </a:rPr>
              <a:t>Characters by Gender</a:t>
            </a:r>
            <a:r>
              <a:rPr lang="en" sz="4000">
                <a:solidFill>
                  <a:schemeClr val="lt1"/>
                </a:solidFill>
                <a:latin typeface="Baskervville"/>
                <a:ea typeface="Baskervville"/>
                <a:cs typeface="Baskervville"/>
                <a:sym typeface="Baskervville"/>
              </a:rPr>
              <a:t>*</a:t>
            </a:r>
            <a:endParaRPr sz="4000">
              <a:solidFill>
                <a:schemeClr val="lt1"/>
              </a:solidFill>
              <a:latin typeface="Baskervville"/>
              <a:ea typeface="Baskervville"/>
              <a:cs typeface="Baskervville"/>
              <a:sym typeface="Baskervville"/>
            </a:endParaRPr>
          </a:p>
        </p:txBody>
      </p:sp>
      <p:pic>
        <p:nvPicPr>
          <p:cNvPr id="92" name="Google Shape;92;p15"/>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93" name="Google Shape;93;p15"/>
          <p:cNvSpPr txBox="1"/>
          <p:nvPr/>
        </p:nvSpPr>
        <p:spPr>
          <a:xfrm>
            <a:off x="325937" y="1480138"/>
            <a:ext cx="2191500" cy="633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Latinx Female</a:t>
            </a:r>
            <a:endParaRPr b="1" sz="1600">
              <a:solidFill>
                <a:schemeClr val="dk1"/>
              </a:solidFill>
              <a:latin typeface="Roboto"/>
              <a:ea typeface="Roboto"/>
              <a:cs typeface="Roboto"/>
              <a:sym typeface="Roboto"/>
            </a:endParaRPr>
          </a:p>
          <a:p>
            <a:pPr indent="0" lvl="0" marL="0" rtl="0" algn="ctr">
              <a:spcBef>
                <a:spcPts val="0"/>
              </a:spcBef>
              <a:spcAft>
                <a:spcPts val="0"/>
              </a:spcAft>
              <a:buNone/>
            </a:pP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94" name="Google Shape;94;p15"/>
          <p:cNvSpPr txBox="1"/>
          <p:nvPr/>
        </p:nvSpPr>
        <p:spPr>
          <a:xfrm>
            <a:off x="2671512" y="1464525"/>
            <a:ext cx="20556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Female</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95" name="Google Shape;95;p15"/>
          <p:cNvSpPr txBox="1"/>
          <p:nvPr/>
        </p:nvSpPr>
        <p:spPr>
          <a:xfrm>
            <a:off x="4716912" y="1495763"/>
            <a:ext cx="18825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Male</a:t>
            </a:r>
            <a:br>
              <a:rPr b="1" lang="en" sz="1600">
                <a:solidFill>
                  <a:schemeClr val="dk1"/>
                </a:solidFill>
                <a:latin typeface="Roboto"/>
                <a:ea typeface="Roboto"/>
                <a:cs typeface="Roboto"/>
                <a:sym typeface="Roboto"/>
              </a:rPr>
            </a:br>
            <a:r>
              <a:rPr b="1" lang="en" sz="1600">
                <a:solidFill>
                  <a:schemeClr val="dk1"/>
                </a:solidFill>
                <a:latin typeface="Roboto"/>
                <a:ea typeface="Roboto"/>
                <a:cs typeface="Roboto"/>
                <a:sym typeface="Roboto"/>
              </a:rPr>
              <a:t>Characters</a:t>
            </a:r>
            <a:endParaRPr b="1" sz="1600">
              <a:solidFill>
                <a:schemeClr val="dk1"/>
              </a:solidFill>
              <a:latin typeface="Roboto"/>
              <a:ea typeface="Roboto"/>
              <a:cs typeface="Roboto"/>
              <a:sym typeface="Roboto"/>
            </a:endParaRPr>
          </a:p>
        </p:txBody>
      </p:sp>
      <p:sp>
        <p:nvSpPr>
          <p:cNvPr id="96" name="Google Shape;96;p15"/>
          <p:cNvSpPr/>
          <p:nvPr/>
        </p:nvSpPr>
        <p:spPr>
          <a:xfrm>
            <a:off x="1247513" y="209811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3443000" y="209811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850813" y="2098117"/>
            <a:ext cx="348300" cy="348300"/>
          </a:xfrm>
          <a:prstGeom prst="rect">
            <a:avLst/>
          </a:prstGeom>
          <a:solidFill>
            <a:srgbClr val="C12F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069788" y="20981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532500" y="2098130"/>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5995225" y="2098130"/>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532500" y="255996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5995225" y="255996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5"/>
          <p:cNvPicPr preferRelativeResize="0"/>
          <p:nvPr/>
        </p:nvPicPr>
        <p:blipFill>
          <a:blip r:embed="rId5">
            <a:alphaModFix/>
          </a:blip>
          <a:stretch>
            <a:fillRect/>
          </a:stretch>
        </p:blipFill>
        <p:spPr>
          <a:xfrm>
            <a:off x="8146175" y="4737254"/>
            <a:ext cx="997825" cy="348350"/>
          </a:xfrm>
          <a:prstGeom prst="rect">
            <a:avLst/>
          </a:prstGeom>
          <a:noFill/>
          <a:ln>
            <a:noFill/>
          </a:ln>
        </p:spPr>
      </p:pic>
      <p:pic>
        <p:nvPicPr>
          <p:cNvPr id="105" name="Google Shape;105;p15"/>
          <p:cNvPicPr preferRelativeResize="0"/>
          <p:nvPr/>
        </p:nvPicPr>
        <p:blipFill rotWithShape="1">
          <a:blip r:embed="rId6">
            <a:alphaModFix/>
          </a:blip>
          <a:srcRect b="21875" l="0" r="0" t="21875"/>
          <a:stretch/>
        </p:blipFill>
        <p:spPr>
          <a:xfrm>
            <a:off x="7405525" y="4696112"/>
            <a:ext cx="765548" cy="430626"/>
          </a:xfrm>
          <a:prstGeom prst="rect">
            <a:avLst/>
          </a:prstGeom>
          <a:noFill/>
          <a:ln>
            <a:noFill/>
          </a:ln>
        </p:spPr>
      </p:pic>
      <p:sp>
        <p:nvSpPr>
          <p:cNvPr id="106" name="Google Shape;106;p15"/>
          <p:cNvSpPr txBox="1"/>
          <p:nvPr/>
        </p:nvSpPr>
        <p:spPr>
          <a:xfrm>
            <a:off x="6760500" y="1495776"/>
            <a:ext cx="2055600" cy="6336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Gender </a:t>
            </a:r>
            <a:endParaRPr b="1" sz="16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 sz="1600">
                <a:solidFill>
                  <a:schemeClr val="dk1"/>
                </a:solidFill>
                <a:latin typeface="Roboto"/>
                <a:ea typeface="Roboto"/>
                <a:cs typeface="Roboto"/>
                <a:sym typeface="Roboto"/>
              </a:rPr>
              <a:t>Unspecified</a:t>
            </a:r>
            <a:endParaRPr b="1" sz="1600">
              <a:solidFill>
                <a:schemeClr val="dk1"/>
              </a:solidFill>
              <a:latin typeface="Roboto"/>
              <a:ea typeface="Roboto"/>
              <a:cs typeface="Roboto"/>
              <a:sym typeface="Roboto"/>
            </a:endParaRPr>
          </a:p>
        </p:txBody>
      </p:sp>
      <p:sp>
        <p:nvSpPr>
          <p:cNvPr id="107" name="Google Shape;107;p15"/>
          <p:cNvSpPr txBox="1"/>
          <p:nvPr/>
        </p:nvSpPr>
        <p:spPr>
          <a:xfrm>
            <a:off x="309300" y="4430650"/>
            <a:ext cx="678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*There were no characters that could be identified as trans and/or non-binary</a:t>
            </a:r>
            <a:endParaRPr sz="1200">
              <a:latin typeface="Roboto"/>
              <a:ea typeface="Roboto"/>
              <a:cs typeface="Roboto"/>
              <a:sym typeface="Roboto"/>
            </a:endParaRPr>
          </a:p>
        </p:txBody>
      </p:sp>
      <p:sp>
        <p:nvSpPr>
          <p:cNvPr id="108" name="Google Shape;108;p15"/>
          <p:cNvSpPr/>
          <p:nvPr/>
        </p:nvSpPr>
        <p:spPr>
          <a:xfrm>
            <a:off x="5069775" y="255996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995225" y="30218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532500" y="3021817"/>
            <a:ext cx="348300" cy="348300"/>
          </a:xfrm>
          <a:prstGeom prst="rect">
            <a:avLst/>
          </a:prstGeom>
          <a:solidFill>
            <a:srgbClr val="35B4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6"/>
          <p:cNvSpPr txBox="1"/>
          <p:nvPr/>
        </p:nvSpPr>
        <p:spPr>
          <a:xfrm>
            <a:off x="290975" y="237200"/>
            <a:ext cx="625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Baskervville"/>
                <a:ea typeface="Baskervville"/>
                <a:cs typeface="Baskervville"/>
                <a:sym typeface="Baskervville"/>
              </a:rPr>
              <a:t>The See Jane Test</a:t>
            </a:r>
            <a:endParaRPr b="1" sz="4000">
              <a:latin typeface="Baskervville"/>
              <a:ea typeface="Baskervville"/>
              <a:cs typeface="Baskervville"/>
              <a:sym typeface="Baskervville"/>
            </a:endParaRPr>
          </a:p>
        </p:txBody>
      </p:sp>
      <p:pic>
        <p:nvPicPr>
          <p:cNvPr id="116" name="Google Shape;116;p16"/>
          <p:cNvPicPr preferRelativeResize="0"/>
          <p:nvPr/>
        </p:nvPicPr>
        <p:blipFill>
          <a:blip r:embed="rId4">
            <a:alphaModFix/>
          </a:blip>
          <a:stretch>
            <a:fillRect/>
          </a:stretch>
        </p:blipFill>
        <p:spPr>
          <a:xfrm>
            <a:off x="8012178" y="3"/>
            <a:ext cx="1131827" cy="458151"/>
          </a:xfrm>
          <a:prstGeom prst="rect">
            <a:avLst/>
          </a:prstGeom>
          <a:noFill/>
          <a:ln>
            <a:noFill/>
          </a:ln>
        </p:spPr>
      </p:pic>
      <p:sp>
        <p:nvSpPr>
          <p:cNvPr id="117" name="Google Shape;117;p16"/>
          <p:cNvSpPr txBox="1"/>
          <p:nvPr/>
        </p:nvSpPr>
        <p:spPr>
          <a:xfrm>
            <a:off x="290975" y="1523525"/>
            <a:ext cx="837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In order to pass the See Jane Test a script/manuscript must have:</a:t>
            </a:r>
            <a:endParaRPr b="1" sz="1800">
              <a:solidFill>
                <a:schemeClr val="dk1"/>
              </a:solidFill>
              <a:latin typeface="Roboto"/>
              <a:ea typeface="Roboto"/>
              <a:cs typeface="Roboto"/>
              <a:sym typeface="Roboto"/>
            </a:endParaRPr>
          </a:p>
        </p:txBody>
      </p:sp>
      <p:sp>
        <p:nvSpPr>
          <p:cNvPr id="118" name="Google Shape;118;p16"/>
          <p:cNvSpPr txBox="1"/>
          <p:nvPr/>
        </p:nvSpPr>
        <p:spPr>
          <a:xfrm>
            <a:off x="1346175" y="2299275"/>
            <a:ext cx="6561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At least one prominent character (leading, co-leading, supporting character) who is a </a:t>
            </a:r>
            <a:r>
              <a:rPr b="1" lang="en" sz="1600">
                <a:solidFill>
                  <a:schemeClr val="dk1"/>
                </a:solidFill>
                <a:latin typeface="Roboto"/>
                <a:ea typeface="Roboto"/>
                <a:cs typeface="Roboto"/>
                <a:sym typeface="Roboto"/>
              </a:rPr>
              <a:t>woman</a:t>
            </a:r>
            <a:r>
              <a:rPr lang="en" sz="1600">
                <a:solidFill>
                  <a:schemeClr val="dk1"/>
                </a:solidFill>
                <a:latin typeface="Roboto"/>
                <a:ea typeface="Roboto"/>
                <a:cs typeface="Roboto"/>
                <a:sym typeface="Roboto"/>
              </a:rPr>
              <a:t> who;</a:t>
            </a:r>
            <a:endParaRPr sz="1600">
              <a:latin typeface="Roboto"/>
              <a:ea typeface="Roboto"/>
              <a:cs typeface="Roboto"/>
              <a:sym typeface="Roboto"/>
            </a:endParaRPr>
          </a:p>
        </p:txBody>
      </p:sp>
      <p:sp>
        <p:nvSpPr>
          <p:cNvPr id="119" name="Google Shape;119;p16"/>
          <p:cNvSpPr txBox="1"/>
          <p:nvPr/>
        </p:nvSpPr>
        <p:spPr>
          <a:xfrm>
            <a:off x="1346175" y="3381163"/>
            <a:ext cx="6561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Is not depicted with gender stereotypes or tropes.</a:t>
            </a:r>
            <a:endParaRPr sz="1600">
              <a:latin typeface="Roboto"/>
              <a:ea typeface="Roboto"/>
              <a:cs typeface="Roboto"/>
              <a:sym typeface="Roboto"/>
            </a:endParaRPr>
          </a:p>
        </p:txBody>
      </p:sp>
      <p:sp>
        <p:nvSpPr>
          <p:cNvPr id="120" name="Google Shape;120;p16"/>
          <p:cNvSpPr/>
          <p:nvPr/>
        </p:nvSpPr>
        <p:spPr>
          <a:xfrm>
            <a:off x="674075" y="24255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74075" y="3365875"/>
            <a:ext cx="461700" cy="461700"/>
          </a:xfrm>
          <a:prstGeom prst="rect">
            <a:avLst/>
          </a:prstGeom>
          <a:noFill/>
          <a:ln cap="flat" cmpd="sng" w="76200">
            <a:solidFill>
              <a:srgbClr val="BE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6"/>
          <p:cNvGrpSpPr/>
          <p:nvPr/>
        </p:nvGrpSpPr>
        <p:grpSpPr>
          <a:xfrm>
            <a:off x="590639" y="2267504"/>
            <a:ext cx="661115" cy="572043"/>
            <a:chOff x="3301125" y="3986650"/>
            <a:chExt cx="938550" cy="812100"/>
          </a:xfrm>
        </p:grpSpPr>
        <p:cxnSp>
          <p:nvCxnSpPr>
            <p:cNvPr id="123" name="Google Shape;123;p16"/>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124" name="Google Shape;124;p16"/>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grpSp>
        <p:nvGrpSpPr>
          <p:cNvPr id="125" name="Google Shape;125;p16"/>
          <p:cNvGrpSpPr/>
          <p:nvPr/>
        </p:nvGrpSpPr>
        <p:grpSpPr>
          <a:xfrm>
            <a:off x="590639" y="3207229"/>
            <a:ext cx="661115" cy="572043"/>
            <a:chOff x="3301125" y="3986650"/>
            <a:chExt cx="938550" cy="812100"/>
          </a:xfrm>
        </p:grpSpPr>
        <p:cxnSp>
          <p:nvCxnSpPr>
            <p:cNvPr id="126" name="Google Shape;126;p16"/>
            <p:cNvCxnSpPr/>
            <p:nvPr/>
          </p:nvCxnSpPr>
          <p:spPr>
            <a:xfrm>
              <a:off x="3301125" y="4405807"/>
              <a:ext cx="305700" cy="253200"/>
            </a:xfrm>
            <a:prstGeom prst="straightConnector1">
              <a:avLst/>
            </a:prstGeom>
            <a:noFill/>
            <a:ln cap="flat" cmpd="sng" w="152400">
              <a:solidFill>
                <a:srgbClr val="35B4BB"/>
              </a:solidFill>
              <a:prstDash val="solid"/>
              <a:round/>
              <a:headEnd len="med" w="med" type="none"/>
              <a:tailEnd len="med" w="med" type="none"/>
            </a:ln>
          </p:spPr>
        </p:cxnSp>
        <p:cxnSp>
          <p:nvCxnSpPr>
            <p:cNvPr id="127" name="Google Shape;127;p16"/>
            <p:cNvCxnSpPr/>
            <p:nvPr/>
          </p:nvCxnSpPr>
          <p:spPr>
            <a:xfrm flipH="1" rot="10800000">
              <a:off x="3606975" y="3986650"/>
              <a:ext cx="632700" cy="812100"/>
            </a:xfrm>
            <a:prstGeom prst="straightConnector1">
              <a:avLst/>
            </a:prstGeom>
            <a:noFill/>
            <a:ln cap="flat" cmpd="sng" w="152400">
              <a:solidFill>
                <a:srgbClr val="35B4BB"/>
              </a:solidFill>
              <a:prstDash val="solid"/>
              <a:round/>
              <a:headEnd len="med" w="med" type="none"/>
              <a:tailEnd len="med" w="med" type="none"/>
            </a:ln>
          </p:spPr>
        </p:cxnSp>
      </p:grpSp>
      <p:pic>
        <p:nvPicPr>
          <p:cNvPr id="128" name="Google Shape;128;p16"/>
          <p:cNvPicPr preferRelativeResize="0"/>
          <p:nvPr/>
        </p:nvPicPr>
        <p:blipFill>
          <a:blip r:embed="rId5">
            <a:alphaModFix/>
          </a:blip>
          <a:stretch>
            <a:fillRect/>
          </a:stretch>
        </p:blipFill>
        <p:spPr>
          <a:xfrm>
            <a:off x="7197691" y="4551249"/>
            <a:ext cx="814484" cy="458150"/>
          </a:xfrm>
          <a:prstGeom prst="rect">
            <a:avLst/>
          </a:prstGeom>
          <a:noFill/>
          <a:ln>
            <a:noFill/>
          </a:ln>
        </p:spPr>
      </p:pic>
      <p:pic>
        <p:nvPicPr>
          <p:cNvPr id="129" name="Google Shape;129;p16"/>
          <p:cNvPicPr preferRelativeResize="0"/>
          <p:nvPr/>
        </p:nvPicPr>
        <p:blipFill>
          <a:blip r:embed="rId6">
            <a:alphaModFix/>
          </a:blip>
          <a:stretch>
            <a:fillRect/>
          </a:stretch>
        </p:blipFill>
        <p:spPr>
          <a:xfrm>
            <a:off x="8146175" y="4737254"/>
            <a:ext cx="997825" cy="34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