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
  </p:notesMasterIdLst>
  <p:sldIdLst>
    <p:sldId id="270" r:id="rId2"/>
    <p:sldId id="271" r:id="rId3"/>
    <p:sldId id="272" r:id="rId4"/>
    <p:sldId id="273" r:id="rId5"/>
    <p:sldId id="27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66AE4-135B-4DBC-9DDA-D76EC93242A4}" v="543" dt="2022-02-25T16:53:12.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16" autoAdjust="0"/>
  </p:normalViewPr>
  <p:slideViewPr>
    <p:cSldViewPr snapToGrid="0">
      <p:cViewPr varScale="1">
        <p:scale>
          <a:sx n="70" d="100"/>
          <a:sy n="70" d="100"/>
        </p:scale>
        <p:origin x="442" y="62"/>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96D65-C9BA-4673-A223-F14135F002E6}" type="datetimeFigureOut">
              <a:rPr lang="en-US" smtClean="0"/>
              <a:t>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C9AAA-7FE6-46A7-B30C-AF9446E49084}" type="slidenum">
              <a:rPr lang="en-US" smtClean="0"/>
              <a:t>‹#›</a:t>
            </a:fld>
            <a:endParaRPr lang="en-US"/>
          </a:p>
        </p:txBody>
      </p:sp>
    </p:spTree>
    <p:extLst>
      <p:ext uri="{BB962C8B-B14F-4D97-AF65-F5344CB8AC3E}">
        <p14:creationId xmlns:p14="http://schemas.microsoft.com/office/powerpoint/2010/main" val="3726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39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5553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974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3672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276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1136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100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0864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466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9087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2/25/2022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1936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2/25/2022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2288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4F0B-41D3-4EF3-BA60-B71CE7DC5B16}"/>
              </a:ext>
            </a:extLst>
          </p:cNvPr>
          <p:cNvSpPr>
            <a:spLocks noGrp="1"/>
          </p:cNvSpPr>
          <p:nvPr>
            <p:ph type="title"/>
          </p:nvPr>
        </p:nvSpPr>
        <p:spPr>
          <a:xfrm>
            <a:off x="838200" y="681037"/>
            <a:ext cx="10515600" cy="976313"/>
          </a:xfrm>
        </p:spPr>
        <p:txBody>
          <a:bodyPr>
            <a:normAutofit/>
          </a:bodyPr>
          <a:lstStyle/>
          <a:p>
            <a:r>
              <a:rPr lang="en-US" sz="3000">
                <a:ea typeface="+mj-lt"/>
                <a:cs typeface="+mj-lt"/>
              </a:rPr>
              <a:t>Data Exploration: Free Cash Flow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9EDAC45F-184E-4F3E-B6EA-AC11125DE79F}"/>
              </a:ext>
            </a:extLst>
          </p:cNvPr>
          <p:cNvPicPr>
            <a:picLocks noGrp="1" noChangeAspect="1"/>
          </p:cNvPicPr>
          <p:nvPr>
            <p:ph idx="1"/>
          </p:nvPr>
        </p:nvPicPr>
        <p:blipFill>
          <a:blip r:embed="rId2"/>
          <a:stretch>
            <a:fillRect/>
          </a:stretch>
        </p:blipFill>
        <p:spPr>
          <a:xfrm>
            <a:off x="1928812" y="3164455"/>
            <a:ext cx="8334375" cy="3159125"/>
          </a:xfrm>
        </p:spPr>
      </p:pic>
      <p:sp>
        <p:nvSpPr>
          <p:cNvPr id="6" name="TextBox 5">
            <a:extLst>
              <a:ext uri="{FF2B5EF4-FFF2-40B4-BE49-F238E27FC236}">
                <a16:creationId xmlns:a16="http://schemas.microsoft.com/office/drawing/2014/main" id="{854CA75B-E0A5-451C-A0E1-5D187DD6C344}"/>
              </a:ext>
            </a:extLst>
          </p:cNvPr>
          <p:cNvSpPr txBox="1"/>
          <p:nvPr/>
        </p:nvSpPr>
        <p:spPr>
          <a:xfrm>
            <a:off x="840317" y="1538817"/>
            <a:ext cx="1046903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ea typeface="+mn-lt"/>
                <a:cs typeface="+mn-lt"/>
              </a:rPr>
              <a:t>Free cash flow (FCF) represents the cash available for the company to repay creditors and pay out dividends and interest to investors. Because FCF accounts for changes in working capital, it provides important insight into the value of a company and the health of its fundamental trends. A decrease in accounts payable (outflow) could mean that vendors are requiring faster payment. A decrease in accounts receivable (inflow) could mean the company is collecting cash from its customers quicker. An increase in inventory (outflow) could indicate a building stockpile of unsold products.</a:t>
            </a:r>
            <a:endParaRPr lang="en-US">
              <a:ea typeface="+mn-lt"/>
              <a:cs typeface="+mn-lt"/>
            </a:endParaRPr>
          </a:p>
        </p:txBody>
      </p:sp>
    </p:spTree>
    <p:extLst>
      <p:ext uri="{BB962C8B-B14F-4D97-AF65-F5344CB8AC3E}">
        <p14:creationId xmlns:p14="http://schemas.microsoft.com/office/powerpoint/2010/main" val="361781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0D72-F43C-4EA8-9B42-4C738EB69360}"/>
              </a:ext>
            </a:extLst>
          </p:cNvPr>
          <p:cNvSpPr>
            <a:spLocks noGrp="1"/>
          </p:cNvSpPr>
          <p:nvPr>
            <p:ph type="title"/>
          </p:nvPr>
        </p:nvSpPr>
        <p:spPr/>
        <p:txBody>
          <a:bodyPr>
            <a:normAutofit/>
          </a:bodyPr>
          <a:lstStyle/>
          <a:p>
            <a:r>
              <a:rPr lang="en-US" sz="3000">
                <a:ea typeface="+mj-lt"/>
                <a:cs typeface="+mj-lt"/>
              </a:rPr>
              <a:t>Data Exploration: Cash Return on Invested Capital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36ED3F1F-C321-4212-A3D7-BDD046C636BD}"/>
              </a:ext>
            </a:extLst>
          </p:cNvPr>
          <p:cNvPicPr>
            <a:picLocks noGrp="1" noChangeAspect="1"/>
          </p:cNvPicPr>
          <p:nvPr>
            <p:ph idx="1"/>
          </p:nvPr>
        </p:nvPicPr>
        <p:blipFill>
          <a:blip r:embed="rId2"/>
          <a:stretch>
            <a:fillRect/>
          </a:stretch>
        </p:blipFill>
        <p:spPr>
          <a:xfrm>
            <a:off x="1928812" y="2688205"/>
            <a:ext cx="8334375" cy="3571875"/>
          </a:xfrm>
        </p:spPr>
      </p:pic>
      <p:sp>
        <p:nvSpPr>
          <p:cNvPr id="5" name="TextBox 4">
            <a:extLst>
              <a:ext uri="{FF2B5EF4-FFF2-40B4-BE49-F238E27FC236}">
                <a16:creationId xmlns:a16="http://schemas.microsoft.com/office/drawing/2014/main" id="{276F5C1A-A972-4C66-A2BE-4E10D1C81D08}"/>
              </a:ext>
            </a:extLst>
          </p:cNvPr>
          <p:cNvSpPr txBox="1"/>
          <p:nvPr/>
        </p:nvSpPr>
        <p:spPr>
          <a:xfrm>
            <a:off x="840317" y="1761067"/>
            <a:ext cx="104478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Lato"/>
                <a:ea typeface="Lato"/>
                <a:cs typeface="Lato"/>
              </a:rPr>
              <a:t>The Cash Return On Invested Capital, or CROIC, measures how effectively a company uses its Invested Capital to generate Cash. It is calculated as Free Cash Flow divided by Invested Capital. </a:t>
            </a:r>
            <a:r>
              <a:rPr lang="en-US" sz="1600" dirty="0">
                <a:ea typeface="+mn-lt"/>
                <a:cs typeface="+mn-lt"/>
              </a:rPr>
              <a:t>The higher the CROIC, the better and a CROIC above 10% is usually regarded as good.</a:t>
            </a:r>
            <a:endParaRPr lang="en-US" sz="1600" dirty="0"/>
          </a:p>
        </p:txBody>
      </p:sp>
    </p:spTree>
    <p:extLst>
      <p:ext uri="{BB962C8B-B14F-4D97-AF65-F5344CB8AC3E}">
        <p14:creationId xmlns:p14="http://schemas.microsoft.com/office/powerpoint/2010/main" val="4124583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5BE6-9546-418A-9A60-E503015462C3}"/>
              </a:ext>
            </a:extLst>
          </p:cNvPr>
          <p:cNvSpPr>
            <a:spLocks noGrp="1"/>
          </p:cNvSpPr>
          <p:nvPr>
            <p:ph type="title"/>
          </p:nvPr>
        </p:nvSpPr>
        <p:spPr/>
        <p:txBody>
          <a:bodyPr>
            <a:normAutofit/>
          </a:bodyPr>
          <a:lstStyle/>
          <a:p>
            <a:r>
              <a:rPr lang="en-US" sz="3000">
                <a:ea typeface="+mj-lt"/>
                <a:cs typeface="+mj-lt"/>
              </a:rPr>
              <a:t>Data Exploration: Gross Profit Margin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CBF04239-9AB2-4DCC-B8C7-AFFA9FBAD97E}"/>
              </a:ext>
            </a:extLst>
          </p:cNvPr>
          <p:cNvPicPr>
            <a:picLocks noGrp="1" noChangeAspect="1"/>
          </p:cNvPicPr>
          <p:nvPr>
            <p:ph idx="1"/>
          </p:nvPr>
        </p:nvPicPr>
        <p:blipFill>
          <a:blip r:embed="rId2"/>
          <a:stretch>
            <a:fillRect/>
          </a:stretch>
        </p:blipFill>
        <p:spPr>
          <a:xfrm>
            <a:off x="1928812" y="2719955"/>
            <a:ext cx="8334375" cy="3571875"/>
          </a:xfrm>
        </p:spPr>
      </p:pic>
      <p:sp>
        <p:nvSpPr>
          <p:cNvPr id="6" name="TextBox 5">
            <a:extLst>
              <a:ext uri="{FF2B5EF4-FFF2-40B4-BE49-F238E27FC236}">
                <a16:creationId xmlns:a16="http://schemas.microsoft.com/office/drawing/2014/main" id="{0DE6D4BC-69D4-4AE4-84D7-F9A7653A7F4F}"/>
              </a:ext>
            </a:extLst>
          </p:cNvPr>
          <p:cNvSpPr txBox="1"/>
          <p:nvPr/>
        </p:nvSpPr>
        <p:spPr>
          <a:xfrm>
            <a:off x="840317" y="1803400"/>
            <a:ext cx="104690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Gross profit margin is expressed as a company's net sales minus the cost of goods sold (COGS). If a company's gross profit margin wildly fluctuates, this may signal poor management practices and/or inferior products.</a:t>
            </a:r>
            <a:endParaRPr lang="en-US" dirty="0"/>
          </a:p>
          <a:p>
            <a:endParaRPr lang="en-US" sz="1600" dirty="0"/>
          </a:p>
        </p:txBody>
      </p:sp>
    </p:spTree>
    <p:extLst>
      <p:ext uri="{BB962C8B-B14F-4D97-AF65-F5344CB8AC3E}">
        <p14:creationId xmlns:p14="http://schemas.microsoft.com/office/powerpoint/2010/main" val="15324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DDD-6247-4EA9-8518-D0733D538359}"/>
              </a:ext>
            </a:extLst>
          </p:cNvPr>
          <p:cNvSpPr>
            <a:spLocks noGrp="1"/>
          </p:cNvSpPr>
          <p:nvPr>
            <p:ph type="title"/>
          </p:nvPr>
        </p:nvSpPr>
        <p:spPr/>
        <p:txBody>
          <a:bodyPr>
            <a:normAutofit/>
          </a:bodyPr>
          <a:lstStyle/>
          <a:p>
            <a:r>
              <a:rPr lang="en-US" sz="3000">
                <a:ea typeface="+mj-lt"/>
                <a:cs typeface="+mj-lt"/>
              </a:rPr>
              <a:t>Data Exploration</a:t>
            </a:r>
            <a:r>
              <a:rPr lang="en-US" sz="3000">
                <a:cs typeface="Angsana New"/>
              </a:rPr>
              <a:t>: Net Debt/EBITDA Vs Percentage change in stock price</a:t>
            </a:r>
            <a:endParaRPr lang="en-US" sz="3000"/>
          </a:p>
        </p:txBody>
      </p:sp>
      <p:pic>
        <p:nvPicPr>
          <p:cNvPr id="4" name="Picture 4" descr="Chart, scatter chart&#10;&#10;Description automatically generated">
            <a:extLst>
              <a:ext uri="{FF2B5EF4-FFF2-40B4-BE49-F238E27FC236}">
                <a16:creationId xmlns:a16="http://schemas.microsoft.com/office/drawing/2014/main" id="{2196B98D-3CF1-4BA4-B342-51ED521F9221}"/>
              </a:ext>
            </a:extLst>
          </p:cNvPr>
          <p:cNvPicPr>
            <a:picLocks noGrp="1" noChangeAspect="1"/>
          </p:cNvPicPr>
          <p:nvPr>
            <p:ph idx="1"/>
          </p:nvPr>
        </p:nvPicPr>
        <p:blipFill>
          <a:blip r:embed="rId2"/>
          <a:stretch>
            <a:fillRect/>
          </a:stretch>
        </p:blipFill>
        <p:spPr>
          <a:xfrm>
            <a:off x="1907645" y="2794039"/>
            <a:ext cx="8334375" cy="3571875"/>
          </a:xfrm>
        </p:spPr>
      </p:pic>
      <p:sp>
        <p:nvSpPr>
          <p:cNvPr id="5" name="TextBox 4">
            <a:extLst>
              <a:ext uri="{FF2B5EF4-FFF2-40B4-BE49-F238E27FC236}">
                <a16:creationId xmlns:a16="http://schemas.microsoft.com/office/drawing/2014/main" id="{274C0178-3A22-44A1-BA4F-91E6F2D9D9C2}"/>
              </a:ext>
            </a:extLst>
          </p:cNvPr>
          <p:cNvSpPr txBox="1"/>
          <p:nvPr/>
        </p:nvSpPr>
        <p:spPr>
          <a:xfrm>
            <a:off x="840317" y="1718733"/>
            <a:ext cx="104690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The net debt-to-EBITDA ratio is a debt ratio that shows how many years it would take for a company to pay back its debt if net debt and EBITDA are held constant. Ratios higher than 4 or 5 typically set off alarm bells because this indicates that a company is less likely to be able to handle its debt burden, and thus is less likely to be able to take on the additional debt required to grow the business</a:t>
            </a:r>
            <a:endParaRPr lang="en-US" sz="1600" dirty="0"/>
          </a:p>
        </p:txBody>
      </p:sp>
    </p:spTree>
    <p:extLst>
      <p:ext uri="{BB962C8B-B14F-4D97-AF65-F5344CB8AC3E}">
        <p14:creationId xmlns:p14="http://schemas.microsoft.com/office/powerpoint/2010/main" val="407424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C05D-E471-4C0C-834C-D4FA47D9CA07}"/>
              </a:ext>
            </a:extLst>
          </p:cNvPr>
          <p:cNvSpPr>
            <a:spLocks noGrp="1"/>
          </p:cNvSpPr>
          <p:nvPr>
            <p:ph type="title"/>
          </p:nvPr>
        </p:nvSpPr>
        <p:spPr/>
        <p:txBody>
          <a:bodyPr>
            <a:normAutofit/>
          </a:bodyPr>
          <a:lstStyle/>
          <a:p>
            <a:r>
              <a:rPr lang="en-US" sz="3000">
                <a:ea typeface="+mj-lt"/>
                <a:cs typeface="+mj-lt"/>
              </a:rPr>
              <a:t>Data Exploration: </a:t>
            </a:r>
            <a:r>
              <a:rPr lang="en-US" sz="3000">
                <a:cs typeface="Angsana New"/>
              </a:rPr>
              <a:t>Correlation Analysis</a:t>
            </a:r>
            <a:endParaRPr lang="en-US" sz="3000"/>
          </a:p>
        </p:txBody>
      </p:sp>
      <p:pic>
        <p:nvPicPr>
          <p:cNvPr id="4" name="Picture 4" descr="Chart, treemap chart&#10;&#10;Description automatically generated">
            <a:extLst>
              <a:ext uri="{FF2B5EF4-FFF2-40B4-BE49-F238E27FC236}">
                <a16:creationId xmlns:a16="http://schemas.microsoft.com/office/drawing/2014/main" id="{66E15C5F-50C3-4005-BDBC-83E229D7445D}"/>
              </a:ext>
            </a:extLst>
          </p:cNvPr>
          <p:cNvPicPr>
            <a:picLocks noGrp="1" noChangeAspect="1"/>
          </p:cNvPicPr>
          <p:nvPr>
            <p:ph idx="1"/>
          </p:nvPr>
        </p:nvPicPr>
        <p:blipFill>
          <a:blip r:embed="rId2"/>
          <a:stretch>
            <a:fillRect/>
          </a:stretch>
        </p:blipFill>
        <p:spPr>
          <a:xfrm>
            <a:off x="2770355" y="2104574"/>
            <a:ext cx="6397290" cy="3998306"/>
          </a:xfrm>
        </p:spPr>
      </p:pic>
      <p:sp>
        <p:nvSpPr>
          <p:cNvPr id="5" name="TextBox 4">
            <a:extLst>
              <a:ext uri="{FF2B5EF4-FFF2-40B4-BE49-F238E27FC236}">
                <a16:creationId xmlns:a16="http://schemas.microsoft.com/office/drawing/2014/main" id="{E0974760-AC80-475E-AEBD-3FF8D92FDE14}"/>
              </a:ext>
            </a:extLst>
          </p:cNvPr>
          <p:cNvSpPr txBox="1"/>
          <p:nvPr/>
        </p:nvSpPr>
        <p:spPr>
          <a:xfrm>
            <a:off x="840316" y="1676400"/>
            <a:ext cx="1024678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t>Individual financial metrics doesn't have any significant correlation with </a:t>
            </a:r>
            <a:r>
              <a:rPr lang="en-US" sz="1600"/>
              <a:t>percentage change </a:t>
            </a:r>
            <a:r>
              <a:rPr lang="en-US" sz="1600" dirty="0"/>
              <a:t>in stock price </a:t>
            </a:r>
          </a:p>
        </p:txBody>
      </p:sp>
    </p:spTree>
    <p:extLst>
      <p:ext uri="{BB962C8B-B14F-4D97-AF65-F5344CB8AC3E}">
        <p14:creationId xmlns:p14="http://schemas.microsoft.com/office/powerpoint/2010/main" val="3158928025"/>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812</Words>
  <Application>Microsoft Office PowerPoint</Application>
  <PresentationFormat>Widescreen</PresentationFormat>
  <Paragraphs>75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LuminousVTI</vt:lpstr>
      <vt:lpstr>Data Exploration: Free Cash Flow Vs Percentage change in stock price</vt:lpstr>
      <vt:lpstr>Data Exploration: Cash Return on Invested Capital Vs Percentage change in stock price</vt:lpstr>
      <vt:lpstr>Data Exploration: Gross Profit Margin Vs Percentage change in stock price</vt:lpstr>
      <vt:lpstr>Data Exploration: Net Debt/EBITDA Vs Percentage change in stock price</vt:lpstr>
      <vt:lpstr>Data Exploration: Correlation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Denise Franta</dc:creator>
  <cp:lastModifiedBy>Denise Franta</cp:lastModifiedBy>
  <cp:revision>169</cp:revision>
  <dcterms:created xsi:type="dcterms:W3CDTF">2022-02-20T04:03:17Z</dcterms:created>
  <dcterms:modified xsi:type="dcterms:W3CDTF">2022-02-25T16:56:21Z</dcterms:modified>
</cp:coreProperties>
</file>