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7"/>
  </p:notesMasterIdLst>
  <p:sldIdLst>
    <p:sldId id="256" r:id="rId2"/>
    <p:sldId id="257" r:id="rId3"/>
    <p:sldId id="263" r:id="rId4"/>
    <p:sldId id="277" r:id="rId5"/>
    <p:sldId id="258" r:id="rId6"/>
    <p:sldId id="282" r:id="rId7"/>
    <p:sldId id="259" r:id="rId8"/>
    <p:sldId id="267" r:id="rId9"/>
    <p:sldId id="273" r:id="rId10"/>
    <p:sldId id="274" r:id="rId11"/>
    <p:sldId id="275" r:id="rId12"/>
    <p:sldId id="276" r:id="rId13"/>
    <p:sldId id="264" r:id="rId14"/>
    <p:sldId id="265" r:id="rId15"/>
    <p:sldId id="270" r:id="rId16"/>
    <p:sldId id="266" r:id="rId17"/>
    <p:sldId id="269" r:id="rId18"/>
    <p:sldId id="278" r:id="rId19"/>
    <p:sldId id="271" r:id="rId20"/>
    <p:sldId id="279" r:id="rId21"/>
    <p:sldId id="280" r:id="rId22"/>
    <p:sldId id="281" r:id="rId23"/>
    <p:sldId id="261" r:id="rId24"/>
    <p:sldId id="272"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516" autoAdjust="0"/>
  </p:normalViewPr>
  <p:slideViewPr>
    <p:cSldViewPr snapToGrid="0">
      <p:cViewPr varScale="1">
        <p:scale>
          <a:sx n="70" d="100"/>
          <a:sy n="70" d="100"/>
        </p:scale>
        <p:origin x="1166" y="62"/>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50FBC2-D695-4FDD-8D01-7E8358F9919F}"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E51451E7-F6A0-44D1-A7B3-50F28B7746EA}">
      <dgm:prSet phldrT="[Text]"/>
      <dgm:spPr/>
      <dgm:t>
        <a:bodyPr/>
        <a:lstStyle/>
        <a:p>
          <a:r>
            <a:rPr lang="en-US" dirty="0"/>
            <a:t>Random Forest</a:t>
          </a:r>
        </a:p>
      </dgm:t>
    </dgm:pt>
    <dgm:pt modelId="{305D5082-F9B3-47C6-A763-006D121468E2}" type="parTrans" cxnId="{C8855881-F411-4CB3-BD0F-86B756611757}">
      <dgm:prSet/>
      <dgm:spPr/>
      <dgm:t>
        <a:bodyPr/>
        <a:lstStyle/>
        <a:p>
          <a:endParaRPr lang="en-US"/>
        </a:p>
      </dgm:t>
    </dgm:pt>
    <dgm:pt modelId="{06F19F18-31C9-4410-8FB9-9939446FF826}" type="sibTrans" cxnId="{C8855881-F411-4CB3-BD0F-86B756611757}">
      <dgm:prSet/>
      <dgm:spPr/>
      <dgm:t>
        <a:bodyPr/>
        <a:lstStyle/>
        <a:p>
          <a:endParaRPr lang="en-US"/>
        </a:p>
      </dgm:t>
    </dgm:pt>
    <dgm:pt modelId="{09E1A524-BED5-464B-A546-0A0E3709B53E}">
      <dgm:prSet phldrT="[Text]"/>
      <dgm:spPr/>
      <dgm:t>
        <a:bodyPr/>
        <a:lstStyle/>
        <a:p>
          <a:pPr algn="ctr">
            <a:buClr>
              <a:schemeClr val="tx2">
                <a:lumMod val="10000"/>
                <a:lumOff val="90000"/>
              </a:schemeClr>
            </a:buClr>
            <a:buSzPct val="80000"/>
            <a:buFontTx/>
            <a:buNone/>
          </a:pPr>
          <a:r>
            <a:rPr lang="en-US" i="1" dirty="0">
              <a:solidFill>
                <a:schemeClr val="accent1">
                  <a:lumMod val="50000"/>
                </a:schemeClr>
              </a:solidFill>
            </a:rPr>
            <a:t>Reduces the risk of overfitting, averaging many uncorrelated trees  lowers overall variance and prediction error</a:t>
          </a:r>
          <a:endParaRPr lang="en-US" dirty="0">
            <a:solidFill>
              <a:schemeClr val="accent1">
                <a:lumMod val="50000"/>
              </a:schemeClr>
            </a:solidFill>
          </a:endParaRPr>
        </a:p>
      </dgm:t>
    </dgm:pt>
    <dgm:pt modelId="{F64ADF35-6B8D-47EC-BE8D-912F81536CF2}" type="parTrans" cxnId="{0E443B33-A5AA-482F-8865-0360301232BA}">
      <dgm:prSet/>
      <dgm:spPr/>
      <dgm:t>
        <a:bodyPr/>
        <a:lstStyle/>
        <a:p>
          <a:endParaRPr lang="en-US"/>
        </a:p>
      </dgm:t>
    </dgm:pt>
    <dgm:pt modelId="{0AF2B232-1ECD-4306-983B-D0C76181CE20}" type="sibTrans" cxnId="{0E443B33-A5AA-482F-8865-0360301232BA}">
      <dgm:prSet/>
      <dgm:spPr/>
      <dgm:t>
        <a:bodyPr/>
        <a:lstStyle/>
        <a:p>
          <a:endParaRPr lang="en-US"/>
        </a:p>
      </dgm:t>
    </dgm:pt>
    <dgm:pt modelId="{4F6B8EB7-73DF-4D85-BAA3-F8845247717E}">
      <dgm:prSet phldrT="[Text]"/>
      <dgm:spPr/>
      <dgm:t>
        <a:bodyPr/>
        <a:lstStyle/>
        <a:p>
          <a:pPr algn="ctr">
            <a:buClr>
              <a:schemeClr val="tx2">
                <a:lumMod val="10000"/>
                <a:lumOff val="90000"/>
              </a:schemeClr>
            </a:buClr>
            <a:buSzPct val="80000"/>
            <a:buFontTx/>
            <a:buNone/>
          </a:pPr>
          <a:r>
            <a:rPr lang="en-US" i="1" dirty="0">
              <a:solidFill>
                <a:schemeClr val="accent1">
                  <a:lumMod val="50000"/>
                </a:schemeClr>
              </a:solidFill>
            </a:rPr>
            <a:t>Robust against outliers</a:t>
          </a:r>
          <a:endParaRPr lang="en-US" dirty="0">
            <a:solidFill>
              <a:schemeClr val="accent1">
                <a:lumMod val="50000"/>
              </a:schemeClr>
            </a:solidFill>
          </a:endParaRPr>
        </a:p>
      </dgm:t>
    </dgm:pt>
    <dgm:pt modelId="{AD0BC78A-8D6C-49B2-9E81-802E4CCFD7BF}" type="parTrans" cxnId="{6F9BE9DD-F0C4-46FE-967F-DA6459CB61B9}">
      <dgm:prSet/>
      <dgm:spPr/>
      <dgm:t>
        <a:bodyPr/>
        <a:lstStyle/>
        <a:p>
          <a:endParaRPr lang="en-US"/>
        </a:p>
      </dgm:t>
    </dgm:pt>
    <dgm:pt modelId="{4DB70316-C85A-439F-A3A7-B0590781CF76}" type="sibTrans" cxnId="{6F9BE9DD-F0C4-46FE-967F-DA6459CB61B9}">
      <dgm:prSet/>
      <dgm:spPr/>
      <dgm:t>
        <a:bodyPr/>
        <a:lstStyle/>
        <a:p>
          <a:endParaRPr lang="en-US"/>
        </a:p>
      </dgm:t>
    </dgm:pt>
    <dgm:pt modelId="{88C0BAF1-7A09-4149-B54B-30A5FB6C4FD5}">
      <dgm:prSet phldrT="[Text]"/>
      <dgm:spPr/>
      <dgm:t>
        <a:bodyPr/>
        <a:lstStyle/>
        <a:p>
          <a:r>
            <a:rPr lang="en-US" dirty="0"/>
            <a:t>Gradient Boost</a:t>
          </a:r>
        </a:p>
      </dgm:t>
    </dgm:pt>
    <dgm:pt modelId="{F211F312-3550-429F-B245-C2DA69AA4187}" type="parTrans" cxnId="{B161FD53-F461-4CDA-BFBE-8E34C997556A}">
      <dgm:prSet/>
      <dgm:spPr/>
      <dgm:t>
        <a:bodyPr/>
        <a:lstStyle/>
        <a:p>
          <a:endParaRPr lang="en-US"/>
        </a:p>
      </dgm:t>
    </dgm:pt>
    <dgm:pt modelId="{1C7B2930-EB40-4651-9633-F07F286D7B94}" type="sibTrans" cxnId="{B161FD53-F461-4CDA-BFBE-8E34C997556A}">
      <dgm:prSet/>
      <dgm:spPr/>
      <dgm:t>
        <a:bodyPr/>
        <a:lstStyle/>
        <a:p>
          <a:endParaRPr lang="en-US"/>
        </a:p>
      </dgm:t>
    </dgm:pt>
    <dgm:pt modelId="{5C91EB26-4473-4553-85BF-C0A8A6F040F9}">
      <dgm:prSet phldrT="[Text]"/>
      <dgm:spPr/>
      <dgm:t>
        <a:bodyPr/>
        <a:lstStyle/>
        <a:p>
          <a:pPr algn="ctr">
            <a:buClr>
              <a:schemeClr val="tx2">
                <a:lumMod val="10000"/>
                <a:lumOff val="90000"/>
              </a:schemeClr>
            </a:buClr>
            <a:buSzPct val="80000"/>
            <a:buFontTx/>
            <a:buNone/>
          </a:pPr>
          <a:r>
            <a:rPr lang="en-US" i="1" dirty="0">
              <a:solidFill>
                <a:schemeClr val="accent1">
                  <a:lumMod val="50000"/>
                </a:schemeClr>
              </a:solidFill>
            </a:rPr>
            <a:t>Works by random sampling the data set with replacement, sampling more heavily the observations with worst prediction</a:t>
          </a:r>
          <a:endParaRPr lang="en-US" dirty="0">
            <a:solidFill>
              <a:schemeClr val="accent1">
                <a:lumMod val="50000"/>
              </a:schemeClr>
            </a:solidFill>
          </a:endParaRPr>
        </a:p>
      </dgm:t>
    </dgm:pt>
    <dgm:pt modelId="{F6A03015-BAE3-4FF5-AC25-656664A69939}" type="parTrans" cxnId="{8B3ED574-51A4-44BC-B181-82A23714AC88}">
      <dgm:prSet/>
      <dgm:spPr/>
      <dgm:t>
        <a:bodyPr/>
        <a:lstStyle/>
        <a:p>
          <a:endParaRPr lang="en-US"/>
        </a:p>
      </dgm:t>
    </dgm:pt>
    <dgm:pt modelId="{ED881DA8-7307-45F6-A6F1-D0C04988CCEA}" type="sibTrans" cxnId="{8B3ED574-51A4-44BC-B181-82A23714AC88}">
      <dgm:prSet/>
      <dgm:spPr/>
      <dgm:t>
        <a:bodyPr/>
        <a:lstStyle/>
        <a:p>
          <a:endParaRPr lang="en-US"/>
        </a:p>
      </dgm:t>
    </dgm:pt>
    <dgm:pt modelId="{ECB95D77-BA40-43A6-A6E5-DE447395732B}">
      <dgm:prSet phldrT="[Text]"/>
      <dgm:spPr/>
      <dgm:t>
        <a:bodyPr/>
        <a:lstStyle/>
        <a:p>
          <a:r>
            <a:rPr lang="en-US" dirty="0"/>
            <a:t>Logistic Regression</a:t>
          </a:r>
        </a:p>
      </dgm:t>
    </dgm:pt>
    <dgm:pt modelId="{88503A49-A5AC-4095-A115-752631D6423C}" type="parTrans" cxnId="{ECC66FB8-32F5-4FFD-B5BE-FE5DC3FA816D}">
      <dgm:prSet/>
      <dgm:spPr/>
      <dgm:t>
        <a:bodyPr/>
        <a:lstStyle/>
        <a:p>
          <a:endParaRPr lang="en-US"/>
        </a:p>
      </dgm:t>
    </dgm:pt>
    <dgm:pt modelId="{81C7D045-0F87-4F42-AB19-D6F508079196}" type="sibTrans" cxnId="{ECC66FB8-32F5-4FFD-B5BE-FE5DC3FA816D}">
      <dgm:prSet/>
      <dgm:spPr/>
      <dgm:t>
        <a:bodyPr/>
        <a:lstStyle/>
        <a:p>
          <a:endParaRPr lang="en-US"/>
        </a:p>
      </dgm:t>
    </dgm:pt>
    <dgm:pt modelId="{DD9F1739-606D-4EA9-A7F0-077240DEB59B}">
      <dgm:prSet phldrT="[Text]"/>
      <dgm:spPr/>
      <dgm:t>
        <a:bodyPr/>
        <a:lstStyle/>
        <a:p>
          <a:pPr algn="ctr">
            <a:buClr>
              <a:schemeClr val="tx2">
                <a:lumMod val="10000"/>
                <a:lumOff val="90000"/>
              </a:schemeClr>
            </a:buClr>
            <a:buSzPct val="80000"/>
            <a:buFontTx/>
            <a:buNone/>
          </a:pPr>
          <a:r>
            <a:rPr lang="en-US" i="1" dirty="0">
              <a:solidFill>
                <a:schemeClr val="accent1">
                  <a:lumMod val="50000"/>
                </a:schemeClr>
              </a:solidFill>
            </a:rPr>
            <a:t>Provides a probability that can be used  to classify data by giving a probability cutoff value</a:t>
          </a:r>
          <a:endParaRPr lang="en-US" dirty="0">
            <a:solidFill>
              <a:schemeClr val="accent1">
                <a:lumMod val="50000"/>
              </a:schemeClr>
            </a:solidFill>
          </a:endParaRPr>
        </a:p>
      </dgm:t>
    </dgm:pt>
    <dgm:pt modelId="{C3CA3765-5C29-40B7-B95A-3473C2358552}" type="parTrans" cxnId="{382A17BF-FC6B-4A92-9475-99504540F72A}">
      <dgm:prSet/>
      <dgm:spPr/>
      <dgm:t>
        <a:bodyPr/>
        <a:lstStyle/>
        <a:p>
          <a:endParaRPr lang="en-US"/>
        </a:p>
      </dgm:t>
    </dgm:pt>
    <dgm:pt modelId="{87619C0C-91AD-4900-A1DA-105697797D83}" type="sibTrans" cxnId="{382A17BF-FC6B-4A92-9475-99504540F72A}">
      <dgm:prSet/>
      <dgm:spPr/>
      <dgm:t>
        <a:bodyPr/>
        <a:lstStyle/>
        <a:p>
          <a:endParaRPr lang="en-US"/>
        </a:p>
      </dgm:t>
    </dgm:pt>
    <dgm:pt modelId="{B47444F1-739A-49E9-9829-0E8BBD51B504}">
      <dgm:prSet/>
      <dgm:spPr/>
      <dgm:t>
        <a:bodyPr/>
        <a:lstStyle/>
        <a:p>
          <a:pPr algn="ctr">
            <a:buFontTx/>
            <a:buNone/>
          </a:pPr>
          <a:r>
            <a:rPr lang="en-US" i="1" dirty="0">
              <a:solidFill>
                <a:schemeClr val="accent1">
                  <a:lumMod val="50000"/>
                </a:schemeClr>
              </a:solidFill>
            </a:rPr>
            <a:t>Ability to make accurate predictions with precision and substantial recall “is almost unparalleled”</a:t>
          </a:r>
        </a:p>
      </dgm:t>
    </dgm:pt>
    <dgm:pt modelId="{E642394F-E02E-4BAD-8E0B-59A43BC37687}" type="parTrans" cxnId="{1A0BE58D-6783-4936-BB4E-21E28CA476B3}">
      <dgm:prSet/>
      <dgm:spPr/>
      <dgm:t>
        <a:bodyPr/>
        <a:lstStyle/>
        <a:p>
          <a:endParaRPr lang="en-US"/>
        </a:p>
      </dgm:t>
    </dgm:pt>
    <dgm:pt modelId="{5F879385-BC29-48F2-882C-D7A78D68588E}" type="sibTrans" cxnId="{1A0BE58D-6783-4936-BB4E-21E28CA476B3}">
      <dgm:prSet/>
      <dgm:spPr/>
      <dgm:t>
        <a:bodyPr/>
        <a:lstStyle/>
        <a:p>
          <a:endParaRPr lang="en-US"/>
        </a:p>
      </dgm:t>
    </dgm:pt>
    <dgm:pt modelId="{6E66C16C-B28E-487E-8AF2-81A56CCCA113}">
      <dgm:prSet/>
      <dgm:spPr/>
      <dgm:t>
        <a:bodyPr/>
        <a:lstStyle/>
        <a:p>
          <a:pPr algn="ctr">
            <a:buFontTx/>
            <a:buNone/>
          </a:pPr>
          <a:r>
            <a:rPr lang="en-US" i="1" dirty="0">
              <a:solidFill>
                <a:schemeClr val="accent1">
                  <a:lumMod val="50000"/>
                </a:schemeClr>
              </a:solidFill>
            </a:rPr>
            <a:t>Robust against overfitting</a:t>
          </a:r>
        </a:p>
      </dgm:t>
    </dgm:pt>
    <dgm:pt modelId="{91E91219-6118-4172-869F-879B6E41534F}" type="parTrans" cxnId="{F7B3BC66-5243-4144-A33E-1963DF6306F9}">
      <dgm:prSet/>
      <dgm:spPr/>
      <dgm:t>
        <a:bodyPr/>
        <a:lstStyle/>
        <a:p>
          <a:endParaRPr lang="en-US"/>
        </a:p>
      </dgm:t>
    </dgm:pt>
    <dgm:pt modelId="{B28F1798-B867-461C-81E6-BC861CEAAB37}" type="sibTrans" cxnId="{F7B3BC66-5243-4144-A33E-1963DF6306F9}">
      <dgm:prSet/>
      <dgm:spPr/>
      <dgm:t>
        <a:bodyPr/>
        <a:lstStyle/>
        <a:p>
          <a:endParaRPr lang="en-US"/>
        </a:p>
      </dgm:t>
    </dgm:pt>
    <dgm:pt modelId="{99F47639-5FEB-4F8D-A597-BBC7962BFBD0}">
      <dgm:prSet/>
      <dgm:spPr/>
      <dgm:t>
        <a:bodyPr/>
        <a:lstStyle/>
        <a:p>
          <a:pPr algn="ctr">
            <a:buFontTx/>
            <a:buNone/>
          </a:pPr>
          <a:r>
            <a:rPr lang="en-US" i="1" dirty="0">
              <a:solidFill>
                <a:schemeClr val="accent1">
                  <a:lumMod val="50000"/>
                </a:schemeClr>
              </a:solidFill>
            </a:rPr>
            <a:t>Works efficiently with large data sets</a:t>
          </a:r>
        </a:p>
      </dgm:t>
    </dgm:pt>
    <dgm:pt modelId="{6105CDB6-DF81-4FCB-9669-EA7622C48727}" type="parTrans" cxnId="{5227AFE3-BA99-4F9B-A4CF-A9AECCAD7855}">
      <dgm:prSet/>
      <dgm:spPr/>
      <dgm:t>
        <a:bodyPr/>
        <a:lstStyle/>
        <a:p>
          <a:endParaRPr lang="en-US"/>
        </a:p>
      </dgm:t>
    </dgm:pt>
    <dgm:pt modelId="{0FC98BA2-470A-492A-BAF0-A87E0EF7D01C}" type="sibTrans" cxnId="{5227AFE3-BA99-4F9B-A4CF-A9AECCAD7855}">
      <dgm:prSet/>
      <dgm:spPr/>
      <dgm:t>
        <a:bodyPr/>
        <a:lstStyle/>
        <a:p>
          <a:endParaRPr lang="en-US"/>
        </a:p>
      </dgm:t>
    </dgm:pt>
    <dgm:pt modelId="{318ED948-F570-47AD-AF0A-2AE30A9BFDD9}">
      <dgm:prSet/>
      <dgm:spPr/>
      <dgm:t>
        <a:bodyPr/>
        <a:lstStyle/>
        <a:p>
          <a:pPr algn="ctr">
            <a:buFontTx/>
            <a:buNone/>
          </a:pPr>
          <a:r>
            <a:rPr lang="en-US" i="1" dirty="0">
              <a:solidFill>
                <a:schemeClr val="accent1">
                  <a:lumMod val="50000"/>
                </a:schemeClr>
              </a:solidFill>
            </a:rPr>
            <a:t>Robust against noise </a:t>
          </a:r>
        </a:p>
      </dgm:t>
    </dgm:pt>
    <dgm:pt modelId="{757FF00F-E98E-4E6C-8B68-C1AE7F45080A}" type="parTrans" cxnId="{70274D2B-508A-4067-85B1-97ED6DB9943B}">
      <dgm:prSet/>
      <dgm:spPr/>
      <dgm:t>
        <a:bodyPr/>
        <a:lstStyle/>
        <a:p>
          <a:endParaRPr lang="en-US"/>
        </a:p>
      </dgm:t>
    </dgm:pt>
    <dgm:pt modelId="{E975A3C1-ABA9-42DF-B08B-CCA18BC84BA8}" type="sibTrans" cxnId="{70274D2B-508A-4067-85B1-97ED6DB9943B}">
      <dgm:prSet/>
      <dgm:spPr/>
      <dgm:t>
        <a:bodyPr/>
        <a:lstStyle/>
        <a:p>
          <a:endParaRPr lang="en-US"/>
        </a:p>
      </dgm:t>
    </dgm:pt>
    <dgm:pt modelId="{697CC893-DDAC-45D1-90B6-FD3B930C7924}">
      <dgm:prSet/>
      <dgm:spPr/>
      <dgm:t>
        <a:bodyPr/>
        <a:lstStyle/>
        <a:p>
          <a:pPr algn="ctr">
            <a:buFontTx/>
            <a:buNone/>
          </a:pPr>
          <a:r>
            <a:rPr lang="en-US" i="1" dirty="0">
              <a:solidFill>
                <a:schemeClr val="accent1">
                  <a:lumMod val="50000"/>
                </a:schemeClr>
              </a:solidFill>
            </a:rPr>
            <a:t>Works efficiently with large data sets</a:t>
          </a:r>
        </a:p>
      </dgm:t>
    </dgm:pt>
    <dgm:pt modelId="{75464E6E-2165-4762-917F-944D97F3486B}" type="parTrans" cxnId="{5D09736C-1764-4E69-962C-605C0F77F1FD}">
      <dgm:prSet/>
      <dgm:spPr/>
      <dgm:t>
        <a:bodyPr/>
        <a:lstStyle/>
        <a:p>
          <a:endParaRPr lang="en-US"/>
        </a:p>
      </dgm:t>
    </dgm:pt>
    <dgm:pt modelId="{33A45844-DD46-4355-ADA5-7E8EB31CB6DF}" type="sibTrans" cxnId="{5D09736C-1764-4E69-962C-605C0F77F1FD}">
      <dgm:prSet/>
      <dgm:spPr/>
      <dgm:t>
        <a:bodyPr/>
        <a:lstStyle/>
        <a:p>
          <a:endParaRPr lang="en-US"/>
        </a:p>
      </dgm:t>
    </dgm:pt>
    <dgm:pt modelId="{3A47AE1F-98F8-45DD-B8E5-452803B4D201}">
      <dgm:prSet phldrT="[Text]"/>
      <dgm:spPr/>
      <dgm:t>
        <a:bodyPr/>
        <a:lstStyle/>
        <a:p>
          <a:pPr algn="ctr">
            <a:buClr>
              <a:schemeClr val="tx2">
                <a:lumMod val="10000"/>
                <a:lumOff val="90000"/>
              </a:schemeClr>
            </a:buClr>
            <a:buSzPct val="80000"/>
            <a:buFontTx/>
            <a:buNone/>
          </a:pPr>
          <a:endParaRPr lang="en-US" dirty="0">
            <a:solidFill>
              <a:schemeClr val="accent1">
                <a:lumMod val="50000"/>
              </a:schemeClr>
            </a:solidFill>
          </a:endParaRPr>
        </a:p>
      </dgm:t>
    </dgm:pt>
    <dgm:pt modelId="{D3F467EA-63D0-4581-AD8D-2FBEDB1A5986}" type="parTrans" cxnId="{78BB324F-B289-453B-A21F-148888AEB646}">
      <dgm:prSet/>
      <dgm:spPr/>
      <dgm:t>
        <a:bodyPr/>
        <a:lstStyle/>
        <a:p>
          <a:endParaRPr lang="en-US"/>
        </a:p>
      </dgm:t>
    </dgm:pt>
    <dgm:pt modelId="{118BE0BF-22F7-411B-8FF2-F26F56C9463A}" type="sibTrans" cxnId="{78BB324F-B289-453B-A21F-148888AEB646}">
      <dgm:prSet/>
      <dgm:spPr/>
      <dgm:t>
        <a:bodyPr/>
        <a:lstStyle/>
        <a:p>
          <a:endParaRPr lang="en-US"/>
        </a:p>
      </dgm:t>
    </dgm:pt>
    <dgm:pt modelId="{83940DAA-886D-4510-97DB-785C7CFDB8E6}">
      <dgm:prSet phldrT="[Text]"/>
      <dgm:spPr/>
      <dgm:t>
        <a:bodyPr/>
        <a:lstStyle/>
        <a:p>
          <a:pPr algn="ctr">
            <a:buClr>
              <a:schemeClr val="tx2">
                <a:lumMod val="10000"/>
                <a:lumOff val="90000"/>
              </a:schemeClr>
            </a:buClr>
            <a:buSzPct val="80000"/>
            <a:buFontTx/>
            <a:buNone/>
          </a:pPr>
          <a:endParaRPr lang="en-US" dirty="0">
            <a:solidFill>
              <a:schemeClr val="accent1">
                <a:lumMod val="50000"/>
              </a:schemeClr>
            </a:solidFill>
          </a:endParaRPr>
        </a:p>
      </dgm:t>
    </dgm:pt>
    <dgm:pt modelId="{9957CF29-5932-4171-B7B2-2B02DB1F8D28}" type="parTrans" cxnId="{CC692CB1-CDD4-4588-B0F7-8C8E55E6B7D5}">
      <dgm:prSet/>
      <dgm:spPr/>
      <dgm:t>
        <a:bodyPr/>
        <a:lstStyle/>
        <a:p>
          <a:endParaRPr lang="en-US"/>
        </a:p>
      </dgm:t>
    </dgm:pt>
    <dgm:pt modelId="{EE15CBE9-FAFF-4CD3-A2E2-6333D683DDD5}" type="sibTrans" cxnId="{CC692CB1-CDD4-4588-B0F7-8C8E55E6B7D5}">
      <dgm:prSet/>
      <dgm:spPr/>
      <dgm:t>
        <a:bodyPr/>
        <a:lstStyle/>
        <a:p>
          <a:endParaRPr lang="en-US"/>
        </a:p>
      </dgm:t>
    </dgm:pt>
    <dgm:pt modelId="{703B360A-8D67-423D-A710-30BFA8A23538}">
      <dgm:prSet phldrT="[Text]"/>
      <dgm:spPr/>
      <dgm:t>
        <a:bodyPr/>
        <a:lstStyle/>
        <a:p>
          <a:pPr algn="ctr">
            <a:buClr>
              <a:schemeClr val="tx2">
                <a:lumMod val="10000"/>
                <a:lumOff val="90000"/>
              </a:schemeClr>
            </a:buClr>
            <a:buSzPct val="80000"/>
            <a:buFontTx/>
            <a:buNone/>
          </a:pPr>
          <a:endParaRPr lang="en-US" dirty="0">
            <a:solidFill>
              <a:schemeClr val="accent1">
                <a:lumMod val="50000"/>
              </a:schemeClr>
            </a:solidFill>
          </a:endParaRPr>
        </a:p>
      </dgm:t>
    </dgm:pt>
    <dgm:pt modelId="{2A128570-77EB-42EF-AD17-AAF65A45DECC}" type="parTrans" cxnId="{0B420A2C-E683-462C-A1A4-BBB0884EC7FD}">
      <dgm:prSet/>
      <dgm:spPr/>
      <dgm:t>
        <a:bodyPr/>
        <a:lstStyle/>
        <a:p>
          <a:endParaRPr lang="en-US"/>
        </a:p>
      </dgm:t>
    </dgm:pt>
    <dgm:pt modelId="{2F3CDE9E-42AF-4C75-A449-F399A07F11DE}" type="sibTrans" cxnId="{0B420A2C-E683-462C-A1A4-BBB0884EC7FD}">
      <dgm:prSet/>
      <dgm:spPr/>
      <dgm:t>
        <a:bodyPr/>
        <a:lstStyle/>
        <a:p>
          <a:endParaRPr lang="en-US"/>
        </a:p>
      </dgm:t>
    </dgm:pt>
    <dgm:pt modelId="{06FF4A45-BB84-4EC7-9964-80224CB9A25E}">
      <dgm:prSet phldrT="[Text]"/>
      <dgm:spPr/>
      <dgm:t>
        <a:bodyPr/>
        <a:lstStyle/>
        <a:p>
          <a:pPr algn="ctr">
            <a:buClr>
              <a:schemeClr val="tx2">
                <a:lumMod val="10000"/>
                <a:lumOff val="90000"/>
              </a:schemeClr>
            </a:buClr>
            <a:buSzPct val="80000"/>
            <a:buFontTx/>
            <a:buNone/>
          </a:pPr>
          <a:endParaRPr lang="en-US" dirty="0">
            <a:solidFill>
              <a:schemeClr val="accent1">
                <a:lumMod val="50000"/>
              </a:schemeClr>
            </a:solidFill>
          </a:endParaRPr>
        </a:p>
      </dgm:t>
    </dgm:pt>
    <dgm:pt modelId="{2BF10FC9-C382-4C20-85B7-965BCC98BA05}" type="parTrans" cxnId="{BB14EFCB-67FA-4E99-B5D4-16F5AB55662C}">
      <dgm:prSet/>
      <dgm:spPr/>
      <dgm:t>
        <a:bodyPr/>
        <a:lstStyle/>
        <a:p>
          <a:endParaRPr lang="en-US"/>
        </a:p>
      </dgm:t>
    </dgm:pt>
    <dgm:pt modelId="{12EBEB7C-26D7-4565-A2E2-B22D40B3837F}" type="sibTrans" cxnId="{BB14EFCB-67FA-4E99-B5D4-16F5AB55662C}">
      <dgm:prSet/>
      <dgm:spPr/>
      <dgm:t>
        <a:bodyPr/>
        <a:lstStyle/>
        <a:p>
          <a:endParaRPr lang="en-US"/>
        </a:p>
      </dgm:t>
    </dgm:pt>
    <dgm:pt modelId="{0C5396C1-41A3-48D6-BC9D-8C3DE10C7BB0}">
      <dgm:prSet/>
      <dgm:spPr/>
      <dgm:t>
        <a:bodyPr/>
        <a:lstStyle/>
        <a:p>
          <a:pPr algn="ctr">
            <a:buFontTx/>
            <a:buNone/>
          </a:pPr>
          <a:endParaRPr lang="en-US" i="1" dirty="0">
            <a:solidFill>
              <a:schemeClr val="accent1">
                <a:lumMod val="50000"/>
              </a:schemeClr>
            </a:solidFill>
          </a:endParaRPr>
        </a:p>
      </dgm:t>
    </dgm:pt>
    <dgm:pt modelId="{F463EA08-525F-43A2-9323-5DD4EE9A72E4}" type="parTrans" cxnId="{5F730291-B962-4522-BCA4-84FEE82A2AC7}">
      <dgm:prSet/>
      <dgm:spPr/>
      <dgm:t>
        <a:bodyPr/>
        <a:lstStyle/>
        <a:p>
          <a:endParaRPr lang="en-US"/>
        </a:p>
      </dgm:t>
    </dgm:pt>
    <dgm:pt modelId="{FF5AAD12-F3C5-436C-AA67-6FCCAA1A052A}" type="sibTrans" cxnId="{5F730291-B962-4522-BCA4-84FEE82A2AC7}">
      <dgm:prSet/>
      <dgm:spPr/>
      <dgm:t>
        <a:bodyPr/>
        <a:lstStyle/>
        <a:p>
          <a:endParaRPr lang="en-US"/>
        </a:p>
      </dgm:t>
    </dgm:pt>
    <dgm:pt modelId="{A6BA88E1-0734-4324-8B86-6B3085EEF803}" type="pres">
      <dgm:prSet presAssocID="{4D50FBC2-D695-4FDD-8D01-7E8358F9919F}" presName="Name0" presStyleCnt="0">
        <dgm:presLayoutVars>
          <dgm:dir/>
          <dgm:animLvl val="lvl"/>
          <dgm:resizeHandles val="exact"/>
        </dgm:presLayoutVars>
      </dgm:prSet>
      <dgm:spPr/>
    </dgm:pt>
    <dgm:pt modelId="{87DD6A2B-01F2-40E9-84CB-D11904B3C98E}" type="pres">
      <dgm:prSet presAssocID="{E51451E7-F6A0-44D1-A7B3-50F28B7746EA}" presName="composite" presStyleCnt="0"/>
      <dgm:spPr/>
    </dgm:pt>
    <dgm:pt modelId="{F2CE3728-A2C8-458C-ADA7-6DDAA9EF54DB}" type="pres">
      <dgm:prSet presAssocID="{E51451E7-F6A0-44D1-A7B3-50F28B7746EA}" presName="parTx" presStyleLbl="alignNode1" presStyleIdx="0" presStyleCnt="3">
        <dgm:presLayoutVars>
          <dgm:chMax val="0"/>
          <dgm:chPref val="0"/>
          <dgm:bulletEnabled val="1"/>
        </dgm:presLayoutVars>
      </dgm:prSet>
      <dgm:spPr/>
    </dgm:pt>
    <dgm:pt modelId="{23849F8F-4AE4-494F-AC3B-A9C6131C97A8}" type="pres">
      <dgm:prSet presAssocID="{E51451E7-F6A0-44D1-A7B3-50F28B7746EA}" presName="desTx" presStyleLbl="alignAccFollowNode1" presStyleIdx="0" presStyleCnt="3">
        <dgm:presLayoutVars>
          <dgm:bulletEnabled val="1"/>
        </dgm:presLayoutVars>
      </dgm:prSet>
      <dgm:spPr/>
    </dgm:pt>
    <dgm:pt modelId="{9F6AFE30-AE70-447F-A78C-2EA4CD10B54B}" type="pres">
      <dgm:prSet presAssocID="{06F19F18-31C9-4410-8FB9-9939446FF826}" presName="space" presStyleCnt="0"/>
      <dgm:spPr/>
    </dgm:pt>
    <dgm:pt modelId="{68EF2821-5F31-47FF-A9DE-709498323B34}" type="pres">
      <dgm:prSet presAssocID="{88C0BAF1-7A09-4149-B54B-30A5FB6C4FD5}" presName="composite" presStyleCnt="0"/>
      <dgm:spPr/>
    </dgm:pt>
    <dgm:pt modelId="{89D6A405-C44B-4318-B1CC-9C416F6E7364}" type="pres">
      <dgm:prSet presAssocID="{88C0BAF1-7A09-4149-B54B-30A5FB6C4FD5}" presName="parTx" presStyleLbl="alignNode1" presStyleIdx="1" presStyleCnt="3">
        <dgm:presLayoutVars>
          <dgm:chMax val="0"/>
          <dgm:chPref val="0"/>
          <dgm:bulletEnabled val="1"/>
        </dgm:presLayoutVars>
      </dgm:prSet>
      <dgm:spPr/>
    </dgm:pt>
    <dgm:pt modelId="{FEF01564-CA93-4370-A443-4A60C0571269}" type="pres">
      <dgm:prSet presAssocID="{88C0BAF1-7A09-4149-B54B-30A5FB6C4FD5}" presName="desTx" presStyleLbl="alignAccFollowNode1" presStyleIdx="1" presStyleCnt="3">
        <dgm:presLayoutVars>
          <dgm:bulletEnabled val="1"/>
        </dgm:presLayoutVars>
      </dgm:prSet>
      <dgm:spPr/>
    </dgm:pt>
    <dgm:pt modelId="{6C139356-D252-462C-A288-560D22DBDA4B}" type="pres">
      <dgm:prSet presAssocID="{1C7B2930-EB40-4651-9633-F07F286D7B94}" presName="space" presStyleCnt="0"/>
      <dgm:spPr/>
    </dgm:pt>
    <dgm:pt modelId="{1E0FFB62-EF81-4B6D-B82F-E72A6E210A10}" type="pres">
      <dgm:prSet presAssocID="{ECB95D77-BA40-43A6-A6E5-DE447395732B}" presName="composite" presStyleCnt="0"/>
      <dgm:spPr/>
    </dgm:pt>
    <dgm:pt modelId="{65978192-65E6-48DF-8491-1093BBE2009D}" type="pres">
      <dgm:prSet presAssocID="{ECB95D77-BA40-43A6-A6E5-DE447395732B}" presName="parTx" presStyleLbl="alignNode1" presStyleIdx="2" presStyleCnt="3">
        <dgm:presLayoutVars>
          <dgm:chMax val="0"/>
          <dgm:chPref val="0"/>
          <dgm:bulletEnabled val="1"/>
        </dgm:presLayoutVars>
      </dgm:prSet>
      <dgm:spPr/>
    </dgm:pt>
    <dgm:pt modelId="{0E599CD2-EA64-46AA-B872-50DDEFFD2BD1}" type="pres">
      <dgm:prSet presAssocID="{ECB95D77-BA40-43A6-A6E5-DE447395732B}" presName="desTx" presStyleLbl="alignAccFollowNode1" presStyleIdx="2" presStyleCnt="3">
        <dgm:presLayoutVars>
          <dgm:bulletEnabled val="1"/>
        </dgm:presLayoutVars>
      </dgm:prSet>
      <dgm:spPr/>
    </dgm:pt>
  </dgm:ptLst>
  <dgm:cxnLst>
    <dgm:cxn modelId="{8FFC0306-260F-4FA3-9AB0-075EC09ECE2E}" type="presOf" srcId="{5C91EB26-4473-4553-85BF-C0A8A6F040F9}" destId="{FEF01564-CA93-4370-A443-4A60C0571269}" srcOrd="0" destOrd="0" presId="urn:microsoft.com/office/officeart/2005/8/layout/hList1"/>
    <dgm:cxn modelId="{DD477E13-3F5F-405D-A5D2-7C5B094F80DB}" type="presOf" srcId="{4F6B8EB7-73DF-4D85-BAA3-F8845247717E}" destId="{23849F8F-4AE4-494F-AC3B-A9C6131C97A8}" srcOrd="0" destOrd="2" presId="urn:microsoft.com/office/officeart/2005/8/layout/hList1"/>
    <dgm:cxn modelId="{70274D2B-508A-4067-85B1-97ED6DB9943B}" srcId="{E51451E7-F6A0-44D1-A7B3-50F28B7746EA}" destId="{318ED948-F570-47AD-AF0A-2AE30A9BFDD9}" srcOrd="4" destOrd="0" parTransId="{757FF00F-E98E-4E6C-8B68-C1AE7F45080A}" sibTransId="{E975A3C1-ABA9-42DF-B08B-CCA18BC84BA8}"/>
    <dgm:cxn modelId="{0B420A2C-E683-462C-A1A4-BBB0884EC7FD}" srcId="{88C0BAF1-7A09-4149-B54B-30A5FB6C4FD5}" destId="{703B360A-8D67-423D-A710-30BFA8A23538}" srcOrd="1" destOrd="0" parTransId="{2A128570-77EB-42EF-AD17-AAF65A45DECC}" sibTransId="{2F3CDE9E-42AF-4C75-A449-F399A07F11DE}"/>
    <dgm:cxn modelId="{0E443B33-A5AA-482F-8865-0360301232BA}" srcId="{E51451E7-F6A0-44D1-A7B3-50F28B7746EA}" destId="{09E1A524-BED5-464B-A546-0A0E3709B53E}" srcOrd="0" destOrd="0" parTransId="{F64ADF35-6B8D-47EC-BE8D-912F81536CF2}" sibTransId="{0AF2B232-1ECD-4306-983B-D0C76181CE20}"/>
    <dgm:cxn modelId="{26253939-7828-4A62-9F8C-D4FDEC41903D}" type="presOf" srcId="{697CC893-DDAC-45D1-90B6-FD3B930C7924}" destId="{23849F8F-4AE4-494F-AC3B-A9C6131C97A8}" srcOrd="0" destOrd="5" presId="urn:microsoft.com/office/officeart/2005/8/layout/hList1"/>
    <dgm:cxn modelId="{3801525F-96BF-43EF-983A-6DF21B19B77A}" type="presOf" srcId="{703B360A-8D67-423D-A710-30BFA8A23538}" destId="{FEF01564-CA93-4370-A443-4A60C0571269}" srcOrd="0" destOrd="1" presId="urn:microsoft.com/office/officeart/2005/8/layout/hList1"/>
    <dgm:cxn modelId="{7DF8805F-95FF-48E9-B2E6-A26B30957FED}" type="presOf" srcId="{3A47AE1F-98F8-45DD-B8E5-452803B4D201}" destId="{23849F8F-4AE4-494F-AC3B-A9C6131C97A8}" srcOrd="0" destOrd="1" presId="urn:microsoft.com/office/officeart/2005/8/layout/hList1"/>
    <dgm:cxn modelId="{23ED1142-CC7E-417C-8279-CF943C539572}" type="presOf" srcId="{4D50FBC2-D695-4FDD-8D01-7E8358F9919F}" destId="{A6BA88E1-0734-4324-8B86-6B3085EEF803}" srcOrd="0" destOrd="0" presId="urn:microsoft.com/office/officeart/2005/8/layout/hList1"/>
    <dgm:cxn modelId="{7533E344-5DEC-437A-BC52-F1592D47E8BA}" type="presOf" srcId="{ECB95D77-BA40-43A6-A6E5-DE447395732B}" destId="{65978192-65E6-48DF-8491-1093BBE2009D}" srcOrd="0" destOrd="0" presId="urn:microsoft.com/office/officeart/2005/8/layout/hList1"/>
    <dgm:cxn modelId="{F7B3BC66-5243-4144-A33E-1963DF6306F9}" srcId="{ECB95D77-BA40-43A6-A6E5-DE447395732B}" destId="{6E66C16C-B28E-487E-8AF2-81A56CCCA113}" srcOrd="2" destOrd="0" parTransId="{91E91219-6118-4172-869F-879B6E41534F}" sibTransId="{B28F1798-B867-461C-81E6-BC861CEAAB37}"/>
    <dgm:cxn modelId="{B612B24B-8FC2-41BA-B14F-E4ED4E4F3277}" type="presOf" srcId="{0C5396C1-41A3-48D6-BC9D-8C3DE10C7BB0}" destId="{0E599CD2-EA64-46AA-B872-50DDEFFD2BD1}" srcOrd="0" destOrd="3" presId="urn:microsoft.com/office/officeart/2005/8/layout/hList1"/>
    <dgm:cxn modelId="{5D09736C-1764-4E69-962C-605C0F77F1FD}" srcId="{E51451E7-F6A0-44D1-A7B3-50F28B7746EA}" destId="{697CC893-DDAC-45D1-90B6-FD3B930C7924}" srcOrd="5" destOrd="0" parTransId="{75464E6E-2165-4762-917F-944D97F3486B}" sibTransId="{33A45844-DD46-4355-ADA5-7E8EB31CB6DF}"/>
    <dgm:cxn modelId="{25A5AB4C-95B3-4964-83B4-95CE370CA83A}" type="presOf" srcId="{99F47639-5FEB-4F8D-A597-BBC7962BFBD0}" destId="{0E599CD2-EA64-46AA-B872-50DDEFFD2BD1}" srcOrd="0" destOrd="4" presId="urn:microsoft.com/office/officeart/2005/8/layout/hList1"/>
    <dgm:cxn modelId="{CC454D6E-F6D5-4531-B527-BC144AEA38B4}" type="presOf" srcId="{06FF4A45-BB84-4EC7-9964-80224CB9A25E}" destId="{0E599CD2-EA64-46AA-B872-50DDEFFD2BD1}" srcOrd="0" destOrd="1" presId="urn:microsoft.com/office/officeart/2005/8/layout/hList1"/>
    <dgm:cxn modelId="{78BB324F-B289-453B-A21F-148888AEB646}" srcId="{E51451E7-F6A0-44D1-A7B3-50F28B7746EA}" destId="{3A47AE1F-98F8-45DD-B8E5-452803B4D201}" srcOrd="1" destOrd="0" parTransId="{D3F467EA-63D0-4581-AD8D-2FBEDB1A5986}" sibTransId="{118BE0BF-22F7-411B-8FF2-F26F56C9463A}"/>
    <dgm:cxn modelId="{B161FD53-F461-4CDA-BFBE-8E34C997556A}" srcId="{4D50FBC2-D695-4FDD-8D01-7E8358F9919F}" destId="{88C0BAF1-7A09-4149-B54B-30A5FB6C4FD5}" srcOrd="1" destOrd="0" parTransId="{F211F312-3550-429F-B245-C2DA69AA4187}" sibTransId="{1C7B2930-EB40-4651-9633-F07F286D7B94}"/>
    <dgm:cxn modelId="{8B3ED574-51A4-44BC-B181-82A23714AC88}" srcId="{88C0BAF1-7A09-4149-B54B-30A5FB6C4FD5}" destId="{5C91EB26-4473-4553-85BF-C0A8A6F040F9}" srcOrd="0" destOrd="0" parTransId="{F6A03015-BAE3-4FF5-AC25-656664A69939}" sibTransId="{ED881DA8-7307-45F6-A6F1-D0C04988CCEA}"/>
    <dgm:cxn modelId="{32F2B65A-42F8-4925-B086-8DC9ED062AEE}" type="presOf" srcId="{6E66C16C-B28E-487E-8AF2-81A56CCCA113}" destId="{0E599CD2-EA64-46AA-B872-50DDEFFD2BD1}" srcOrd="0" destOrd="2" presId="urn:microsoft.com/office/officeart/2005/8/layout/hList1"/>
    <dgm:cxn modelId="{F68E557C-F9D6-4EAC-A383-4B3917597B0B}" type="presOf" srcId="{88C0BAF1-7A09-4149-B54B-30A5FB6C4FD5}" destId="{89D6A405-C44B-4318-B1CC-9C416F6E7364}" srcOrd="0" destOrd="0" presId="urn:microsoft.com/office/officeart/2005/8/layout/hList1"/>
    <dgm:cxn modelId="{C8855881-F411-4CB3-BD0F-86B756611757}" srcId="{4D50FBC2-D695-4FDD-8D01-7E8358F9919F}" destId="{E51451E7-F6A0-44D1-A7B3-50F28B7746EA}" srcOrd="0" destOrd="0" parTransId="{305D5082-F9B3-47C6-A763-006D121468E2}" sibTransId="{06F19F18-31C9-4410-8FB9-9939446FF826}"/>
    <dgm:cxn modelId="{1A0BE58D-6783-4936-BB4E-21E28CA476B3}" srcId="{88C0BAF1-7A09-4149-B54B-30A5FB6C4FD5}" destId="{B47444F1-739A-49E9-9829-0E8BBD51B504}" srcOrd="2" destOrd="0" parTransId="{E642394F-E02E-4BAD-8E0B-59A43BC37687}" sibTransId="{5F879385-BC29-48F2-882C-D7A78D68588E}"/>
    <dgm:cxn modelId="{0E54BB8E-494F-4076-85BC-CE6E85E441A8}" type="presOf" srcId="{83940DAA-886D-4510-97DB-785C7CFDB8E6}" destId="{23849F8F-4AE4-494F-AC3B-A9C6131C97A8}" srcOrd="0" destOrd="3" presId="urn:microsoft.com/office/officeart/2005/8/layout/hList1"/>
    <dgm:cxn modelId="{5F730291-B962-4522-BCA4-84FEE82A2AC7}" srcId="{ECB95D77-BA40-43A6-A6E5-DE447395732B}" destId="{0C5396C1-41A3-48D6-BC9D-8C3DE10C7BB0}" srcOrd="3" destOrd="0" parTransId="{F463EA08-525F-43A2-9323-5DD4EE9A72E4}" sibTransId="{FF5AAD12-F3C5-436C-AA67-6FCCAA1A052A}"/>
    <dgm:cxn modelId="{BBCAEDA7-E5B0-4852-9DF6-FA5F50077AF6}" type="presOf" srcId="{E51451E7-F6A0-44D1-A7B3-50F28B7746EA}" destId="{F2CE3728-A2C8-458C-ADA7-6DDAA9EF54DB}" srcOrd="0" destOrd="0" presId="urn:microsoft.com/office/officeart/2005/8/layout/hList1"/>
    <dgm:cxn modelId="{CC692CB1-CDD4-4588-B0F7-8C8E55E6B7D5}" srcId="{E51451E7-F6A0-44D1-A7B3-50F28B7746EA}" destId="{83940DAA-886D-4510-97DB-785C7CFDB8E6}" srcOrd="3" destOrd="0" parTransId="{9957CF29-5932-4171-B7B2-2B02DB1F8D28}" sibTransId="{EE15CBE9-FAFF-4CD3-A2E2-6333D683DDD5}"/>
    <dgm:cxn modelId="{ECC66FB8-32F5-4FFD-B5BE-FE5DC3FA816D}" srcId="{4D50FBC2-D695-4FDD-8D01-7E8358F9919F}" destId="{ECB95D77-BA40-43A6-A6E5-DE447395732B}" srcOrd="2" destOrd="0" parTransId="{88503A49-A5AC-4095-A115-752631D6423C}" sibTransId="{81C7D045-0F87-4F42-AB19-D6F508079196}"/>
    <dgm:cxn modelId="{DC242FBE-D244-48DA-AC51-F8E727763FB9}" type="presOf" srcId="{09E1A524-BED5-464B-A546-0A0E3709B53E}" destId="{23849F8F-4AE4-494F-AC3B-A9C6131C97A8}" srcOrd="0" destOrd="0" presId="urn:microsoft.com/office/officeart/2005/8/layout/hList1"/>
    <dgm:cxn modelId="{382A17BF-FC6B-4A92-9475-99504540F72A}" srcId="{ECB95D77-BA40-43A6-A6E5-DE447395732B}" destId="{DD9F1739-606D-4EA9-A7F0-077240DEB59B}" srcOrd="0" destOrd="0" parTransId="{C3CA3765-5C29-40B7-B95A-3473C2358552}" sibTransId="{87619C0C-91AD-4900-A1DA-105697797D83}"/>
    <dgm:cxn modelId="{161363CA-7969-4064-A80A-01189278E301}" type="presOf" srcId="{DD9F1739-606D-4EA9-A7F0-077240DEB59B}" destId="{0E599CD2-EA64-46AA-B872-50DDEFFD2BD1}" srcOrd="0" destOrd="0" presId="urn:microsoft.com/office/officeart/2005/8/layout/hList1"/>
    <dgm:cxn modelId="{BB14EFCB-67FA-4E99-B5D4-16F5AB55662C}" srcId="{ECB95D77-BA40-43A6-A6E5-DE447395732B}" destId="{06FF4A45-BB84-4EC7-9964-80224CB9A25E}" srcOrd="1" destOrd="0" parTransId="{2BF10FC9-C382-4C20-85B7-965BCC98BA05}" sibTransId="{12EBEB7C-26D7-4565-A2E2-B22D40B3837F}"/>
    <dgm:cxn modelId="{CB5409D7-CB8A-4369-B5E3-5E59D330F4C7}" type="presOf" srcId="{318ED948-F570-47AD-AF0A-2AE30A9BFDD9}" destId="{23849F8F-4AE4-494F-AC3B-A9C6131C97A8}" srcOrd="0" destOrd="4" presId="urn:microsoft.com/office/officeart/2005/8/layout/hList1"/>
    <dgm:cxn modelId="{6F9BE9DD-F0C4-46FE-967F-DA6459CB61B9}" srcId="{E51451E7-F6A0-44D1-A7B3-50F28B7746EA}" destId="{4F6B8EB7-73DF-4D85-BAA3-F8845247717E}" srcOrd="2" destOrd="0" parTransId="{AD0BC78A-8D6C-49B2-9E81-802E4CCFD7BF}" sibTransId="{4DB70316-C85A-439F-A3A7-B0590781CF76}"/>
    <dgm:cxn modelId="{2F8317E0-74AC-4A31-85D7-5FC801397E36}" type="presOf" srcId="{B47444F1-739A-49E9-9829-0E8BBD51B504}" destId="{FEF01564-CA93-4370-A443-4A60C0571269}" srcOrd="0" destOrd="2" presId="urn:microsoft.com/office/officeart/2005/8/layout/hList1"/>
    <dgm:cxn modelId="{5227AFE3-BA99-4F9B-A4CF-A9AECCAD7855}" srcId="{ECB95D77-BA40-43A6-A6E5-DE447395732B}" destId="{99F47639-5FEB-4F8D-A597-BBC7962BFBD0}" srcOrd="4" destOrd="0" parTransId="{6105CDB6-DF81-4FCB-9669-EA7622C48727}" sibTransId="{0FC98BA2-470A-492A-BAF0-A87E0EF7D01C}"/>
    <dgm:cxn modelId="{E551C575-38D9-46E4-BBEC-E437C1DAE557}" type="presParOf" srcId="{A6BA88E1-0734-4324-8B86-6B3085EEF803}" destId="{87DD6A2B-01F2-40E9-84CB-D11904B3C98E}" srcOrd="0" destOrd="0" presId="urn:microsoft.com/office/officeart/2005/8/layout/hList1"/>
    <dgm:cxn modelId="{33238EA4-F919-42A9-840E-4202B59449BC}" type="presParOf" srcId="{87DD6A2B-01F2-40E9-84CB-D11904B3C98E}" destId="{F2CE3728-A2C8-458C-ADA7-6DDAA9EF54DB}" srcOrd="0" destOrd="0" presId="urn:microsoft.com/office/officeart/2005/8/layout/hList1"/>
    <dgm:cxn modelId="{915D0A10-1B30-4A92-BF9D-E8D46C4DEA83}" type="presParOf" srcId="{87DD6A2B-01F2-40E9-84CB-D11904B3C98E}" destId="{23849F8F-4AE4-494F-AC3B-A9C6131C97A8}" srcOrd="1" destOrd="0" presId="urn:microsoft.com/office/officeart/2005/8/layout/hList1"/>
    <dgm:cxn modelId="{A64EEB6A-C9FD-4AED-9280-4EE2BD16FA9F}" type="presParOf" srcId="{A6BA88E1-0734-4324-8B86-6B3085EEF803}" destId="{9F6AFE30-AE70-447F-A78C-2EA4CD10B54B}" srcOrd="1" destOrd="0" presId="urn:microsoft.com/office/officeart/2005/8/layout/hList1"/>
    <dgm:cxn modelId="{9D655F7F-2DE8-4249-8C30-936C02A7D6A6}" type="presParOf" srcId="{A6BA88E1-0734-4324-8B86-6B3085EEF803}" destId="{68EF2821-5F31-47FF-A9DE-709498323B34}" srcOrd="2" destOrd="0" presId="urn:microsoft.com/office/officeart/2005/8/layout/hList1"/>
    <dgm:cxn modelId="{53CD8F39-8E61-4608-9E4C-F7E9E5BE3412}" type="presParOf" srcId="{68EF2821-5F31-47FF-A9DE-709498323B34}" destId="{89D6A405-C44B-4318-B1CC-9C416F6E7364}" srcOrd="0" destOrd="0" presId="urn:microsoft.com/office/officeart/2005/8/layout/hList1"/>
    <dgm:cxn modelId="{091B5CD8-094D-47B4-94BE-3DD5827EE17A}" type="presParOf" srcId="{68EF2821-5F31-47FF-A9DE-709498323B34}" destId="{FEF01564-CA93-4370-A443-4A60C0571269}" srcOrd="1" destOrd="0" presId="urn:microsoft.com/office/officeart/2005/8/layout/hList1"/>
    <dgm:cxn modelId="{558770A7-61C7-4F16-BD8B-2DC9C18B7F3A}" type="presParOf" srcId="{A6BA88E1-0734-4324-8B86-6B3085EEF803}" destId="{6C139356-D252-462C-A288-560D22DBDA4B}" srcOrd="3" destOrd="0" presId="urn:microsoft.com/office/officeart/2005/8/layout/hList1"/>
    <dgm:cxn modelId="{A57F77FB-DD17-4DBA-AF58-585A63AE91F8}" type="presParOf" srcId="{A6BA88E1-0734-4324-8B86-6B3085EEF803}" destId="{1E0FFB62-EF81-4B6D-B82F-E72A6E210A10}" srcOrd="4" destOrd="0" presId="urn:microsoft.com/office/officeart/2005/8/layout/hList1"/>
    <dgm:cxn modelId="{8A2DB6D5-0052-4670-B595-13C2D85A8025}" type="presParOf" srcId="{1E0FFB62-EF81-4B6D-B82F-E72A6E210A10}" destId="{65978192-65E6-48DF-8491-1093BBE2009D}" srcOrd="0" destOrd="0" presId="urn:microsoft.com/office/officeart/2005/8/layout/hList1"/>
    <dgm:cxn modelId="{5B45DA04-1B9A-4884-A45F-DC86C133ABF9}" type="presParOf" srcId="{1E0FFB62-EF81-4B6D-B82F-E72A6E210A10}" destId="{0E599CD2-EA64-46AA-B872-50DDEFFD2BD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E3728-A2C8-458C-ADA7-6DDAA9EF54DB}">
      <dsp:nvSpPr>
        <dsp:cNvPr id="0" name=""/>
        <dsp:cNvSpPr/>
      </dsp:nvSpPr>
      <dsp:spPr>
        <a:xfrm>
          <a:off x="3432" y="171752"/>
          <a:ext cx="3346591"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Random Forest</a:t>
          </a:r>
        </a:p>
      </dsp:txBody>
      <dsp:txXfrm>
        <a:off x="3432" y="171752"/>
        <a:ext cx="3346591" cy="633600"/>
      </dsp:txXfrm>
    </dsp:sp>
    <dsp:sp modelId="{23849F8F-4AE4-494F-AC3B-A9C6131C97A8}">
      <dsp:nvSpPr>
        <dsp:cNvPr id="0" name=""/>
        <dsp:cNvSpPr/>
      </dsp:nvSpPr>
      <dsp:spPr>
        <a:xfrm>
          <a:off x="3432" y="805352"/>
          <a:ext cx="3346591" cy="4106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ctr" defTabSz="977900">
            <a:lnSpc>
              <a:spcPct val="90000"/>
            </a:lnSpc>
            <a:spcBef>
              <a:spcPct val="0"/>
            </a:spcBef>
            <a:spcAft>
              <a:spcPct val="15000"/>
            </a:spcAft>
            <a:buClr>
              <a:schemeClr val="tx2">
                <a:lumMod val="10000"/>
                <a:lumOff val="90000"/>
              </a:schemeClr>
            </a:buClr>
            <a:buSzPct val="80000"/>
            <a:buFontTx/>
            <a:buNone/>
          </a:pPr>
          <a:r>
            <a:rPr lang="en-US" sz="2200" i="1" kern="1200" dirty="0">
              <a:solidFill>
                <a:schemeClr val="accent1">
                  <a:lumMod val="50000"/>
                </a:schemeClr>
              </a:solidFill>
            </a:rPr>
            <a:t>Reduces the risk of overfitting, averaging many uncorrelated trees  lowers overall variance and prediction error</a:t>
          </a: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r>
            <a:rPr lang="en-US" sz="2200" i="1" kern="1200" dirty="0">
              <a:solidFill>
                <a:schemeClr val="accent1">
                  <a:lumMod val="50000"/>
                </a:schemeClr>
              </a:solidFill>
            </a:rPr>
            <a:t>Robust against outliers</a:t>
          </a: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Robust against noise </a:t>
          </a: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Works efficiently with large data sets</a:t>
          </a:r>
        </a:p>
      </dsp:txBody>
      <dsp:txXfrm>
        <a:off x="3432" y="805352"/>
        <a:ext cx="3346591" cy="4106520"/>
      </dsp:txXfrm>
    </dsp:sp>
    <dsp:sp modelId="{89D6A405-C44B-4318-B1CC-9C416F6E7364}">
      <dsp:nvSpPr>
        <dsp:cNvPr id="0" name=""/>
        <dsp:cNvSpPr/>
      </dsp:nvSpPr>
      <dsp:spPr>
        <a:xfrm>
          <a:off x="3818547" y="171752"/>
          <a:ext cx="3346591"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Gradient Boost</a:t>
          </a:r>
        </a:p>
      </dsp:txBody>
      <dsp:txXfrm>
        <a:off x="3818547" y="171752"/>
        <a:ext cx="3346591" cy="633600"/>
      </dsp:txXfrm>
    </dsp:sp>
    <dsp:sp modelId="{FEF01564-CA93-4370-A443-4A60C0571269}">
      <dsp:nvSpPr>
        <dsp:cNvPr id="0" name=""/>
        <dsp:cNvSpPr/>
      </dsp:nvSpPr>
      <dsp:spPr>
        <a:xfrm>
          <a:off x="3818547" y="805352"/>
          <a:ext cx="3346591" cy="4106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ctr" defTabSz="977900">
            <a:lnSpc>
              <a:spcPct val="90000"/>
            </a:lnSpc>
            <a:spcBef>
              <a:spcPct val="0"/>
            </a:spcBef>
            <a:spcAft>
              <a:spcPct val="15000"/>
            </a:spcAft>
            <a:buClr>
              <a:schemeClr val="tx2">
                <a:lumMod val="10000"/>
                <a:lumOff val="90000"/>
              </a:schemeClr>
            </a:buClr>
            <a:buSzPct val="80000"/>
            <a:buFontTx/>
            <a:buNone/>
          </a:pPr>
          <a:r>
            <a:rPr lang="en-US" sz="2200" i="1" kern="1200" dirty="0">
              <a:solidFill>
                <a:schemeClr val="accent1">
                  <a:lumMod val="50000"/>
                </a:schemeClr>
              </a:solidFill>
            </a:rPr>
            <a:t>Works by random sampling the data set with replacement, sampling more heavily the observations with worst prediction</a:t>
          </a: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Ability to make accurate predictions with precision and substantial recall “is almost unparalleled”</a:t>
          </a:r>
        </a:p>
      </dsp:txBody>
      <dsp:txXfrm>
        <a:off x="3818547" y="805352"/>
        <a:ext cx="3346591" cy="4106520"/>
      </dsp:txXfrm>
    </dsp:sp>
    <dsp:sp modelId="{65978192-65E6-48DF-8491-1093BBE2009D}">
      <dsp:nvSpPr>
        <dsp:cNvPr id="0" name=""/>
        <dsp:cNvSpPr/>
      </dsp:nvSpPr>
      <dsp:spPr>
        <a:xfrm>
          <a:off x="7633661" y="171752"/>
          <a:ext cx="3346591"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Logistic Regression</a:t>
          </a:r>
        </a:p>
      </dsp:txBody>
      <dsp:txXfrm>
        <a:off x="7633661" y="171752"/>
        <a:ext cx="3346591" cy="633600"/>
      </dsp:txXfrm>
    </dsp:sp>
    <dsp:sp modelId="{0E599CD2-EA64-46AA-B872-50DDEFFD2BD1}">
      <dsp:nvSpPr>
        <dsp:cNvPr id="0" name=""/>
        <dsp:cNvSpPr/>
      </dsp:nvSpPr>
      <dsp:spPr>
        <a:xfrm>
          <a:off x="7633661" y="805352"/>
          <a:ext cx="3346591" cy="4106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ctr" defTabSz="977900">
            <a:lnSpc>
              <a:spcPct val="90000"/>
            </a:lnSpc>
            <a:spcBef>
              <a:spcPct val="0"/>
            </a:spcBef>
            <a:spcAft>
              <a:spcPct val="15000"/>
            </a:spcAft>
            <a:buClr>
              <a:schemeClr val="tx2">
                <a:lumMod val="10000"/>
                <a:lumOff val="90000"/>
              </a:schemeClr>
            </a:buClr>
            <a:buSzPct val="80000"/>
            <a:buFontTx/>
            <a:buNone/>
          </a:pPr>
          <a:r>
            <a:rPr lang="en-US" sz="2200" i="1" kern="1200" dirty="0">
              <a:solidFill>
                <a:schemeClr val="accent1">
                  <a:lumMod val="50000"/>
                </a:schemeClr>
              </a:solidFill>
            </a:rPr>
            <a:t>Provides a probability that can be used  to classify data by giving a probability cutoff value</a:t>
          </a: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Robust against overfitting</a:t>
          </a:r>
        </a:p>
        <a:p>
          <a:pPr marL="228600" lvl="1" indent="-228600" algn="ctr" defTabSz="977900">
            <a:lnSpc>
              <a:spcPct val="90000"/>
            </a:lnSpc>
            <a:spcBef>
              <a:spcPct val="0"/>
            </a:spcBef>
            <a:spcAft>
              <a:spcPct val="15000"/>
            </a:spcAft>
            <a:buFontTx/>
            <a:buNone/>
          </a:pPr>
          <a:endParaRPr lang="en-US" sz="2200" i="1" kern="1200" dirty="0">
            <a:solidFill>
              <a:schemeClr val="accent1">
                <a:lumMod val="50000"/>
              </a:schemeClr>
            </a:solidFill>
          </a:endParaRP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Works efficiently with large data sets</a:t>
          </a:r>
        </a:p>
      </dsp:txBody>
      <dsp:txXfrm>
        <a:off x="7633661" y="805352"/>
        <a:ext cx="3346591" cy="41065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96D65-C9BA-4673-A223-F14135F002E6}" type="datetimeFigureOut">
              <a:rPr lang="en-US" smtClean="0"/>
              <a:t>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C9AAA-7FE6-46A7-B30C-AF9446E49084}" type="slidenum">
              <a:rPr lang="en-US" smtClean="0"/>
              <a:t>‹#›</a:t>
            </a:fld>
            <a:endParaRPr lang="en-US"/>
          </a:p>
        </p:txBody>
      </p:sp>
    </p:spTree>
    <p:extLst>
      <p:ext uri="{BB962C8B-B14F-4D97-AF65-F5344CB8AC3E}">
        <p14:creationId xmlns:p14="http://schemas.microsoft.com/office/powerpoint/2010/main" val="372692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rporatefinanceinstitute.com/resources/knowledge/finance/marketable-securities/" TargetMode="External"/><Relationship Id="rId7" Type="http://schemas.openxmlformats.org/officeDocument/2006/relationships/hyperlink" Target="https://corporatefinanceinstitute.com/resources/knowledge/finance/analysis-of-financial-statement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corporatefinanceinstitute.com/resources/knowledge/public-securities/" TargetMode="External"/><Relationship Id="rId5" Type="http://schemas.openxmlformats.org/officeDocument/2006/relationships/hyperlink" Target="https://corporatefinanceinstitute.com/resources/knowledge/finance/what-is-a-stock/" TargetMode="External"/><Relationship Id="rId4" Type="http://schemas.openxmlformats.org/officeDocument/2006/relationships/hyperlink" Target="https://corporatefinanceinstitute.com/resources/knowledge/valuation/valuation-method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Speakers: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Orkan</a:t>
            </a:r>
            <a:r>
              <a:rPr lang="en-US" dirty="0"/>
              <a:t>- introduction</a:t>
            </a:r>
          </a:p>
          <a:p>
            <a:r>
              <a:rPr lang="en-US" dirty="0"/>
              <a:t>Josh-models chosen and overview of models</a:t>
            </a:r>
          </a:p>
          <a:p>
            <a:r>
              <a:rPr lang="en-US" dirty="0"/>
              <a:t>Conor- data analysis, process and cleaning</a:t>
            </a:r>
          </a:p>
          <a:p>
            <a:r>
              <a:rPr lang="en-US" dirty="0"/>
              <a:t>Conor- feature analysis and results</a:t>
            </a:r>
          </a:p>
          <a:p>
            <a:r>
              <a:rPr lang="en-US" dirty="0"/>
              <a:t>Denise- conclusion</a:t>
            </a:r>
          </a:p>
        </p:txBody>
      </p:sp>
      <p:sp>
        <p:nvSpPr>
          <p:cNvPr id="4" name="Slide Number Placeholder 3"/>
          <p:cNvSpPr>
            <a:spLocks noGrp="1"/>
          </p:cNvSpPr>
          <p:nvPr>
            <p:ph type="sldNum" sz="quarter" idx="5"/>
          </p:nvPr>
        </p:nvSpPr>
        <p:spPr/>
        <p:txBody>
          <a:bodyPr/>
          <a:lstStyle/>
          <a:p>
            <a:fld id="{391C9AAA-7FE6-46A7-B30C-AF9446E49084}" type="slidenum">
              <a:rPr lang="en-US" smtClean="0"/>
              <a:t>1</a:t>
            </a:fld>
            <a:endParaRPr lang="en-US"/>
          </a:p>
        </p:txBody>
      </p:sp>
    </p:spTree>
    <p:extLst>
      <p:ext uri="{BB962C8B-B14F-4D97-AF65-F5344CB8AC3E}">
        <p14:creationId xmlns:p14="http://schemas.microsoft.com/office/powerpoint/2010/main" val="404306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Analysis in stock price analysis</a:t>
            </a:r>
          </a:p>
          <a:p>
            <a:r>
              <a:rPr lang="en-US" dirty="0"/>
              <a:t>Can machine learning models use the financial reporting data sues in fundamental analysis to determine if a company’s stock price would go up or down?</a:t>
            </a:r>
          </a:p>
          <a:p>
            <a:r>
              <a:rPr lang="en-US" dirty="0"/>
              <a:t>Of those financial reports, which financial ratios have more of an effect on the stock than others.</a:t>
            </a:r>
          </a:p>
          <a:p>
            <a:endParaRPr lang="en-US" dirty="0"/>
          </a:p>
          <a:p>
            <a:r>
              <a:rPr lang="en-US" b="0" i="0" dirty="0">
                <a:solidFill>
                  <a:srgbClr val="57595D"/>
                </a:solidFill>
                <a:effectLst/>
                <a:latin typeface="Open Sans" panose="020B0606030504020204" pitchFamily="34" charset="0"/>
              </a:rPr>
              <a:t>The ultimate goal of </a:t>
            </a:r>
            <a:r>
              <a:rPr lang="en-US" b="1" i="0" dirty="0">
                <a:solidFill>
                  <a:srgbClr val="57595D"/>
                </a:solidFill>
                <a:effectLst/>
                <a:latin typeface="Open Sans" panose="020B0606030504020204" pitchFamily="34" charset="0"/>
              </a:rPr>
              <a:t>fundamental analysis </a:t>
            </a:r>
            <a:r>
              <a:rPr lang="en-US" b="0" i="0" dirty="0">
                <a:solidFill>
                  <a:srgbClr val="57595D"/>
                </a:solidFill>
                <a:effectLst/>
                <a:latin typeface="Open Sans" panose="020B0606030504020204" pitchFamily="34" charset="0"/>
              </a:rPr>
              <a:t>is to quantify the intrinsic value of a </a:t>
            </a:r>
            <a:r>
              <a:rPr lang="en-US" b="0" i="0" u="none" strike="noStrike" dirty="0">
                <a:solidFill>
                  <a:srgbClr val="FA621C"/>
                </a:solidFill>
                <a:effectLst/>
                <a:latin typeface="Open Sans" panose="020B0606030504020204" pitchFamily="34" charset="0"/>
                <a:hlinkClick r:id="rId3"/>
              </a:rPr>
              <a:t>security.</a:t>
            </a:r>
            <a:r>
              <a:rPr lang="en-US" b="0" i="0" dirty="0">
                <a:solidFill>
                  <a:srgbClr val="57595D"/>
                </a:solidFill>
                <a:effectLst/>
                <a:latin typeface="Open Sans" panose="020B0606030504020204" pitchFamily="34" charset="0"/>
              </a:rPr>
              <a:t> The security’s intrinsic value can then be compared to its current market price to help with investment decisions.</a:t>
            </a:r>
            <a:endParaRPr lang="en-US" dirty="0"/>
          </a:p>
          <a:p>
            <a:endParaRPr lang="en-US" dirty="0"/>
          </a:p>
          <a:p>
            <a:pPr algn="l"/>
            <a:r>
              <a:rPr lang="en-US" b="1" i="0" dirty="0">
                <a:solidFill>
                  <a:srgbClr val="57595D"/>
                </a:solidFill>
                <a:effectLst/>
                <a:latin typeface="Open Sans" panose="020B0604020202020204" pitchFamily="34" charset="0"/>
              </a:rPr>
              <a:t>Bottom-up approach</a:t>
            </a:r>
            <a:r>
              <a:rPr lang="en-US" b="0" i="0" dirty="0">
                <a:solidFill>
                  <a:srgbClr val="57595D"/>
                </a:solidFill>
                <a:effectLst/>
                <a:latin typeface="Open Sans" panose="020B0604020202020204" pitchFamily="34" charset="0"/>
              </a:rPr>
              <a:t>. Instead of starting the analysis from the larger scale, the bottom-up approach immediately dives into the analysis of individual stocks. The rationale of investors who follow the bottom-up approach is that individual stocks may perform much better than the overall industry.</a:t>
            </a:r>
          </a:p>
          <a:p>
            <a:pPr algn="l"/>
            <a:r>
              <a:rPr lang="en-US" b="0" i="0" dirty="0">
                <a:solidFill>
                  <a:srgbClr val="57595D"/>
                </a:solidFill>
                <a:effectLst/>
                <a:latin typeface="Open Sans" panose="020B0604020202020204" pitchFamily="34" charset="0"/>
              </a:rPr>
              <a:t>The bottom-up approach is primarily concentrated on various microeconomic factors such as a company’s earnings and financial metrics. Analysts who use such an approach develop a thorough assessment of each company to gain a better understanding of its operations. https://corporatefinanceinstitute.com/resources/knowledge/trading-investing/fundamental-analysis/</a:t>
            </a:r>
          </a:p>
          <a:p>
            <a:pPr algn="l"/>
            <a:endParaRPr lang="en-US" b="0" i="0" dirty="0">
              <a:solidFill>
                <a:srgbClr val="57595D"/>
              </a:solidFill>
              <a:effectLst/>
              <a:latin typeface="Open Sans" panose="020B0604020202020204" pitchFamily="34" charset="0"/>
            </a:endParaRPr>
          </a:p>
          <a:p>
            <a:pPr algn="l"/>
            <a:endParaRPr lang="en-US" b="0" i="0" dirty="0">
              <a:solidFill>
                <a:srgbClr val="57595D"/>
              </a:solidFill>
              <a:effectLst/>
              <a:latin typeface="Open Sans" panose="020B0604020202020204" pitchFamily="34" charset="0"/>
            </a:endParaRPr>
          </a:p>
          <a:p>
            <a:pPr algn="l"/>
            <a:r>
              <a:rPr lang="en-US" b="1" i="0" dirty="0">
                <a:solidFill>
                  <a:srgbClr val="57595D"/>
                </a:solidFill>
                <a:effectLst/>
                <a:latin typeface="Open Sans" panose="020B0606030504020204" pitchFamily="34" charset="0"/>
              </a:rPr>
              <a:t>Technical analysis </a:t>
            </a:r>
            <a:r>
              <a:rPr lang="en-US" b="0" i="0" dirty="0">
                <a:solidFill>
                  <a:srgbClr val="57595D"/>
                </a:solidFill>
                <a:effectLst/>
                <a:latin typeface="Open Sans" panose="020B0606030504020204" pitchFamily="34" charset="0"/>
              </a:rPr>
              <a:t>is a tool, or </a:t>
            </a:r>
            <a:r>
              <a:rPr lang="en-US" b="0" i="0" u="none" strike="noStrike" dirty="0">
                <a:solidFill>
                  <a:srgbClr val="FA621C"/>
                </a:solidFill>
                <a:effectLst/>
                <a:latin typeface="Open Sans" panose="020B0606030504020204" pitchFamily="34" charset="0"/>
                <a:hlinkClick r:id="rId4"/>
              </a:rPr>
              <a:t>method</a:t>
            </a:r>
            <a:r>
              <a:rPr lang="en-US" b="0" i="0" dirty="0">
                <a:solidFill>
                  <a:srgbClr val="57595D"/>
                </a:solidFill>
                <a:effectLst/>
                <a:latin typeface="Open Sans" panose="020B0606030504020204" pitchFamily="34" charset="0"/>
              </a:rPr>
              <a:t>, used to predict the probable future price movement of a security – such as a </a:t>
            </a:r>
            <a:r>
              <a:rPr lang="en-US" b="0" i="0" u="none" strike="noStrike" dirty="0">
                <a:solidFill>
                  <a:srgbClr val="FA621C"/>
                </a:solidFill>
                <a:effectLst/>
                <a:latin typeface="Open Sans" panose="020B0606030504020204" pitchFamily="34" charset="0"/>
                <a:hlinkClick r:id="rId5"/>
              </a:rPr>
              <a:t>stock</a:t>
            </a:r>
            <a:r>
              <a:rPr lang="en-US" b="0" i="0" dirty="0">
                <a:solidFill>
                  <a:srgbClr val="57595D"/>
                </a:solidFill>
                <a:effectLst/>
                <a:latin typeface="Open Sans" panose="020B0606030504020204" pitchFamily="34" charset="0"/>
              </a:rPr>
              <a:t> or currency pair – based on market data.</a:t>
            </a:r>
          </a:p>
          <a:p>
            <a:pPr algn="l"/>
            <a:r>
              <a:rPr lang="en-US" b="0" i="0" dirty="0">
                <a:solidFill>
                  <a:srgbClr val="57595D"/>
                </a:solidFill>
                <a:effectLst/>
                <a:latin typeface="Open Sans" panose="020B0606030504020204" pitchFamily="34" charset="0"/>
              </a:rPr>
              <a:t>The theory behind the validity of technical analysis is the notion that the collective actions – buying and selling – of all the participants in the market accurately reflect all relevant information pertaining to a traded security, and therefore, continually assign a fair market value to the </a:t>
            </a:r>
            <a:r>
              <a:rPr lang="en-US" b="0" i="0" u="none" strike="noStrike" dirty="0">
                <a:solidFill>
                  <a:srgbClr val="FA621C"/>
                </a:solidFill>
                <a:effectLst/>
                <a:latin typeface="Open Sans" panose="020B0606030504020204" pitchFamily="34" charset="0"/>
                <a:hlinkClick r:id="rId6"/>
              </a:rPr>
              <a:t>security</a:t>
            </a:r>
            <a:r>
              <a:rPr lang="en-US" b="0" i="0" dirty="0">
                <a:solidFill>
                  <a:srgbClr val="57595D"/>
                </a:solidFill>
                <a:effectLst/>
                <a:latin typeface="Open Sans" panose="020B0606030504020204" pitchFamily="34" charset="0"/>
              </a:rPr>
              <a:t>.</a:t>
            </a:r>
          </a:p>
          <a:p>
            <a:pPr algn="l"/>
            <a:r>
              <a:rPr lang="en-US" b="0" i="0" dirty="0">
                <a:solidFill>
                  <a:srgbClr val="57595D"/>
                </a:solidFill>
                <a:effectLst/>
                <a:latin typeface="Open Sans" panose="020B0606030504020204" pitchFamily="34" charset="0"/>
              </a:rPr>
              <a:t>Technical traders believe that current or past price action in the market is the most reliable indicator of future price action. Technical analysis is not only used by technical traders. Many fundamental traders use </a:t>
            </a:r>
            <a:r>
              <a:rPr lang="en-US" b="0" i="0" u="none" strike="noStrike" dirty="0">
                <a:solidFill>
                  <a:srgbClr val="FA621C"/>
                </a:solidFill>
                <a:effectLst/>
                <a:latin typeface="Open Sans" panose="020B0606030504020204" pitchFamily="34" charset="0"/>
                <a:hlinkClick r:id="rId7"/>
              </a:rPr>
              <a:t>fundamental analysis</a:t>
            </a:r>
            <a:r>
              <a:rPr lang="en-US" b="0" i="0" dirty="0">
                <a:solidFill>
                  <a:srgbClr val="57595D"/>
                </a:solidFill>
                <a:effectLst/>
                <a:latin typeface="Open Sans" panose="020B0606030504020204" pitchFamily="34" charset="0"/>
              </a:rPr>
              <a:t> to determine whether to buy into a market, but having made that decision, then use technical analysis to pinpoint good, low-risk buy entry price levels. https://corporatefinanceinstitute.com/resources/knowledge/trading-investing/technical-analysis/</a:t>
            </a:r>
          </a:p>
          <a:p>
            <a:pPr algn="l"/>
            <a:endParaRPr lang="en-US" b="0" i="0" dirty="0">
              <a:solidFill>
                <a:srgbClr val="57595D"/>
              </a:solidFill>
              <a:effectLst/>
              <a:latin typeface="Open Sans" panose="020B0606030504020204" pitchFamily="34" charset="0"/>
            </a:endParaRPr>
          </a:p>
          <a:p>
            <a:pPr algn="l"/>
            <a:endParaRPr lang="en-US" b="0" i="0" dirty="0">
              <a:solidFill>
                <a:srgbClr val="57595D"/>
              </a:solidFill>
              <a:effectLst/>
              <a:latin typeface="Open Sans" panose="020B0604020202020204" pitchFamily="34" charset="0"/>
            </a:endParaRPr>
          </a:p>
          <a:p>
            <a:pPr algn="l"/>
            <a:endParaRPr lang="en-US" b="0" i="0" dirty="0">
              <a:solidFill>
                <a:srgbClr val="57595D"/>
              </a:solidFill>
              <a:effectLst/>
              <a:latin typeface="Open Sans"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2</a:t>
            </a:fld>
            <a:endParaRPr lang="en-US"/>
          </a:p>
        </p:txBody>
      </p:sp>
    </p:spTree>
    <p:extLst>
      <p:ext uri="{BB962C8B-B14F-4D97-AF65-F5344CB8AC3E}">
        <p14:creationId xmlns:p14="http://schemas.microsoft.com/office/powerpoint/2010/main" val="129059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3</a:t>
            </a:fld>
            <a:endParaRPr lang="en-US"/>
          </a:p>
        </p:txBody>
      </p:sp>
    </p:spTree>
    <p:extLst>
      <p:ext uri="{BB962C8B-B14F-4D97-AF65-F5344CB8AC3E}">
        <p14:creationId xmlns:p14="http://schemas.microsoft.com/office/powerpoint/2010/main" val="2778960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a:t>
            </a:r>
          </a:p>
          <a:p>
            <a:r>
              <a:rPr lang="en-US" dirty="0"/>
              <a:t>Random Forests</a:t>
            </a:r>
          </a:p>
          <a:p>
            <a:r>
              <a:rPr lang="en-US" dirty="0"/>
              <a:t>Gradient Boost</a:t>
            </a:r>
          </a:p>
          <a:p>
            <a:endParaRPr lang="en-US" dirty="0"/>
          </a:p>
          <a:p>
            <a:r>
              <a:rPr lang="en-US" dirty="0"/>
              <a:t>Classifier models- did price go up or down</a:t>
            </a:r>
          </a:p>
          <a:p>
            <a:r>
              <a:rPr lang="en-US" dirty="0"/>
              <a:t>-easier to classify price movement than predicting stock price</a:t>
            </a:r>
          </a:p>
          <a:p>
            <a:r>
              <a:rPr lang="en-US" dirty="0"/>
              <a:t>Feature analysis</a:t>
            </a:r>
          </a:p>
          <a:p>
            <a:r>
              <a:rPr lang="en-US" dirty="0"/>
              <a:t>-which feature was more important in the price going up or down</a:t>
            </a:r>
          </a:p>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5</a:t>
            </a:fld>
            <a:endParaRPr lang="en-US"/>
          </a:p>
        </p:txBody>
      </p:sp>
    </p:spTree>
    <p:extLst>
      <p:ext uri="{BB962C8B-B14F-4D97-AF65-F5344CB8AC3E}">
        <p14:creationId xmlns:p14="http://schemas.microsoft.com/office/powerpoint/2010/main" val="61939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6</a:t>
            </a:fld>
            <a:endParaRPr lang="en-US"/>
          </a:p>
        </p:txBody>
      </p:sp>
    </p:spTree>
    <p:extLst>
      <p:ext uri="{BB962C8B-B14F-4D97-AF65-F5344CB8AC3E}">
        <p14:creationId xmlns:p14="http://schemas.microsoft.com/office/powerpoint/2010/main" val="2028137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 </a:t>
            </a:r>
            <a:r>
              <a:rPr lang="en-US" dirty="0" err="1"/>
              <a:t>SimFin</a:t>
            </a:r>
            <a:r>
              <a:rPr lang="en-US" dirty="0"/>
              <a:t> https://simfin.com/</a:t>
            </a:r>
          </a:p>
          <a:p>
            <a:r>
              <a:rPr lang="en-US" dirty="0"/>
              <a:t>Used API pull from paid subscription to all financial ratios and stock price data. Financial ratio data was organized by quarters going back as far as Q1 2007. Stock price data was organized by daily stock price going back as far a Jan 1, 2007.</a:t>
            </a:r>
          </a:p>
          <a:p>
            <a:endParaRPr lang="en-US" dirty="0"/>
          </a:p>
          <a:p>
            <a:r>
              <a:rPr lang="en-US" dirty="0"/>
              <a:t>Challenges with the data: </a:t>
            </a:r>
          </a:p>
          <a:p>
            <a:r>
              <a:rPr lang="en-US" dirty="0"/>
              <a:t>Multi-index. Data was grouped by by ticker and date</a:t>
            </a:r>
          </a:p>
          <a:p>
            <a:r>
              <a:rPr lang="en-US" dirty="0"/>
              <a:t>Date mismatch. Ratio dates were quarterly, stock prices were daily</a:t>
            </a:r>
          </a:p>
          <a:p>
            <a:endParaRPr lang="en-US" dirty="0"/>
          </a:p>
          <a:p>
            <a:r>
              <a:rPr lang="en-US" dirty="0"/>
              <a:t>Approaches</a:t>
            </a:r>
          </a:p>
          <a:p>
            <a:r>
              <a:rPr lang="en-US" dirty="0"/>
              <a:t>Combiner</a:t>
            </a:r>
          </a:p>
          <a:p>
            <a:r>
              <a:rPr lang="en-US" dirty="0"/>
              <a:t>Pulling select stocks from each dataset (ratios and prices) then combining ratio and price data for each “portfolio”</a:t>
            </a:r>
          </a:p>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7</a:t>
            </a:fld>
            <a:endParaRPr lang="en-US"/>
          </a:p>
        </p:txBody>
      </p:sp>
    </p:spTree>
    <p:extLst>
      <p:ext uri="{BB962C8B-B14F-4D97-AF65-F5344CB8AC3E}">
        <p14:creationId xmlns:p14="http://schemas.microsoft.com/office/powerpoint/2010/main" val="2206479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8</a:t>
            </a:fld>
            <a:endParaRPr lang="en-US"/>
          </a:p>
        </p:txBody>
      </p:sp>
    </p:spTree>
    <p:extLst>
      <p:ext uri="{BB962C8B-B14F-4D97-AF65-F5344CB8AC3E}">
        <p14:creationId xmlns:p14="http://schemas.microsoft.com/office/powerpoint/2010/main" val="359484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Ratios data pull resulted in 84085 rows × 30 columns. Dropped 5 rows with unrelated data (Currency and </a:t>
            </a:r>
            <a:r>
              <a:rPr lang="en-US" dirty="0" err="1"/>
              <a:t>SimFinId</a:t>
            </a:r>
            <a:r>
              <a:rPr lang="en-US" dirty="0"/>
              <a:t>)</a:t>
            </a:r>
          </a:p>
          <a:p>
            <a:r>
              <a:rPr lang="en-US" dirty="0"/>
              <a:t>Both Price and Ratio data pulls required a unique key to be established in order to rest the index from a multi-index of Ticker and Report Date </a:t>
            </a:r>
          </a:p>
          <a:p>
            <a:r>
              <a:rPr lang="en-US" dirty="0"/>
              <a:t>Price data pull results in 8,184,900 rows and 3 columns</a:t>
            </a:r>
          </a:p>
          <a:p>
            <a:r>
              <a:rPr lang="en-US" dirty="0"/>
              <a:t>Price data was reformatted from daily price to quarterly (to match published date for quarterly earning on ratio data)</a:t>
            </a:r>
          </a:p>
          <a:p>
            <a:r>
              <a:rPr lang="en-US" dirty="0"/>
              <a:t>Returns were calculated and then classified as 1 = price increase, 0 = price decrease</a:t>
            </a:r>
          </a:p>
          <a:p>
            <a:r>
              <a:rPr lang="en-US" dirty="0"/>
              <a:t>Final, merged dataset used for modeling was 77,400 rows and 30 columns</a:t>
            </a:r>
          </a:p>
        </p:txBody>
      </p:sp>
      <p:sp>
        <p:nvSpPr>
          <p:cNvPr id="4" name="Slide Number Placeholder 3"/>
          <p:cNvSpPr>
            <a:spLocks noGrp="1"/>
          </p:cNvSpPr>
          <p:nvPr>
            <p:ph type="sldNum" sz="quarter" idx="5"/>
          </p:nvPr>
        </p:nvSpPr>
        <p:spPr/>
        <p:txBody>
          <a:bodyPr/>
          <a:lstStyle/>
          <a:p>
            <a:fld id="{391C9AAA-7FE6-46A7-B30C-AF9446E49084}" type="slidenum">
              <a:rPr lang="en-US" smtClean="0"/>
              <a:t>11</a:t>
            </a:fld>
            <a:endParaRPr lang="en-US"/>
          </a:p>
        </p:txBody>
      </p:sp>
    </p:spTree>
    <p:extLst>
      <p:ext uri="{BB962C8B-B14F-4D97-AF65-F5344CB8AC3E}">
        <p14:creationId xmlns:p14="http://schemas.microsoft.com/office/powerpoint/2010/main" val="3834334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models had close performance scores</a:t>
            </a:r>
          </a:p>
          <a:p>
            <a:r>
              <a:rPr lang="en-US" dirty="0"/>
              <a:t>Gradient Boost slightly outperformed Linear Regression and Random Forest</a:t>
            </a:r>
          </a:p>
          <a:p>
            <a:r>
              <a:rPr lang="en-US" dirty="0"/>
              <a:t>RF higher precision and F1</a:t>
            </a:r>
          </a:p>
          <a:p>
            <a:r>
              <a:rPr lang="en-US" dirty="0"/>
              <a:t>GB higher recall for price increase</a:t>
            </a:r>
          </a:p>
        </p:txBody>
      </p:sp>
      <p:sp>
        <p:nvSpPr>
          <p:cNvPr id="4" name="Slide Number Placeholder 3"/>
          <p:cNvSpPr>
            <a:spLocks noGrp="1"/>
          </p:cNvSpPr>
          <p:nvPr>
            <p:ph type="sldNum" sz="quarter" idx="5"/>
          </p:nvPr>
        </p:nvSpPr>
        <p:spPr/>
        <p:txBody>
          <a:bodyPr/>
          <a:lstStyle/>
          <a:p>
            <a:fld id="{391C9AAA-7FE6-46A7-B30C-AF9446E49084}" type="slidenum">
              <a:rPr lang="en-US" smtClean="0"/>
              <a:t>23</a:t>
            </a:fld>
            <a:endParaRPr lang="en-US"/>
          </a:p>
        </p:txBody>
      </p:sp>
    </p:spTree>
    <p:extLst>
      <p:ext uri="{BB962C8B-B14F-4D97-AF65-F5344CB8AC3E}">
        <p14:creationId xmlns:p14="http://schemas.microsoft.com/office/powerpoint/2010/main" val="78205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396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5553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0974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3672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276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1136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7100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0864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8466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9087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1936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2/26/2022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122880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imfin.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9287E3-923E-465E-985E-107D813B4652}"/>
              </a:ext>
            </a:extLst>
          </p:cNvPr>
          <p:cNvSpPr>
            <a:spLocks noGrp="1"/>
          </p:cNvSpPr>
          <p:nvPr>
            <p:ph type="ctrTitle"/>
          </p:nvPr>
        </p:nvSpPr>
        <p:spPr>
          <a:xfrm>
            <a:off x="838200" y="1122363"/>
            <a:ext cx="6105525" cy="2387600"/>
          </a:xfrm>
        </p:spPr>
        <p:txBody>
          <a:bodyPr>
            <a:normAutofit/>
          </a:bodyPr>
          <a:lstStyle/>
          <a:p>
            <a:pPr algn="l"/>
            <a:r>
              <a:rPr lang="en-US" dirty="0">
                <a:solidFill>
                  <a:srgbClr val="FFFFFF"/>
                </a:solidFill>
              </a:rPr>
              <a:t>Project 2</a:t>
            </a:r>
          </a:p>
        </p:txBody>
      </p:sp>
      <p:sp>
        <p:nvSpPr>
          <p:cNvPr id="3" name="Subtitle 2">
            <a:extLst>
              <a:ext uri="{FF2B5EF4-FFF2-40B4-BE49-F238E27FC236}">
                <a16:creationId xmlns:a16="http://schemas.microsoft.com/office/drawing/2014/main" id="{45FBE905-683A-4E62-9048-4A3EA8BC18B9}"/>
              </a:ext>
            </a:extLst>
          </p:cNvPr>
          <p:cNvSpPr>
            <a:spLocks noGrp="1"/>
          </p:cNvSpPr>
          <p:nvPr>
            <p:ph type="subTitle" idx="1"/>
          </p:nvPr>
        </p:nvSpPr>
        <p:spPr>
          <a:xfrm>
            <a:off x="838200" y="3602038"/>
            <a:ext cx="6105525" cy="1655762"/>
          </a:xfrm>
        </p:spPr>
        <p:txBody>
          <a:bodyPr>
            <a:normAutofit/>
          </a:bodyPr>
          <a:lstStyle/>
          <a:p>
            <a:pPr algn="l"/>
            <a:r>
              <a:rPr lang="en-US" sz="2200" dirty="0">
                <a:solidFill>
                  <a:srgbClr val="FFFFFF"/>
                </a:solidFill>
              </a:rPr>
              <a:t>Team 3: Raja Abhishek, Denise Franta, </a:t>
            </a:r>
            <a:r>
              <a:rPr lang="en-US" sz="2200" dirty="0" err="1">
                <a:solidFill>
                  <a:srgbClr val="FFFFFF"/>
                </a:solidFill>
              </a:rPr>
              <a:t>Orkhan</a:t>
            </a:r>
            <a:r>
              <a:rPr lang="en-US" sz="2200" dirty="0">
                <a:solidFill>
                  <a:srgbClr val="FFFFFF"/>
                </a:solidFill>
              </a:rPr>
              <a:t> </a:t>
            </a:r>
            <a:r>
              <a:rPr lang="en-US" sz="2200" dirty="0" err="1">
                <a:solidFill>
                  <a:srgbClr val="FFFFFF"/>
                </a:solidFill>
              </a:rPr>
              <a:t>Garajayev</a:t>
            </a:r>
            <a:r>
              <a:rPr lang="en-US" sz="2200" dirty="0">
                <a:solidFill>
                  <a:srgbClr val="FFFFFF"/>
                </a:solidFill>
              </a:rPr>
              <a:t>, Conor Hunt , Joshua </a:t>
            </a:r>
            <a:r>
              <a:rPr lang="en-US" sz="2200" dirty="0" err="1">
                <a:solidFill>
                  <a:srgbClr val="FFFFFF"/>
                </a:solidFill>
              </a:rPr>
              <a:t>Neft</a:t>
            </a:r>
            <a:endParaRPr lang="en-US" sz="2200" dirty="0">
              <a:solidFill>
                <a:srgbClr val="FFFFFF"/>
              </a:solidFill>
            </a:endParaRP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38843843-AD3A-4446-B800-38D38E44AF75}"/>
              </a:ext>
            </a:extLst>
          </p:cNvPr>
          <p:cNvPicPr>
            <a:picLocks noChangeAspect="1"/>
          </p:cNvPicPr>
          <p:nvPr/>
        </p:nvPicPr>
        <p:blipFill rotWithShape="1">
          <a:blip r:embed="rId3">
            <a:alphaModFix amt="60000"/>
          </a:blip>
          <a:srcRect l="44487" r="23649"/>
          <a:stretch/>
        </p:blipFill>
        <p:spPr>
          <a:xfrm>
            <a:off x="7305675" y="-3319"/>
            <a:ext cx="4883278" cy="6858000"/>
          </a:xfrm>
          <a:prstGeom prst="rect">
            <a:avLst/>
          </a:prstGeom>
        </p:spPr>
      </p:pic>
    </p:spTree>
    <p:extLst>
      <p:ext uri="{BB962C8B-B14F-4D97-AF65-F5344CB8AC3E}">
        <p14:creationId xmlns:p14="http://schemas.microsoft.com/office/powerpoint/2010/main" val="182367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557BCF-801F-4173-A7C4-889D4EFF884C}"/>
              </a:ext>
            </a:extLst>
          </p:cNvPr>
          <p:cNvSpPr>
            <a:spLocks noGrp="1"/>
          </p:cNvSpPr>
          <p:nvPr>
            <p:ph type="title"/>
          </p:nvPr>
        </p:nvSpPr>
        <p:spPr>
          <a:xfrm>
            <a:off x="838200" y="714206"/>
            <a:ext cx="10515600" cy="1325563"/>
          </a:xfrm>
        </p:spPr>
        <p:txBody>
          <a:bodyPr/>
          <a:lstStyle/>
          <a:p>
            <a:r>
              <a:rPr lang="en-US" dirty="0"/>
              <a:t>Data Cleaning Process </a:t>
            </a:r>
          </a:p>
        </p:txBody>
      </p:sp>
      <p:grpSp>
        <p:nvGrpSpPr>
          <p:cNvPr id="5" name="Group 4">
            <a:extLst>
              <a:ext uri="{FF2B5EF4-FFF2-40B4-BE49-F238E27FC236}">
                <a16:creationId xmlns:a16="http://schemas.microsoft.com/office/drawing/2014/main" id="{8F589147-1708-4B7A-9AED-F68A262C6F71}"/>
              </a:ext>
            </a:extLst>
          </p:cNvPr>
          <p:cNvGrpSpPr/>
          <p:nvPr/>
        </p:nvGrpSpPr>
        <p:grpSpPr>
          <a:xfrm>
            <a:off x="506896" y="2498052"/>
            <a:ext cx="11194774" cy="2884092"/>
            <a:chOff x="520708" y="1986953"/>
            <a:chExt cx="11234071" cy="2884092"/>
          </a:xfrm>
        </p:grpSpPr>
        <p:sp>
          <p:nvSpPr>
            <p:cNvPr id="6" name="Freeform 4">
              <a:extLst>
                <a:ext uri="{FF2B5EF4-FFF2-40B4-BE49-F238E27FC236}">
                  <a16:creationId xmlns:a16="http://schemas.microsoft.com/office/drawing/2014/main" id="{1121BFA0-80F3-48C6-A41C-C09B8F0C2DF4}"/>
                </a:ext>
              </a:extLst>
            </p:cNvPr>
            <p:cNvSpPr/>
            <p:nvPr/>
          </p:nvSpPr>
          <p:spPr>
            <a:xfrm>
              <a:off x="520708" y="1986953"/>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Import ratios and price data separately  </a:t>
              </a:r>
            </a:p>
          </p:txBody>
        </p:sp>
        <p:sp>
          <p:nvSpPr>
            <p:cNvPr id="7" name="Freeform 5">
              <a:extLst>
                <a:ext uri="{FF2B5EF4-FFF2-40B4-BE49-F238E27FC236}">
                  <a16:creationId xmlns:a16="http://schemas.microsoft.com/office/drawing/2014/main" id="{B5DF5EE1-BCC7-4E3B-81B8-93FD70C3418F}"/>
                </a:ext>
              </a:extLst>
            </p:cNvPr>
            <p:cNvSpPr/>
            <p:nvPr/>
          </p:nvSpPr>
          <p:spPr>
            <a:xfrm>
              <a:off x="2054044" y="2365828"/>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8" name="Freeform 6">
              <a:extLst>
                <a:ext uri="{FF2B5EF4-FFF2-40B4-BE49-F238E27FC236}">
                  <a16:creationId xmlns:a16="http://schemas.microsoft.com/office/drawing/2014/main" id="{AB797AC8-E960-4171-81BA-D2E8259401BA}"/>
                </a:ext>
              </a:extLst>
            </p:cNvPr>
            <p:cNvSpPr/>
            <p:nvPr/>
          </p:nvSpPr>
          <p:spPr>
            <a:xfrm>
              <a:off x="2472227" y="1986953"/>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dirty="0"/>
                <a:t>Drop erroneous  columns </a:t>
              </a:r>
              <a:endParaRPr lang="en-US" sz="1600" kern="1200" dirty="0"/>
            </a:p>
          </p:txBody>
        </p:sp>
        <p:sp>
          <p:nvSpPr>
            <p:cNvPr id="9" name="Freeform 7">
              <a:extLst>
                <a:ext uri="{FF2B5EF4-FFF2-40B4-BE49-F238E27FC236}">
                  <a16:creationId xmlns:a16="http://schemas.microsoft.com/office/drawing/2014/main" id="{99AAD348-7370-46AE-B8BC-8C0965B70BBF}"/>
                </a:ext>
              </a:extLst>
            </p:cNvPr>
            <p:cNvSpPr/>
            <p:nvPr/>
          </p:nvSpPr>
          <p:spPr>
            <a:xfrm>
              <a:off x="4005563" y="2365828"/>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0" name="Freeform 8">
              <a:extLst>
                <a:ext uri="{FF2B5EF4-FFF2-40B4-BE49-F238E27FC236}">
                  <a16:creationId xmlns:a16="http://schemas.microsoft.com/office/drawing/2014/main" id="{414F3A91-107A-4ECE-B82B-8D700DEB9B74}"/>
                </a:ext>
              </a:extLst>
            </p:cNvPr>
            <p:cNvSpPr/>
            <p:nvPr/>
          </p:nvSpPr>
          <p:spPr>
            <a:xfrm>
              <a:off x="4423745" y="1986953"/>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Change price data to daily return (shifted down 1 row) </a:t>
              </a:r>
            </a:p>
          </p:txBody>
        </p:sp>
        <p:sp>
          <p:nvSpPr>
            <p:cNvPr id="11" name="Freeform 9">
              <a:extLst>
                <a:ext uri="{FF2B5EF4-FFF2-40B4-BE49-F238E27FC236}">
                  <a16:creationId xmlns:a16="http://schemas.microsoft.com/office/drawing/2014/main" id="{616F2D60-26C9-41E8-8DFF-366E94858A3D}"/>
                </a:ext>
              </a:extLst>
            </p:cNvPr>
            <p:cNvSpPr/>
            <p:nvPr/>
          </p:nvSpPr>
          <p:spPr>
            <a:xfrm>
              <a:off x="5957082" y="2365828"/>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2" name="Freeform 10">
              <a:extLst>
                <a:ext uri="{FF2B5EF4-FFF2-40B4-BE49-F238E27FC236}">
                  <a16:creationId xmlns:a16="http://schemas.microsoft.com/office/drawing/2014/main" id="{7E2C70D1-C854-4E1D-B001-4C354C77E7FB}"/>
                </a:ext>
              </a:extLst>
            </p:cNvPr>
            <p:cNvSpPr/>
            <p:nvPr/>
          </p:nvSpPr>
          <p:spPr>
            <a:xfrm>
              <a:off x="6375264" y="1986953"/>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dirty="0"/>
                <a:t>Create Unique Index </a:t>
              </a:r>
              <a:endParaRPr lang="en-US" sz="1600" kern="1200" dirty="0"/>
            </a:p>
          </p:txBody>
        </p:sp>
        <p:sp>
          <p:nvSpPr>
            <p:cNvPr id="13" name="Freeform 13">
              <a:extLst>
                <a:ext uri="{FF2B5EF4-FFF2-40B4-BE49-F238E27FC236}">
                  <a16:creationId xmlns:a16="http://schemas.microsoft.com/office/drawing/2014/main" id="{3F94449F-C201-41DC-BBB7-986E040650B4}"/>
                </a:ext>
              </a:extLst>
            </p:cNvPr>
            <p:cNvSpPr/>
            <p:nvPr/>
          </p:nvSpPr>
          <p:spPr>
            <a:xfrm>
              <a:off x="6375264" y="3767599"/>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Slice </a:t>
              </a:r>
              <a:r>
                <a:rPr lang="en-US" sz="1600" dirty="0"/>
                <a:t>by Ticker using function </a:t>
              </a:r>
              <a:endParaRPr lang="en-US" sz="1600" kern="1200" dirty="0"/>
            </a:p>
          </p:txBody>
        </p:sp>
        <p:sp>
          <p:nvSpPr>
            <p:cNvPr id="14" name="Freeform 14">
              <a:extLst>
                <a:ext uri="{FF2B5EF4-FFF2-40B4-BE49-F238E27FC236}">
                  <a16:creationId xmlns:a16="http://schemas.microsoft.com/office/drawing/2014/main" id="{8A7F44EA-D593-49AD-9E02-90633E8F2AB7}"/>
                </a:ext>
              </a:extLst>
            </p:cNvPr>
            <p:cNvSpPr/>
            <p:nvPr/>
          </p:nvSpPr>
          <p:spPr>
            <a:xfrm>
              <a:off x="8409318" y="2877277"/>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a:solidFill>
              <a:schemeClr val="accent1"/>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Merge data frames</a:t>
              </a:r>
            </a:p>
          </p:txBody>
        </p:sp>
        <p:sp>
          <p:nvSpPr>
            <p:cNvPr id="15" name="Freeform 15">
              <a:extLst>
                <a:ext uri="{FF2B5EF4-FFF2-40B4-BE49-F238E27FC236}">
                  <a16:creationId xmlns:a16="http://schemas.microsoft.com/office/drawing/2014/main" id="{175BA28A-7A99-4AE6-BD50-C0537F730306}"/>
                </a:ext>
              </a:extLst>
            </p:cNvPr>
            <p:cNvSpPr/>
            <p:nvPr/>
          </p:nvSpPr>
          <p:spPr>
            <a:xfrm>
              <a:off x="10360837" y="2877277"/>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a:solidFill>
              <a:schemeClr val="accent1"/>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Change Pct to Change (</a:t>
              </a:r>
              <a:r>
                <a:rPr lang="en-US" sz="1600" dirty="0"/>
                <a:t>+ or -) and  re</a:t>
              </a:r>
              <a:r>
                <a:rPr lang="en-US" sz="1600" kern="1200" dirty="0"/>
                <a:t>move nulls</a:t>
              </a:r>
            </a:p>
          </p:txBody>
        </p:sp>
        <p:sp>
          <p:nvSpPr>
            <p:cNvPr id="16" name="Freeform 16">
              <a:extLst>
                <a:ext uri="{FF2B5EF4-FFF2-40B4-BE49-F238E27FC236}">
                  <a16:creationId xmlns:a16="http://schemas.microsoft.com/office/drawing/2014/main" id="{DC9D8EA2-39F5-47EF-B232-A822E21DF5C7}"/>
                </a:ext>
              </a:extLst>
            </p:cNvPr>
            <p:cNvSpPr/>
            <p:nvPr/>
          </p:nvSpPr>
          <p:spPr>
            <a:xfrm rot="1856208">
              <a:off x="7909200" y="2365828"/>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7" name="Freeform 17">
              <a:extLst>
                <a:ext uri="{FF2B5EF4-FFF2-40B4-BE49-F238E27FC236}">
                  <a16:creationId xmlns:a16="http://schemas.microsoft.com/office/drawing/2014/main" id="{073F0E32-B5FC-4AE0-894B-93D9DB509A1F}"/>
                </a:ext>
              </a:extLst>
            </p:cNvPr>
            <p:cNvSpPr/>
            <p:nvPr/>
          </p:nvSpPr>
          <p:spPr>
            <a:xfrm rot="19250540">
              <a:off x="7891873" y="4146473"/>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8" name="Freeform 18">
              <a:extLst>
                <a:ext uri="{FF2B5EF4-FFF2-40B4-BE49-F238E27FC236}">
                  <a16:creationId xmlns:a16="http://schemas.microsoft.com/office/drawing/2014/main" id="{7CF60424-1726-420F-815E-307785D91A3F}"/>
                </a:ext>
              </a:extLst>
            </p:cNvPr>
            <p:cNvSpPr/>
            <p:nvPr/>
          </p:nvSpPr>
          <p:spPr>
            <a:xfrm>
              <a:off x="9934291" y="3256151"/>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a:solidFill>
              <a:schemeClr val="accent1"/>
            </a:solidFill>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grpSp>
    </p:spTree>
    <p:extLst>
      <p:ext uri="{BB962C8B-B14F-4D97-AF65-F5344CB8AC3E}">
        <p14:creationId xmlns:p14="http://schemas.microsoft.com/office/powerpoint/2010/main" val="348353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low confidence">
            <a:extLst>
              <a:ext uri="{FF2B5EF4-FFF2-40B4-BE49-F238E27FC236}">
                <a16:creationId xmlns:a16="http://schemas.microsoft.com/office/drawing/2014/main" id="{0C4AE974-D4A5-4516-B5DB-4D4C38128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273" y="593319"/>
            <a:ext cx="4229236" cy="4670068"/>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1AC47C15-B04A-4D10-B5D6-16C06AA74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8550" y="795858"/>
            <a:ext cx="1770153" cy="4467529"/>
          </a:xfrm>
          <a:prstGeom prst="rect">
            <a:avLst/>
          </a:prstGeom>
        </p:spPr>
      </p:pic>
      <p:sp>
        <p:nvSpPr>
          <p:cNvPr id="6" name="TextBox 5">
            <a:extLst>
              <a:ext uri="{FF2B5EF4-FFF2-40B4-BE49-F238E27FC236}">
                <a16:creationId xmlns:a16="http://schemas.microsoft.com/office/drawing/2014/main" id="{34F34111-72E3-40E0-9420-F233384E7DA7}"/>
              </a:ext>
            </a:extLst>
          </p:cNvPr>
          <p:cNvSpPr txBox="1"/>
          <p:nvPr/>
        </p:nvSpPr>
        <p:spPr>
          <a:xfrm>
            <a:off x="3649974" y="5322426"/>
            <a:ext cx="7642746" cy="584775"/>
          </a:xfrm>
          <a:prstGeom prst="rect">
            <a:avLst/>
          </a:prstGeom>
          <a:noFill/>
        </p:spPr>
        <p:txBody>
          <a:bodyPr wrap="square" rtlCol="0">
            <a:spAutoFit/>
          </a:bodyPr>
          <a:lstStyle/>
          <a:p>
            <a:r>
              <a:rPr lang="en-US" sz="3200" b="1" dirty="0"/>
              <a:t>Combined DataFrame </a:t>
            </a:r>
          </a:p>
        </p:txBody>
      </p:sp>
    </p:spTree>
    <p:extLst>
      <p:ext uri="{BB962C8B-B14F-4D97-AF65-F5344CB8AC3E}">
        <p14:creationId xmlns:p14="http://schemas.microsoft.com/office/powerpoint/2010/main" val="314548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5F942614-EFF9-40E5-A4BB-91E9E5021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Rectangle 4">
            <a:extLst>
              <a:ext uri="{FF2B5EF4-FFF2-40B4-BE49-F238E27FC236}">
                <a16:creationId xmlns:a16="http://schemas.microsoft.com/office/drawing/2014/main" id="{3D37B272-B99F-4A2C-9700-DFF3AE79E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ame 5">
            <a:extLst>
              <a:ext uri="{FF2B5EF4-FFF2-40B4-BE49-F238E27FC236}">
                <a16:creationId xmlns:a16="http://schemas.microsoft.com/office/drawing/2014/main" id="{991F043C-16B9-4786-9E66-8AB7F4BEC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01E6B66-39AA-40C7-B60C-B19FC9A24551}"/>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Modeling and Training Process</a:t>
            </a:r>
          </a:p>
        </p:txBody>
      </p:sp>
      <p:pic>
        <p:nvPicPr>
          <p:cNvPr id="8" name="Picture 7" descr="Graphical user interface, application&#10;&#10;Description automatically generated">
            <a:extLst>
              <a:ext uri="{FF2B5EF4-FFF2-40B4-BE49-F238E27FC236}">
                <a16:creationId xmlns:a16="http://schemas.microsoft.com/office/drawing/2014/main" id="{EE057F01-D0C5-48DF-9ED8-6335D2F842F6}"/>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3698304" y="2000781"/>
            <a:ext cx="7456714" cy="2703059"/>
          </a:xfrm>
          <a:prstGeom prst="rect">
            <a:avLst/>
          </a:prstGeom>
        </p:spPr>
      </p:pic>
      <p:sp>
        <p:nvSpPr>
          <p:cNvPr id="9" name="Freeform 7">
            <a:extLst>
              <a:ext uri="{FF2B5EF4-FFF2-40B4-BE49-F238E27FC236}">
                <a16:creationId xmlns:a16="http://schemas.microsoft.com/office/drawing/2014/main" id="{5F67808A-2BDB-4C5B-BCCD-516927110847}"/>
              </a:ext>
            </a:extLst>
          </p:cNvPr>
          <p:cNvSpPr/>
          <p:nvPr/>
        </p:nvSpPr>
        <p:spPr>
          <a:xfrm>
            <a:off x="2981826" y="5254871"/>
            <a:ext cx="294481"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0" name="Freeform 8">
            <a:extLst>
              <a:ext uri="{FF2B5EF4-FFF2-40B4-BE49-F238E27FC236}">
                <a16:creationId xmlns:a16="http://schemas.microsoft.com/office/drawing/2014/main" id="{E415D7D6-0EDB-453A-BD52-4B8BA0331A23}"/>
              </a:ext>
            </a:extLst>
          </p:cNvPr>
          <p:cNvSpPr/>
          <p:nvPr/>
        </p:nvSpPr>
        <p:spPr>
          <a:xfrm>
            <a:off x="699404" y="4868835"/>
            <a:ext cx="1979822" cy="1181757"/>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b="1" dirty="0"/>
              <a:t>Drop “Change” to Define X df and use “Change” columns as y</a:t>
            </a:r>
            <a:endParaRPr lang="en-US" sz="1600" b="1" kern="1200" dirty="0"/>
          </a:p>
        </p:txBody>
      </p:sp>
      <p:sp>
        <p:nvSpPr>
          <p:cNvPr id="11" name="Freeform 9">
            <a:extLst>
              <a:ext uri="{FF2B5EF4-FFF2-40B4-BE49-F238E27FC236}">
                <a16:creationId xmlns:a16="http://schemas.microsoft.com/office/drawing/2014/main" id="{9AF9C2FE-5A92-460A-8312-46EEB2344D16}"/>
              </a:ext>
            </a:extLst>
          </p:cNvPr>
          <p:cNvSpPr/>
          <p:nvPr/>
        </p:nvSpPr>
        <p:spPr>
          <a:xfrm>
            <a:off x="5532437" y="5312785"/>
            <a:ext cx="294481"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2" name="Freeform 10">
            <a:extLst>
              <a:ext uri="{FF2B5EF4-FFF2-40B4-BE49-F238E27FC236}">
                <a16:creationId xmlns:a16="http://schemas.microsoft.com/office/drawing/2014/main" id="{31DDFB26-0E4B-4C58-96F5-48C36FD5725E}"/>
              </a:ext>
            </a:extLst>
          </p:cNvPr>
          <p:cNvSpPr/>
          <p:nvPr/>
        </p:nvSpPr>
        <p:spPr>
          <a:xfrm>
            <a:off x="6123189" y="4868835"/>
            <a:ext cx="2117197" cy="1181757"/>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algn="ctr" defTabSz="711200">
              <a:lnSpc>
                <a:spcPct val="90000"/>
              </a:lnSpc>
              <a:spcBef>
                <a:spcPct val="0"/>
              </a:spcBef>
              <a:spcAft>
                <a:spcPct val="35000"/>
              </a:spcAft>
            </a:pPr>
            <a:r>
              <a:rPr lang="en-US" sz="1600" b="1" dirty="0"/>
              <a:t>Use </a:t>
            </a:r>
            <a:r>
              <a:rPr lang="en-US" sz="1600" b="1" dirty="0" err="1"/>
              <a:t>train_test_split</a:t>
            </a:r>
            <a:r>
              <a:rPr lang="en-US" sz="1600" b="1" dirty="0"/>
              <a:t> to separate train and test data </a:t>
            </a:r>
          </a:p>
        </p:txBody>
      </p:sp>
      <p:sp>
        <p:nvSpPr>
          <p:cNvPr id="13" name="Freeform 12">
            <a:extLst>
              <a:ext uri="{FF2B5EF4-FFF2-40B4-BE49-F238E27FC236}">
                <a16:creationId xmlns:a16="http://schemas.microsoft.com/office/drawing/2014/main" id="{2A2EAD59-92FF-41A3-9807-A315523840C0}"/>
              </a:ext>
            </a:extLst>
          </p:cNvPr>
          <p:cNvSpPr/>
          <p:nvPr/>
        </p:nvSpPr>
        <p:spPr>
          <a:xfrm>
            <a:off x="3411297" y="4868835"/>
            <a:ext cx="1979821" cy="123359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algn="ctr" defTabSz="711200">
              <a:lnSpc>
                <a:spcPct val="90000"/>
              </a:lnSpc>
              <a:spcBef>
                <a:spcPct val="0"/>
              </a:spcBef>
              <a:spcAft>
                <a:spcPct val="35000"/>
              </a:spcAft>
            </a:pPr>
            <a:r>
              <a:rPr lang="en-US" sz="1600" b="1" dirty="0"/>
              <a:t>Scale Data with Standard Scaler()</a:t>
            </a:r>
          </a:p>
          <a:p>
            <a:pPr algn="ctr" defTabSz="711200">
              <a:lnSpc>
                <a:spcPct val="90000"/>
              </a:lnSpc>
              <a:spcBef>
                <a:spcPct val="0"/>
              </a:spcBef>
              <a:spcAft>
                <a:spcPct val="35000"/>
              </a:spcAft>
            </a:pPr>
            <a:endParaRPr lang="en-US" sz="1600" kern="1200" dirty="0"/>
          </a:p>
        </p:txBody>
      </p:sp>
      <p:sp>
        <p:nvSpPr>
          <p:cNvPr id="14" name="Freeform 13">
            <a:extLst>
              <a:ext uri="{FF2B5EF4-FFF2-40B4-BE49-F238E27FC236}">
                <a16:creationId xmlns:a16="http://schemas.microsoft.com/office/drawing/2014/main" id="{6886B6AC-7125-401D-8153-91EAB5517271}"/>
              </a:ext>
            </a:extLst>
          </p:cNvPr>
          <p:cNvSpPr/>
          <p:nvPr/>
        </p:nvSpPr>
        <p:spPr>
          <a:xfrm>
            <a:off x="9319381" y="4894754"/>
            <a:ext cx="1790575" cy="1181757"/>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a:solidFill>
            <a:schemeClr val="accent1"/>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b="1" kern="1200" dirty="0"/>
              <a:t>Fit Models to Data and Predict </a:t>
            </a:r>
          </a:p>
        </p:txBody>
      </p:sp>
      <p:sp>
        <p:nvSpPr>
          <p:cNvPr id="15" name="Freeform 14">
            <a:extLst>
              <a:ext uri="{FF2B5EF4-FFF2-40B4-BE49-F238E27FC236}">
                <a16:creationId xmlns:a16="http://schemas.microsoft.com/office/drawing/2014/main" id="{76D5DEFA-B43F-44DE-96E6-B790D6E5E74E}"/>
              </a:ext>
            </a:extLst>
          </p:cNvPr>
          <p:cNvSpPr/>
          <p:nvPr/>
        </p:nvSpPr>
        <p:spPr>
          <a:xfrm>
            <a:off x="8655174" y="5312785"/>
            <a:ext cx="294481"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Tree>
    <p:extLst>
      <p:ext uri="{BB962C8B-B14F-4D97-AF65-F5344CB8AC3E}">
        <p14:creationId xmlns:p14="http://schemas.microsoft.com/office/powerpoint/2010/main" val="244578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39F7-9C00-4220-BCD6-92482DC5AA1D}"/>
              </a:ext>
            </a:extLst>
          </p:cNvPr>
          <p:cNvSpPr>
            <a:spLocks noGrp="1"/>
          </p:cNvSpPr>
          <p:nvPr>
            <p:ph type="title"/>
          </p:nvPr>
        </p:nvSpPr>
        <p:spPr/>
        <p:txBody>
          <a:bodyPr/>
          <a:lstStyle/>
          <a:p>
            <a:r>
              <a:rPr lang="en-US" dirty="0"/>
              <a:t>Logistic Regression</a:t>
            </a:r>
          </a:p>
        </p:txBody>
      </p:sp>
      <p:pic>
        <p:nvPicPr>
          <p:cNvPr id="4" name="Picture 3" descr="Graphical user interface, text, application&#10;&#10;Description automatically generated">
            <a:extLst>
              <a:ext uri="{FF2B5EF4-FFF2-40B4-BE49-F238E27FC236}">
                <a16:creationId xmlns:a16="http://schemas.microsoft.com/office/drawing/2014/main" id="{A618A6EC-240A-48EF-B887-E32B4602E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485" y="2108171"/>
            <a:ext cx="6160778" cy="1473229"/>
          </a:xfrm>
          <a:prstGeom prst="rect">
            <a:avLst/>
          </a:prstGeom>
        </p:spPr>
      </p:pic>
      <p:sp>
        <p:nvSpPr>
          <p:cNvPr id="8" name="TextBox 7">
            <a:extLst>
              <a:ext uri="{FF2B5EF4-FFF2-40B4-BE49-F238E27FC236}">
                <a16:creationId xmlns:a16="http://schemas.microsoft.com/office/drawing/2014/main" id="{F273097D-A7D9-42D0-9FE7-3128E8F8051C}"/>
              </a:ext>
            </a:extLst>
          </p:cNvPr>
          <p:cNvSpPr txBox="1"/>
          <p:nvPr/>
        </p:nvSpPr>
        <p:spPr>
          <a:xfrm>
            <a:off x="3189514" y="3810000"/>
            <a:ext cx="3995057" cy="370114"/>
          </a:xfrm>
          <a:prstGeom prst="rect">
            <a:avLst/>
          </a:prstGeom>
          <a:noFill/>
        </p:spPr>
        <p:txBody>
          <a:bodyPr wrap="square" rtlCol="0">
            <a:spAutoFit/>
          </a:bodyPr>
          <a:lstStyle/>
          <a:p>
            <a:r>
              <a:rPr lang="en-US" dirty="0"/>
              <a:t>Number of rows in data = 77,000</a:t>
            </a:r>
          </a:p>
        </p:txBody>
      </p:sp>
    </p:spTree>
    <p:extLst>
      <p:ext uri="{BB962C8B-B14F-4D97-AF65-F5344CB8AC3E}">
        <p14:creationId xmlns:p14="http://schemas.microsoft.com/office/powerpoint/2010/main" val="274098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0CD31-428E-4E97-9611-D02744EDF3CB}"/>
              </a:ext>
            </a:extLst>
          </p:cNvPr>
          <p:cNvSpPr>
            <a:spLocks noGrp="1"/>
          </p:cNvSpPr>
          <p:nvPr>
            <p:ph type="title"/>
          </p:nvPr>
        </p:nvSpPr>
        <p:spPr>
          <a:xfrm>
            <a:off x="664027" y="552451"/>
            <a:ext cx="4581525" cy="1153677"/>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Random Forest</a:t>
            </a:r>
          </a:p>
        </p:txBody>
      </p:sp>
      <p:pic>
        <p:nvPicPr>
          <p:cNvPr id="4" name="Content Placeholder 3" descr="A screenshot of a computer&#10;&#10;Description automatically generated with low confidence">
            <a:extLst>
              <a:ext uri="{FF2B5EF4-FFF2-40B4-BE49-F238E27FC236}">
                <a16:creationId xmlns:a16="http://schemas.microsoft.com/office/drawing/2014/main" id="{A8CAD9A4-9311-4423-9C06-38F043E1C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544" y="2028057"/>
            <a:ext cx="6487885" cy="4019044"/>
          </a:xfrm>
        </p:spPr>
      </p:pic>
    </p:spTree>
    <p:extLst>
      <p:ext uri="{BB962C8B-B14F-4D97-AF65-F5344CB8AC3E}">
        <p14:creationId xmlns:p14="http://schemas.microsoft.com/office/powerpoint/2010/main" val="123101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CD31-428E-4E97-9611-D02744EDF3CB}"/>
              </a:ext>
            </a:extLst>
          </p:cNvPr>
          <p:cNvSpPr>
            <a:spLocks noGrp="1"/>
          </p:cNvSpPr>
          <p:nvPr>
            <p:ph type="title"/>
          </p:nvPr>
        </p:nvSpPr>
        <p:spPr>
          <a:xfrm>
            <a:off x="664027" y="552451"/>
            <a:ext cx="4581525" cy="1153677"/>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Random Forest</a:t>
            </a:r>
          </a:p>
        </p:txBody>
      </p:sp>
      <p:pic>
        <p:nvPicPr>
          <p:cNvPr id="7" name="Content Placeholder 6" descr="Chart&#10;&#10;Description automatically generated">
            <a:extLst>
              <a:ext uri="{FF2B5EF4-FFF2-40B4-BE49-F238E27FC236}">
                <a16:creationId xmlns:a16="http://schemas.microsoft.com/office/drawing/2014/main" id="{1EFE7BE0-B879-4512-9771-83B2E545A3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286" y="1837508"/>
            <a:ext cx="7505528" cy="4649147"/>
          </a:xfrm>
        </p:spPr>
      </p:pic>
    </p:spTree>
    <p:extLst>
      <p:ext uri="{BB962C8B-B14F-4D97-AF65-F5344CB8AC3E}">
        <p14:creationId xmlns:p14="http://schemas.microsoft.com/office/powerpoint/2010/main" val="270768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CE459-B52C-411E-88E6-316CBC0F794E}"/>
              </a:ext>
            </a:extLst>
          </p:cNvPr>
          <p:cNvSpPr>
            <a:spLocks noGrp="1"/>
          </p:cNvSpPr>
          <p:nvPr>
            <p:ph type="title"/>
          </p:nvPr>
        </p:nvSpPr>
        <p:spPr>
          <a:xfrm>
            <a:off x="838199" y="302077"/>
            <a:ext cx="4581525" cy="1058632"/>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Gradient Boost</a:t>
            </a:r>
          </a:p>
        </p:txBody>
      </p:sp>
      <p:pic>
        <p:nvPicPr>
          <p:cNvPr id="4" name="Content Placeholder 3" descr="A screenshot of a computer&#10;&#10;Description automatically generated with low confidence">
            <a:extLst>
              <a:ext uri="{FF2B5EF4-FFF2-40B4-BE49-F238E27FC236}">
                <a16:creationId xmlns:a16="http://schemas.microsoft.com/office/drawing/2014/main" id="{F8F3CC9F-9F9F-4BBA-95CA-137F140A1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7515" y="1760067"/>
            <a:ext cx="8120742" cy="4423019"/>
          </a:xfrm>
        </p:spPr>
      </p:pic>
    </p:spTree>
    <p:extLst>
      <p:ext uri="{BB962C8B-B14F-4D97-AF65-F5344CB8AC3E}">
        <p14:creationId xmlns:p14="http://schemas.microsoft.com/office/powerpoint/2010/main" val="306579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74D44C-BA9E-4C1D-AF33-5891B70939CC}"/>
              </a:ext>
            </a:extLst>
          </p:cNvPr>
          <p:cNvSpPr>
            <a:spLocks noGrp="1"/>
          </p:cNvSpPr>
          <p:nvPr>
            <p:ph type="title"/>
          </p:nvPr>
        </p:nvSpPr>
        <p:spPr>
          <a:xfrm>
            <a:off x="522514" y="511745"/>
            <a:ext cx="10515600" cy="1325562"/>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Gradient Boost</a:t>
            </a:r>
          </a:p>
        </p:txBody>
      </p:sp>
      <p:pic>
        <p:nvPicPr>
          <p:cNvPr id="5" name="Content Placeholder 4" descr="Histogram&#10;&#10;Description automatically generated with medium confidence">
            <a:extLst>
              <a:ext uri="{FF2B5EF4-FFF2-40B4-BE49-F238E27FC236}">
                <a16:creationId xmlns:a16="http://schemas.microsoft.com/office/drawing/2014/main" id="{7490E620-8302-4539-B77C-17B2EAF75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2056" y="1510735"/>
            <a:ext cx="8817429" cy="5043486"/>
          </a:xfrm>
          <a:prstGeom prst="rect">
            <a:avLst/>
          </a:prstGeom>
        </p:spPr>
      </p:pic>
    </p:spTree>
    <p:extLst>
      <p:ext uri="{BB962C8B-B14F-4D97-AF65-F5344CB8AC3E}">
        <p14:creationId xmlns:p14="http://schemas.microsoft.com/office/powerpoint/2010/main" val="1711007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4F0B-41D3-4EF3-BA60-B71CE7DC5B16}"/>
              </a:ext>
            </a:extLst>
          </p:cNvPr>
          <p:cNvSpPr>
            <a:spLocks noGrp="1"/>
          </p:cNvSpPr>
          <p:nvPr>
            <p:ph type="title"/>
          </p:nvPr>
        </p:nvSpPr>
        <p:spPr>
          <a:xfrm>
            <a:off x="838200" y="681037"/>
            <a:ext cx="10515600" cy="976313"/>
          </a:xfrm>
        </p:spPr>
        <p:txBody>
          <a:bodyPr>
            <a:normAutofit/>
          </a:bodyPr>
          <a:lstStyle/>
          <a:p>
            <a:r>
              <a:rPr lang="en-US" sz="3000">
                <a:ea typeface="+mj-lt"/>
                <a:cs typeface="+mj-lt"/>
              </a:rPr>
              <a:t>Data Exploration: Free Cash Flow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9EDAC45F-184E-4F3E-B6EA-AC11125DE79F}"/>
              </a:ext>
            </a:extLst>
          </p:cNvPr>
          <p:cNvPicPr>
            <a:picLocks noGrp="1" noChangeAspect="1"/>
          </p:cNvPicPr>
          <p:nvPr>
            <p:ph idx="1"/>
          </p:nvPr>
        </p:nvPicPr>
        <p:blipFill>
          <a:blip r:embed="rId2"/>
          <a:stretch>
            <a:fillRect/>
          </a:stretch>
        </p:blipFill>
        <p:spPr>
          <a:xfrm>
            <a:off x="1928812" y="3164455"/>
            <a:ext cx="8334375" cy="3159125"/>
          </a:xfrm>
        </p:spPr>
      </p:pic>
      <p:sp>
        <p:nvSpPr>
          <p:cNvPr id="6" name="TextBox 5">
            <a:extLst>
              <a:ext uri="{FF2B5EF4-FFF2-40B4-BE49-F238E27FC236}">
                <a16:creationId xmlns:a16="http://schemas.microsoft.com/office/drawing/2014/main" id="{854CA75B-E0A5-451C-A0E1-5D187DD6C344}"/>
              </a:ext>
            </a:extLst>
          </p:cNvPr>
          <p:cNvSpPr txBox="1"/>
          <p:nvPr/>
        </p:nvSpPr>
        <p:spPr>
          <a:xfrm>
            <a:off x="840317" y="1538817"/>
            <a:ext cx="1046903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Free cash flow (FCF) represents the cash available for the company to repay creditors and pay out dividends and interest to investors. Because FCF accounts for changes in working capital, it provides important insight into the value of a company and the health of its fundamental trends. A decrease in accounts payable (outflow) could mean that vendors are requiring faster payment. A decrease in accounts receivable (inflow) could mean the company is collecting cash from its customers quicker. An increase in inventory (outflow) could indicate a building stockpile of unsold products.</a:t>
            </a:r>
            <a:endParaRPr lang="en-US">
              <a:ea typeface="+mn-lt"/>
              <a:cs typeface="+mn-lt"/>
            </a:endParaRPr>
          </a:p>
        </p:txBody>
      </p:sp>
    </p:spTree>
    <p:extLst>
      <p:ext uri="{BB962C8B-B14F-4D97-AF65-F5344CB8AC3E}">
        <p14:creationId xmlns:p14="http://schemas.microsoft.com/office/powerpoint/2010/main" val="361781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0D72-F43C-4EA8-9B42-4C738EB69360}"/>
              </a:ext>
            </a:extLst>
          </p:cNvPr>
          <p:cNvSpPr>
            <a:spLocks noGrp="1"/>
          </p:cNvSpPr>
          <p:nvPr>
            <p:ph type="title"/>
          </p:nvPr>
        </p:nvSpPr>
        <p:spPr/>
        <p:txBody>
          <a:bodyPr>
            <a:normAutofit/>
          </a:bodyPr>
          <a:lstStyle/>
          <a:p>
            <a:r>
              <a:rPr lang="en-US" sz="3000">
                <a:ea typeface="+mj-lt"/>
                <a:cs typeface="+mj-lt"/>
              </a:rPr>
              <a:t>Data Exploration: Cash Return on Invested Capital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36ED3F1F-C321-4212-A3D7-BDD046C636BD}"/>
              </a:ext>
            </a:extLst>
          </p:cNvPr>
          <p:cNvPicPr>
            <a:picLocks noGrp="1" noChangeAspect="1"/>
          </p:cNvPicPr>
          <p:nvPr>
            <p:ph idx="1"/>
          </p:nvPr>
        </p:nvPicPr>
        <p:blipFill>
          <a:blip r:embed="rId2"/>
          <a:stretch>
            <a:fillRect/>
          </a:stretch>
        </p:blipFill>
        <p:spPr>
          <a:xfrm>
            <a:off x="1928812" y="2688205"/>
            <a:ext cx="8334375" cy="3571875"/>
          </a:xfrm>
        </p:spPr>
      </p:pic>
      <p:sp>
        <p:nvSpPr>
          <p:cNvPr id="5" name="TextBox 4">
            <a:extLst>
              <a:ext uri="{FF2B5EF4-FFF2-40B4-BE49-F238E27FC236}">
                <a16:creationId xmlns:a16="http://schemas.microsoft.com/office/drawing/2014/main" id="{276F5C1A-A972-4C66-A2BE-4E10D1C81D08}"/>
              </a:ext>
            </a:extLst>
          </p:cNvPr>
          <p:cNvSpPr txBox="1"/>
          <p:nvPr/>
        </p:nvSpPr>
        <p:spPr>
          <a:xfrm>
            <a:off x="840317" y="1761067"/>
            <a:ext cx="104478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Lato"/>
                <a:ea typeface="Lato"/>
                <a:cs typeface="Lato"/>
              </a:rPr>
              <a:t>The Cash Return On Invested Capital, or CROIC, measures how effectively a company uses its Invested Capital to generate Cash. It is calculated as Free Cash Flow divided by Invested Capital. </a:t>
            </a:r>
            <a:r>
              <a:rPr lang="en-US" sz="1600" dirty="0">
                <a:ea typeface="+mn-lt"/>
                <a:cs typeface="+mn-lt"/>
              </a:rPr>
              <a:t>The higher the CROIC, the better and a CROIC above 10% is usually regarded as good.</a:t>
            </a:r>
            <a:endParaRPr lang="en-US" sz="1600" dirty="0"/>
          </a:p>
        </p:txBody>
      </p:sp>
    </p:spTree>
    <p:extLst>
      <p:ext uri="{BB962C8B-B14F-4D97-AF65-F5344CB8AC3E}">
        <p14:creationId xmlns:p14="http://schemas.microsoft.com/office/powerpoint/2010/main" val="412458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2A0BFD8E-CEF2-4473-9783-7A9D279B03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5593" y="382472"/>
            <a:ext cx="11240813" cy="6093055"/>
          </a:xfrm>
        </p:spPr>
      </p:pic>
    </p:spTree>
    <p:extLst>
      <p:ext uri="{BB962C8B-B14F-4D97-AF65-F5344CB8AC3E}">
        <p14:creationId xmlns:p14="http://schemas.microsoft.com/office/powerpoint/2010/main" val="316675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5BE6-9546-418A-9A60-E503015462C3}"/>
              </a:ext>
            </a:extLst>
          </p:cNvPr>
          <p:cNvSpPr>
            <a:spLocks noGrp="1"/>
          </p:cNvSpPr>
          <p:nvPr>
            <p:ph type="title"/>
          </p:nvPr>
        </p:nvSpPr>
        <p:spPr/>
        <p:txBody>
          <a:bodyPr>
            <a:normAutofit/>
          </a:bodyPr>
          <a:lstStyle/>
          <a:p>
            <a:r>
              <a:rPr lang="en-US" sz="3000">
                <a:ea typeface="+mj-lt"/>
                <a:cs typeface="+mj-lt"/>
              </a:rPr>
              <a:t>Data Exploration: Gross Profit Margin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CBF04239-9AB2-4DCC-B8C7-AFFA9FBAD97E}"/>
              </a:ext>
            </a:extLst>
          </p:cNvPr>
          <p:cNvPicPr>
            <a:picLocks noGrp="1" noChangeAspect="1"/>
          </p:cNvPicPr>
          <p:nvPr>
            <p:ph idx="1"/>
          </p:nvPr>
        </p:nvPicPr>
        <p:blipFill>
          <a:blip r:embed="rId2"/>
          <a:stretch>
            <a:fillRect/>
          </a:stretch>
        </p:blipFill>
        <p:spPr>
          <a:xfrm>
            <a:off x="1928812" y="2719955"/>
            <a:ext cx="8334375" cy="3571875"/>
          </a:xfrm>
        </p:spPr>
      </p:pic>
      <p:sp>
        <p:nvSpPr>
          <p:cNvPr id="6" name="TextBox 5">
            <a:extLst>
              <a:ext uri="{FF2B5EF4-FFF2-40B4-BE49-F238E27FC236}">
                <a16:creationId xmlns:a16="http://schemas.microsoft.com/office/drawing/2014/main" id="{0DE6D4BC-69D4-4AE4-84D7-F9A7653A7F4F}"/>
              </a:ext>
            </a:extLst>
          </p:cNvPr>
          <p:cNvSpPr txBox="1"/>
          <p:nvPr/>
        </p:nvSpPr>
        <p:spPr>
          <a:xfrm>
            <a:off x="840317" y="1803400"/>
            <a:ext cx="104690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Gross profit margin is expressed as a company's net sales minus the cost of goods sold (COGS). If a company's gross profit margin wildly fluctuates, this may signal poor management practices and/or inferior products.</a:t>
            </a:r>
            <a:endParaRPr lang="en-US" dirty="0"/>
          </a:p>
          <a:p>
            <a:endParaRPr lang="en-US" sz="1600" dirty="0"/>
          </a:p>
        </p:txBody>
      </p:sp>
    </p:spTree>
    <p:extLst>
      <p:ext uri="{BB962C8B-B14F-4D97-AF65-F5344CB8AC3E}">
        <p14:creationId xmlns:p14="http://schemas.microsoft.com/office/powerpoint/2010/main" val="1532470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DDD-6247-4EA9-8518-D0733D538359}"/>
              </a:ext>
            </a:extLst>
          </p:cNvPr>
          <p:cNvSpPr>
            <a:spLocks noGrp="1"/>
          </p:cNvSpPr>
          <p:nvPr>
            <p:ph type="title"/>
          </p:nvPr>
        </p:nvSpPr>
        <p:spPr/>
        <p:txBody>
          <a:bodyPr>
            <a:normAutofit/>
          </a:bodyPr>
          <a:lstStyle/>
          <a:p>
            <a:r>
              <a:rPr lang="en-US" sz="3000">
                <a:ea typeface="+mj-lt"/>
                <a:cs typeface="+mj-lt"/>
              </a:rPr>
              <a:t>Data Exploration</a:t>
            </a:r>
            <a:r>
              <a:rPr lang="en-US" sz="3000">
                <a:cs typeface="Angsana New"/>
              </a:rPr>
              <a:t>: Net Debt/EBITDA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2196B98D-3CF1-4BA4-B342-51ED521F9221}"/>
              </a:ext>
            </a:extLst>
          </p:cNvPr>
          <p:cNvPicPr>
            <a:picLocks noGrp="1" noChangeAspect="1"/>
          </p:cNvPicPr>
          <p:nvPr>
            <p:ph idx="1"/>
          </p:nvPr>
        </p:nvPicPr>
        <p:blipFill>
          <a:blip r:embed="rId2"/>
          <a:stretch>
            <a:fillRect/>
          </a:stretch>
        </p:blipFill>
        <p:spPr>
          <a:xfrm>
            <a:off x="1907645" y="2794039"/>
            <a:ext cx="8334375" cy="3571875"/>
          </a:xfrm>
        </p:spPr>
      </p:pic>
      <p:sp>
        <p:nvSpPr>
          <p:cNvPr id="5" name="TextBox 4">
            <a:extLst>
              <a:ext uri="{FF2B5EF4-FFF2-40B4-BE49-F238E27FC236}">
                <a16:creationId xmlns:a16="http://schemas.microsoft.com/office/drawing/2014/main" id="{274C0178-3A22-44A1-BA4F-91E6F2D9D9C2}"/>
              </a:ext>
            </a:extLst>
          </p:cNvPr>
          <p:cNvSpPr txBox="1"/>
          <p:nvPr/>
        </p:nvSpPr>
        <p:spPr>
          <a:xfrm>
            <a:off x="840317" y="1718733"/>
            <a:ext cx="1046903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The net debt-to-EBITDA ratio is a debt ratio that shows how many years it would take for a company to pay back its debt if net debt and EBITDA are held constant. Ratios higher than 4 or 5 typically set off alarm bells because this indicates that a company is less likely to be able to handle its debt burden, and thus is less likely to be able to take on the additional debt required to grow the business</a:t>
            </a:r>
            <a:endParaRPr lang="en-US" sz="1600" dirty="0"/>
          </a:p>
        </p:txBody>
      </p:sp>
    </p:spTree>
    <p:extLst>
      <p:ext uri="{BB962C8B-B14F-4D97-AF65-F5344CB8AC3E}">
        <p14:creationId xmlns:p14="http://schemas.microsoft.com/office/powerpoint/2010/main" val="4074249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C05D-E471-4C0C-834C-D4FA47D9CA07}"/>
              </a:ext>
            </a:extLst>
          </p:cNvPr>
          <p:cNvSpPr>
            <a:spLocks noGrp="1"/>
          </p:cNvSpPr>
          <p:nvPr>
            <p:ph type="title"/>
          </p:nvPr>
        </p:nvSpPr>
        <p:spPr/>
        <p:txBody>
          <a:bodyPr>
            <a:normAutofit/>
          </a:bodyPr>
          <a:lstStyle/>
          <a:p>
            <a:r>
              <a:rPr lang="en-US" sz="3000">
                <a:ea typeface="+mj-lt"/>
                <a:cs typeface="+mj-lt"/>
              </a:rPr>
              <a:t>Data Exploration: </a:t>
            </a:r>
            <a:r>
              <a:rPr lang="en-US" sz="3000">
                <a:cs typeface="Angsana New"/>
              </a:rPr>
              <a:t>Correlation Analysis</a:t>
            </a:r>
            <a:endParaRPr lang="en-US" sz="3000"/>
          </a:p>
        </p:txBody>
      </p:sp>
      <p:pic>
        <p:nvPicPr>
          <p:cNvPr id="4" name="Picture 4" descr="Chart, treemap chart&#10;&#10;Description automatically generated">
            <a:extLst>
              <a:ext uri="{FF2B5EF4-FFF2-40B4-BE49-F238E27FC236}">
                <a16:creationId xmlns:a16="http://schemas.microsoft.com/office/drawing/2014/main" id="{66E15C5F-50C3-4005-BDBC-83E229D7445D}"/>
              </a:ext>
            </a:extLst>
          </p:cNvPr>
          <p:cNvPicPr>
            <a:picLocks noGrp="1" noChangeAspect="1"/>
          </p:cNvPicPr>
          <p:nvPr>
            <p:ph idx="1"/>
          </p:nvPr>
        </p:nvPicPr>
        <p:blipFill>
          <a:blip r:embed="rId2"/>
          <a:stretch>
            <a:fillRect/>
          </a:stretch>
        </p:blipFill>
        <p:spPr>
          <a:xfrm>
            <a:off x="2770355" y="2104574"/>
            <a:ext cx="6397290" cy="3998306"/>
          </a:xfrm>
        </p:spPr>
      </p:pic>
      <p:sp>
        <p:nvSpPr>
          <p:cNvPr id="5" name="TextBox 4">
            <a:extLst>
              <a:ext uri="{FF2B5EF4-FFF2-40B4-BE49-F238E27FC236}">
                <a16:creationId xmlns:a16="http://schemas.microsoft.com/office/drawing/2014/main" id="{E0974760-AC80-475E-AEBD-3FF8D92FDE14}"/>
              </a:ext>
            </a:extLst>
          </p:cNvPr>
          <p:cNvSpPr txBox="1"/>
          <p:nvPr/>
        </p:nvSpPr>
        <p:spPr>
          <a:xfrm>
            <a:off x="840316" y="1676400"/>
            <a:ext cx="1024678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t>Individual financial metrics doesn't have any significant correlation with </a:t>
            </a:r>
            <a:r>
              <a:rPr lang="en-US" sz="1600"/>
              <a:t>percentage change </a:t>
            </a:r>
            <a:r>
              <a:rPr lang="en-US" sz="1600" dirty="0"/>
              <a:t>in stock price </a:t>
            </a:r>
          </a:p>
        </p:txBody>
      </p:sp>
    </p:spTree>
    <p:extLst>
      <p:ext uri="{BB962C8B-B14F-4D97-AF65-F5344CB8AC3E}">
        <p14:creationId xmlns:p14="http://schemas.microsoft.com/office/powerpoint/2010/main" val="3158928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ame 2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884203-7A1F-4059-B697-23D53FA8A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AE12D6A8-795F-441C-B70F-F3E0D262F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09" y="1"/>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ame 33">
            <a:extLst>
              <a:ext uri="{FF2B5EF4-FFF2-40B4-BE49-F238E27FC236}">
                <a16:creationId xmlns:a16="http://schemas.microsoft.com/office/drawing/2014/main" id="{77E975BE-D56B-41D7-A042-1DB14B6EB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CF824D3-66B0-4C0C-8699-CE1884D10368}"/>
              </a:ext>
            </a:extLst>
          </p:cNvPr>
          <p:cNvSpPr>
            <a:spLocks noGrp="1"/>
          </p:cNvSpPr>
          <p:nvPr>
            <p:ph type="title"/>
          </p:nvPr>
        </p:nvSpPr>
        <p:spPr>
          <a:xfrm>
            <a:off x="838200" y="1122363"/>
            <a:ext cx="5322618" cy="2387600"/>
          </a:xfrm>
        </p:spPr>
        <p:txBody>
          <a:bodyPr vert="horz" lIns="91440" tIns="45720" rIns="91440" bIns="45720" rtlCol="0" anchor="b">
            <a:normAutofit/>
          </a:bodyPr>
          <a:lstStyle/>
          <a:p>
            <a:r>
              <a:rPr lang="en-US" sz="5400">
                <a:solidFill>
                  <a:srgbClr val="FFFFFF"/>
                </a:solidFill>
              </a:rPr>
              <a:t>Conclusions</a:t>
            </a:r>
          </a:p>
        </p:txBody>
      </p:sp>
      <p:graphicFrame>
        <p:nvGraphicFramePr>
          <p:cNvPr id="19" name="Table 18">
            <a:extLst>
              <a:ext uri="{FF2B5EF4-FFF2-40B4-BE49-F238E27FC236}">
                <a16:creationId xmlns:a16="http://schemas.microsoft.com/office/drawing/2014/main" id="{3FEF8B47-194C-445A-B6E3-95A6CCF0FBB6}"/>
              </a:ext>
            </a:extLst>
          </p:cNvPr>
          <p:cNvGraphicFramePr>
            <a:graphicFrameLocks noGrp="1"/>
          </p:cNvGraphicFramePr>
          <p:nvPr>
            <p:extLst>
              <p:ext uri="{D42A27DB-BD31-4B8C-83A1-F6EECF244321}">
                <p14:modId xmlns:p14="http://schemas.microsoft.com/office/powerpoint/2010/main" val="3695946538"/>
              </p:ext>
            </p:extLst>
          </p:nvPr>
        </p:nvGraphicFramePr>
        <p:xfrm>
          <a:off x="5793927" y="1642949"/>
          <a:ext cx="5770018" cy="4195036"/>
        </p:xfrm>
        <a:graphic>
          <a:graphicData uri="http://schemas.openxmlformats.org/drawingml/2006/table">
            <a:tbl>
              <a:tblPr firstRow="1" firstCol="1" bandRow="1">
                <a:tableStyleId>{08FB837D-C827-4EFA-A057-4D05807E0F7C}</a:tableStyleId>
              </a:tblPr>
              <a:tblGrid>
                <a:gridCol w="1097475">
                  <a:extLst>
                    <a:ext uri="{9D8B030D-6E8A-4147-A177-3AD203B41FA5}">
                      <a16:colId xmlns:a16="http://schemas.microsoft.com/office/drawing/2014/main" val="2387278765"/>
                    </a:ext>
                  </a:extLst>
                </a:gridCol>
                <a:gridCol w="957949">
                  <a:extLst>
                    <a:ext uri="{9D8B030D-6E8A-4147-A177-3AD203B41FA5}">
                      <a16:colId xmlns:a16="http://schemas.microsoft.com/office/drawing/2014/main" val="1807969765"/>
                    </a:ext>
                  </a:extLst>
                </a:gridCol>
                <a:gridCol w="619099">
                  <a:extLst>
                    <a:ext uri="{9D8B030D-6E8A-4147-A177-3AD203B41FA5}">
                      <a16:colId xmlns:a16="http://schemas.microsoft.com/office/drawing/2014/main" val="2871005445"/>
                    </a:ext>
                  </a:extLst>
                </a:gridCol>
                <a:gridCol w="619099">
                  <a:extLst>
                    <a:ext uri="{9D8B030D-6E8A-4147-A177-3AD203B41FA5}">
                      <a16:colId xmlns:a16="http://schemas.microsoft.com/office/drawing/2014/main" val="1554743147"/>
                    </a:ext>
                  </a:extLst>
                </a:gridCol>
                <a:gridCol w="619099">
                  <a:extLst>
                    <a:ext uri="{9D8B030D-6E8A-4147-A177-3AD203B41FA5}">
                      <a16:colId xmlns:a16="http://schemas.microsoft.com/office/drawing/2014/main" val="2691592273"/>
                    </a:ext>
                  </a:extLst>
                </a:gridCol>
                <a:gridCol w="619099">
                  <a:extLst>
                    <a:ext uri="{9D8B030D-6E8A-4147-A177-3AD203B41FA5}">
                      <a16:colId xmlns:a16="http://schemas.microsoft.com/office/drawing/2014/main" val="298720035"/>
                    </a:ext>
                  </a:extLst>
                </a:gridCol>
                <a:gridCol w="619099">
                  <a:extLst>
                    <a:ext uri="{9D8B030D-6E8A-4147-A177-3AD203B41FA5}">
                      <a16:colId xmlns:a16="http://schemas.microsoft.com/office/drawing/2014/main" val="1518633973"/>
                    </a:ext>
                  </a:extLst>
                </a:gridCol>
                <a:gridCol w="619099">
                  <a:extLst>
                    <a:ext uri="{9D8B030D-6E8A-4147-A177-3AD203B41FA5}">
                      <a16:colId xmlns:a16="http://schemas.microsoft.com/office/drawing/2014/main" val="2216402066"/>
                    </a:ext>
                  </a:extLst>
                </a:gridCol>
              </a:tblGrid>
              <a:tr h="314632">
                <a:tc>
                  <a:txBody>
                    <a:bodyPr/>
                    <a:lstStyle/>
                    <a:p>
                      <a:pPr marL="0" marR="0" algn="l" fontAlgn="t">
                        <a:lnSpc>
                          <a:spcPct val="107000"/>
                        </a:lnSpc>
                        <a:spcBef>
                          <a:spcPts val="0"/>
                        </a:spcBef>
                        <a:spcAft>
                          <a:spcPts val="0"/>
                        </a:spcAft>
                      </a:pPr>
                      <a:r>
                        <a:rPr lang="en-US" sz="1400" b="1" u="none" strike="noStrike" dirty="0">
                          <a:solidFill>
                            <a:srgbClr val="FFFFFF"/>
                          </a:solidFill>
                          <a:effectLst/>
                        </a:rPr>
                        <a:t> </a:t>
                      </a:r>
                      <a:endParaRPr lang="en-US" sz="2000" b="0" i="0" u="none" strike="noStrike" dirty="0">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1" u="none" strike="noStrike" dirty="0">
                          <a:solidFill>
                            <a:srgbClr val="FFFFFF"/>
                          </a:solidFill>
                          <a:effectLst/>
                        </a:rPr>
                        <a:t>Accuracy</a:t>
                      </a:r>
                      <a:endParaRPr lang="en-US" sz="2000" b="0" i="0" u="none" strike="noStrike" dirty="0">
                        <a:effectLst/>
                        <a:latin typeface="Arial" panose="020B0604020202020204" pitchFamily="34" charset="0"/>
                      </a:endParaRPr>
                    </a:p>
                  </a:txBody>
                  <a:tcPr marL="65893" marR="65893" marT="9152" marB="0"/>
                </a:tc>
                <a:tc gridSpan="2">
                  <a:txBody>
                    <a:bodyPr/>
                    <a:lstStyle/>
                    <a:p>
                      <a:pPr marL="0" marR="0" algn="ctr" fontAlgn="t">
                        <a:lnSpc>
                          <a:spcPct val="107000"/>
                        </a:lnSpc>
                        <a:spcBef>
                          <a:spcPts val="0"/>
                        </a:spcBef>
                        <a:spcAft>
                          <a:spcPts val="0"/>
                        </a:spcAft>
                      </a:pPr>
                      <a:r>
                        <a:rPr lang="en-US" sz="1400" b="1" u="none" strike="noStrike">
                          <a:solidFill>
                            <a:srgbClr val="FFFFFF"/>
                          </a:solidFill>
                          <a:effectLst/>
                        </a:rPr>
                        <a:t>Precision</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ctr" fontAlgn="t">
                        <a:lnSpc>
                          <a:spcPct val="107000"/>
                        </a:lnSpc>
                        <a:spcBef>
                          <a:spcPts val="0"/>
                        </a:spcBef>
                        <a:spcAft>
                          <a:spcPts val="0"/>
                        </a:spcAft>
                      </a:pPr>
                      <a:r>
                        <a:rPr lang="en-US" sz="1400" b="1" u="none" strike="noStrike">
                          <a:solidFill>
                            <a:srgbClr val="FFFFFF"/>
                          </a:solidFill>
                          <a:effectLst/>
                        </a:rPr>
                        <a:t>Recall</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ctr" fontAlgn="t">
                        <a:lnSpc>
                          <a:spcPct val="107000"/>
                        </a:lnSpc>
                        <a:spcBef>
                          <a:spcPts val="0"/>
                        </a:spcBef>
                        <a:spcAft>
                          <a:spcPts val="0"/>
                        </a:spcAft>
                      </a:pPr>
                      <a:r>
                        <a:rPr lang="en-US" sz="1400" b="1" u="none" strike="noStrike">
                          <a:solidFill>
                            <a:srgbClr val="FFFFFF"/>
                          </a:solidFill>
                          <a:effectLst/>
                        </a:rPr>
                        <a:t>F1</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2014041075"/>
                  </a:ext>
                </a:extLst>
              </a:tr>
              <a:tr h="236302">
                <a:tc>
                  <a:txBody>
                    <a:bodyPr/>
                    <a:lstStyle/>
                    <a:p>
                      <a:pPr marL="0" marR="0" algn="l" fontAlgn="t">
                        <a:lnSpc>
                          <a:spcPct val="107000"/>
                        </a:lnSpc>
                        <a:spcBef>
                          <a:spcPts val="0"/>
                        </a:spcBef>
                        <a:spcAft>
                          <a:spcPts val="0"/>
                        </a:spcAft>
                      </a:pPr>
                      <a:r>
                        <a:rPr lang="en-US" sz="1400" b="1" u="none" strike="noStrike">
                          <a:solidFill>
                            <a:srgbClr val="FFFFFF"/>
                          </a:solidFill>
                          <a:effectLst/>
                        </a:rPr>
                        <a:t> </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effectLst/>
                        </a:rPr>
                        <a:t> </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dirty="0">
                          <a:solidFill>
                            <a:srgbClr val="000000"/>
                          </a:solidFill>
                          <a:effectLst/>
                        </a:rPr>
                        <a:t>0.0</a:t>
                      </a:r>
                      <a:endParaRPr lang="en-US" sz="2000" b="0" i="0" u="none" strike="noStrike" dirty="0">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1.0</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0.0</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1.0</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0.0</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1.0</a:t>
                      </a:r>
                      <a:endParaRPr lang="en-US" sz="2000" b="0" i="0" u="none" strike="noStrike">
                        <a:effectLst/>
                        <a:latin typeface="Arial" panose="020B0604020202020204" pitchFamily="34" charset="0"/>
                      </a:endParaRPr>
                    </a:p>
                  </a:txBody>
                  <a:tcPr marL="65893" marR="65893" marT="9152" marB="0"/>
                </a:tc>
                <a:extLst>
                  <a:ext uri="{0D108BD9-81ED-4DB2-BD59-A6C34878D82A}">
                    <a16:rowId xmlns:a16="http://schemas.microsoft.com/office/drawing/2014/main" val="1207516914"/>
                  </a:ext>
                </a:extLst>
              </a:tr>
              <a:tr h="463494">
                <a:tc>
                  <a:txBody>
                    <a:bodyPr/>
                    <a:lstStyle/>
                    <a:p>
                      <a:pPr marL="0" marR="0" algn="l" fontAlgn="t">
                        <a:lnSpc>
                          <a:spcPct val="107000"/>
                        </a:lnSpc>
                        <a:spcBef>
                          <a:spcPts val="0"/>
                        </a:spcBef>
                        <a:spcAft>
                          <a:spcPts val="0"/>
                        </a:spcAft>
                      </a:pPr>
                      <a:r>
                        <a:rPr lang="en-US" sz="1400" b="1" u="none" strike="noStrike" dirty="0">
                          <a:solidFill>
                            <a:srgbClr val="FFFFFF"/>
                          </a:solidFill>
                          <a:effectLst/>
                        </a:rPr>
                        <a:t>Random Forest</a:t>
                      </a:r>
                      <a:endParaRPr lang="en-US" sz="2000" b="0" i="0" u="none" strike="noStrike" dirty="0">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0.5175</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0.51</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dirty="0">
                          <a:solidFill>
                            <a:srgbClr val="000000"/>
                          </a:solidFill>
                          <a:effectLst/>
                        </a:rPr>
                        <a:t>0.52</a:t>
                      </a:r>
                      <a:endParaRPr lang="en-US" sz="2000" b="0" i="0" u="none" strike="noStrike" dirty="0">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0.49</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0.54</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0.53</a:t>
                      </a:r>
                      <a:endParaRPr lang="en-US" sz="2000" b="0" i="0" u="none" strike="noStrike">
                        <a:effectLst/>
                        <a:latin typeface="Arial" panose="020B0604020202020204" pitchFamily="34" charset="0"/>
                      </a:endParaRPr>
                    </a:p>
                  </a:txBody>
                  <a:tcPr marL="65893" marR="65893" marT="9152" marB="0"/>
                </a:tc>
                <a:extLst>
                  <a:ext uri="{0D108BD9-81ED-4DB2-BD59-A6C34878D82A}">
                    <a16:rowId xmlns:a16="http://schemas.microsoft.com/office/drawing/2014/main" val="2221995281"/>
                  </a:ext>
                </a:extLst>
              </a:tr>
              <a:tr h="463494">
                <a:tc>
                  <a:txBody>
                    <a:bodyPr/>
                    <a:lstStyle/>
                    <a:p>
                      <a:pPr marL="0" marR="0" algn="l" fontAlgn="t">
                        <a:lnSpc>
                          <a:spcPct val="107000"/>
                        </a:lnSpc>
                        <a:spcBef>
                          <a:spcPts val="0"/>
                        </a:spcBef>
                        <a:spcAft>
                          <a:spcPts val="0"/>
                        </a:spcAft>
                      </a:pPr>
                      <a:r>
                        <a:rPr lang="en-US" sz="1400" b="1" u="none" strike="noStrike">
                          <a:solidFill>
                            <a:srgbClr val="FFFFFF"/>
                          </a:solidFill>
                          <a:effectLst/>
                        </a:rPr>
                        <a:t>Gradient Boost</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0.5367</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0.54</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0.54</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dirty="0">
                          <a:solidFill>
                            <a:srgbClr val="000000"/>
                          </a:solidFill>
                          <a:effectLst/>
                        </a:rPr>
                        <a:t>0.45</a:t>
                      </a:r>
                      <a:endParaRPr lang="en-US" sz="2000" b="0" i="0" u="none" strike="noStrike" dirty="0">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0.62</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0.49</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0.57</a:t>
                      </a:r>
                      <a:endParaRPr lang="en-US" sz="2000" b="0" i="0" u="none" strike="noStrike">
                        <a:effectLst/>
                        <a:latin typeface="Arial" panose="020B0604020202020204" pitchFamily="34" charset="0"/>
                      </a:endParaRPr>
                    </a:p>
                  </a:txBody>
                  <a:tcPr marL="65893" marR="65893" marT="9152" marB="0"/>
                </a:tc>
                <a:extLst>
                  <a:ext uri="{0D108BD9-81ED-4DB2-BD59-A6C34878D82A}">
                    <a16:rowId xmlns:a16="http://schemas.microsoft.com/office/drawing/2014/main" val="2950796848"/>
                  </a:ext>
                </a:extLst>
              </a:tr>
              <a:tr h="690688">
                <a:tc>
                  <a:txBody>
                    <a:bodyPr/>
                    <a:lstStyle/>
                    <a:p>
                      <a:pPr marL="0" marR="0" algn="l" fontAlgn="t">
                        <a:lnSpc>
                          <a:spcPct val="107000"/>
                        </a:lnSpc>
                        <a:spcBef>
                          <a:spcPts val="0"/>
                        </a:spcBef>
                        <a:spcAft>
                          <a:spcPts val="0"/>
                        </a:spcAft>
                      </a:pPr>
                      <a:r>
                        <a:rPr lang="en-US" sz="1400" b="1" u="none" strike="noStrike">
                          <a:solidFill>
                            <a:srgbClr val="FFFFFF"/>
                          </a:solidFill>
                          <a:effectLst/>
                        </a:rPr>
                        <a:t> </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1" u="none" strike="noStrike">
                          <a:solidFill>
                            <a:srgbClr val="000000"/>
                          </a:solidFill>
                          <a:effectLst/>
                        </a:rPr>
                        <a:t>Training Data Score</a:t>
                      </a:r>
                      <a:endParaRPr lang="en-US" sz="2000" b="0" i="0" u="none" strike="noStrike">
                        <a:effectLst/>
                        <a:latin typeface="Arial" panose="020B0604020202020204" pitchFamily="34" charset="0"/>
                      </a:endParaRPr>
                    </a:p>
                  </a:txBody>
                  <a:tcPr marL="65893" marR="65893" marT="9152" marB="0"/>
                </a:tc>
                <a:tc gridSpan="2">
                  <a:txBody>
                    <a:bodyPr/>
                    <a:lstStyle/>
                    <a:p>
                      <a:pPr marL="0" marR="0" algn="ctr" fontAlgn="t">
                        <a:lnSpc>
                          <a:spcPct val="107000"/>
                        </a:lnSpc>
                        <a:spcBef>
                          <a:spcPts val="0"/>
                        </a:spcBef>
                        <a:spcAft>
                          <a:spcPts val="0"/>
                        </a:spcAft>
                      </a:pPr>
                      <a:r>
                        <a:rPr lang="en-US" sz="1400" b="1" u="none" strike="noStrike">
                          <a:solidFill>
                            <a:srgbClr val="000000"/>
                          </a:solidFill>
                          <a:effectLst/>
                        </a:rPr>
                        <a:t>Test Data Score</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a:effectLst/>
                        </a:rPr>
                        <a:t> </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4062634300"/>
                  </a:ext>
                </a:extLst>
              </a:tr>
              <a:tr h="463494">
                <a:tc>
                  <a:txBody>
                    <a:bodyPr/>
                    <a:lstStyle/>
                    <a:p>
                      <a:pPr marL="0" marR="0" algn="l" fontAlgn="t">
                        <a:lnSpc>
                          <a:spcPct val="107000"/>
                        </a:lnSpc>
                        <a:spcBef>
                          <a:spcPts val="0"/>
                        </a:spcBef>
                        <a:spcAft>
                          <a:spcPts val="0"/>
                        </a:spcAft>
                      </a:pPr>
                      <a:r>
                        <a:rPr lang="en-US" sz="1400" b="1" u="none" strike="noStrike">
                          <a:solidFill>
                            <a:srgbClr val="FFFFFF"/>
                          </a:solidFill>
                          <a:effectLst/>
                        </a:rPr>
                        <a:t>Logistic Regression</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0.5204</a:t>
                      </a:r>
                      <a:endParaRPr lang="en-US" sz="20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400" b="0" u="none" strike="noStrike">
                          <a:solidFill>
                            <a:srgbClr val="000000"/>
                          </a:solidFill>
                          <a:effectLst/>
                        </a:rPr>
                        <a:t>0.5127</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1885781672"/>
                  </a:ext>
                </a:extLst>
              </a:tr>
              <a:tr h="314632">
                <a:tc>
                  <a:txBody>
                    <a:bodyPr/>
                    <a:lstStyle/>
                    <a:p>
                      <a:pPr marL="0" marR="0" algn="l" fontAlgn="t">
                        <a:lnSpc>
                          <a:spcPct val="107000"/>
                        </a:lnSpc>
                        <a:spcBef>
                          <a:spcPts val="0"/>
                        </a:spcBef>
                        <a:spcAft>
                          <a:spcPts val="0"/>
                        </a:spcAft>
                      </a:pPr>
                      <a:r>
                        <a:rPr lang="en-US" sz="1400" b="0" u="none" strike="noStrike" dirty="0">
                          <a:solidFill>
                            <a:srgbClr val="FFFFFF"/>
                          </a:solidFill>
                          <a:effectLst/>
                        </a:rPr>
                        <a:t> </a:t>
                      </a:r>
                      <a:endParaRPr lang="en-US" sz="2000" b="0" i="0" u="none" strike="noStrike" dirty="0">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effectLst/>
                        </a:rPr>
                        <a:t> </a:t>
                      </a:r>
                      <a:endParaRPr lang="en-US" sz="20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400" b="0" u="none" strike="noStrike">
                          <a:effectLst/>
                        </a:rPr>
                        <a:t> </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277292833"/>
                  </a:ext>
                </a:extLst>
              </a:tr>
              <a:tr h="308542">
                <a:tc>
                  <a:txBody>
                    <a:bodyPr/>
                    <a:lstStyle/>
                    <a:p>
                      <a:pPr marL="0" marR="0" algn="l" fontAlgn="t">
                        <a:lnSpc>
                          <a:spcPct val="107000"/>
                        </a:lnSpc>
                        <a:spcBef>
                          <a:spcPts val="0"/>
                        </a:spcBef>
                        <a:spcAft>
                          <a:spcPts val="0"/>
                        </a:spcAft>
                      </a:pPr>
                      <a:r>
                        <a:rPr lang="en-US" sz="1100" b="1" u="none" strike="noStrike">
                          <a:solidFill>
                            <a:srgbClr val="FFFFFF"/>
                          </a:solidFill>
                          <a:effectLst/>
                        </a:rPr>
                        <a:t> </a:t>
                      </a:r>
                      <a:endParaRPr lang="en-US" sz="17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2597139542"/>
                  </a:ext>
                </a:extLst>
              </a:tr>
              <a:tr h="308542">
                <a:tc>
                  <a:txBody>
                    <a:bodyPr/>
                    <a:lstStyle/>
                    <a:p>
                      <a:pPr marL="0" marR="0" algn="l" fontAlgn="t">
                        <a:lnSpc>
                          <a:spcPct val="107000"/>
                        </a:lnSpc>
                        <a:spcBef>
                          <a:spcPts val="0"/>
                        </a:spcBef>
                        <a:spcAft>
                          <a:spcPts val="0"/>
                        </a:spcAft>
                      </a:pPr>
                      <a:r>
                        <a:rPr lang="en-US" sz="1100" b="1" u="none" strike="noStrike">
                          <a:solidFill>
                            <a:srgbClr val="FFFFFF"/>
                          </a:solidFill>
                          <a:effectLst/>
                        </a:rPr>
                        <a:t> </a:t>
                      </a:r>
                      <a:endParaRPr lang="en-US" sz="17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2259463297"/>
                  </a:ext>
                </a:extLst>
              </a:tr>
              <a:tr h="308542">
                <a:tc>
                  <a:txBody>
                    <a:bodyPr/>
                    <a:lstStyle/>
                    <a:p>
                      <a:pPr marL="0" marR="0" algn="l" fontAlgn="t">
                        <a:lnSpc>
                          <a:spcPct val="107000"/>
                        </a:lnSpc>
                        <a:spcBef>
                          <a:spcPts val="0"/>
                        </a:spcBef>
                        <a:spcAft>
                          <a:spcPts val="0"/>
                        </a:spcAft>
                      </a:pPr>
                      <a:r>
                        <a:rPr lang="en-US" sz="1100" b="1" u="none" strike="noStrike">
                          <a:solidFill>
                            <a:srgbClr val="FFFFFF"/>
                          </a:solidFill>
                          <a:effectLst/>
                        </a:rPr>
                        <a:t> </a:t>
                      </a:r>
                      <a:endParaRPr lang="en-US" sz="17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1222152293"/>
                  </a:ext>
                </a:extLst>
              </a:tr>
              <a:tr h="308542">
                <a:tc>
                  <a:txBody>
                    <a:bodyPr/>
                    <a:lstStyle/>
                    <a:p>
                      <a:pPr marL="0" marR="0" algn="l" fontAlgn="t">
                        <a:lnSpc>
                          <a:spcPct val="107000"/>
                        </a:lnSpc>
                        <a:spcBef>
                          <a:spcPts val="0"/>
                        </a:spcBef>
                        <a:spcAft>
                          <a:spcPts val="0"/>
                        </a:spcAft>
                      </a:pPr>
                      <a:r>
                        <a:rPr lang="en-US" sz="1100" b="1" u="none" strike="noStrike">
                          <a:solidFill>
                            <a:srgbClr val="FFFFFF"/>
                          </a:solidFill>
                          <a:effectLst/>
                        </a:rPr>
                        <a:t> </a:t>
                      </a:r>
                      <a:endParaRPr lang="en-US" sz="17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dirty="0">
                          <a:effectLst/>
                        </a:rPr>
                        <a:t> </a:t>
                      </a:r>
                      <a:endParaRPr lang="en-US" sz="1700" b="0" i="0" u="none" strike="noStrike" dirty="0">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1293992389"/>
                  </a:ext>
                </a:extLst>
              </a:tr>
            </a:tbl>
          </a:graphicData>
        </a:graphic>
      </p:graphicFrame>
    </p:spTree>
    <p:extLst>
      <p:ext uri="{BB962C8B-B14F-4D97-AF65-F5344CB8AC3E}">
        <p14:creationId xmlns:p14="http://schemas.microsoft.com/office/powerpoint/2010/main" val="279179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6A82-45F8-4967-A2CB-4719CF49216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5F55EBE-0426-48F9-80C0-EFC97B6296C0}"/>
              </a:ext>
            </a:extLst>
          </p:cNvPr>
          <p:cNvSpPr>
            <a:spLocks noGrp="1"/>
          </p:cNvSpPr>
          <p:nvPr>
            <p:ph idx="1"/>
          </p:nvPr>
        </p:nvSpPr>
        <p:spPr>
          <a:xfrm>
            <a:off x="838200" y="1827442"/>
            <a:ext cx="10515600" cy="553657"/>
          </a:xfrm>
        </p:spPr>
        <p:txBody>
          <a:bodyPr>
            <a:normAutofit lnSpcReduction="10000"/>
          </a:bodyPr>
          <a:lstStyle/>
          <a:p>
            <a:pPr marL="228600" indent="0">
              <a:buNone/>
            </a:pPr>
            <a:r>
              <a:rPr lang="en-US" dirty="0"/>
              <a:t>Top 5 Features</a:t>
            </a:r>
          </a:p>
          <a:p>
            <a:endParaRPr lang="en-US" dirty="0"/>
          </a:p>
        </p:txBody>
      </p:sp>
      <p:sp>
        <p:nvSpPr>
          <p:cNvPr id="4" name="TextBox 3">
            <a:extLst>
              <a:ext uri="{FF2B5EF4-FFF2-40B4-BE49-F238E27FC236}">
                <a16:creationId xmlns:a16="http://schemas.microsoft.com/office/drawing/2014/main" id="{2D75B947-026E-404B-AA94-D97A13CB1FFB}"/>
              </a:ext>
            </a:extLst>
          </p:cNvPr>
          <p:cNvSpPr txBox="1"/>
          <p:nvPr/>
        </p:nvSpPr>
        <p:spPr>
          <a:xfrm>
            <a:off x="1088572" y="2645229"/>
            <a:ext cx="4691742" cy="2585323"/>
          </a:xfrm>
          <a:prstGeom prst="rect">
            <a:avLst/>
          </a:prstGeom>
          <a:noFill/>
        </p:spPr>
        <p:txBody>
          <a:bodyPr wrap="square" rtlCol="0">
            <a:spAutoFit/>
          </a:bodyPr>
          <a:lstStyle/>
          <a:p>
            <a:r>
              <a:rPr lang="en-US" dirty="0"/>
              <a:t>RANDOM FOREST</a:t>
            </a:r>
          </a:p>
          <a:p>
            <a:pPr marL="342900" indent="-342900">
              <a:buFont typeface="+mj-lt"/>
              <a:buAutoNum type="arabicPeriod"/>
            </a:pPr>
            <a:r>
              <a:rPr lang="en-US" dirty="0"/>
              <a:t>Current Ratio</a:t>
            </a:r>
          </a:p>
          <a:p>
            <a:pPr marL="342900" indent="-342900">
              <a:buFont typeface="+mj-lt"/>
              <a:buAutoNum type="arabicPeriod"/>
            </a:pPr>
            <a:r>
              <a:rPr lang="en-US" dirty="0">
                <a:highlight>
                  <a:srgbClr val="FFFF00"/>
                </a:highlight>
              </a:rPr>
              <a:t>Gross Profit Margin</a:t>
            </a:r>
          </a:p>
          <a:p>
            <a:pPr marL="342900" indent="-342900">
              <a:buFont typeface="+mj-lt"/>
              <a:buAutoNum type="arabicPeriod"/>
            </a:pPr>
            <a:r>
              <a:rPr lang="en-US" dirty="0">
                <a:highlight>
                  <a:srgbClr val="FFFF00"/>
                </a:highlight>
              </a:rPr>
              <a:t>Cash Return on Invested Capital</a:t>
            </a:r>
          </a:p>
          <a:p>
            <a:pPr marL="342900" indent="-342900">
              <a:buFont typeface="+mj-lt"/>
              <a:buAutoNum type="arabicPeriod"/>
            </a:pPr>
            <a:r>
              <a:rPr lang="en-US" dirty="0"/>
              <a:t>Operating Margin</a:t>
            </a:r>
          </a:p>
          <a:p>
            <a:pPr marL="342900" indent="-342900">
              <a:buFont typeface="+mj-lt"/>
              <a:buAutoNum type="arabicPeriod"/>
            </a:pPr>
            <a:r>
              <a:rPr lang="en-US" dirty="0">
                <a:highlight>
                  <a:srgbClr val="FFFF00"/>
                </a:highlight>
              </a:rPr>
              <a:t>Free Cash Flow to Net Income</a:t>
            </a:r>
          </a:p>
          <a:p>
            <a:pPr marL="342900" indent="-342900">
              <a:buFont typeface="+mj-lt"/>
              <a:buAutoNum type="arabicPeriod"/>
            </a:pPr>
            <a:endParaRPr lang="en-US" dirty="0"/>
          </a:p>
          <a:p>
            <a:endParaRPr lang="en-US" dirty="0"/>
          </a:p>
          <a:p>
            <a:endParaRPr lang="en-US" dirty="0"/>
          </a:p>
        </p:txBody>
      </p:sp>
      <p:sp>
        <p:nvSpPr>
          <p:cNvPr id="5" name="TextBox 4">
            <a:extLst>
              <a:ext uri="{FF2B5EF4-FFF2-40B4-BE49-F238E27FC236}">
                <a16:creationId xmlns:a16="http://schemas.microsoft.com/office/drawing/2014/main" id="{63416204-EA44-43DD-9787-8D92C3524868}"/>
              </a:ext>
            </a:extLst>
          </p:cNvPr>
          <p:cNvSpPr txBox="1"/>
          <p:nvPr/>
        </p:nvSpPr>
        <p:spPr>
          <a:xfrm>
            <a:off x="5780314" y="2645229"/>
            <a:ext cx="4691742" cy="2862322"/>
          </a:xfrm>
          <a:prstGeom prst="rect">
            <a:avLst/>
          </a:prstGeom>
          <a:noFill/>
        </p:spPr>
        <p:txBody>
          <a:bodyPr wrap="square" rtlCol="0">
            <a:spAutoFit/>
          </a:bodyPr>
          <a:lstStyle/>
          <a:p>
            <a:r>
              <a:rPr lang="en-US" dirty="0"/>
              <a:t>GRADIENT BOOST</a:t>
            </a:r>
          </a:p>
          <a:p>
            <a:pPr marL="342900" indent="-342900">
              <a:buFont typeface="+mj-lt"/>
              <a:buAutoNum type="arabicPeriod"/>
            </a:pPr>
            <a:r>
              <a:rPr lang="en-US" b="1" dirty="0">
                <a:highlight>
                  <a:srgbClr val="FFFF00"/>
                </a:highlight>
              </a:rPr>
              <a:t>Cash Return on Invested Capital</a:t>
            </a:r>
          </a:p>
          <a:p>
            <a:pPr marL="342900" indent="-342900">
              <a:buFont typeface="+mj-lt"/>
              <a:buAutoNum type="arabicPeriod"/>
            </a:pPr>
            <a:r>
              <a:rPr lang="en-US" b="1" dirty="0"/>
              <a:t>Free Cash Flow per Share</a:t>
            </a:r>
          </a:p>
          <a:p>
            <a:pPr marL="342900" indent="-342900">
              <a:buFont typeface="+mj-lt"/>
              <a:buAutoNum type="arabicPeriod"/>
            </a:pPr>
            <a:r>
              <a:rPr lang="en-US" b="1" dirty="0">
                <a:highlight>
                  <a:srgbClr val="FFFF00"/>
                </a:highlight>
              </a:rPr>
              <a:t>Free Cash Flow to Net Income</a:t>
            </a:r>
          </a:p>
          <a:p>
            <a:pPr marL="342900" indent="-342900">
              <a:buFont typeface="+mj-lt"/>
              <a:buAutoNum type="arabicPeriod"/>
            </a:pPr>
            <a:r>
              <a:rPr lang="en-US" dirty="0"/>
              <a:t>Return on Equity</a:t>
            </a:r>
          </a:p>
          <a:p>
            <a:pPr marL="342900" indent="-342900">
              <a:buFont typeface="+mj-lt"/>
              <a:buAutoNum type="arabicPeriod"/>
            </a:pPr>
            <a:r>
              <a:rPr lang="en-US" dirty="0">
                <a:highlight>
                  <a:srgbClr val="FFFF00"/>
                </a:highlight>
              </a:rPr>
              <a:t>Gross Profit Margin</a:t>
            </a:r>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FE733B2E-8728-46A9-911F-379EE09558F6}"/>
              </a:ext>
            </a:extLst>
          </p:cNvPr>
          <p:cNvSpPr txBox="1"/>
          <p:nvPr/>
        </p:nvSpPr>
        <p:spPr>
          <a:xfrm>
            <a:off x="838200" y="5230552"/>
            <a:ext cx="10265227" cy="646331"/>
          </a:xfrm>
          <a:prstGeom prst="rect">
            <a:avLst/>
          </a:prstGeom>
          <a:noFill/>
        </p:spPr>
        <p:txBody>
          <a:bodyPr wrap="square" rtlCol="0">
            <a:spAutoFit/>
          </a:bodyPr>
          <a:lstStyle/>
          <a:p>
            <a:r>
              <a:rPr lang="en-US" dirty="0"/>
              <a:t>Top 3 features across models</a:t>
            </a:r>
          </a:p>
          <a:p>
            <a:r>
              <a:rPr lang="en-US" dirty="0"/>
              <a:t>Cash Return on Invested Capital, Free Cash Flow to Net Income, Gross Profit Margin, </a:t>
            </a:r>
          </a:p>
        </p:txBody>
      </p:sp>
    </p:spTree>
    <p:extLst>
      <p:ext uri="{BB962C8B-B14F-4D97-AF65-F5344CB8AC3E}">
        <p14:creationId xmlns:p14="http://schemas.microsoft.com/office/powerpoint/2010/main" val="3944627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A ladder in the desert">
            <a:extLst>
              <a:ext uri="{FF2B5EF4-FFF2-40B4-BE49-F238E27FC236}">
                <a16:creationId xmlns:a16="http://schemas.microsoft.com/office/drawing/2014/main" id="{F89D9B13-6CE8-47FA-8BF6-7A7C1D0D8A52}"/>
              </a:ext>
            </a:extLst>
          </p:cNvPr>
          <p:cNvPicPr>
            <a:picLocks noChangeAspect="1"/>
          </p:cNvPicPr>
          <p:nvPr/>
        </p:nvPicPr>
        <p:blipFill rotWithShape="1">
          <a:blip r:embed="rId2"/>
          <a:srcRect b="15730"/>
          <a:stretch/>
        </p:blipFill>
        <p:spPr>
          <a:xfrm>
            <a:off x="20" y="10"/>
            <a:ext cx="12191980" cy="6857989"/>
          </a:xfrm>
          <a:prstGeom prst="rect">
            <a:avLst/>
          </a:prstGeom>
        </p:spPr>
      </p:pic>
      <p:sp>
        <p:nvSpPr>
          <p:cNvPr id="13" name="Rectangle 12">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542D1-84CD-4ED5-B209-9D9EF5688CE3}"/>
              </a:ext>
            </a:extLst>
          </p:cNvPr>
          <p:cNvSpPr>
            <a:spLocks noGrp="1"/>
          </p:cNvSpPr>
          <p:nvPr>
            <p:ph type="title"/>
          </p:nvPr>
        </p:nvSpPr>
        <p:spPr>
          <a:xfrm>
            <a:off x="1524000" y="3220947"/>
            <a:ext cx="9144000" cy="2940679"/>
          </a:xfrm>
        </p:spPr>
        <p:txBody>
          <a:bodyPr vert="horz" lIns="91440" tIns="45720" rIns="91440" bIns="45720" rtlCol="0" anchor="t">
            <a:normAutofit/>
          </a:bodyPr>
          <a:lstStyle/>
          <a:p>
            <a:pPr algn="ctr"/>
            <a:r>
              <a:rPr lang="en-US" sz="5400">
                <a:solidFill>
                  <a:srgbClr val="FFFFFF"/>
                </a:solidFill>
              </a:rPr>
              <a:t>Implications of Findings</a:t>
            </a:r>
          </a:p>
        </p:txBody>
      </p:sp>
    </p:spTree>
    <p:extLst>
      <p:ext uri="{BB962C8B-B14F-4D97-AF65-F5344CB8AC3E}">
        <p14:creationId xmlns:p14="http://schemas.microsoft.com/office/powerpoint/2010/main" val="359374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A3BA8-BC16-4F7E-9C2E-EA099AD5287A}"/>
              </a:ext>
            </a:extLst>
          </p:cNvPr>
          <p:cNvSpPr>
            <a:spLocks noGrp="1"/>
          </p:cNvSpPr>
          <p:nvPr>
            <p:ph type="title"/>
          </p:nvPr>
        </p:nvSpPr>
        <p:spPr>
          <a:xfrm>
            <a:off x="838201" y="857251"/>
            <a:ext cx="5914937" cy="2076450"/>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ML Effectiveness in Fundamental Analysis</a:t>
            </a:r>
          </a:p>
        </p:txBody>
      </p:sp>
      <p:sp>
        <p:nvSpPr>
          <p:cNvPr id="3" name="Content Placeholder 2">
            <a:extLst>
              <a:ext uri="{FF2B5EF4-FFF2-40B4-BE49-F238E27FC236}">
                <a16:creationId xmlns:a16="http://schemas.microsoft.com/office/drawing/2014/main" id="{6FC3CBBD-B037-45D5-8FA1-7480F340991B}"/>
              </a:ext>
            </a:extLst>
          </p:cNvPr>
          <p:cNvSpPr>
            <a:spLocks noGrp="1"/>
          </p:cNvSpPr>
          <p:nvPr>
            <p:ph idx="1"/>
          </p:nvPr>
        </p:nvSpPr>
        <p:spPr>
          <a:xfrm>
            <a:off x="838200" y="3190875"/>
            <a:ext cx="5914938" cy="2986087"/>
          </a:xfrm>
        </p:spPr>
        <p:txBody>
          <a:bodyPr>
            <a:normAutofit/>
          </a:bodyPr>
          <a:lstStyle/>
          <a:p>
            <a:pPr marL="228600" indent="0">
              <a:lnSpc>
                <a:spcPct val="100000"/>
              </a:lnSpc>
              <a:buNone/>
            </a:pPr>
            <a:r>
              <a:rPr lang="en-US" sz="1900" b="1" dirty="0">
                <a:solidFill>
                  <a:schemeClr val="tx2">
                    <a:alpha val="60000"/>
                  </a:schemeClr>
                </a:solidFill>
              </a:rPr>
              <a:t>Fundamental Analysis </a:t>
            </a:r>
            <a:endParaRPr lang="en-US" sz="1900" dirty="0">
              <a:solidFill>
                <a:schemeClr val="tx2">
                  <a:alpha val="60000"/>
                </a:schemeClr>
              </a:solidFill>
            </a:endParaRPr>
          </a:p>
          <a:p>
            <a:pPr marL="742950" indent="-514350">
              <a:lnSpc>
                <a:spcPct val="100000"/>
              </a:lnSpc>
              <a:buFont typeface="+mj-lt"/>
              <a:buAutoNum type="arabicPeriod"/>
            </a:pPr>
            <a:r>
              <a:rPr lang="en-US" sz="1900" dirty="0">
                <a:solidFill>
                  <a:schemeClr val="tx2">
                    <a:alpha val="60000"/>
                  </a:schemeClr>
                </a:solidFill>
              </a:rPr>
              <a:t>Can a machine learning model determine if a company’s stock price would go up or down using a public company’s financial reporting?</a:t>
            </a:r>
          </a:p>
          <a:p>
            <a:pPr marL="742950" indent="-514350">
              <a:lnSpc>
                <a:spcPct val="100000"/>
              </a:lnSpc>
              <a:buFont typeface="+mj-lt"/>
              <a:buAutoNum type="arabicPeriod"/>
            </a:pPr>
            <a:r>
              <a:rPr lang="en-US" sz="1900" dirty="0">
                <a:solidFill>
                  <a:schemeClr val="tx2">
                    <a:alpha val="60000"/>
                  </a:schemeClr>
                </a:solidFill>
              </a:rPr>
              <a:t>What model is the most effective?</a:t>
            </a:r>
          </a:p>
          <a:p>
            <a:pPr marL="742950" indent="-514350">
              <a:lnSpc>
                <a:spcPct val="100000"/>
              </a:lnSpc>
              <a:buFont typeface="+mj-lt"/>
              <a:buAutoNum type="arabicPeriod"/>
            </a:pPr>
            <a:r>
              <a:rPr lang="en-US" sz="1900" dirty="0">
                <a:solidFill>
                  <a:schemeClr val="tx2">
                    <a:alpha val="60000"/>
                  </a:schemeClr>
                </a:solidFill>
              </a:rPr>
              <a:t>What financial ratios have the most impact on the model’s ability to predict the price going up or down?</a:t>
            </a:r>
          </a:p>
          <a:p>
            <a:pPr>
              <a:lnSpc>
                <a:spcPct val="100000"/>
              </a:lnSpc>
            </a:pPr>
            <a:endParaRPr lang="en-US" sz="1900" dirty="0">
              <a:solidFill>
                <a:schemeClr val="tx2">
                  <a:alpha val="60000"/>
                </a:schemeClr>
              </a:solidFill>
            </a:endParaRPr>
          </a:p>
        </p:txBody>
      </p:sp>
      <p:pic>
        <p:nvPicPr>
          <p:cNvPr id="5" name="Picture 4" descr="Calculator, pen, compass, money and a paper with graphs printed on it">
            <a:extLst>
              <a:ext uri="{FF2B5EF4-FFF2-40B4-BE49-F238E27FC236}">
                <a16:creationId xmlns:a16="http://schemas.microsoft.com/office/drawing/2014/main" id="{61FA6D61-8F80-406A-849E-F0C5313C74E7}"/>
              </a:ext>
            </a:extLst>
          </p:cNvPr>
          <p:cNvPicPr>
            <a:picLocks noChangeAspect="1"/>
          </p:cNvPicPr>
          <p:nvPr/>
        </p:nvPicPr>
        <p:blipFill rotWithShape="1">
          <a:blip r:embed="rId3"/>
          <a:srcRect l="30357" r="26133" b="-2"/>
          <a:stretch/>
        </p:blipFill>
        <p:spPr>
          <a:xfrm>
            <a:off x="7236476" y="1"/>
            <a:ext cx="4952475" cy="6858000"/>
          </a:xfrm>
          <a:prstGeom prst="rect">
            <a:avLst/>
          </a:prstGeom>
        </p:spPr>
      </p:pic>
    </p:spTree>
    <p:extLst>
      <p:ext uri="{BB962C8B-B14F-4D97-AF65-F5344CB8AC3E}">
        <p14:creationId xmlns:p14="http://schemas.microsoft.com/office/powerpoint/2010/main" val="116526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65B62D-0E57-457A-B4C9-42A52A92B7CF}"/>
              </a:ext>
            </a:extLst>
          </p:cNvPr>
          <p:cNvSpPr txBox="1">
            <a:spLocks noGrp="1"/>
          </p:cNvSpPr>
          <p:nvPr>
            <p:ph type="title"/>
          </p:nvPr>
        </p:nvSpPr>
        <p:spPr>
          <a:xfrm>
            <a:off x="839784" y="685800"/>
            <a:ext cx="4141006" cy="1162833"/>
          </a:xfrm>
          <a:prstGeom prst="rect">
            <a:avLst/>
          </a:prstGeom>
          <a:noFill/>
          <a:ln>
            <a:noFill/>
          </a:ln>
        </p:spPr>
        <p:txBody>
          <a:bodyPr vert="horz" wrap="square" lIns="91440" tIns="45720" rIns="91440" bIns="45720" anchor="b" anchorCtr="0" compatLnSpc="1">
            <a:normAutofit/>
          </a:bodyPr>
          <a:lstStyle/>
          <a:p>
            <a:pPr lvl="0"/>
            <a:r>
              <a:rPr lang="en-US" sz="2800" dirty="0">
                <a:cs typeface="Angsana New"/>
              </a:rPr>
              <a:t>    Stock Analysis using Machine Learning Models</a:t>
            </a:r>
            <a:endParaRPr lang="en-US" sz="2800" dirty="0"/>
          </a:p>
        </p:txBody>
      </p:sp>
      <p:pic>
        <p:nvPicPr>
          <p:cNvPr id="5" name="Picture 5" descr="A picture containing text, laser&#10;&#10;Description automatically generated">
            <a:extLst>
              <a:ext uri="{FF2B5EF4-FFF2-40B4-BE49-F238E27FC236}">
                <a16:creationId xmlns:a16="http://schemas.microsoft.com/office/drawing/2014/main" id="{A38F6809-C29B-49D1-B9A4-91B17170A499}"/>
              </a:ext>
            </a:extLst>
          </p:cNvPr>
          <p:cNvPicPr>
            <a:picLocks noChangeAspect="1"/>
          </p:cNvPicPr>
          <p:nvPr/>
        </p:nvPicPr>
        <p:blipFill>
          <a:blip r:embed="rId2"/>
          <a:srcRect l="8131" r="8131"/>
          <a:stretch>
            <a:fillRect/>
          </a:stretch>
        </p:blipFill>
        <p:spPr>
          <a:xfrm>
            <a:off x="5329324" y="685800"/>
            <a:ext cx="6276587" cy="5185690"/>
          </a:xfrm>
          <a:prstGeom prst="rect">
            <a:avLst/>
          </a:prstGeom>
        </p:spPr>
      </p:pic>
      <p:sp>
        <p:nvSpPr>
          <p:cNvPr id="6" name="Text Placeholder 3">
            <a:extLst>
              <a:ext uri="{FF2B5EF4-FFF2-40B4-BE49-F238E27FC236}">
                <a16:creationId xmlns:a16="http://schemas.microsoft.com/office/drawing/2014/main" id="{23268072-4EF0-42CD-9B12-8A503E62457F}"/>
              </a:ext>
            </a:extLst>
          </p:cNvPr>
          <p:cNvSpPr txBox="1">
            <a:spLocks/>
          </p:cNvSpPr>
          <p:nvPr/>
        </p:nvSpPr>
        <p:spPr>
          <a:xfrm>
            <a:off x="839784" y="2209803"/>
            <a:ext cx="3932240" cy="3659191"/>
          </a:xfrm>
          <a:prstGeom prst="rect">
            <a:avLst/>
          </a:prstGeom>
        </p:spPr>
        <p:txBody>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AutoNum type="arabicPeriod"/>
            </a:pPr>
            <a:r>
              <a:rPr lang="en-US" sz="1600" dirty="0">
                <a:solidFill>
                  <a:srgbClr val="00B050"/>
                </a:solidFill>
              </a:rPr>
              <a:t>Machine learning systems can evaluate multiple factors that influence investment decisions.</a:t>
            </a:r>
          </a:p>
          <a:p>
            <a:pPr marL="342900" indent="-342900">
              <a:buFont typeface="Wingdings" panose="05000000000000000000" pitchFamily="2" charset="2"/>
              <a:buAutoNum type="arabicPeriod"/>
            </a:pPr>
            <a:r>
              <a:rPr lang="en-US" sz="1600" dirty="0">
                <a:solidFill>
                  <a:srgbClr val="00B050"/>
                </a:solidFill>
              </a:rPr>
              <a:t>The use of machine learning models make trading decisions more efficient.</a:t>
            </a:r>
          </a:p>
          <a:p>
            <a:pPr marL="342900" indent="-342900">
              <a:buFont typeface="Wingdings" panose="05000000000000000000" pitchFamily="2" charset="2"/>
              <a:buAutoNum type="arabicPeriod"/>
            </a:pPr>
            <a:r>
              <a:rPr lang="en-US" sz="1600" dirty="0">
                <a:solidFill>
                  <a:srgbClr val="00B050"/>
                </a:solidFill>
              </a:rPr>
              <a:t>We used different models in order to find out the most effective one. </a:t>
            </a:r>
          </a:p>
          <a:p>
            <a:pPr marL="342900" indent="-342900">
              <a:buFont typeface="Wingdings" panose="05000000000000000000" pitchFamily="2" charset="2"/>
              <a:buAutoNum type="arabicPeriod"/>
            </a:pPr>
            <a:r>
              <a:rPr lang="en-US" sz="1600" dirty="0">
                <a:solidFill>
                  <a:srgbClr val="00B050"/>
                </a:solidFill>
              </a:rPr>
              <a:t>Logistic Regression and Random Forest were two models used in this project</a:t>
            </a:r>
            <a:r>
              <a:rPr lang="en-US" dirty="0">
                <a:solidFill>
                  <a:srgbClr val="00B050"/>
                </a:solidFill>
              </a:rPr>
              <a:t>.</a:t>
            </a:r>
          </a:p>
        </p:txBody>
      </p:sp>
    </p:spTree>
    <p:extLst>
      <p:ext uri="{BB962C8B-B14F-4D97-AF65-F5344CB8AC3E}">
        <p14:creationId xmlns:p14="http://schemas.microsoft.com/office/powerpoint/2010/main" val="369722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BD791B-9FA2-4E76-901F-9CA6F69014F0}"/>
              </a:ext>
            </a:extLst>
          </p:cNvPr>
          <p:cNvSpPr>
            <a:spLocks noGrp="1"/>
          </p:cNvSpPr>
          <p:nvPr>
            <p:ph type="title"/>
          </p:nvPr>
        </p:nvSpPr>
        <p:spPr>
          <a:xfrm>
            <a:off x="21171" y="3781792"/>
            <a:ext cx="5872993" cy="2398029"/>
          </a:xfrm>
        </p:spPr>
        <p:txBody>
          <a:bodyPr vert="horz" lIns="91440" tIns="45720" rIns="91440" bIns="45720" rtlCol="0" anchor="t">
            <a:normAutofit/>
          </a:bodyPr>
          <a:lstStyle/>
          <a:p>
            <a:r>
              <a:rPr lang="en-US" sz="4400" dirty="0">
                <a:solidFill>
                  <a:srgbClr val="FFFFFF"/>
                </a:solidFill>
              </a:rPr>
              <a:t>Models Chosen &amp; Why</a:t>
            </a:r>
          </a:p>
        </p:txBody>
      </p:sp>
      <p:sp>
        <p:nvSpPr>
          <p:cNvPr id="31" name="Rectangle 30">
            <a:extLst>
              <a:ext uri="{FF2B5EF4-FFF2-40B4-BE49-F238E27FC236}">
                <a16:creationId xmlns:a16="http://schemas.microsoft.com/office/drawing/2014/main" id="{2D500B59-4CB5-4E11-9A7B-D19B4BA1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359401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oup of yellow figures and a red figure on the other side">
            <a:extLst>
              <a:ext uri="{FF2B5EF4-FFF2-40B4-BE49-F238E27FC236}">
                <a16:creationId xmlns:a16="http://schemas.microsoft.com/office/drawing/2014/main" id="{2C4D59B0-6EFB-49E7-BDCE-3388A3210F1F}"/>
              </a:ext>
            </a:extLst>
          </p:cNvPr>
          <p:cNvPicPr>
            <a:picLocks noChangeAspect="1"/>
          </p:cNvPicPr>
          <p:nvPr/>
        </p:nvPicPr>
        <p:blipFill rotWithShape="1">
          <a:blip r:embed="rId3">
            <a:alphaModFix amt="60000"/>
          </a:blip>
          <a:srcRect t="45199" r="-1" b="10627"/>
          <a:stretch/>
        </p:blipFill>
        <p:spPr>
          <a:xfrm>
            <a:off x="20" y="663"/>
            <a:ext cx="12188932" cy="3594019"/>
          </a:xfrm>
          <a:prstGeom prst="rect">
            <a:avLst/>
          </a:prstGeom>
        </p:spPr>
      </p:pic>
      <p:sp>
        <p:nvSpPr>
          <p:cNvPr id="8" name="TextBox 7">
            <a:extLst>
              <a:ext uri="{FF2B5EF4-FFF2-40B4-BE49-F238E27FC236}">
                <a16:creationId xmlns:a16="http://schemas.microsoft.com/office/drawing/2014/main" id="{821DD032-FEA9-4D0B-BE05-BC076E7D4797}"/>
              </a:ext>
            </a:extLst>
          </p:cNvPr>
          <p:cNvSpPr txBox="1"/>
          <p:nvPr/>
        </p:nvSpPr>
        <p:spPr>
          <a:xfrm>
            <a:off x="6172199" y="3776874"/>
            <a:ext cx="5254752" cy="2769265"/>
          </a:xfrm>
          <a:prstGeom prst="rect">
            <a:avLst/>
          </a:prstGeom>
        </p:spPr>
        <p:txBody>
          <a:bodyPr vert="horz" lIns="91440" tIns="45720" rIns="91440" bIns="45720" rtlCol="0" anchor="t">
            <a:normAutofit lnSpcReduction="10000"/>
          </a:bodyPr>
          <a:lstStyle/>
          <a:p>
            <a:pPr algn="ctr">
              <a:lnSpc>
                <a:spcPct val="110000"/>
              </a:lnSpc>
              <a:spcAft>
                <a:spcPts val="600"/>
              </a:spcAft>
              <a:buClr>
                <a:schemeClr val="tx2">
                  <a:lumMod val="10000"/>
                  <a:lumOff val="90000"/>
                </a:schemeClr>
              </a:buClr>
              <a:buSzPct val="80000"/>
            </a:pPr>
            <a:r>
              <a:rPr lang="en-US" sz="2800" b="1" dirty="0">
                <a:solidFill>
                  <a:srgbClr val="FFFFFF"/>
                </a:solidFill>
              </a:rPr>
              <a:t>Classification</a:t>
            </a:r>
          </a:p>
          <a:p>
            <a:pPr lvl="1"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1700" dirty="0">
                <a:solidFill>
                  <a:srgbClr val="FFFFFF"/>
                </a:solidFill>
              </a:rPr>
              <a:t>Predicting stock price would require a lot more information to develop an effective model. Classification of stock price movement requires less intense data to train and fit a model.</a:t>
            </a:r>
          </a:p>
          <a:p>
            <a:pPr lvl="1"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1700" dirty="0">
                <a:solidFill>
                  <a:srgbClr val="FFFFFF"/>
                </a:solidFill>
              </a:rPr>
              <a:t>Interested in knowing which feature had more of an effect on stock price. Wanted to conduct a feature analysis</a:t>
            </a:r>
          </a:p>
        </p:txBody>
      </p:sp>
      <p:sp>
        <p:nvSpPr>
          <p:cNvPr id="9" name="TextBox 8">
            <a:extLst>
              <a:ext uri="{FF2B5EF4-FFF2-40B4-BE49-F238E27FC236}">
                <a16:creationId xmlns:a16="http://schemas.microsoft.com/office/drawing/2014/main" id="{3CE44AA4-3936-4D6D-B622-EC7B96FEAB52}"/>
              </a:ext>
            </a:extLst>
          </p:cNvPr>
          <p:cNvSpPr txBox="1"/>
          <p:nvPr/>
        </p:nvSpPr>
        <p:spPr>
          <a:xfrm>
            <a:off x="1015619" y="4610162"/>
            <a:ext cx="4899716" cy="1569660"/>
          </a:xfrm>
          <a:prstGeom prst="rect">
            <a:avLst/>
          </a:prstGeom>
          <a:noFill/>
        </p:spPr>
        <p:txBody>
          <a:bodyPr wrap="square" rtlCol="0">
            <a:spAutoFit/>
          </a:bodyPr>
          <a:lstStyle/>
          <a:p>
            <a:r>
              <a:rPr lang="en-US" sz="3200" dirty="0">
                <a:solidFill>
                  <a:schemeClr val="bg1"/>
                </a:solidFill>
              </a:rPr>
              <a:t>Logistic Regression</a:t>
            </a:r>
          </a:p>
          <a:p>
            <a:r>
              <a:rPr lang="en-US" sz="3200" dirty="0">
                <a:solidFill>
                  <a:schemeClr val="bg1"/>
                </a:solidFill>
              </a:rPr>
              <a:t>Random Forest</a:t>
            </a:r>
          </a:p>
          <a:p>
            <a:r>
              <a:rPr lang="en-US" sz="3200" dirty="0">
                <a:solidFill>
                  <a:schemeClr val="bg1"/>
                </a:solidFill>
              </a:rPr>
              <a:t>Gradient Boost</a:t>
            </a:r>
          </a:p>
        </p:txBody>
      </p:sp>
    </p:spTree>
    <p:extLst>
      <p:ext uri="{BB962C8B-B14F-4D97-AF65-F5344CB8AC3E}">
        <p14:creationId xmlns:p14="http://schemas.microsoft.com/office/powerpoint/2010/main" val="44623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BDDACAA-CD91-4074-8486-94ADE77EC13C}"/>
              </a:ext>
            </a:extLst>
          </p:cNvPr>
          <p:cNvGraphicFramePr/>
          <p:nvPr>
            <p:extLst>
              <p:ext uri="{D42A27DB-BD31-4B8C-83A1-F6EECF244321}">
                <p14:modId xmlns:p14="http://schemas.microsoft.com/office/powerpoint/2010/main" val="381424888"/>
              </p:ext>
            </p:extLst>
          </p:nvPr>
        </p:nvGraphicFramePr>
        <p:xfrm>
          <a:off x="598714" y="1404258"/>
          <a:ext cx="10983686" cy="508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8FA4C7FD-B880-4A4B-80AC-43C2A01F59AB}"/>
              </a:ext>
            </a:extLst>
          </p:cNvPr>
          <p:cNvSpPr>
            <a:spLocks noGrp="1"/>
          </p:cNvSpPr>
          <p:nvPr>
            <p:ph type="title"/>
          </p:nvPr>
        </p:nvSpPr>
        <p:spPr>
          <a:xfrm>
            <a:off x="500744" y="468089"/>
            <a:ext cx="11190512" cy="936169"/>
          </a:xfrm>
        </p:spPr>
        <p:txBody>
          <a:bodyPr vert="horz" lIns="91440" tIns="45720" rIns="91440" bIns="45720" rtlCol="0" anchor="t">
            <a:normAutofit/>
          </a:bodyPr>
          <a:lstStyle/>
          <a:p>
            <a:r>
              <a:rPr lang="en-US" sz="6000" dirty="0">
                <a:solidFill>
                  <a:schemeClr val="accent1">
                    <a:lumMod val="60000"/>
                    <a:lumOff val="40000"/>
                  </a:schemeClr>
                </a:solidFill>
              </a:rPr>
              <a:t>Model Advantages </a:t>
            </a:r>
          </a:p>
        </p:txBody>
      </p:sp>
    </p:spTree>
    <p:extLst>
      <p:ext uri="{BB962C8B-B14F-4D97-AF65-F5344CB8AC3E}">
        <p14:creationId xmlns:p14="http://schemas.microsoft.com/office/powerpoint/2010/main" val="427320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Graph on document with pen">
            <a:extLst>
              <a:ext uri="{FF2B5EF4-FFF2-40B4-BE49-F238E27FC236}">
                <a16:creationId xmlns:a16="http://schemas.microsoft.com/office/drawing/2014/main" id="{DB74F83B-C12D-4DC0-8ECF-2EB22BF51087}"/>
              </a:ext>
            </a:extLst>
          </p:cNvPr>
          <p:cNvPicPr>
            <a:picLocks noChangeAspect="1"/>
          </p:cNvPicPr>
          <p:nvPr/>
        </p:nvPicPr>
        <p:blipFill rotWithShape="1">
          <a:blip r:embed="rId3"/>
          <a:srcRect t="1510" b="14220"/>
          <a:stretch/>
        </p:blipFill>
        <p:spPr>
          <a:xfrm>
            <a:off x="20" y="10"/>
            <a:ext cx="12191980" cy="6857989"/>
          </a:xfrm>
          <a:prstGeom prst="rect">
            <a:avLst/>
          </a:prstGeom>
        </p:spPr>
      </p:pic>
      <p:sp>
        <p:nvSpPr>
          <p:cNvPr id="13" name="Rectangle 12">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7038A-6E2C-40DC-B33F-B9967CD75FC5}"/>
              </a:ext>
            </a:extLst>
          </p:cNvPr>
          <p:cNvSpPr>
            <a:spLocks noGrp="1"/>
          </p:cNvSpPr>
          <p:nvPr>
            <p:ph type="title"/>
          </p:nvPr>
        </p:nvSpPr>
        <p:spPr>
          <a:xfrm>
            <a:off x="1524000" y="3220947"/>
            <a:ext cx="9144000" cy="2940679"/>
          </a:xfrm>
        </p:spPr>
        <p:txBody>
          <a:bodyPr vert="horz" lIns="91440" tIns="45720" rIns="91440" bIns="45720" rtlCol="0" anchor="t">
            <a:normAutofit/>
          </a:bodyPr>
          <a:lstStyle/>
          <a:p>
            <a:pPr algn="ctr"/>
            <a:r>
              <a:rPr lang="en-US" sz="5400">
                <a:solidFill>
                  <a:srgbClr val="FFFFFF"/>
                </a:solidFill>
              </a:rPr>
              <a:t>Data Preparation</a:t>
            </a:r>
          </a:p>
        </p:txBody>
      </p:sp>
    </p:spTree>
    <p:extLst>
      <p:ext uri="{BB962C8B-B14F-4D97-AF65-F5344CB8AC3E}">
        <p14:creationId xmlns:p14="http://schemas.microsoft.com/office/powerpoint/2010/main" val="418954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729AF4-A123-4836-8D82-4A43506241FD}"/>
              </a:ext>
            </a:extLst>
          </p:cNvPr>
          <p:cNvSpPr>
            <a:spLocks noGrp="1"/>
          </p:cNvSpPr>
          <p:nvPr>
            <p:ph type="title"/>
          </p:nvPr>
        </p:nvSpPr>
        <p:spPr>
          <a:xfrm>
            <a:off x="838200" y="681037"/>
            <a:ext cx="10515600" cy="1325563"/>
          </a:xfrm>
        </p:spPr>
        <p:txBody>
          <a:bodyPr/>
          <a:lstStyle/>
          <a:p>
            <a:r>
              <a:rPr lang="en-US" dirty="0"/>
              <a:t>Data Source and Challenges</a:t>
            </a:r>
          </a:p>
        </p:txBody>
      </p:sp>
      <p:sp>
        <p:nvSpPr>
          <p:cNvPr id="9" name="Content Placeholder 2">
            <a:extLst>
              <a:ext uri="{FF2B5EF4-FFF2-40B4-BE49-F238E27FC236}">
                <a16:creationId xmlns:a16="http://schemas.microsoft.com/office/drawing/2014/main" id="{BA6AE864-E4B0-4836-9642-ED53A92BB2B8}"/>
              </a:ext>
            </a:extLst>
          </p:cNvPr>
          <p:cNvSpPr>
            <a:spLocks noGrp="1"/>
          </p:cNvSpPr>
          <p:nvPr>
            <p:ph idx="1"/>
          </p:nvPr>
        </p:nvSpPr>
        <p:spPr>
          <a:xfrm>
            <a:off x="762000" y="1841200"/>
            <a:ext cx="10515600" cy="3998306"/>
          </a:xfrm>
        </p:spPr>
        <p:txBody>
          <a:bodyPr>
            <a:normAutofit fontScale="55000" lnSpcReduction="20000"/>
          </a:bodyPr>
          <a:lstStyle/>
          <a:p>
            <a:pPr marL="228600" indent="0">
              <a:buNone/>
            </a:pPr>
            <a:r>
              <a:rPr lang="en-US" b="1" dirty="0"/>
              <a:t>Data source: </a:t>
            </a:r>
            <a:r>
              <a:rPr lang="en-US" dirty="0" err="1"/>
              <a:t>SimFin</a:t>
            </a:r>
            <a:r>
              <a:rPr lang="en-US" dirty="0"/>
              <a:t> </a:t>
            </a:r>
            <a:r>
              <a:rPr lang="en-US" dirty="0">
                <a:hlinkClick r:id="rId3"/>
              </a:rPr>
              <a:t>https://simfin.com/</a:t>
            </a:r>
            <a:r>
              <a:rPr lang="en-US" dirty="0"/>
              <a:t>     </a:t>
            </a:r>
            <a:r>
              <a:rPr lang="en-US" b="1" dirty="0"/>
              <a:t>(2,479 Tickers,  8,185,900 rows of prices, ~84,083 rows of ratios) </a:t>
            </a:r>
          </a:p>
          <a:p>
            <a:r>
              <a:rPr lang="en-US" dirty="0"/>
              <a:t>Used </a:t>
            </a:r>
            <a:r>
              <a:rPr lang="en-US" dirty="0" err="1"/>
              <a:t>Simfin</a:t>
            </a:r>
            <a:r>
              <a:rPr lang="en-US" dirty="0"/>
              <a:t> API to pull financial ratios and stock price data. Financial ratio data was organized by quarters going back as far as Q1 2007. Stock price data was organized by daily stock price going back as far a Jan 1, 2007.</a:t>
            </a:r>
          </a:p>
          <a:p>
            <a:pPr marL="228600" indent="0">
              <a:buNone/>
            </a:pPr>
            <a:r>
              <a:rPr lang="en-US" b="1" dirty="0"/>
              <a:t>Challenges with the data: </a:t>
            </a:r>
          </a:p>
          <a:p>
            <a:r>
              <a:rPr lang="en-US" dirty="0">
                <a:latin typeface="Avenir Next LT Pro" panose="020B0504020202020204" pitchFamily="34" charset="77"/>
              </a:rPr>
              <a:t>Multi-index. </a:t>
            </a:r>
            <a:r>
              <a:rPr lang="en-US" dirty="0"/>
              <a:t>Data was grouped by ticker and date</a:t>
            </a:r>
          </a:p>
          <a:p>
            <a:r>
              <a:rPr lang="en-US" dirty="0"/>
              <a:t>Date mismatch. Ratio dates were quarterly, stock prices were daily</a:t>
            </a:r>
          </a:p>
          <a:p>
            <a:r>
              <a:rPr lang="en-US" dirty="0"/>
              <a:t>How to differentiate price increase vs decrease for day after earnings report</a:t>
            </a:r>
          </a:p>
          <a:p>
            <a:pPr marL="228600" indent="0">
              <a:buNone/>
            </a:pPr>
            <a:r>
              <a:rPr lang="en-US" b="1" dirty="0"/>
              <a:t>Approaches</a:t>
            </a:r>
          </a:p>
          <a:p>
            <a:r>
              <a:rPr lang="en-US" dirty="0"/>
              <a:t>Combiner: Pulling select stocks from each dataset (ratios and prices) then merging ratio and price data for each “portfolio” </a:t>
            </a:r>
          </a:p>
          <a:p>
            <a:r>
              <a:rPr lang="en-US" dirty="0"/>
              <a:t>Unique Key: Assign a unique key for every ticker as an index consisting of ”</a:t>
            </a:r>
            <a:r>
              <a:rPr lang="en-US" dirty="0" err="1"/>
              <a:t>Ticker”+”Date</a:t>
            </a:r>
            <a:r>
              <a:rPr lang="en-US" dirty="0"/>
              <a:t>” to avoid multi-index issue </a:t>
            </a:r>
          </a:p>
        </p:txBody>
      </p:sp>
      <p:pic>
        <p:nvPicPr>
          <p:cNvPr id="10" name="Picture 2" descr="SimFin API documentation">
            <a:extLst>
              <a:ext uri="{FF2B5EF4-FFF2-40B4-BE49-F238E27FC236}">
                <a16:creationId xmlns:a16="http://schemas.microsoft.com/office/drawing/2014/main" id="{B39FD15A-AE78-4CBB-8BF8-68F326771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9281" y="2878051"/>
            <a:ext cx="3234519" cy="1386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0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5448D521-1BAB-4BB5-92BC-194AB62B9D5C}"/>
              </a:ext>
            </a:extLst>
          </p:cNvPr>
          <p:cNvPicPr>
            <a:picLocks noChangeAspect="1"/>
          </p:cNvPicPr>
          <p:nvPr/>
        </p:nvPicPr>
        <p:blipFill rotWithShape="1">
          <a:blip r:embed="rId2">
            <a:extLst>
              <a:ext uri="{28A0092B-C50C-407E-A947-70E740481C1C}">
                <a14:useLocalDpi xmlns:a14="http://schemas.microsoft.com/office/drawing/2010/main" val="0"/>
              </a:ext>
            </a:extLst>
          </a:blip>
          <a:srcRect r="1905"/>
          <a:stretch/>
        </p:blipFill>
        <p:spPr>
          <a:xfrm>
            <a:off x="514413" y="506672"/>
            <a:ext cx="7274022" cy="4690670"/>
          </a:xfrm>
          <a:prstGeom prst="rect">
            <a:avLst/>
          </a:prstGeom>
          <a:ln>
            <a:solidFill>
              <a:schemeClr val="tx1"/>
            </a:solidFill>
          </a:ln>
        </p:spPr>
      </p:pic>
      <p:pic>
        <p:nvPicPr>
          <p:cNvPr id="5" name="Picture 4" descr="Table&#10;&#10;Description automatically generated">
            <a:extLst>
              <a:ext uri="{FF2B5EF4-FFF2-40B4-BE49-F238E27FC236}">
                <a16:creationId xmlns:a16="http://schemas.microsoft.com/office/drawing/2014/main" id="{41860E6E-CCBB-40D7-8195-853F79E68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435" y="528443"/>
            <a:ext cx="3889152" cy="3538589"/>
          </a:xfrm>
          <a:prstGeom prst="rect">
            <a:avLst/>
          </a:prstGeom>
          <a:ln>
            <a:solidFill>
              <a:schemeClr val="tx1"/>
            </a:solidFill>
          </a:ln>
        </p:spPr>
      </p:pic>
      <p:sp>
        <p:nvSpPr>
          <p:cNvPr id="6" name="TextBox 5">
            <a:extLst>
              <a:ext uri="{FF2B5EF4-FFF2-40B4-BE49-F238E27FC236}">
                <a16:creationId xmlns:a16="http://schemas.microsoft.com/office/drawing/2014/main" id="{23677E63-51F5-41A0-A1A5-CE3E5740B3EF}"/>
              </a:ext>
            </a:extLst>
          </p:cNvPr>
          <p:cNvSpPr txBox="1"/>
          <p:nvPr/>
        </p:nvSpPr>
        <p:spPr>
          <a:xfrm>
            <a:off x="2369717" y="5210378"/>
            <a:ext cx="7642746" cy="584775"/>
          </a:xfrm>
          <a:prstGeom prst="rect">
            <a:avLst/>
          </a:prstGeom>
          <a:noFill/>
        </p:spPr>
        <p:txBody>
          <a:bodyPr wrap="square" rtlCol="0">
            <a:spAutoFit/>
          </a:bodyPr>
          <a:lstStyle/>
          <a:p>
            <a:r>
              <a:rPr lang="en-US" sz="3200" b="1" dirty="0"/>
              <a:t>Ratios DataFrame</a:t>
            </a:r>
          </a:p>
        </p:txBody>
      </p:sp>
      <p:sp>
        <p:nvSpPr>
          <p:cNvPr id="7" name="TextBox 6">
            <a:extLst>
              <a:ext uri="{FF2B5EF4-FFF2-40B4-BE49-F238E27FC236}">
                <a16:creationId xmlns:a16="http://schemas.microsoft.com/office/drawing/2014/main" id="{A277D34D-707E-499F-9437-E816E4E33545}"/>
              </a:ext>
            </a:extLst>
          </p:cNvPr>
          <p:cNvSpPr txBox="1"/>
          <p:nvPr/>
        </p:nvSpPr>
        <p:spPr>
          <a:xfrm>
            <a:off x="7950290" y="4089074"/>
            <a:ext cx="8112360" cy="584775"/>
          </a:xfrm>
          <a:prstGeom prst="rect">
            <a:avLst/>
          </a:prstGeom>
          <a:noFill/>
        </p:spPr>
        <p:txBody>
          <a:bodyPr wrap="square" rtlCol="0">
            <a:spAutoFit/>
          </a:bodyPr>
          <a:lstStyle/>
          <a:p>
            <a:r>
              <a:rPr lang="en-US" sz="3200" b="1" dirty="0"/>
              <a:t>Prices DataFrame </a:t>
            </a:r>
          </a:p>
        </p:txBody>
      </p:sp>
    </p:spTree>
    <p:extLst>
      <p:ext uri="{BB962C8B-B14F-4D97-AF65-F5344CB8AC3E}">
        <p14:creationId xmlns:p14="http://schemas.microsoft.com/office/powerpoint/2010/main" val="2886502903"/>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1733</Words>
  <Application>Microsoft Office PowerPoint</Application>
  <PresentationFormat>Widescreen</PresentationFormat>
  <Paragraphs>219</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Avenir Next LT Pro</vt:lpstr>
      <vt:lpstr>Calibri</vt:lpstr>
      <vt:lpstr>Lato</vt:lpstr>
      <vt:lpstr>Open Sans</vt:lpstr>
      <vt:lpstr>Sabon Next LT</vt:lpstr>
      <vt:lpstr>Wingdings</vt:lpstr>
      <vt:lpstr>LuminousVTI</vt:lpstr>
      <vt:lpstr>Project 2</vt:lpstr>
      <vt:lpstr>PowerPoint Presentation</vt:lpstr>
      <vt:lpstr>ML Effectiveness in Fundamental Analysis</vt:lpstr>
      <vt:lpstr>    Stock Analysis using Machine Learning Models</vt:lpstr>
      <vt:lpstr>Models Chosen &amp; Why</vt:lpstr>
      <vt:lpstr>Model Advantages </vt:lpstr>
      <vt:lpstr>Data Preparation</vt:lpstr>
      <vt:lpstr>Data Source and Challenges</vt:lpstr>
      <vt:lpstr>PowerPoint Presentation</vt:lpstr>
      <vt:lpstr>Data Cleaning Process </vt:lpstr>
      <vt:lpstr>PowerPoint Presentation</vt:lpstr>
      <vt:lpstr>Modeling and Training Process</vt:lpstr>
      <vt:lpstr>Logistic Regression</vt:lpstr>
      <vt:lpstr>Random Forest</vt:lpstr>
      <vt:lpstr>Random Forest</vt:lpstr>
      <vt:lpstr>Gradient Boost</vt:lpstr>
      <vt:lpstr>Gradient Boost</vt:lpstr>
      <vt:lpstr>Data Exploration: Free Cash Flow Vs Percentage change in stock price</vt:lpstr>
      <vt:lpstr>Data Exploration: Cash Return on Invested Capital Vs Percentage change in stock price</vt:lpstr>
      <vt:lpstr>Data Exploration: Gross Profit Margin Vs Percentage change in stock price</vt:lpstr>
      <vt:lpstr>Data Exploration: Net Debt/EBITDA Vs Percentage change in stock price</vt:lpstr>
      <vt:lpstr>Data Exploration: Correlation Analysis</vt:lpstr>
      <vt:lpstr>Conclusions</vt:lpstr>
      <vt:lpstr>Conclusions</vt:lpstr>
      <vt:lpstr>Implications of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Denise Franta</dc:creator>
  <cp:lastModifiedBy>Denise Franta</cp:lastModifiedBy>
  <cp:revision>20</cp:revision>
  <dcterms:created xsi:type="dcterms:W3CDTF">2022-02-20T04:03:17Z</dcterms:created>
  <dcterms:modified xsi:type="dcterms:W3CDTF">2022-02-26T12:56:35Z</dcterms:modified>
</cp:coreProperties>
</file>