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452" r:id="rId5"/>
    <p:sldId id="274" r:id="rId6"/>
    <p:sldId id="276" r:id="rId7"/>
    <p:sldId id="353" r:id="rId8"/>
    <p:sldId id="413" r:id="rId9"/>
    <p:sldId id="402" r:id="rId10"/>
    <p:sldId id="448" r:id="rId11"/>
    <p:sldId id="415" r:id="rId12"/>
    <p:sldId id="421" r:id="rId13"/>
    <p:sldId id="449" r:id="rId14"/>
    <p:sldId id="419" r:id="rId15"/>
    <p:sldId id="420" r:id="rId16"/>
    <p:sldId id="429" r:id="rId17"/>
    <p:sldId id="432" r:id="rId18"/>
    <p:sldId id="431" r:id="rId19"/>
    <p:sldId id="450" r:id="rId20"/>
    <p:sldId id="453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52"/>
            <p14:sldId id="274"/>
            <p14:sldId id="276"/>
          </p14:sldIdLst>
        </p14:section>
        <p14:section name="HTML Intro" id="{BC4A3995-4CED-4320-A673-95328C9C809D}">
          <p14:sldIdLst>
            <p14:sldId id="353"/>
            <p14:sldId id="413"/>
            <p14:sldId id="402"/>
            <p14:sldId id="448"/>
            <p14:sldId id="415"/>
          </p14:sldIdLst>
        </p14:section>
        <p14:section name="HTML Terminology" id="{F5397C80-5FD6-47CA-8838-54B0AF7990C5}">
          <p14:sldIdLst>
            <p14:sldId id="421"/>
            <p14:sldId id="449"/>
          </p14:sldIdLst>
        </p14:section>
        <p14:section name="HTML Common Elements" id="{BFD62EAB-EBC4-46E6-BF3A-B6405D65D1D4}">
          <p14:sldIdLst>
            <p14:sldId id="419"/>
            <p14:sldId id="420"/>
            <p14:sldId id="429"/>
            <p14:sldId id="432"/>
            <p14:sldId id="431"/>
            <p14:sldId id="450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3CD60"/>
    <a:srgbClr val="B0761F"/>
    <a:srgbClr val="F0A22E"/>
    <a:srgbClr val="F3BE60"/>
    <a:srgbClr val="FFA72A"/>
    <a:srgbClr val="EAEAEA"/>
    <a:srgbClr val="FDFFFF"/>
    <a:srgbClr val="FFF0D9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6" autoAdjust="0"/>
    <p:restoredTop sz="94485" autoAdjust="0"/>
  </p:normalViewPr>
  <p:slideViewPr>
    <p:cSldViewPr>
      <p:cViewPr varScale="1">
        <p:scale>
          <a:sx n="64" d="100"/>
          <a:sy n="64" d="100"/>
        </p:scale>
        <p:origin x="180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5/19/2024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0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849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45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codepen.io/anon/pen/bgrjQr?editors=10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hyperlink" Target="https://jetbrains.com/webst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visualstudio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5EC64-1660-635E-6F9E-15D8FEE74190}"/>
              </a:ext>
            </a:extLst>
          </p:cNvPr>
          <p:cNvSpPr txBox="1">
            <a:spLocks/>
          </p:cNvSpPr>
          <p:nvPr/>
        </p:nvSpPr>
        <p:spPr>
          <a:xfrm>
            <a:off x="1598612" y="913691"/>
            <a:ext cx="7910299" cy="1220125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az-Latn-AZ" dirty="0"/>
              <a:t>HTML</a:t>
            </a:r>
            <a:r>
              <a:rPr lang="en-US" dirty="0"/>
              <a:t>/CSS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E8E6496-7378-326E-FEE7-DD3F039BEFDE}"/>
              </a:ext>
            </a:extLst>
          </p:cNvPr>
          <p:cNvSpPr txBox="1">
            <a:spLocks/>
          </p:cNvSpPr>
          <p:nvPr/>
        </p:nvSpPr>
        <p:spPr>
          <a:xfrm>
            <a:off x="1598611" y="1981200"/>
            <a:ext cx="7910299" cy="68580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Teacher : </a:t>
            </a:r>
            <a:r>
              <a:rPr lang="en-US" dirty="0" err="1"/>
              <a:t>Narmina</a:t>
            </a:r>
            <a:r>
              <a:rPr lang="en-US" dirty="0"/>
              <a:t> </a:t>
            </a:r>
            <a:r>
              <a:rPr lang="en-US" dirty="0" err="1"/>
              <a:t>Behsati</a:t>
            </a:r>
            <a:endParaRPr lang="en-US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9289268B-0400-C591-B84F-242BC117E23C}"/>
              </a:ext>
            </a:extLst>
          </p:cNvPr>
          <p:cNvSpPr txBox="1">
            <a:spLocks/>
          </p:cNvSpPr>
          <p:nvPr/>
        </p:nvSpPr>
        <p:spPr>
          <a:xfrm>
            <a:off x="1598610" y="2489392"/>
            <a:ext cx="7910299" cy="68580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 : </a:t>
            </a:r>
            <a:r>
              <a:rPr lang="en-US" dirty="0" err="1"/>
              <a:t>Mirzazada</a:t>
            </a:r>
            <a:r>
              <a:rPr lang="en-US" dirty="0"/>
              <a:t> Orkhan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87F6A4EA-187F-077A-F2FF-ECCA7DBBD449}"/>
              </a:ext>
            </a:extLst>
          </p:cNvPr>
          <p:cNvSpPr txBox="1">
            <a:spLocks/>
          </p:cNvSpPr>
          <p:nvPr/>
        </p:nvSpPr>
        <p:spPr>
          <a:xfrm>
            <a:off x="1598610" y="2970868"/>
            <a:ext cx="7910299" cy="68580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: 682.23E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C01E100-A1A4-53D2-6711-7802C87FA9DB}"/>
              </a:ext>
            </a:extLst>
          </p:cNvPr>
          <p:cNvSpPr txBox="1">
            <a:spLocks/>
          </p:cNvSpPr>
          <p:nvPr/>
        </p:nvSpPr>
        <p:spPr>
          <a:xfrm>
            <a:off x="1598610" y="3530776"/>
            <a:ext cx="7910299" cy="68580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Subject : Modern Programming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7A382641-13E9-8BA4-F281-0A1358BE4BEF}"/>
              </a:ext>
            </a:extLst>
          </p:cNvPr>
          <p:cNvSpPr txBox="1">
            <a:spLocks/>
          </p:cNvSpPr>
          <p:nvPr/>
        </p:nvSpPr>
        <p:spPr>
          <a:xfrm>
            <a:off x="1598610" y="4012252"/>
            <a:ext cx="7910299" cy="68580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Faculty : ITIF</a:t>
            </a:r>
          </a:p>
        </p:txBody>
      </p:sp>
    </p:spTree>
    <p:extLst>
      <p:ext uri="{BB962C8B-B14F-4D97-AF65-F5344CB8AC3E}">
        <p14:creationId xmlns:p14="http://schemas.microsoft.com/office/powerpoint/2010/main" val="1257714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90440" y="4552809"/>
            <a:ext cx="4732572" cy="1063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Tags, Attributes and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9609" y="2003802"/>
            <a:ext cx="986765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href="http://Orkhan.bg"&gt;Orkhan&lt;/a&gt;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68496" y="3962195"/>
            <a:ext cx="9878916" cy="221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&lt;img src="books.png" 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&lt;span&gt;Books&lt;/span&gt;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85212" y="2867716"/>
            <a:ext cx="2590800" cy="713479"/>
          </a:xfrm>
          <a:prstGeom prst="wedgeRoundRectCallout">
            <a:avLst>
              <a:gd name="adj1" fmla="val -67935"/>
              <a:gd name="adj2" fmla="val -645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33156" y="3615105"/>
            <a:ext cx="2212340" cy="593459"/>
          </a:xfrm>
          <a:prstGeom prst="wedgeRoundRectCallout">
            <a:avLst>
              <a:gd name="adj1" fmla="val -70914"/>
              <a:gd name="adj2" fmla="val 54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11499" y="5831615"/>
            <a:ext cx="2092960" cy="569185"/>
          </a:xfrm>
          <a:prstGeom prst="wedgeRoundRectCallout">
            <a:avLst>
              <a:gd name="adj1" fmla="val -72826"/>
              <a:gd name="adj2" fmla="val -416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44956" y="4814473"/>
            <a:ext cx="2514600" cy="1017142"/>
          </a:xfrm>
          <a:prstGeom prst="wedgeRoundRectCallout">
            <a:avLst>
              <a:gd name="adj1" fmla="val -73139"/>
              <a:gd name="adj2" fmla="val -209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body (content)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199007" y="2795512"/>
            <a:ext cx="1958972" cy="975372"/>
          </a:xfrm>
          <a:prstGeom prst="wedgeRoundRectCallout">
            <a:avLst>
              <a:gd name="adj1" fmla="val 32518"/>
              <a:gd name="adj2" fmla="val 840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 (CSS class)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370012" y="1176358"/>
            <a:ext cx="2212340" cy="630196"/>
          </a:xfrm>
          <a:prstGeom prst="wedgeRoundRectCallout">
            <a:avLst>
              <a:gd name="adj1" fmla="val -18084"/>
              <a:gd name="adj2" fmla="val 868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ID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3985259" y="1170086"/>
            <a:ext cx="3480753" cy="630196"/>
          </a:xfrm>
          <a:prstGeom prst="wedgeRoundRectCallout">
            <a:avLst>
              <a:gd name="adj1" fmla="val -29962"/>
              <a:gd name="adj2" fmla="val 97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Attribute: key=value</a:t>
            </a:r>
          </a:p>
        </p:txBody>
      </p:sp>
    </p:spTree>
    <p:extLst>
      <p:ext uri="{BB962C8B-B14F-4D97-AF65-F5344CB8AC3E}">
        <p14:creationId xmlns:p14="http://schemas.microsoft.com/office/powerpoint/2010/main" val="25386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  <p:bldP spid="9" grpId="0" animBg="1"/>
      <p:bldP spid="11" grpId="0" animBg="1"/>
      <p:bldP spid="10" grpId="0" animBg="1"/>
      <p:bldP spid="14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Headings: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dirty="0"/>
              <a:t>to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&lt;h6&gt;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Paragraphs: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and Paragraphs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2" y="1747379"/>
            <a:ext cx="105155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Heading 1 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Biggest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Heading 2 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Heading 3 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Smaller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Heading 4 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Smallest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&lt;/h4&gt;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2" y="44122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ru-RU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620478" y="4842086"/>
            <a:ext cx="1912334" cy="652770"/>
          </a:xfrm>
          <a:prstGeom prst="wedgeRoundRectCallout">
            <a:avLst>
              <a:gd name="adj1" fmla="val -74644"/>
              <a:gd name="adj2" fmla="val 56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Comment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63" y="193460"/>
            <a:ext cx="4009137" cy="1863939"/>
          </a:xfrm>
          <a:prstGeom prst="roundRect">
            <a:avLst>
              <a:gd name="adj" fmla="val 1296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602" y="3886200"/>
            <a:ext cx="2340810" cy="2381591"/>
          </a:xfrm>
          <a:prstGeom prst="roundRect">
            <a:avLst>
              <a:gd name="adj" fmla="val 1296"/>
            </a:avLst>
          </a:prstGeom>
        </p:spPr>
      </p:pic>
    </p:spTree>
    <p:extLst>
      <p:ext uri="{BB962C8B-B14F-4D97-AF65-F5344CB8AC3E}">
        <p14:creationId xmlns:p14="http://schemas.microsoft.com/office/powerpoint/2010/main" val="34584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External hyperlink</a:t>
            </a:r>
          </a:p>
          <a:p>
            <a:endParaRPr lang="en-ZA" dirty="0"/>
          </a:p>
          <a:p>
            <a:r>
              <a:rPr lang="en-ZA" dirty="0"/>
              <a:t>Local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7884" y="1844444"/>
            <a:ext cx="1090852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="https://Orkhan.bg"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Orkhan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884" y="3255286"/>
            <a:ext cx="10867748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 the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#exercises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_blank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7884" y="5562600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href=“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HTML_CSS.pptx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presentation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18012" y="1066800"/>
            <a:ext cx="2819400" cy="674379"/>
          </a:xfrm>
          <a:prstGeom prst="wedgeRoundRectCallout">
            <a:avLst>
              <a:gd name="adj1" fmla="val -67689"/>
              <a:gd name="adj2" fmla="val 661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Specify the URL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Embedded image (Data URI)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10560"/>
            <a:ext cx="105155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images/Orkhans_image.png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2" name="Text Placeholder 5">
            <a:hlinkClick r:id="rId2"/>
          </p:cNvPr>
          <p:cNvSpPr txBox="1">
            <a:spLocks/>
          </p:cNvSpPr>
          <p:nvPr/>
        </p:nvSpPr>
        <p:spPr>
          <a:xfrm>
            <a:off x="836612" y="5307420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data:image/gif;base64, R0lGODlhEAAOAL…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4044050"/>
            <a:ext cx="950769" cy="871538"/>
          </a:xfrm>
          <a:prstGeom prst="roundRect">
            <a:avLst>
              <a:gd name="adj" fmla="val 3376"/>
            </a:avLst>
          </a:prstGeom>
        </p:spPr>
      </p:pic>
    </p:spTree>
    <p:extLst>
      <p:ext uri="{BB962C8B-B14F-4D97-AF65-F5344CB8AC3E}">
        <p14:creationId xmlns:p14="http://schemas.microsoft.com/office/powerpoint/2010/main" val="33023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303521"/>
            <a:ext cx="11579384" cy="23097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Create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200" dirty="0"/>
              <a:t>rdered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3200" dirty="0"/>
              <a:t>ist</a:t>
            </a:r>
          </a:p>
          <a:p>
            <a:pPr>
              <a:defRPr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000" noProof="1"/>
              <a:t>Each holding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&lt;li&gt;&lt;/li&gt;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520357" y="1160366"/>
            <a:ext cx="5527055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&gt;One&lt;/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&gt;Two&lt;/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</a:t>
            </a:r>
            <a:r>
              <a:rPr lang="en-US" noProof="1"/>
              <a:t>&lt;ol&gt;</a:t>
            </a:r>
            <a:r>
              <a:rPr lang="en-US" dirty="0"/>
              <a:t> Tag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2548058" y="4267200"/>
            <a:ext cx="2988139" cy="57830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3816504" y="4284909"/>
            <a:ext cx="2296120" cy="8559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5438473" y="4279147"/>
            <a:ext cx="1117681" cy="9697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6960966" y="4279147"/>
            <a:ext cx="282674" cy="93981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>
            <a:off x="7980922" y="4279145"/>
            <a:ext cx="1029715" cy="6802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62" y="4559249"/>
            <a:ext cx="132397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765" y="5293453"/>
            <a:ext cx="13430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545" y="5293259"/>
            <a:ext cx="1255867" cy="1108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343" y="5293259"/>
            <a:ext cx="1431039" cy="1092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1313" y="5296477"/>
            <a:ext cx="1333500" cy="110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862" y="1443254"/>
            <a:ext cx="2015100" cy="1754152"/>
          </a:xfrm>
          <a:prstGeom prst="roundRect">
            <a:avLst>
              <a:gd name="adj" fmla="val 2249"/>
            </a:avLst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4721" y="3657600"/>
            <a:ext cx="11579384" cy="638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defRPr/>
            </a:pPr>
            <a:r>
              <a:rPr lang="en-US" sz="3200" dirty="0"/>
              <a:t>Attribute values for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/>
              <a:t> are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/>
              <a:t>, or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8086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9" grpId="0" animBg="1"/>
      <p:bldP spid="921611" grpId="0" animBg="1"/>
      <p:bldP spid="921613" grpId="0" animBg="1"/>
      <p:bldP spid="921615" grpId="0" animBg="1"/>
      <p:bldP spid="9216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Unordered Lists: </a:t>
            </a:r>
            <a:r>
              <a:rPr lang="en-US" noProof="1"/>
              <a:t>&lt;</a:t>
            </a:r>
            <a:r>
              <a:rPr lang="en-US" dirty="0"/>
              <a:t>u</a:t>
            </a:r>
            <a:r>
              <a:rPr lang="en-US" noProof="1"/>
              <a:t>l&gt;</a:t>
            </a:r>
            <a:r>
              <a:rPr lang="en-US" dirty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066800"/>
            <a:ext cx="11579384" cy="56749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Create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/>
              <a:t>nordered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ist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1903412" y="4558759"/>
            <a:ext cx="4267198" cy="5827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 flipH="1">
            <a:off x="7466011" y="4558760"/>
            <a:ext cx="1331853" cy="582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4799012" y="4558761"/>
            <a:ext cx="2667000" cy="5827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1979613" y="1760117"/>
            <a:ext cx="822959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disc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H="1">
            <a:off x="9980612" y="4558759"/>
            <a:ext cx="639278" cy="5827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56" y="5280453"/>
            <a:ext cx="2114550" cy="1190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5267352"/>
            <a:ext cx="2061284" cy="1208662"/>
          </a:xfrm>
          <a:prstGeom prst="roundRect">
            <a:avLst>
              <a:gd name="adj" fmla="val 1545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12" y="5280453"/>
            <a:ext cx="2216858" cy="1196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3546" y="5280452"/>
            <a:ext cx="2128999" cy="1190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786" y="1935901"/>
            <a:ext cx="3047626" cy="1787016"/>
          </a:xfrm>
          <a:prstGeom prst="roundRect">
            <a:avLst>
              <a:gd name="adj" fmla="val 1545"/>
            </a:avLst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04721" y="3974901"/>
            <a:ext cx="11579384" cy="61445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Attribute values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disc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square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5126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nimBg="1"/>
      <p:bldP spid="923653" grpId="0" animBg="1"/>
      <p:bldP spid="923654" grpId="0" animBg="1"/>
      <p:bldP spid="17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 Lists: &lt;dl&gt; Tag</a:t>
            </a:r>
            <a:endParaRPr lang="bg-BG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terms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)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definitions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)</a:t>
            </a:r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591628" y="3032677"/>
            <a:ext cx="6264784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&gt;HTML&lt;/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 markup language …&lt;/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&gt;CSS&lt;/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&gt;Language used to …&lt;/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879" y="3055446"/>
            <a:ext cx="3971925" cy="2895092"/>
          </a:xfrm>
          <a:prstGeom prst="roundRect">
            <a:avLst>
              <a:gd name="adj" fmla="val 3227"/>
            </a:avLst>
          </a:prstGeom>
        </p:spPr>
      </p:pic>
    </p:spTree>
    <p:extLst>
      <p:ext uri="{BB962C8B-B14F-4D97-AF65-F5344CB8AC3E}">
        <p14:creationId xmlns:p14="http://schemas.microsoft.com/office/powerpoint/2010/main" val="678291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249C92B4-0727-D23B-B5C8-A12B679C4152}"/>
              </a:ext>
            </a:extLst>
          </p:cNvPr>
          <p:cNvSpPr txBox="1">
            <a:spLocks/>
          </p:cNvSpPr>
          <p:nvPr/>
        </p:nvSpPr>
        <p:spPr>
          <a:xfrm>
            <a:off x="3503612" y="2818937"/>
            <a:ext cx="7910299" cy="1220125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35327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913691"/>
            <a:ext cx="7910299" cy="1220125"/>
          </a:xfrm>
        </p:spPr>
        <p:txBody>
          <a:bodyPr/>
          <a:lstStyle/>
          <a:p>
            <a:r>
              <a:rPr lang="en-US" dirty="0"/>
              <a:t>HTML and CSS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19180" y="2058188"/>
            <a:ext cx="7910299" cy="685808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212" y="4114004"/>
            <a:ext cx="2133598" cy="234148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257563">
            <a:off x="2821524" y="3752527"/>
            <a:ext cx="151657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HTML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&amp; CSS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505200"/>
            <a:ext cx="4800249" cy="2772443"/>
          </a:xfrm>
          <a:prstGeom prst="roundRect">
            <a:avLst>
              <a:gd name="adj" fmla="val 1580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/>
              <a:t>?</a:t>
            </a:r>
          </a:p>
          <a:p>
            <a:pPr marL="719138" lvl="1" indent="-341313">
              <a:lnSpc>
                <a:spcPct val="115000"/>
              </a:lnSpc>
            </a:pPr>
            <a:r>
              <a:rPr lang="en-US" dirty="0"/>
              <a:t>HTML Developer Environments</a:t>
            </a:r>
            <a:endParaRPr lang="bg-BG" dirty="0"/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en-US" dirty="0"/>
              <a:t>HTML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Terminology</a:t>
            </a:r>
          </a:p>
          <a:p>
            <a:pPr marL="719138" lvl="1" indent="-341313">
              <a:lnSpc>
                <a:spcPct val="115000"/>
              </a:lnSpc>
            </a:pPr>
            <a:r>
              <a:rPr lang="en-US" dirty="0"/>
              <a:t>Tags, Attributes, Elements</a:t>
            </a:r>
            <a:endParaRPr lang="bg-BG" dirty="0"/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en-US" dirty="0"/>
              <a:t>HTML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Basic Tags</a:t>
            </a:r>
            <a:r>
              <a:rPr lang="en-US" dirty="0"/>
              <a:t>: Paragraphs,</a:t>
            </a:r>
            <a:br>
              <a:rPr lang="en-US" dirty="0"/>
            </a:br>
            <a:r>
              <a:rPr lang="en-US" dirty="0"/>
              <a:t>Headings, Hyperlinks, Images, Lists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dirty="0"/>
              <a:t> Overview: Selectors and Rules</a:t>
            </a:r>
          </a:p>
          <a:p>
            <a:pPr marL="719138" lvl="1" indent="-341313">
              <a:lnSpc>
                <a:spcPct val="115000"/>
              </a:lnSpc>
            </a:pPr>
            <a:r>
              <a:rPr lang="en-US" dirty="0"/>
              <a:t>External, Inline and Embedded CSS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4" y="40341"/>
            <a:ext cx="9577597" cy="1110780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627" y="2389773"/>
            <a:ext cx="2776622" cy="3580254"/>
          </a:xfrm>
          <a:prstGeom prst="rect">
            <a:avLst/>
          </a:prstGeom>
        </p:spPr>
      </p:pic>
      <p:pic>
        <p:nvPicPr>
          <p:cNvPr id="1026" name="Picture 2" descr="Резултат с изображение за htm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4589">
            <a:off x="10100700" y="1415488"/>
            <a:ext cx="1692397" cy="16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s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5672">
            <a:off x="7071390" y="1777093"/>
            <a:ext cx="1817929" cy="181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Свързано изображени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21" y="4800600"/>
            <a:ext cx="1039091" cy="10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37" y="4962683"/>
            <a:ext cx="10815551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(Hypertext Markup Language)</a:t>
            </a:r>
          </a:p>
        </p:txBody>
      </p:sp>
      <p:pic>
        <p:nvPicPr>
          <p:cNvPr id="4" name="Picture 3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20" y="1066800"/>
            <a:ext cx="5946385" cy="357135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1151689" y="5766795"/>
            <a:ext cx="9832319" cy="688256"/>
          </a:xfrm>
        </p:spPr>
        <p:txBody>
          <a:bodyPr/>
          <a:lstStyle/>
          <a:p>
            <a:r>
              <a:rPr lang="en-US" dirty="0"/>
              <a:t>What is HTML?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/>
              <a:t> language describes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content </a:t>
            </a:r>
            <a:r>
              <a:rPr lang="en-US" dirty="0"/>
              <a:t>(Web pages)</a:t>
            </a:r>
          </a:p>
          <a:p>
            <a:pPr lvl="1"/>
            <a:r>
              <a:rPr lang="en-US" dirty="0"/>
              <a:t>Text with formatting, images, lists, hyperlinks, tables, forms, etc.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tags</a:t>
            </a:r>
            <a:r>
              <a:rPr lang="en-US" dirty="0"/>
              <a:t> to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elements</a:t>
            </a:r>
            <a:r>
              <a:rPr lang="bg-BG" dirty="0"/>
              <a:t> </a:t>
            </a:r>
            <a:r>
              <a:rPr lang="en-US" dirty="0"/>
              <a:t>in the Web page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208212" y="3582040"/>
            <a:ext cx="7620000" cy="13653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2351"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&lt;p&gt;</a:t>
            </a:r>
          </a:p>
          <a:p>
            <a:pPr indent="-252351"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accent1"/>
                </a:solidFill>
              </a:rPr>
              <a:t>&lt;b&gt;</a:t>
            </a:r>
            <a:r>
              <a:rPr lang="en-US" sz="2800" b="0" dirty="0">
                <a:solidFill>
                  <a:srgbClr val="FBEEDC"/>
                </a:solidFill>
              </a:rPr>
              <a:t>Document</a:t>
            </a:r>
            <a:r>
              <a:rPr lang="en-US" sz="2800" dirty="0">
                <a:solidFill>
                  <a:schemeClr val="accent1"/>
                </a:solidFill>
              </a:rPr>
              <a:t>&lt;/b&gt; </a:t>
            </a:r>
            <a:r>
              <a:rPr lang="en-US" sz="2800" b="0" dirty="0">
                <a:solidFill>
                  <a:srgbClr val="FBEEDC"/>
                </a:solidFill>
              </a:rPr>
              <a:t>content goes here…</a:t>
            </a:r>
          </a:p>
          <a:p>
            <a:pPr indent="-252351"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579812" y="3163112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Opening tag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579812" y="4869581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Closing tag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412" y="4005526"/>
            <a:ext cx="6781800" cy="532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43" y="5717507"/>
            <a:ext cx="6096528" cy="841321"/>
          </a:xfrm>
          <a:prstGeom prst="roundRect">
            <a:avLst>
              <a:gd name="adj" fmla="val 5105"/>
            </a:avLst>
          </a:prstGeom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9828212" y="3330549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59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9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65406" y="1126673"/>
            <a:ext cx="11001006" cy="5274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charset=</a:t>
            </a:r>
            <a:r>
              <a:rPr lang="en-US" altLang="en-US" sz="2600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&gt;HTML Example&lt;/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&gt;Hello HTML!&lt;/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&gt;tags</a:t>
            </a:r>
            <a:b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&gt;. Visit the 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href="https://Orkhan.bg"&gt;Orkhan’s presentation.&lt;/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</p:spTree>
    <p:extLst>
      <p:ext uri="{BB962C8B-B14F-4D97-AF65-F5344CB8AC3E}">
        <p14:creationId xmlns:p14="http://schemas.microsoft.com/office/powerpoint/2010/main" val="177073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welcome.html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Paragraph of text: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Hints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the code from the previous slide,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&lt;strong&gt;</a:t>
            </a:r>
            <a:r>
              <a:rPr lang="en-US" dirty="0"/>
              <a:t> tag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Submit the page in the judge: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welcome.html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ZIP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1447800"/>
            <a:ext cx="5063413" cy="2819400"/>
          </a:xfrm>
          <a:prstGeom prst="roundRect">
            <a:avLst>
              <a:gd name="adj" fmla="val 1296"/>
            </a:avLst>
          </a:prstGeom>
        </p:spPr>
      </p:pic>
    </p:spTree>
    <p:extLst>
      <p:ext uri="{BB962C8B-B14F-4D97-AF65-F5344CB8AC3E}">
        <p14:creationId xmlns:p14="http://schemas.microsoft.com/office/powerpoint/2010/main" val="71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WebStorm</a:t>
            </a:r>
          </a:p>
          <a:p>
            <a:pPr lvl="1"/>
            <a:r>
              <a:rPr lang="en-US" dirty="0"/>
              <a:t>Powerful IDE for HTML, CSS and JavaScript, paid product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Studio</a:t>
            </a:r>
          </a:p>
          <a:p>
            <a:pPr lvl="1"/>
            <a:r>
              <a:rPr lang="en-US" dirty="0"/>
              <a:t>Many languages and technologies, Windows &amp; Mac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Studio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Brackets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NetBeans</a:t>
            </a:r>
          </a:p>
          <a:p>
            <a:pPr lvl="1"/>
            <a:r>
              <a:rPr lang="en-US" dirty="0"/>
              <a:t>Good free tools for HTML5, cross-platform</a:t>
            </a:r>
            <a:endParaRPr lang="bg-BG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Sublime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Notepad++</a:t>
            </a:r>
          </a:p>
          <a:p>
            <a:pPr lvl="1"/>
            <a:r>
              <a:rPr lang="en-US" dirty="0"/>
              <a:t>For hackers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558" y="1263281"/>
            <a:ext cx="1146840" cy="1121228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746" y="2743200"/>
            <a:ext cx="1522466" cy="930184"/>
          </a:xfrm>
          <a:prstGeom prst="roundRect">
            <a:avLst>
              <a:gd name="adj" fmla="val 2286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6119" y="5386033"/>
            <a:ext cx="1371719" cy="987638"/>
          </a:xfrm>
          <a:prstGeom prst="rect">
            <a:avLst/>
          </a:prstGeom>
        </p:spPr>
      </p:pic>
      <p:pic>
        <p:nvPicPr>
          <p:cNvPr id="1028" name="Picture 4" descr="https://cdn.tutsplus.com/net/uploads/2013/11/deeper-in-brackets-retina-previe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541" y="4130584"/>
            <a:ext cx="944876" cy="944876"/>
          </a:xfrm>
          <a:prstGeom prst="roundRect">
            <a:avLst>
              <a:gd name="adj" fmla="val 2286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5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59997" y="1389200"/>
            <a:ext cx="9668832" cy="8206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9997" y="2328966"/>
            <a:ext cx="9668832" cy="719034"/>
          </a:xfrm>
        </p:spPr>
        <p:txBody>
          <a:bodyPr/>
          <a:lstStyle/>
          <a:p>
            <a:r>
              <a:rPr lang="en-US" dirty="0"/>
              <a:t>Tags, Attributes and Elements</a:t>
            </a:r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40" y="3548794"/>
            <a:ext cx="4402572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27" y="3548794"/>
            <a:ext cx="4790885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html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4589">
            <a:off x="9711280" y="2909583"/>
            <a:ext cx="1861637" cy="186163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ta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043">
            <a:off x="581940" y="2757051"/>
            <a:ext cx="1662546" cy="16625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690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0BD1B379D194899BC151B2D4A13FD" ma:contentTypeVersion="7" ma:contentTypeDescription="Create a new document." ma:contentTypeScope="" ma:versionID="f935cb57e47e44f7d3ec5f6190f12ea6">
  <xsd:schema xmlns:xsd="http://www.w3.org/2001/XMLSchema" xmlns:xs="http://www.w3.org/2001/XMLSchema" xmlns:p="http://schemas.microsoft.com/office/2006/metadata/properties" xmlns:ns3="e8d3c2eb-4964-43bb-871c-c229b1f2ba67" targetNamespace="http://schemas.microsoft.com/office/2006/metadata/properties" ma:root="true" ma:fieldsID="2a2bba62c047313ab7337995a532300e" ns3:_="">
    <xsd:import namespace="e8d3c2eb-4964-43bb-871c-c229b1f2ba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3c2eb-4964-43bb-871c-c229b1f2ba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9E6F84-EB52-49EA-9087-E2CDBA10E8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3c2eb-4964-43bb-871c-c229b1f2ba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E93B18-FBD3-4187-8211-608C81B631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A9CE0E-3663-4C30-A1B7-BD86003F4098}">
  <ds:schemaRefs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8d3c2eb-4964-43bb-871c-c229b1f2ba6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1022</Words>
  <Application>Microsoft Office PowerPoint</Application>
  <PresentationFormat>Custom</PresentationFormat>
  <Paragraphs>158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SoftUni 16x9</vt:lpstr>
      <vt:lpstr>PowerPoint Presentation</vt:lpstr>
      <vt:lpstr>HTML and CSS Overview</vt:lpstr>
      <vt:lpstr>Table of Contents</vt:lpstr>
      <vt:lpstr>HTML (Hypertext Markup Language)</vt:lpstr>
      <vt:lpstr>What is HTML?</vt:lpstr>
      <vt:lpstr>HTML Page – Example</vt:lpstr>
      <vt:lpstr>Problem: Welcome to HTML</vt:lpstr>
      <vt:lpstr>HTML – Developer Environments</vt:lpstr>
      <vt:lpstr>HTML Terminology</vt:lpstr>
      <vt:lpstr>HTML Tags, Attributes and Elements</vt:lpstr>
      <vt:lpstr>Headings and Paragraphs</vt:lpstr>
      <vt:lpstr>Hyperlinks</vt:lpstr>
      <vt:lpstr>Images</vt:lpstr>
      <vt:lpstr>Ordered Lists: &lt;ol&gt; Tag</vt:lpstr>
      <vt:lpstr>Unordered Lists: &lt;ul&gt; Tag</vt:lpstr>
      <vt:lpstr>Definition Lists: &lt;dl&gt; Tag</vt:lpstr>
      <vt:lpstr>PowerPoint Presentation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 Overview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Kənan Mirzəzadə</cp:lastModifiedBy>
  <cp:revision>380</cp:revision>
  <dcterms:created xsi:type="dcterms:W3CDTF">2014-01-02T17:00:34Z</dcterms:created>
  <dcterms:modified xsi:type="dcterms:W3CDTF">2024-05-19T14:22:15Z</dcterms:modified>
  <cp:category>html,css,web basics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0x010100E290BD1B379D194899BC151B2D4A13FD</vt:lpwstr>
  </property>
</Properties>
</file>