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 Mono Medium"/>
      <p:regular r:id="rId38"/>
      <p:bold r:id="rId39"/>
      <p:italic r:id="rId40"/>
      <p:boldItalic r:id="rId41"/>
    </p:embeddedFont>
    <p:embeddedFont>
      <p:font typeface="Roboto Mono SemiBold"/>
      <p:regular r:id="rId42"/>
      <p:bold r:id="rId43"/>
      <p:italic r:id="rId44"/>
      <p:boldItalic r:id="rId45"/>
    </p:embeddedFont>
    <p:embeddedFont>
      <p:font typeface="Viga"/>
      <p:regular r:id="rId46"/>
    </p:embeddedFont>
    <p:embeddedFont>
      <p:font typeface="Fira Sans Medium"/>
      <p:regular r:id="rId47"/>
      <p:bold r:id="rId48"/>
      <p:italic r:id="rId49"/>
      <p:boldItalic r:id="rId50"/>
    </p:embeddedFont>
    <p:embeddedFont>
      <p:font typeface="Fira Sans SemiBold"/>
      <p:regular r:id="rId51"/>
      <p:bold r:id="rId52"/>
      <p:italic r:id="rId53"/>
      <p:boldItalic r:id="rId54"/>
    </p:embeddedFont>
    <p:embeddedFont>
      <p:font typeface="Fira Sans"/>
      <p:regular r:id="rId55"/>
      <p:bold r:id="rId56"/>
      <p:italic r:id="rId57"/>
      <p:boldItalic r:id="rId58"/>
    </p:embeddedFont>
    <p:embeddedFont>
      <p:font typeface="Roboto Mon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Medium-italic.fntdata"/><Relationship Id="rId42" Type="http://schemas.openxmlformats.org/officeDocument/2006/relationships/font" Target="fonts/RobotoMonoSemiBold-regular.fntdata"/><Relationship Id="rId41" Type="http://schemas.openxmlformats.org/officeDocument/2006/relationships/font" Target="fonts/RobotoMonoMedium-boldItalic.fntdata"/><Relationship Id="rId44" Type="http://schemas.openxmlformats.org/officeDocument/2006/relationships/font" Target="fonts/RobotoMonoSemiBold-italic.fntdata"/><Relationship Id="rId43" Type="http://schemas.openxmlformats.org/officeDocument/2006/relationships/font" Target="fonts/RobotoMonoSemiBold-bold.fntdata"/><Relationship Id="rId46" Type="http://schemas.openxmlformats.org/officeDocument/2006/relationships/font" Target="fonts/Viga-regular.fntdata"/><Relationship Id="rId45" Type="http://schemas.openxmlformats.org/officeDocument/2006/relationships/font" Target="fonts/RobotoMono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Medium-bold.fntdata"/><Relationship Id="rId47" Type="http://schemas.openxmlformats.org/officeDocument/2006/relationships/font" Target="fonts/FiraSansMedium-regular.fntdata"/><Relationship Id="rId49" Type="http://schemas.openxmlformats.org/officeDocument/2006/relationships/font" Target="fonts/FiraSa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MonoMedium-bold.fntdata"/><Relationship Id="rId38" Type="http://schemas.openxmlformats.org/officeDocument/2006/relationships/font" Target="fonts/RobotoMonoMedium-regular.fntdata"/><Relationship Id="rId62" Type="http://schemas.openxmlformats.org/officeDocument/2006/relationships/font" Target="fonts/RobotoMono-boldItalic.fntdata"/><Relationship Id="rId61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SemiBold-regular.fntdata"/><Relationship Id="rId50" Type="http://schemas.openxmlformats.org/officeDocument/2006/relationships/font" Target="fonts/FiraSansMedium-boldItalic.fntdata"/><Relationship Id="rId53" Type="http://schemas.openxmlformats.org/officeDocument/2006/relationships/font" Target="fonts/FiraSansSemiBold-italic.fntdata"/><Relationship Id="rId52" Type="http://schemas.openxmlformats.org/officeDocument/2006/relationships/font" Target="fonts/FiraSansSemiBold-bold.fntdata"/><Relationship Id="rId11" Type="http://schemas.openxmlformats.org/officeDocument/2006/relationships/slide" Target="slides/slide6.xml"/><Relationship Id="rId55" Type="http://schemas.openxmlformats.org/officeDocument/2006/relationships/font" Target="fonts/FiraSans-regular.fntdata"/><Relationship Id="rId10" Type="http://schemas.openxmlformats.org/officeDocument/2006/relationships/slide" Target="slides/slide5.xml"/><Relationship Id="rId54" Type="http://schemas.openxmlformats.org/officeDocument/2006/relationships/font" Target="fonts/FiraSansSemiBold-boldItalic.fntdata"/><Relationship Id="rId13" Type="http://schemas.openxmlformats.org/officeDocument/2006/relationships/slide" Target="slides/slide8.xml"/><Relationship Id="rId57" Type="http://schemas.openxmlformats.org/officeDocument/2006/relationships/font" Target="fonts/FiraSans-italic.fntdata"/><Relationship Id="rId12" Type="http://schemas.openxmlformats.org/officeDocument/2006/relationships/slide" Target="slides/slide7.xml"/><Relationship Id="rId56" Type="http://schemas.openxmlformats.org/officeDocument/2006/relationships/font" Target="fonts/FiraSans-bold.fntdata"/><Relationship Id="rId15" Type="http://schemas.openxmlformats.org/officeDocument/2006/relationships/slide" Target="slides/slide10.xml"/><Relationship Id="rId59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58" Type="http://schemas.openxmlformats.org/officeDocument/2006/relationships/font" Target="fonts/Fira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e9a8c51b3_1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e9a8c51b3_1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fcb26b249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fcb26b249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5bb8de606_2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5bb8de606_2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5bb8de60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5bb8de60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5bb8de606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5bb8de606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5bb8de606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5bb8de606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fcb26b249_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fcb26b249_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c8f9b82e5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c8f9b82e5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c8f9b82e5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c8f9b82e5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01940c238_1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b01940c238_1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5c67c21a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5c67c21a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fcb26b249_2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fcb26b249_2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c8f9b82e5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c8f9b82e5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c8f9b82e5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c8f9b82e5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c913498ce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c913498ce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fcb26b2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fcb26b2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fcb26b249_2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afcb26b249_2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8e9a8c51b3_1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8e9a8c51b3_1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d1a50cf2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d1a50cf2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e9a8c51b3_1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e9a8c51b3_1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c913498ce4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c913498ce4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fcb26b249_2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fcb26b249_2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fcb26b249_28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fcb26b249_2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65d1bcbfb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65d1bcbfb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c170bb8fd1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c170bb8fd1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e9a8c51b3_1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e9a8c51b3_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e9a8c51b3_1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e9a8c51b3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e9a8c51b3_1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e9a8c51b3_1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5d1bcb2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5d1bcb2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fcb26b249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fcb26b24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fcb26b24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fcb26b24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121375"/>
            <a:ext cx="8520600" cy="10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313800" y="2201950"/>
            <a:ext cx="85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 txBox="1"/>
          <p:nvPr/>
        </p:nvSpPr>
        <p:spPr>
          <a:xfrm>
            <a:off x="308700" y="2438725"/>
            <a:ext cx="42633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572000" y="2438725"/>
            <a:ext cx="42633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rgbClr val="434343"/>
                </a:solidFill>
              </a:defRPr>
            </a:lvl1pPr>
            <a:lvl2pPr lvl="1">
              <a:buNone/>
              <a:defRPr sz="1400">
                <a:solidFill>
                  <a:srgbClr val="434343"/>
                </a:solidFill>
              </a:defRPr>
            </a:lvl2pPr>
            <a:lvl3pPr lvl="2">
              <a:buNone/>
              <a:defRPr sz="1400">
                <a:solidFill>
                  <a:srgbClr val="434343"/>
                </a:solidFill>
              </a:defRPr>
            </a:lvl3pPr>
            <a:lvl4pPr lvl="3">
              <a:buNone/>
              <a:defRPr sz="1400">
                <a:solidFill>
                  <a:srgbClr val="434343"/>
                </a:solidFill>
              </a:defRPr>
            </a:lvl4pPr>
            <a:lvl5pPr lvl="4">
              <a:buNone/>
              <a:defRPr sz="1400">
                <a:solidFill>
                  <a:srgbClr val="434343"/>
                </a:solidFill>
              </a:defRPr>
            </a:lvl5pPr>
            <a:lvl6pPr lvl="5">
              <a:buNone/>
              <a:defRPr sz="1400">
                <a:solidFill>
                  <a:srgbClr val="434343"/>
                </a:solidFill>
              </a:defRPr>
            </a:lvl6pPr>
            <a:lvl7pPr lvl="6">
              <a:buNone/>
              <a:defRPr sz="1400">
                <a:solidFill>
                  <a:srgbClr val="434343"/>
                </a:solidFill>
              </a:defRPr>
            </a:lvl7pPr>
            <a:lvl8pPr lvl="7">
              <a:buNone/>
              <a:defRPr sz="1400">
                <a:solidFill>
                  <a:srgbClr val="434343"/>
                </a:solidFill>
              </a:defRPr>
            </a:lvl8pPr>
            <a:lvl9pPr lvl="8">
              <a:buNone/>
              <a:defRPr sz="14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313800" y="943725"/>
            <a:ext cx="85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200"/>
            </a:lvl1pPr>
            <a:lvl2pPr lvl="1">
              <a:buNone/>
              <a:defRPr sz="1200"/>
            </a:lvl2pPr>
            <a:lvl3pPr lvl="2">
              <a:buNone/>
              <a:defRPr sz="1200"/>
            </a:lvl3pPr>
            <a:lvl4pPr lvl="3">
              <a:buNone/>
              <a:defRPr sz="1200"/>
            </a:lvl4pPr>
            <a:lvl5pPr lvl="4">
              <a:buNone/>
              <a:defRPr sz="1200"/>
            </a:lvl5pPr>
            <a:lvl6pPr lvl="5">
              <a:buNone/>
              <a:defRPr sz="1200"/>
            </a:lvl6pPr>
            <a:lvl7pPr lvl="6">
              <a:buNone/>
              <a:defRPr sz="1200"/>
            </a:lvl7pPr>
            <a:lvl8pPr lvl="7">
              <a:buNone/>
              <a:defRPr sz="1200"/>
            </a:lvl8pPr>
            <a:lvl9pPr lvl="8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>
            <a:off x="313800" y="943725"/>
            <a:ext cx="85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4257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568700" y="1152475"/>
            <a:ext cx="4257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b="1" sz="2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○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■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○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■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○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■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981425"/>
            <a:ext cx="8520600" cy="10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Function Clone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MBA Simplification</a:t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308675" y="299425"/>
            <a:ext cx="85206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2"/>
                </a:solidFill>
              </a:rPr>
              <a:t>CSE 4800: Thesis</a:t>
            </a:r>
            <a:endParaRPr b="0" sz="16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308675" y="2390425"/>
            <a:ext cx="4263300" cy="22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2"/>
                </a:solidFill>
              </a:rPr>
              <a:t>Presented By -</a:t>
            </a:r>
            <a:endParaRPr b="0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Tasnimul Hasnat</a:t>
            </a: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0" lang="en" sz="1600"/>
              <a:t>(190041113)</a:t>
            </a:r>
            <a:br>
              <a:rPr lang="en" sz="1600">
                <a:latin typeface="Fira Sans"/>
                <a:ea typeface="Fira Sans"/>
                <a:cs typeface="Fira Sans"/>
                <a:sym typeface="Fira Sans"/>
              </a:rPr>
            </a:br>
            <a:endParaRPr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S</a:t>
            </a:r>
            <a:r>
              <a:rPr lang="en" sz="1600"/>
              <a:t>umit Alam Khan</a:t>
            </a: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0" lang="en" sz="1600"/>
              <a:t>(190041207)</a:t>
            </a:r>
            <a:br>
              <a:rPr lang="en" sz="1600">
                <a:latin typeface="Fira Sans"/>
                <a:ea typeface="Fira Sans"/>
                <a:cs typeface="Fira Sans"/>
                <a:sym typeface="Fira Sans"/>
              </a:rPr>
            </a:br>
            <a:endParaRPr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Md Abdullahil Kafi</a:t>
            </a: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0" lang="en" sz="1600"/>
              <a:t>(190041224)</a:t>
            </a:r>
            <a:br>
              <a:rPr lang="en" sz="1600">
                <a:latin typeface="Fira Sans"/>
                <a:ea typeface="Fira Sans"/>
                <a:cs typeface="Fira Sans"/>
                <a:sym typeface="Fira Sans"/>
              </a:rPr>
            </a:br>
            <a:endParaRPr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4571975" y="2390425"/>
            <a:ext cx="4263300" cy="22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2"/>
                </a:solidFill>
              </a:rPr>
              <a:t>Supervised By -</a:t>
            </a:r>
            <a:endParaRPr b="0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Dr. Md Moniruzzaman</a:t>
            </a: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,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Assistant Professor, IUT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Imtiaj Ahmed Chowdhury</a:t>
            </a: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,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Lecturer, IUT</a:t>
            </a:r>
            <a:endParaRPr b="0" sz="1600">
              <a:solidFill>
                <a:schemeClr val="dk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175" y="708275"/>
            <a:ext cx="823975" cy="13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Boolean </a:t>
            </a:r>
            <a:r>
              <a:rPr lang="en"/>
              <a:t>Arithmetic (MBA)</a:t>
            </a:r>
            <a:r>
              <a:rPr lang="en"/>
              <a:t> </a:t>
            </a:r>
            <a:endParaRPr/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13" y="943725"/>
            <a:ext cx="8472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MBA Expression: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◆"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Expression containing both traditional arithmetic operations (+, −, ×, . . .) and bitwise 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boolean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operators (∧, ∨, ¬, ⊕, . . .)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311700" y="4592425"/>
            <a:ext cx="85206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/>
              <a:t>[1]</a:t>
            </a:r>
            <a:r>
              <a:rPr lang="en" sz="1100">
                <a:solidFill>
                  <a:schemeClr val="dk2"/>
                </a:solidFill>
              </a:rPr>
              <a:t> 	</a:t>
            </a:r>
            <a:r>
              <a:rPr b="1" lang="en" sz="1100"/>
              <a:t>MBA-Blast: Unveiling and Simplifying Mixed Boolean-Arithmetic Obfuscation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	</a:t>
            </a:r>
            <a:r>
              <a:rPr lang="en" sz="1100">
                <a:solidFill>
                  <a:schemeClr val="dk2"/>
                </a:solidFill>
              </a:rPr>
              <a:t>in the Proceedings of USENIX Security Symposium, 2021.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6149075" y="2387950"/>
            <a:ext cx="27420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Fira Sans"/>
                <a:ea typeface="Fira Sans"/>
                <a:cs typeface="Fira Sans"/>
                <a:sym typeface="Fira Sans"/>
              </a:rPr>
              <a:t>where,</a:t>
            </a:r>
            <a:endParaRPr sz="1300">
              <a:solidFill>
                <a:srgbClr val="33333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x</a:t>
            </a:r>
            <a:r>
              <a:rPr baseline="-25000" i="1"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</a:t>
            </a:r>
            <a:r>
              <a:rPr i="1"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b="1" lang="en" sz="1300">
                <a:solidFill>
                  <a:srgbClr val="333333"/>
                </a:solidFill>
                <a:latin typeface="Fira Sans"/>
                <a:ea typeface="Fira Sans"/>
                <a:cs typeface="Fira Sans"/>
                <a:sym typeface="Fira Sans"/>
              </a:rPr>
              <a:t>→</a:t>
            </a:r>
            <a:r>
              <a:rPr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" sz="1300">
                <a:solidFill>
                  <a:srgbClr val="333333"/>
                </a:solidFill>
                <a:latin typeface="Fira Sans"/>
                <a:ea typeface="Fira Sans"/>
                <a:cs typeface="Fira Sans"/>
                <a:sym typeface="Fira Sans"/>
              </a:rPr>
              <a:t>variables</a:t>
            </a:r>
            <a:br>
              <a:rPr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</a:br>
            <a:r>
              <a:rPr i="1"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</a:t>
            </a:r>
            <a:r>
              <a:rPr baseline="-25000" i="1"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</a:t>
            </a:r>
            <a:r>
              <a:rPr i="1"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b="1" lang="en" sz="1300">
                <a:solidFill>
                  <a:srgbClr val="333333"/>
                </a:solidFill>
                <a:latin typeface="Fira Sans"/>
                <a:ea typeface="Fira Sans"/>
                <a:cs typeface="Fira Sans"/>
                <a:sym typeface="Fira Sans"/>
              </a:rPr>
              <a:t>→</a:t>
            </a:r>
            <a:r>
              <a:rPr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" sz="1300">
                <a:solidFill>
                  <a:srgbClr val="333333"/>
                </a:solidFill>
                <a:latin typeface="Fira Sans"/>
                <a:ea typeface="Fira Sans"/>
                <a:cs typeface="Fira Sans"/>
                <a:sym typeface="Fira Sans"/>
              </a:rPr>
              <a:t>constant coefficient</a:t>
            </a:r>
            <a:endParaRPr sz="1300">
              <a:solidFill>
                <a:srgbClr val="33333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333333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e</a:t>
            </a:r>
            <a:r>
              <a:rPr baseline="-25000" i="1" lang="en" sz="1300">
                <a:solidFill>
                  <a:srgbClr val="333333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i</a:t>
            </a:r>
            <a:r>
              <a:rPr i="1" lang="en" sz="1300">
                <a:solidFill>
                  <a:srgbClr val="333333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(x</a:t>
            </a:r>
            <a:r>
              <a:rPr baseline="-25000" i="1" lang="en" sz="1300">
                <a:solidFill>
                  <a:srgbClr val="333333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r>
              <a:rPr i="1" lang="en" sz="1300">
                <a:solidFill>
                  <a:srgbClr val="333333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… x</a:t>
            </a:r>
            <a:r>
              <a:rPr baseline="-25000" i="1" lang="en" sz="1300">
                <a:solidFill>
                  <a:srgbClr val="333333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t</a:t>
            </a:r>
            <a:r>
              <a:rPr i="1" lang="en" sz="1300">
                <a:solidFill>
                  <a:srgbClr val="333333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)</a:t>
            </a:r>
            <a:r>
              <a:rPr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b="1" lang="en" sz="1300">
                <a:solidFill>
                  <a:srgbClr val="333333"/>
                </a:solidFill>
                <a:latin typeface="Fira Sans"/>
                <a:ea typeface="Fira Sans"/>
                <a:cs typeface="Fira Sans"/>
                <a:sym typeface="Fira Sans"/>
              </a:rPr>
              <a:t>→</a:t>
            </a:r>
            <a:r>
              <a:rPr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" sz="1300">
                <a:solidFill>
                  <a:srgbClr val="333333"/>
                </a:solidFill>
                <a:latin typeface="Fira Sans"/>
                <a:ea typeface="Fira Sans"/>
                <a:cs typeface="Fira Sans"/>
                <a:sym typeface="Fira Sans"/>
              </a:rPr>
              <a:t>bitwise expressions</a:t>
            </a:r>
            <a:endParaRPr sz="1300">
              <a:solidFill>
                <a:srgbClr val="33333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2419150" y="3759700"/>
            <a:ext cx="36789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Figure: Formal Definition of MBA Expression</a:t>
            </a:r>
            <a:r>
              <a:rPr b="1" baseline="30000" lang="en" sz="12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baseline="30000" sz="12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01" name="Google Shape;201;p22"/>
          <p:cNvCxnSpPr/>
          <p:nvPr/>
        </p:nvCxnSpPr>
        <p:spPr>
          <a:xfrm>
            <a:off x="6098000" y="2368750"/>
            <a:ext cx="0" cy="136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{&quot;mathml&quot;:&quot;&lt;math style=\&quot;font-family:stix;font-size:16px;\&quot; xmlns=\&quot;http://www.w3.org/1998/Math/MathML\&quot;&gt;&lt;mstyle mathsize=\&quot;16px\&quot;&gt;&lt;munderover&gt;&lt;mo&gt;&amp;#x2211;&lt;/mo&gt;&lt;mrow&gt;&lt;mi&gt;i&lt;/mi&gt;&lt;mo&gt;&amp;#xA0;&lt;/mo&gt;&lt;mo&gt;&amp;#x2208;&lt;/mo&gt;&lt;mo&gt;&amp;#xA0;&lt;/mo&gt;&lt;mi&gt;I&lt;/mi&gt;&lt;/mrow&gt;&lt;mrow/&gt;&lt;/munderover&gt;&lt;msub&gt;&lt;mi&gt;a&lt;/mi&gt;&lt;mi&gt;i&lt;/mi&gt;&lt;/msub&gt;&lt;msub&gt;&lt;mi&gt;e&lt;/mi&gt;&lt;mi&gt;i&lt;/mi&gt;&lt;/msub&gt;&lt;mfenced&gt;&lt;mrow&gt;&lt;msub&gt;&lt;mi&gt;x&lt;/mi&gt;&lt;mn&gt;1&lt;/mn&gt;&lt;/msub&gt;&lt;mo&gt;,&lt;/mo&gt;&lt;mo&gt;.&lt;/mo&gt;&lt;mo&gt;.&lt;/mo&gt;&lt;mo&gt;.&lt;/mo&gt;&lt;mo&gt;,&lt;/mo&gt;&lt;msub&gt;&lt;mi&gt;x&lt;/mi&gt;&lt;mi&gt;t&lt;/mi&gt;&lt;/msub&gt;&lt;/mrow&gt;&lt;/mfenced&gt;&lt;mspace linebreak=\&quot;newline\&quot;/&gt;&lt;/mstyle&gt;&lt;/math&gt;&quot;,&quot;truncated&quot;:false}" id="202" name="Google Shape;202;p22" title="sum from i space element of space I to blank of a subscript i e subscript i open parentheses x subscript 1 comma... comma x subscript t close parentheses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051" y="2754772"/>
            <a:ext cx="2784549" cy="72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Boolean Arithmetic (MBA) </a:t>
            </a:r>
            <a:endParaRPr/>
          </a:p>
        </p:txBody>
      </p:sp>
      <p:sp>
        <p:nvSpPr>
          <p:cNvPr id="208" name="Google Shape;20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25" y="943725"/>
            <a:ext cx="8472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MBA Expression: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◆"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sequence of assembly instructions can be represented as MBA expressions. 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673475" y="2079225"/>
            <a:ext cx="2112000" cy="1652150"/>
            <a:chOff x="673475" y="2079225"/>
            <a:chExt cx="2112000" cy="1652150"/>
          </a:xfrm>
        </p:grpSpPr>
        <p:sp>
          <p:nvSpPr>
            <p:cNvPr id="211" name="Google Shape;211;p23"/>
            <p:cNvSpPr/>
            <p:nvPr/>
          </p:nvSpPr>
          <p:spPr>
            <a:xfrm>
              <a:off x="673475" y="2079225"/>
              <a:ext cx="2112000" cy="3936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7020"/>
                  </a:solidFill>
                  <a:latin typeface="Fira Sans"/>
                  <a:ea typeface="Fira Sans"/>
                  <a:cs typeface="Fira Sans"/>
                  <a:sym typeface="Fira Sans"/>
                </a:rPr>
                <a:t>inc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eax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673475" y="2742575"/>
              <a:ext cx="2112000" cy="3936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7020"/>
                  </a:solidFill>
                  <a:latin typeface="Fira Sans"/>
                  <a:ea typeface="Fira Sans"/>
                  <a:cs typeface="Fira Sans"/>
                  <a:sym typeface="Fira Sans"/>
                </a:rPr>
                <a:t>and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eax, ebx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673475" y="3337775"/>
              <a:ext cx="2112000" cy="3936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7020"/>
                  </a:solidFill>
                  <a:latin typeface="Fira Sans"/>
                  <a:ea typeface="Fira Sans"/>
                  <a:cs typeface="Fira Sans"/>
                  <a:sym typeface="Fira Sans"/>
                </a:rPr>
                <a:t>and</a:t>
              </a:r>
              <a:r>
                <a:rPr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eax, ecx</a:t>
              </a:r>
              <a:endParaRPr>
                <a:solidFill>
                  <a:srgbClr val="00702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14" name="Google Shape;214;p23"/>
          <p:cNvGrpSpPr/>
          <p:nvPr/>
        </p:nvGrpSpPr>
        <p:grpSpPr>
          <a:xfrm>
            <a:off x="2785475" y="2079225"/>
            <a:ext cx="2506850" cy="1652150"/>
            <a:chOff x="2785475" y="2079225"/>
            <a:chExt cx="2506850" cy="1652150"/>
          </a:xfrm>
        </p:grpSpPr>
        <p:sp>
          <p:nvSpPr>
            <p:cNvPr id="215" name="Google Shape;215;p23"/>
            <p:cNvSpPr/>
            <p:nvPr/>
          </p:nvSpPr>
          <p:spPr>
            <a:xfrm>
              <a:off x="3180325" y="2079225"/>
              <a:ext cx="2112000" cy="3936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</a:t>
              </a: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ax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= </a:t>
              </a: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eax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+ 1 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3180325" y="2742575"/>
              <a:ext cx="2112000" cy="3936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eax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= </a:t>
              </a: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eax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&amp; </a:t>
              </a: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ebx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3180325" y="3337775"/>
              <a:ext cx="2112000" cy="3936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eax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= </a:t>
              </a: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eax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&amp; </a:t>
              </a: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ecx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18" name="Google Shape;218;p23"/>
            <p:cNvGrpSpPr/>
            <p:nvPr/>
          </p:nvGrpSpPr>
          <p:grpSpPr>
            <a:xfrm>
              <a:off x="2785475" y="2276025"/>
              <a:ext cx="394800" cy="1258550"/>
              <a:chOff x="2785475" y="2276025"/>
              <a:chExt cx="394800" cy="1258550"/>
            </a:xfrm>
          </p:grpSpPr>
          <p:cxnSp>
            <p:nvCxnSpPr>
              <p:cNvPr id="219" name="Google Shape;219;p23"/>
              <p:cNvCxnSpPr>
                <a:stCxn id="211" idx="3"/>
                <a:endCxn id="215" idx="1"/>
              </p:cNvCxnSpPr>
              <p:nvPr/>
            </p:nvCxnSpPr>
            <p:spPr>
              <a:xfrm>
                <a:off x="2785475" y="2276025"/>
                <a:ext cx="394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0" name="Google Shape;220;p23"/>
              <p:cNvCxnSpPr>
                <a:stCxn id="212" idx="3"/>
                <a:endCxn id="216" idx="1"/>
              </p:cNvCxnSpPr>
              <p:nvPr/>
            </p:nvCxnSpPr>
            <p:spPr>
              <a:xfrm>
                <a:off x="2785475" y="2939375"/>
                <a:ext cx="394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1" name="Google Shape;221;p23"/>
              <p:cNvCxnSpPr>
                <a:stCxn id="213" idx="3"/>
                <a:endCxn id="217" idx="1"/>
              </p:cNvCxnSpPr>
              <p:nvPr/>
            </p:nvCxnSpPr>
            <p:spPr>
              <a:xfrm>
                <a:off x="2785475" y="3534575"/>
                <a:ext cx="394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22" name="Google Shape;222;p23"/>
          <p:cNvGrpSpPr/>
          <p:nvPr/>
        </p:nvGrpSpPr>
        <p:grpSpPr>
          <a:xfrm>
            <a:off x="5292325" y="2276025"/>
            <a:ext cx="3326550" cy="1258550"/>
            <a:chOff x="5292325" y="2276025"/>
            <a:chExt cx="3326550" cy="1258550"/>
          </a:xfrm>
        </p:grpSpPr>
        <p:sp>
          <p:nvSpPr>
            <p:cNvPr id="223" name="Google Shape;223;p23"/>
            <p:cNvSpPr/>
            <p:nvPr/>
          </p:nvSpPr>
          <p:spPr>
            <a:xfrm>
              <a:off x="5876575" y="2607275"/>
              <a:ext cx="2742300" cy="664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eax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= ((</a:t>
              </a: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eax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+ 1) &amp; </a:t>
              </a: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ebx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) &amp; </a:t>
              </a: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ecx</a:t>
              </a:r>
              <a:endParaRPr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24" name="Google Shape;224;p23"/>
            <p:cNvCxnSpPr>
              <a:stCxn id="215" idx="3"/>
              <a:endCxn id="223" idx="0"/>
            </p:cNvCxnSpPr>
            <p:nvPr/>
          </p:nvCxnSpPr>
          <p:spPr>
            <a:xfrm>
              <a:off x="5292325" y="2276025"/>
              <a:ext cx="1955400" cy="331200"/>
            </a:xfrm>
            <a:prstGeom prst="bentConnector2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5" name="Google Shape;225;p23"/>
            <p:cNvCxnSpPr>
              <a:stCxn id="217" idx="3"/>
              <a:endCxn id="223" idx="2"/>
            </p:cNvCxnSpPr>
            <p:nvPr/>
          </p:nvCxnSpPr>
          <p:spPr>
            <a:xfrm flipH="1" rot="10800000">
              <a:off x="5292325" y="3271475"/>
              <a:ext cx="1955400" cy="263100"/>
            </a:xfrm>
            <a:prstGeom prst="bentConnector2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6" name="Google Shape;226;p23"/>
            <p:cNvCxnSpPr>
              <a:stCxn id="216" idx="3"/>
              <a:endCxn id="223" idx="1"/>
            </p:cNvCxnSpPr>
            <p:nvPr/>
          </p:nvCxnSpPr>
          <p:spPr>
            <a:xfrm>
              <a:off x="5292325" y="2939375"/>
              <a:ext cx="584400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7" name="Google Shape;227;p23"/>
          <p:cNvSpPr txBox="1"/>
          <p:nvPr/>
        </p:nvSpPr>
        <p:spPr>
          <a:xfrm>
            <a:off x="2308500" y="4165575"/>
            <a:ext cx="410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Figure: Assembly instructions to MBA expressions.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Literature</a:t>
            </a:r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311700" y="314900"/>
            <a:ext cx="8520600" cy="4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highlight>
                  <a:srgbClr val="FFFFFF"/>
                </a:highlight>
              </a:rPr>
              <a:t>Binary Function Clone Search in the Presence of Code Obfuscation and Optimization over Multi-CPU Architectures</a:t>
            </a:r>
            <a:endParaRPr sz="23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ASIA CCS '23: Proceedings of the 2023 ACM Asia Conference on Computer and Communications Security, July 2023</a:t>
            </a:r>
            <a:endParaRPr b="0" sz="18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Abdullah Qasem</a:t>
            </a: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, </a:t>
            </a:r>
            <a:r>
              <a:rPr b="0" i="1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Concordia University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Mourad Debbabi</a:t>
            </a: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, </a:t>
            </a:r>
            <a:r>
              <a:rPr b="0" i="1" lang="en" sz="1200">
                <a:solidFill>
                  <a:schemeClr val="accent2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Concordia University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Bernard Lebel, </a:t>
            </a:r>
            <a:r>
              <a:rPr b="0" i="1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Thales Research and Technologies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200">
                <a:solidFill>
                  <a:schemeClr val="accent2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Marthe Kassouf, </a:t>
            </a:r>
            <a:r>
              <a:rPr b="0" i="1" lang="en" sz="1200">
                <a:solidFill>
                  <a:schemeClr val="accent2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Hydro-Québec Research Institute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Developed and implemented </a:t>
            </a:r>
            <a:r>
              <a:rPr b="1" lang="en"/>
              <a:t>BinFinder.</a:t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Identified </a:t>
            </a:r>
            <a:r>
              <a:rPr b="1" lang="en"/>
              <a:t>resilient</a:t>
            </a:r>
            <a:r>
              <a:rPr lang="en"/>
              <a:t>, interpretable binary function features against code optimizations and obfuscations on </a:t>
            </a:r>
            <a:r>
              <a:rPr b="1" lang="en"/>
              <a:t>multi-CPU architectures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Designed </a:t>
            </a:r>
            <a:r>
              <a:rPr b="1" lang="en"/>
              <a:t>Siamese</a:t>
            </a:r>
            <a:r>
              <a:rPr lang="en"/>
              <a:t> neural network architecture for training a model using proposed features to generate binary function </a:t>
            </a:r>
            <a:r>
              <a:rPr b="1" lang="en"/>
              <a:t>embeddings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en"/>
              <a:t>Evaluated</a:t>
            </a:r>
            <a:r>
              <a:rPr lang="en"/>
              <a:t> BinFinder in 3 scenarios</a:t>
            </a:r>
            <a:r>
              <a:rPr lang="en"/>
              <a:t>- x86 with different optimization and obfuscation, multi-cpu architecture with and without optimization and obfuscation.</a:t>
            </a:r>
            <a:endParaRPr/>
          </a:p>
        </p:txBody>
      </p:sp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BinFinder - Methodology</a:t>
            </a:r>
            <a:endParaRPr/>
          </a:p>
        </p:txBody>
      </p:sp>
      <p:sp>
        <p:nvSpPr>
          <p:cNvPr id="250" name="Google Shape;2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25" y="1073863"/>
            <a:ext cx="8008925" cy="29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311700" y="4252725"/>
            <a:ext cx="836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[2]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	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Binary Function Clone Search in the Presence of Code Obfuscation and Optimization over Multi-CPU Architectures</a:t>
            </a:r>
            <a:b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	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ACM Asia Conference on Computer and Communications Security, July 2023</a:t>
            </a:r>
            <a:endParaRPr sz="11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BinFinder - Evaluation</a:t>
            </a:r>
            <a:endParaRPr/>
          </a:p>
        </p:txBody>
      </p: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1" y="1448384"/>
            <a:ext cx="8167659" cy="1442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/>
        </p:nvSpPr>
        <p:spPr>
          <a:xfrm>
            <a:off x="488175" y="3037250"/>
            <a:ext cx="71853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XA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→ 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Different Architecture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Same Obfuscation, Different Optimization.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XB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→ Same Architecture, Different Obfuscation.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XC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→ Different Architecture, Same O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bfuscation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Same Optimization.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XM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→ Different Architecture, Different Obfuscation, Different Optimization.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311700" y="4349750"/>
            <a:ext cx="88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[2]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	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Binary Function Clone Search in the Presence of Code Obfuscation and Optimization over Multi-CPU Architectures</a:t>
            </a:r>
            <a:b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	ACM Asia Conference on Computer and Communications Security, July 2023</a:t>
            </a:r>
            <a:endParaRPr sz="11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486125" y="1781200"/>
            <a:ext cx="8158200" cy="23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311700" y="314900"/>
            <a:ext cx="8520600" cy="4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Qsynth- </a:t>
            </a:r>
            <a:br>
              <a:rPr lang="en" sz="2400"/>
            </a:br>
            <a:r>
              <a:rPr lang="en" sz="2400"/>
              <a:t>A Program Synthesis based Approach for Binary Code Deobfuscation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NDSS Symposium Binary Analysis Research Workshop,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2020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Robin David</a:t>
            </a: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, </a:t>
            </a:r>
            <a:r>
              <a:rPr b="0" i="1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Quarkslab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Luigi Coniglio, </a:t>
            </a:r>
            <a:r>
              <a:rPr b="0" i="1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University of Trento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200">
                <a:solidFill>
                  <a:schemeClr val="accent2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Mariano Ceccato, </a:t>
            </a:r>
            <a:r>
              <a:rPr b="0" i="1" lang="en" sz="1200">
                <a:solidFill>
                  <a:schemeClr val="accent2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University of Verona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2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Introduced a combination of </a:t>
            </a:r>
            <a:r>
              <a:rPr i="1" lang="en" sz="1700">
                <a:latin typeface="Fira Sans Medium"/>
                <a:ea typeface="Fira Sans Medium"/>
                <a:cs typeface="Fira Sans Medium"/>
                <a:sym typeface="Fira Sans Medium"/>
              </a:rPr>
              <a:t>dynamic symbolic execution</a:t>
            </a:r>
            <a:r>
              <a:rPr lang="en" sz="1700"/>
              <a:t>, </a:t>
            </a:r>
            <a:r>
              <a:rPr i="1" lang="en" sz="1700">
                <a:latin typeface="Fira Sans Medium"/>
                <a:ea typeface="Fira Sans Medium"/>
                <a:cs typeface="Fira Sans Medium"/>
                <a:sym typeface="Fira Sans Medium"/>
              </a:rPr>
              <a:t>dataflow graph extraction</a:t>
            </a:r>
            <a:r>
              <a:rPr lang="en" sz="1700"/>
              <a:t>, and </a:t>
            </a:r>
            <a:r>
              <a:rPr i="1" lang="en" sz="1700">
                <a:latin typeface="Fira Sans Medium"/>
                <a:ea typeface="Fira Sans Medium"/>
                <a:cs typeface="Fira Sans Medium"/>
                <a:sym typeface="Fira Sans Medium"/>
              </a:rPr>
              <a:t>program synthesis</a:t>
            </a:r>
            <a:r>
              <a:rPr lang="en" sz="1700"/>
              <a:t> against obfuscation.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Proposed a </a:t>
            </a:r>
            <a:r>
              <a:rPr b="1" lang="en" sz="1700"/>
              <a:t>black-box synthesis</a:t>
            </a:r>
            <a:r>
              <a:rPr lang="en" sz="1700"/>
              <a:t> method based on </a:t>
            </a:r>
            <a:r>
              <a:rPr i="1" lang="en" sz="1700">
                <a:latin typeface="Fira Sans Medium"/>
                <a:ea typeface="Fira Sans Medium"/>
                <a:cs typeface="Fira Sans Medium"/>
                <a:sym typeface="Fira Sans Medium"/>
              </a:rPr>
              <a:t>offline enumerative search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Utilized precomputed lookup tables for near </a:t>
            </a:r>
            <a:r>
              <a:rPr b="1" lang="en" sz="1700"/>
              <a:t>constant-time</a:t>
            </a:r>
            <a:r>
              <a:rPr lang="en" sz="1700"/>
              <a:t> expression synthesis.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Iteratively</a:t>
            </a:r>
            <a:r>
              <a:rPr lang="en" sz="1700"/>
              <a:t> simplified complex obfuscated expressions.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Empirical </a:t>
            </a:r>
            <a:r>
              <a:rPr b="1" lang="en" sz="1700"/>
              <a:t>validation</a:t>
            </a:r>
            <a:r>
              <a:rPr lang="en" sz="1700"/>
              <a:t> through a comparison with the deobfuscation tool </a:t>
            </a:r>
            <a:r>
              <a:rPr b="1" lang="en" sz="1700"/>
              <a:t>Syntia</a:t>
            </a:r>
            <a:r>
              <a:rPr lang="en" sz="1700"/>
              <a:t>, demonstrating superior accuracy and speed (20x faster).</a:t>
            </a:r>
            <a:endParaRPr sz="1500"/>
          </a:p>
        </p:txBody>
      </p:sp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Qsynth - Methodology</a:t>
            </a:r>
            <a:endParaRPr/>
          </a:p>
        </p:txBody>
      </p:sp>
      <p:sp>
        <p:nvSpPr>
          <p:cNvPr id="280" name="Google Shape;28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25" y="1947899"/>
            <a:ext cx="8072976" cy="21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 txBox="1"/>
          <p:nvPr/>
        </p:nvSpPr>
        <p:spPr>
          <a:xfrm>
            <a:off x="173100" y="4260075"/>
            <a:ext cx="865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[3]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	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Qsynth- A Program Synthesis based Approach for Binary Code Deobfuscation</a:t>
            </a:r>
            <a:b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	NDSS Symposium Binary Analysis Research Workshop, 2020</a:t>
            </a:r>
            <a:endParaRPr sz="11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6104700" y="2079250"/>
            <a:ext cx="1405200" cy="66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6104700" y="3314900"/>
            <a:ext cx="1405200" cy="66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314125" y="2453925"/>
            <a:ext cx="4990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Fira Sans"/>
              <a:buAutoNum type="arabicPlain" startAt="3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synthesis </a:t>
            </a: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oracle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simplifies a complex equation.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3746725" y="3314900"/>
            <a:ext cx="1405200" cy="66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311700" y="1797225"/>
            <a:ext cx="5326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Fira Sans"/>
              <a:buAutoNum type="arabicPlain" startAt="2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From the </a:t>
            </a: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traces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compute expressions at </a:t>
            </a:r>
            <a:r>
              <a:rPr i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particular offsets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using </a:t>
            </a:r>
            <a:r>
              <a:rPr i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dynamic symbolic execution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(DSE)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1550550" y="3305525"/>
            <a:ext cx="1405200" cy="66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314125" y="1268350"/>
            <a:ext cx="54939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Fira Sans"/>
              <a:buAutoNum type="arabicPlain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Uses </a:t>
            </a:r>
            <a:r>
              <a:rPr i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dynamic binary instrumentation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(DBI)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to trace paths in the binary.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4003850" y="1689725"/>
            <a:ext cx="1647763" cy="838200"/>
            <a:chOff x="1116325" y="1537325"/>
            <a:chExt cx="1647763" cy="838200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1116325" y="1537325"/>
              <a:ext cx="0" cy="838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" name="Google Shape;70;p14"/>
            <p:cNvSpPr txBox="1"/>
            <p:nvPr/>
          </p:nvSpPr>
          <p:spPr>
            <a:xfrm>
              <a:off x="1173475" y="1537325"/>
              <a:ext cx="457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1630688" y="1802825"/>
              <a:ext cx="1133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Relevant Concepts</a:t>
              </a:r>
              <a:endParaRPr sz="16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1421125" y="1689725"/>
            <a:ext cx="1647825" cy="838200"/>
            <a:chOff x="1116325" y="1537325"/>
            <a:chExt cx="1647825" cy="838200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1116325" y="1537325"/>
              <a:ext cx="0" cy="838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4"/>
            <p:cNvSpPr txBox="1"/>
            <p:nvPr/>
          </p:nvSpPr>
          <p:spPr>
            <a:xfrm>
              <a:off x="1173475" y="1537325"/>
              <a:ext cx="457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1468750" y="1956425"/>
              <a:ext cx="12954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Motivation</a:t>
              </a:r>
              <a:endParaRPr sz="16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6586530" y="1689725"/>
            <a:ext cx="1730645" cy="838200"/>
            <a:chOff x="1116325" y="1537325"/>
            <a:chExt cx="1647763" cy="838200"/>
          </a:xfrm>
        </p:grpSpPr>
        <p:cxnSp>
          <p:nvCxnSpPr>
            <p:cNvPr id="77" name="Google Shape;77;p14"/>
            <p:cNvCxnSpPr/>
            <p:nvPr/>
          </p:nvCxnSpPr>
          <p:spPr>
            <a:xfrm>
              <a:off x="1116325" y="1537325"/>
              <a:ext cx="0" cy="838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" name="Google Shape;78;p14"/>
            <p:cNvSpPr txBox="1"/>
            <p:nvPr/>
          </p:nvSpPr>
          <p:spPr>
            <a:xfrm>
              <a:off x="1173475" y="1537325"/>
              <a:ext cx="457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1630688" y="1802825"/>
              <a:ext cx="1133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Existing Literature</a:t>
              </a:r>
              <a:endParaRPr sz="16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2356097" y="2966075"/>
            <a:ext cx="1730645" cy="838200"/>
            <a:chOff x="1116325" y="1537325"/>
            <a:chExt cx="1647763" cy="838200"/>
          </a:xfrm>
        </p:grpSpPr>
        <p:cxnSp>
          <p:nvCxnSpPr>
            <p:cNvPr id="81" name="Google Shape;81;p14"/>
            <p:cNvCxnSpPr/>
            <p:nvPr/>
          </p:nvCxnSpPr>
          <p:spPr>
            <a:xfrm>
              <a:off x="1116325" y="1537325"/>
              <a:ext cx="0" cy="838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" name="Google Shape;82;p14"/>
            <p:cNvSpPr txBox="1"/>
            <p:nvPr/>
          </p:nvSpPr>
          <p:spPr>
            <a:xfrm>
              <a:off x="1173475" y="1537325"/>
              <a:ext cx="457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b="1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1630688" y="1802825"/>
              <a:ext cx="1133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Problem Statement</a:t>
              </a:r>
              <a:endParaRPr sz="16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4938763" y="2966075"/>
            <a:ext cx="2028463" cy="838200"/>
            <a:chOff x="1116325" y="1537325"/>
            <a:chExt cx="2028463" cy="838200"/>
          </a:xfrm>
        </p:grpSpPr>
        <p:cxnSp>
          <p:nvCxnSpPr>
            <p:cNvPr id="85" name="Google Shape;85;p14"/>
            <p:cNvCxnSpPr/>
            <p:nvPr/>
          </p:nvCxnSpPr>
          <p:spPr>
            <a:xfrm>
              <a:off x="1116325" y="1537325"/>
              <a:ext cx="0" cy="838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" name="Google Shape;86;p14"/>
            <p:cNvSpPr txBox="1"/>
            <p:nvPr/>
          </p:nvSpPr>
          <p:spPr>
            <a:xfrm>
              <a:off x="1173475" y="1537325"/>
              <a:ext cx="457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b="1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1630688" y="1802825"/>
              <a:ext cx="1514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Proposed Methodology</a:t>
              </a:r>
              <a:endParaRPr sz="16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Qsynth - Evaluation</a:t>
            </a:r>
            <a:endParaRPr/>
          </a:p>
        </p:txBody>
      </p:sp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99" y="1897627"/>
            <a:ext cx="8839202" cy="134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/>
          <p:nvPr/>
        </p:nvSpPr>
        <p:spPr>
          <a:xfrm>
            <a:off x="311700" y="4078825"/>
            <a:ext cx="876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[3]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	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Qsynth- A Program Synthesis based Approach for Binary Code Deobfuscation</a:t>
            </a:r>
            <a:b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	NDSS Symposium Binary Analysis Research Workshop, 2020</a:t>
            </a:r>
            <a:endParaRPr sz="11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7835200" y="2351750"/>
            <a:ext cx="579000" cy="741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311700" y="314900"/>
            <a:ext cx="8520600" cy="4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Simplifying Mixed Boolean-Arithmetic Obfuscation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by Program Synthesis and Term Rewriting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CCS '23: Proceedings of the 2023 ACM SIGSAC Conference on Computer and Communications Security, November 2023. Pages 2351–2365 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/>
            </a:b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Jaehyung ­Lee, </a:t>
            </a:r>
            <a:r>
              <a:rPr b="0" i="1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Hanyang University, Ansan, Korea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Woosuk Lee, </a:t>
            </a:r>
            <a:r>
              <a:rPr b="0" i="1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Hanyang University, Ansan, Korea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highlight>
                  <a:schemeClr val="lt1"/>
                </a:highlight>
              </a:rPr>
              <a:t>Proposes a novel and versatile method called </a:t>
            </a:r>
            <a:r>
              <a:rPr b="1" i="1" lang="en">
                <a:highlight>
                  <a:schemeClr val="lt1"/>
                </a:highlight>
              </a:rPr>
              <a:t>ProMBA</a:t>
            </a:r>
            <a:r>
              <a:rPr lang="en">
                <a:highlight>
                  <a:schemeClr val="lt1"/>
                </a:highlight>
              </a:rPr>
              <a:t> for deobfuscating MBA expressions.</a:t>
            </a:r>
            <a:endParaRPr b="1"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highlight>
                  <a:schemeClr val="lt1"/>
                </a:highlight>
              </a:rPr>
              <a:t>Combines </a:t>
            </a:r>
            <a:r>
              <a:rPr i="1" lang="en"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program synthesis</a:t>
            </a:r>
            <a:r>
              <a:rPr lang="en">
                <a:highlight>
                  <a:schemeClr val="lt1"/>
                </a:highlight>
              </a:rPr>
              <a:t>, </a:t>
            </a:r>
            <a:r>
              <a:rPr i="1" lang="en"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term rewriting</a:t>
            </a:r>
            <a:r>
              <a:rPr lang="en">
                <a:highlight>
                  <a:schemeClr val="lt1"/>
                </a:highlight>
              </a:rPr>
              <a:t>, and </a:t>
            </a:r>
            <a:r>
              <a:rPr i="1" lang="en"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algebraic simplification</a:t>
            </a:r>
            <a:r>
              <a:rPr lang="en">
                <a:highlight>
                  <a:schemeClr val="lt1"/>
                </a:highlight>
              </a:rPr>
              <a:t> methods.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highlight>
                  <a:schemeClr val="lt1"/>
                </a:highlight>
              </a:rPr>
              <a:t>Unlike existing techniques, ProMBA can deobfuscate a much </a:t>
            </a:r>
            <a:r>
              <a:rPr lang="en"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broader class</a:t>
            </a:r>
            <a:r>
              <a:rPr lang="en">
                <a:highlight>
                  <a:schemeClr val="lt1"/>
                </a:highlight>
              </a:rPr>
              <a:t> of MBA expressions.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highlight>
                  <a:schemeClr val="lt1"/>
                </a:highlight>
              </a:rPr>
              <a:t>Implemented the proposed method in an </a:t>
            </a:r>
            <a:r>
              <a:rPr i="1" lang="en">
                <a:highlight>
                  <a:schemeClr val="lt1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open source tool</a:t>
            </a:r>
            <a:r>
              <a:rPr lang="en">
                <a:highlight>
                  <a:schemeClr val="lt1"/>
                </a:highlight>
              </a:rPr>
              <a:t>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>
                <a:highlight>
                  <a:schemeClr val="lt1"/>
                </a:highlight>
              </a:rPr>
              <a:t>The experimental results show that ProMBA outperforms the state-of-the-art deobfuscation method, </a:t>
            </a:r>
            <a:r>
              <a:rPr b="1" i="1" lang="en">
                <a:highlight>
                  <a:schemeClr val="lt1"/>
                </a:highlight>
              </a:rPr>
              <a:t>MBASolver</a:t>
            </a:r>
            <a:r>
              <a:rPr lang="en">
                <a:highlight>
                  <a:schemeClr val="lt1"/>
                </a:highlight>
              </a:rPr>
              <a:t> by a large margin.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09" name="Google Shape;309;p34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310" name="Google Shape;3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ProMBA - Methodology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lain"/>
            </a:pPr>
            <a:r>
              <a:rPr lang="en" sz="1500"/>
              <a:t>Proposed method </a:t>
            </a:r>
            <a:r>
              <a:rPr b="1" lang="en" sz="1500"/>
              <a:t>first</a:t>
            </a:r>
            <a:r>
              <a:rPr lang="en" sz="1500"/>
              <a:t> simplifies </a:t>
            </a:r>
            <a:r>
              <a:rPr b="1" lang="en" sz="1500"/>
              <a:t>linear </a:t>
            </a:r>
            <a:r>
              <a:rPr lang="en" sz="1500"/>
              <a:t>MBA sub-expressions using an off-the-shelf deobfuscator.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lain"/>
            </a:pPr>
            <a:r>
              <a:rPr b="1" lang="en" sz="1500"/>
              <a:t>Recursively</a:t>
            </a:r>
            <a:r>
              <a:rPr lang="en" sz="1500"/>
              <a:t> simplifies </a:t>
            </a:r>
            <a:r>
              <a:rPr b="1" lang="en" sz="1500"/>
              <a:t>non-linear</a:t>
            </a:r>
            <a:r>
              <a:rPr lang="en" sz="1500"/>
              <a:t> sub-expressions by synthesizing simpler sub-expressions.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AutoNum type="arabicPlain"/>
            </a:pPr>
            <a:r>
              <a:rPr lang="en" sz="1500"/>
              <a:t>Applies the resulting rewrite rules to other sub-expressions </a:t>
            </a:r>
            <a:r>
              <a:rPr b="1" lang="en" sz="1500"/>
              <a:t>until no</a:t>
            </a:r>
            <a:r>
              <a:rPr lang="en" sz="1500"/>
              <a:t> further </a:t>
            </a:r>
            <a:r>
              <a:rPr b="1" lang="en" sz="1500"/>
              <a:t>simplification</a:t>
            </a:r>
            <a:r>
              <a:rPr lang="en" sz="1500"/>
              <a:t> is possible.</a:t>
            </a:r>
            <a:endParaRPr sz="1500"/>
          </a:p>
        </p:txBody>
      </p:sp>
      <p:sp>
        <p:nvSpPr>
          <p:cNvPr id="317" name="Google Shape;3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950" y="1573575"/>
            <a:ext cx="4267199" cy="19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5"/>
          <p:cNvSpPr txBox="1"/>
          <p:nvPr/>
        </p:nvSpPr>
        <p:spPr>
          <a:xfrm>
            <a:off x="311700" y="4319450"/>
            <a:ext cx="876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[4]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	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Simplifying Mixed Boolean-Arithmetic Obfuscation by Program Synthesis and Term Rewriting</a:t>
            </a:r>
            <a:b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	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ACM SIGSAC Conference on Computer and Communications Security, November 2023</a:t>
            </a:r>
            <a:endParaRPr sz="11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MBA Simplification</a:t>
            </a:r>
            <a:endParaRPr/>
          </a:p>
        </p:txBody>
      </p:sp>
      <p:sp>
        <p:nvSpPr>
          <p:cNvPr id="325" name="Google Shape;32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6"/>
          <p:cNvSpPr txBox="1"/>
          <p:nvPr/>
        </p:nvSpPr>
        <p:spPr>
          <a:xfrm>
            <a:off x="2521375" y="861150"/>
            <a:ext cx="41217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Known Rules: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 SemiBold"/>
              <a:buAutoNum type="arabicPeriod"/>
            </a:pPr>
            <a:r>
              <a:rPr lang="en" sz="13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x + y == (x ∧ y) + (x ∨ y)</a:t>
            </a:r>
            <a:endParaRPr sz="1300">
              <a:solidFill>
                <a:schemeClr val="dk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 SemiBold"/>
              <a:buAutoNum type="arabicPeriod"/>
            </a:pPr>
            <a:r>
              <a:rPr lang="en" sz="13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x - y == x ⊕ y + 2 * (x ∨ ¬y) + 2</a:t>
            </a:r>
            <a:endParaRPr sz="1300">
              <a:solidFill>
                <a:schemeClr val="dk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327" name="Google Shape;327;p36"/>
          <p:cNvSpPr txBox="1"/>
          <p:nvPr/>
        </p:nvSpPr>
        <p:spPr>
          <a:xfrm>
            <a:off x="102175" y="4548675"/>
            <a:ext cx="519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{(x ∧ y) + (x ∨ y)} + {x ⊕ y + 2 * (x ∨ ¬y) + 2}</a:t>
            </a:r>
            <a:endParaRPr b="1"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5571875" y="4548675"/>
            <a:ext cx="235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y + x - y =&gt; 2x</a:t>
            </a:r>
            <a:endParaRPr b="1"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9" name="Google Shape;3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50" y="1634663"/>
            <a:ext cx="3702185" cy="291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727" y="1954928"/>
            <a:ext cx="3121201" cy="227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36"/>
          <p:cNvCxnSpPr>
            <a:stCxn id="330" idx="2"/>
            <a:endCxn id="328" idx="0"/>
          </p:cNvCxnSpPr>
          <p:nvPr/>
        </p:nvCxnSpPr>
        <p:spPr>
          <a:xfrm>
            <a:off x="6751328" y="4228425"/>
            <a:ext cx="0" cy="320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6"/>
          <p:cNvCxnSpPr>
            <a:stCxn id="329" idx="3"/>
            <a:endCxn id="330" idx="1"/>
          </p:cNvCxnSpPr>
          <p:nvPr/>
        </p:nvCxnSpPr>
        <p:spPr>
          <a:xfrm>
            <a:off x="4058935" y="3091675"/>
            <a:ext cx="1131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ProMBA - Evaluation</a:t>
            </a:r>
            <a:endParaRPr/>
          </a:p>
        </p:txBody>
      </p:sp>
      <p:sp>
        <p:nvSpPr>
          <p:cNvPr id="338" name="Google Shape;3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9" name="Google Shape;3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4275"/>
            <a:ext cx="8839200" cy="167917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7"/>
          <p:cNvSpPr txBox="1"/>
          <p:nvPr/>
        </p:nvSpPr>
        <p:spPr>
          <a:xfrm>
            <a:off x="115350" y="4342675"/>
            <a:ext cx="891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[4]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	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Simplifying Mixed Boolean-Arithmetic Obfuscation by Program Synthesis and Term Rewriting</a:t>
            </a:r>
            <a:b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	ACM SIGSAC Conference on Computer and Communications Security, November 2023</a:t>
            </a:r>
            <a:endParaRPr sz="11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2913125" y="1994100"/>
            <a:ext cx="706800" cy="1275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3797875" y="2005700"/>
            <a:ext cx="706800" cy="1275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existing literature</a:t>
            </a:r>
            <a:endParaRPr/>
          </a:p>
        </p:txBody>
      </p:sp>
      <p:sp>
        <p:nvSpPr>
          <p:cNvPr id="348" name="Google Shape;34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434343"/>
                </a:solidFill>
              </a:rPr>
              <a:t>‹#›</a:t>
            </a:fld>
            <a:endParaRPr sz="1400">
              <a:solidFill>
                <a:srgbClr val="434343"/>
              </a:solidFill>
            </a:endParaRPr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311700" y="1019925"/>
            <a:ext cx="6731400" cy="23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Machine Learning based solutions incur unnecessary </a:t>
            </a:r>
            <a:r>
              <a:rPr b="1" lang="en"/>
              <a:t>overhead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Existing synthesis methods spend time </a:t>
            </a:r>
            <a:r>
              <a:rPr b="1" lang="en"/>
              <a:t>deriving</a:t>
            </a:r>
            <a:r>
              <a:rPr lang="en"/>
              <a:t> the same expressions </a:t>
            </a:r>
            <a:r>
              <a:rPr b="1" lang="en"/>
              <a:t>again and again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Works properly for only </a:t>
            </a:r>
            <a:r>
              <a:rPr b="1" lang="en"/>
              <a:t>small to medium</a:t>
            </a:r>
            <a:r>
              <a:rPr lang="en"/>
              <a:t> sized binaries.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311700" y="314900"/>
            <a:ext cx="8520600" cy="4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Problem Statement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>
                <a:solidFill>
                  <a:schemeClr val="dk2"/>
                </a:solidFill>
              </a:rPr>
            </a:br>
            <a:r>
              <a:rPr lang="en" sz="2400"/>
              <a:t>Given two binary files identify any function equivalency through extraction and simplification of MBA expressions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sp>
        <p:nvSpPr>
          <p:cNvPr id="360" name="Google Shape;36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00" y="1025975"/>
            <a:ext cx="8079191" cy="39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sp>
        <p:nvSpPr>
          <p:cNvPr id="367" name="Google Shape;36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lain"/>
            </a:pPr>
            <a:r>
              <a:rPr lang="en">
                <a:highlight>
                  <a:schemeClr val="lt1"/>
                </a:highlight>
              </a:rPr>
              <a:t>Create obfuscated binaries from </a:t>
            </a:r>
            <a:r>
              <a:rPr b="1" lang="en">
                <a:highlight>
                  <a:schemeClr val="lt1"/>
                </a:highlight>
              </a:rPr>
              <a:t>TREX</a:t>
            </a:r>
            <a:r>
              <a:rPr lang="en">
                <a:highlight>
                  <a:schemeClr val="lt1"/>
                </a:highlight>
              </a:rPr>
              <a:t> binary database.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lain"/>
            </a:pPr>
            <a:r>
              <a:rPr lang="en">
                <a:highlight>
                  <a:schemeClr val="lt1"/>
                </a:highlight>
              </a:rPr>
              <a:t>Extraction of complex </a:t>
            </a:r>
            <a:r>
              <a:rPr lang="en">
                <a:highlight>
                  <a:schemeClr val="lt1"/>
                </a:highlight>
              </a:rPr>
              <a:t>MBA</a:t>
            </a:r>
            <a:r>
              <a:rPr lang="en">
                <a:highlight>
                  <a:schemeClr val="lt1"/>
                </a:highlight>
              </a:rPr>
              <a:t> expressions from obfuscated binary through dynamic symbolic execution.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lain"/>
            </a:pPr>
            <a:r>
              <a:rPr lang="en">
                <a:highlight>
                  <a:schemeClr val="lt1"/>
                </a:highlight>
              </a:rPr>
              <a:t>Simplify the set of MBA expressions.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lain"/>
            </a:pPr>
            <a:r>
              <a:rPr lang="en">
                <a:highlight>
                  <a:schemeClr val="lt1"/>
                </a:highlight>
              </a:rPr>
              <a:t>Check for </a:t>
            </a:r>
            <a:r>
              <a:rPr b="1" lang="en">
                <a:highlight>
                  <a:schemeClr val="lt1"/>
                </a:highlight>
              </a:rPr>
              <a:t>equivalency</a:t>
            </a:r>
            <a:r>
              <a:rPr lang="en">
                <a:highlight>
                  <a:schemeClr val="lt1"/>
                </a:highlight>
              </a:rPr>
              <a:t> between set of expressions using possible means e.g. SMT, fuzzing, program synthesis, graph isomorphism etc.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68" name="Google Shape;3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/>
        </p:nvSpPr>
        <p:spPr>
          <a:xfrm>
            <a:off x="400950" y="1091450"/>
            <a:ext cx="8226300" cy="3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Copyright infringement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is a serious issue in the software development industry.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Verification and code </a:t>
            </a:r>
            <a:r>
              <a:rPr lang="en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reuse identification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in closed-source applications is significantly difficult.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Cybersecurity challenges increase as attackers </a:t>
            </a:r>
            <a:r>
              <a:rPr lang="en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modify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the existing malwares to evade antivirus detection.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Existing methodologies for finding function clone is mostly </a:t>
            </a:r>
            <a:r>
              <a:rPr lang="en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Machine learning based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which is difficult to scale.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systematic method to find function clones from binary files could be </a:t>
            </a:r>
            <a:r>
              <a:rPr lang="en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scalable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easy to use.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2538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74" name="Google Shape;374;p42"/>
          <p:cNvSpPr txBox="1"/>
          <p:nvPr>
            <p:ph idx="1" type="body"/>
          </p:nvPr>
        </p:nvSpPr>
        <p:spPr>
          <a:xfrm>
            <a:off x="311700" y="1305750"/>
            <a:ext cx="7719300" cy="20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>
                <a:highlight>
                  <a:schemeClr val="lt1"/>
                </a:highlight>
              </a:rPr>
              <a:t>Extracting MBA expressions from branches and loops.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lang="en">
                <a:highlight>
                  <a:schemeClr val="lt1"/>
                </a:highlight>
              </a:rPr>
              <a:t>Comparing equivalence of set of simplified expressions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◆"/>
            </a:pPr>
            <a:r>
              <a:rPr lang="en">
                <a:highlight>
                  <a:schemeClr val="lt1"/>
                </a:highlight>
              </a:rPr>
              <a:t>Choosing the appropriate form of verdict (binary vs similarity metrics).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75" name="Google Shape;37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81" name="Google Shape;381;p43"/>
          <p:cNvSpPr txBox="1"/>
          <p:nvPr>
            <p:ph idx="1" type="body"/>
          </p:nvPr>
        </p:nvSpPr>
        <p:spPr>
          <a:xfrm>
            <a:off x="311700" y="1305750"/>
            <a:ext cx="80391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lain"/>
            </a:pPr>
            <a:r>
              <a:rPr b="1" lang="en" sz="1300"/>
              <a:t>MBA-Blast: Unveiling and Simplifying Mixed Boolean-Arithmetic Obfuscation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in the Proceedings of USENIX Security Symposium, 2021.</a:t>
            </a:r>
            <a:endParaRPr sz="1800"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lain"/>
            </a:pPr>
            <a:r>
              <a:rPr b="1" lang="en" sz="1300">
                <a:highlight>
                  <a:schemeClr val="lt1"/>
                </a:highlight>
              </a:rPr>
              <a:t>Binary Function Clone Search in the Presence of Code Obfuscation and Optimization over Multi-CPU Architectures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ACM Asia Conference on Computer and Communications Security, July 2023</a:t>
            </a:r>
            <a:endParaRPr sz="1800"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lain"/>
            </a:pPr>
            <a:r>
              <a:rPr b="1" lang="en" sz="1300">
                <a:highlight>
                  <a:schemeClr val="lt1"/>
                </a:highlight>
              </a:rPr>
              <a:t>Qsynth- A Program Synthesis based Approach for Binary Code Deobfuscation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NDSS Symposium Binary Analysis Research Workshop, 2020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lain"/>
            </a:pPr>
            <a:r>
              <a:rPr b="1" lang="en" sz="1300">
                <a:highlight>
                  <a:schemeClr val="lt1"/>
                </a:highlight>
              </a:rPr>
              <a:t>Simplifying Mixed Boolean-Arithmetic Obfuscation by Program Synthesis and Term Rewriting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ACM SIGSAC Conference on Computer and Communications Security, November 2023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</a:endParaRPr>
          </a:p>
        </p:txBody>
      </p:sp>
      <p:sp>
        <p:nvSpPr>
          <p:cNvPr id="382" name="Google Shape;38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cxnSp>
        <p:nvCxnSpPr>
          <p:cNvPr id="388" name="Google Shape;388;p44"/>
          <p:cNvCxnSpPr/>
          <p:nvPr/>
        </p:nvCxnSpPr>
        <p:spPr>
          <a:xfrm>
            <a:off x="3430950" y="2862725"/>
            <a:ext cx="2282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Cloning</a:t>
            </a:r>
            <a:endParaRPr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383900" y="1066775"/>
            <a:ext cx="84483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Function cloning is a method of </a:t>
            </a: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modifying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 function in such a way that the changes are limited to the internal code structure, </a:t>
            </a: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without altering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the function's overall </a:t>
            </a: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behavior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Function cloning can be broadly categorized into two types: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Medium"/>
              <a:buChar char="➜"/>
            </a:pPr>
            <a:r>
              <a:rPr lang="en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Optimization</a:t>
            </a:r>
            <a:endParaRPr sz="16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Medium"/>
              <a:buChar char="➜"/>
            </a:pPr>
            <a:r>
              <a:rPr lang="en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Obfuscation</a:t>
            </a:r>
            <a:endParaRPr sz="16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Cloning (Optimization)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276200" y="1510200"/>
            <a:ext cx="2737800" cy="2606400"/>
          </a:xfrm>
          <a:prstGeom prst="roundRect">
            <a:avLst>
              <a:gd fmla="val 6416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5B0F00"/>
                </a:solidFill>
                <a:latin typeface="Roboto Mono"/>
                <a:ea typeface="Roboto Mono"/>
                <a:cs typeface="Roboto Mono"/>
                <a:sym typeface="Roboto Mono"/>
              </a:rPr>
              <a:t>func1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 a, </a:t>
            </a: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 b){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b="1" lang="en" sz="11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;	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y = (x ^ a) - b;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 b * y + a;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311700" y="1510200"/>
            <a:ext cx="2618700" cy="2669700"/>
          </a:xfrm>
          <a:prstGeom prst="roundRect">
            <a:avLst>
              <a:gd fmla="val 3944" name="adj"/>
            </a:avLst>
          </a:prstGeom>
          <a:solidFill>
            <a:srgbClr val="D9D9D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7700"/>
                </a:solidFill>
                <a:latin typeface="Roboto Mono"/>
                <a:ea typeface="Roboto Mono"/>
                <a:cs typeface="Roboto Mono"/>
                <a:sym typeface="Roboto Mono"/>
              </a:rPr>
              <a:t>func1: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], 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xor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imul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ret</a:t>
            </a:r>
            <a:endParaRPr b="1" sz="1100">
              <a:solidFill>
                <a:srgbClr val="0066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977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472650" y="1510100"/>
            <a:ext cx="2548500" cy="2606400"/>
          </a:xfrm>
          <a:prstGeom prst="roundRect">
            <a:avLst>
              <a:gd fmla="val 5182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7700"/>
                </a:solidFill>
                <a:latin typeface="Roboto Mono"/>
                <a:ea typeface="Roboto Mono"/>
                <a:cs typeface="Roboto Mono"/>
                <a:sym typeface="Roboto Mono"/>
              </a:rPr>
              <a:t>func1: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xor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imul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lea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rdi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ret</a:t>
            </a:r>
            <a:endParaRPr b="1" sz="1100">
              <a:solidFill>
                <a:srgbClr val="0066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5808425" y="1755675"/>
            <a:ext cx="1055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2512850" y="3875225"/>
            <a:ext cx="1039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113" name="Google Shape;113;p17"/>
          <p:cNvSpPr txBox="1"/>
          <p:nvPr/>
        </p:nvSpPr>
        <p:spPr>
          <a:xfrm>
            <a:off x="7120950" y="4224763"/>
            <a:ext cx="125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Viga"/>
                <a:ea typeface="Viga"/>
                <a:cs typeface="Viga"/>
                <a:sym typeface="Viga"/>
              </a:rPr>
              <a:t>O1 Optimization</a:t>
            </a:r>
            <a:endParaRPr sz="1300">
              <a:solidFill>
                <a:srgbClr val="333333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935550" y="4179925"/>
            <a:ext cx="1371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Viga"/>
                <a:ea typeface="Viga"/>
                <a:cs typeface="Viga"/>
                <a:sym typeface="Viga"/>
              </a:rPr>
              <a:t>No Optimization</a:t>
            </a:r>
            <a:endParaRPr sz="1300">
              <a:solidFill>
                <a:srgbClr val="333333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886500" y="4179925"/>
            <a:ext cx="1371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Viga"/>
                <a:ea typeface="Viga"/>
                <a:cs typeface="Viga"/>
                <a:sym typeface="Viga"/>
              </a:rPr>
              <a:t>Source Function</a:t>
            </a:r>
            <a:endParaRPr sz="1300">
              <a:solidFill>
                <a:srgbClr val="333333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Cloning (Obfuscation)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3276200" y="1510200"/>
            <a:ext cx="2737800" cy="2546700"/>
          </a:xfrm>
          <a:prstGeom prst="roundRect">
            <a:avLst>
              <a:gd fmla="val 6416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997700"/>
                </a:solidFill>
                <a:latin typeface="Roboto Mono"/>
                <a:ea typeface="Roboto Mono"/>
                <a:cs typeface="Roboto Mono"/>
                <a:sym typeface="Roboto Mono"/>
              </a:rPr>
              <a:t>func1: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xor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xor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imul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lea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ret</a:t>
            </a:r>
            <a:endParaRPr b="1"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252150" y="1510200"/>
            <a:ext cx="2737800" cy="2546700"/>
          </a:xfrm>
          <a:prstGeom prst="roundRect">
            <a:avLst>
              <a:gd fmla="val 478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5B0F00"/>
                </a:solidFill>
                <a:latin typeface="Roboto Mono"/>
                <a:ea typeface="Roboto Mono"/>
                <a:cs typeface="Roboto Mono"/>
                <a:sym typeface="Roboto Mono"/>
              </a:rPr>
              <a:t>func1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a, </a:t>
            </a: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b) {</a:t>
            </a:r>
            <a:endParaRPr b="1"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 b="1"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 b="1"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x = </a:t>
            </a:r>
            <a:r>
              <a:rPr b="1" lang="en" sz="11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y = (((x ^ a) &amp; ~b) &lt;&lt; 1)</a:t>
            </a:r>
            <a:endParaRPr b="1"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 ((x ^ a) ^ b);</a:t>
            </a:r>
            <a:endParaRPr b="1"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((b * y - ~a) -1);</a:t>
            </a:r>
            <a:endParaRPr b="1"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100">
              <a:solidFill>
                <a:srgbClr val="0066B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848900" y="4182225"/>
            <a:ext cx="159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Viga"/>
                <a:ea typeface="Viga"/>
                <a:cs typeface="Viga"/>
                <a:sym typeface="Viga"/>
              </a:rPr>
              <a:t>Optimized and obfuscated</a:t>
            </a:r>
            <a:endParaRPr sz="1300">
              <a:solidFill>
                <a:srgbClr val="333333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14050" y="4137375"/>
            <a:ext cx="2214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Viga"/>
                <a:ea typeface="Viga"/>
                <a:cs typeface="Viga"/>
                <a:sym typeface="Viga"/>
              </a:rPr>
              <a:t>Equivalent Obfuscated Function</a:t>
            </a:r>
            <a:endParaRPr sz="1300">
              <a:solidFill>
                <a:srgbClr val="333333"/>
              </a:solidFill>
              <a:latin typeface="Viga"/>
              <a:ea typeface="Viga"/>
              <a:cs typeface="Viga"/>
              <a:sym typeface="Viga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2615025" y="3756850"/>
            <a:ext cx="911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stealth"/>
          </a:ln>
        </p:spPr>
      </p:cxnSp>
      <p:grpSp>
        <p:nvGrpSpPr>
          <p:cNvPr id="127" name="Google Shape;127;p18"/>
          <p:cNvGrpSpPr/>
          <p:nvPr/>
        </p:nvGrpSpPr>
        <p:grpSpPr>
          <a:xfrm>
            <a:off x="6084165" y="1530125"/>
            <a:ext cx="2932685" cy="3090550"/>
            <a:chOff x="6084165" y="1530125"/>
            <a:chExt cx="2932685" cy="3090550"/>
          </a:xfrm>
        </p:grpSpPr>
        <p:sp>
          <p:nvSpPr>
            <p:cNvPr id="128" name="Google Shape;128;p18"/>
            <p:cNvSpPr/>
            <p:nvPr/>
          </p:nvSpPr>
          <p:spPr>
            <a:xfrm>
              <a:off x="6398150" y="1530125"/>
              <a:ext cx="2618700" cy="2546700"/>
            </a:xfrm>
            <a:prstGeom prst="roundRect">
              <a:avLst>
                <a:gd fmla="val 3944" name="adj"/>
              </a:avLst>
            </a:prstGeom>
            <a:solidFill>
              <a:srgbClr val="D9EAD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9977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func1: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	</a:t>
              </a:r>
              <a:endParaRPr b="1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66B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mov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eax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edi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	</a:t>
              </a:r>
              <a:endParaRPr b="1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66B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xor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eax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b="1" lang="en" sz="1100">
                  <a:solidFill>
                    <a:srgbClr val="0000D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	</a:t>
              </a:r>
              <a:endParaRPr b="1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66B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sub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eax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esi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	</a:t>
              </a:r>
              <a:endParaRPr b="1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66B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imul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esi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eax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	</a:t>
              </a:r>
              <a:endParaRPr b="1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66B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lea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eax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[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rsi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+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rdi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] </a:t>
              </a:r>
              <a:endParaRPr b="1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457200" rtl="0" algn="l">
                <a:lnSpc>
                  <a:spcPct val="11079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66B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ret</a:t>
              </a:r>
              <a:endParaRPr b="1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079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3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7022000" y="4137375"/>
              <a:ext cx="1371000" cy="48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333333"/>
                  </a:solidFill>
                  <a:latin typeface="Viga"/>
                  <a:ea typeface="Viga"/>
                  <a:cs typeface="Viga"/>
                  <a:sym typeface="Viga"/>
                </a:rPr>
                <a:t>O1 Optimized Function </a:t>
              </a:r>
              <a:endParaRPr sz="1300">
                <a:solidFill>
                  <a:srgbClr val="333333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grpSp>
          <p:nvGrpSpPr>
            <p:cNvPr id="130" name="Google Shape;130;p18"/>
            <p:cNvGrpSpPr/>
            <p:nvPr/>
          </p:nvGrpSpPr>
          <p:grpSpPr>
            <a:xfrm>
              <a:off x="6084165" y="2737863"/>
              <a:ext cx="243810" cy="131225"/>
              <a:chOff x="6084165" y="2737863"/>
              <a:chExt cx="243810" cy="131225"/>
            </a:xfrm>
          </p:grpSpPr>
          <p:sp>
            <p:nvSpPr>
              <p:cNvPr id="131" name="Google Shape;131;p18"/>
              <p:cNvSpPr/>
              <p:nvPr/>
            </p:nvSpPr>
            <p:spPr>
              <a:xfrm>
                <a:off x="6084165" y="2737863"/>
                <a:ext cx="224113" cy="3844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rgbClr val="000000"/>
                    </a:solidFill>
                    <a:latin typeface="Fira Sans;100"/>
                  </a:rPr>
                  <a:t>~</a:t>
                </a:r>
              </a:p>
            </p:txBody>
          </p:sp>
          <p:sp>
            <p:nvSpPr>
              <p:cNvPr id="132" name="Google Shape;132;p18"/>
              <p:cNvSpPr/>
              <p:nvPr/>
            </p:nvSpPr>
            <p:spPr>
              <a:xfrm>
                <a:off x="6103875" y="2830638"/>
                <a:ext cx="224100" cy="38450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rgbClr val="000000"/>
                    </a:solidFill>
                    <a:latin typeface="Fira Sans;100"/>
                  </a:rPr>
                  <a:t>~</a:t>
                </a: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Concepts</a:t>
            </a:r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 (CFG)</a:t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3475800"/>
            <a:ext cx="3593100" cy="14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lt1"/>
                </a:highlight>
              </a:rPr>
              <a:t>Represents </a:t>
            </a:r>
            <a:r>
              <a:rPr b="1" lang="en" sz="1400">
                <a:highlight>
                  <a:schemeClr val="lt1"/>
                </a:highlight>
              </a:rPr>
              <a:t>flow of execution</a:t>
            </a:r>
            <a:endParaRPr b="1"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highlight>
                  <a:schemeClr val="lt1"/>
                </a:highlight>
              </a:rPr>
              <a:t>Nodes </a:t>
            </a:r>
            <a:r>
              <a:rPr lang="en" sz="1400">
                <a:highlight>
                  <a:schemeClr val="lt1"/>
                </a:highlight>
              </a:rPr>
              <a:t>→</a:t>
            </a:r>
            <a:r>
              <a:rPr i="1" lang="en" sz="1400">
                <a:highlight>
                  <a:schemeClr val="lt1"/>
                </a:highlight>
              </a:rPr>
              <a:t>Basic block of codes</a:t>
            </a:r>
            <a:endParaRPr i="1"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highlight>
                  <a:schemeClr val="lt1"/>
                </a:highlight>
              </a:rPr>
              <a:t>Edges </a:t>
            </a:r>
            <a:r>
              <a:rPr lang="en" sz="1400">
                <a:highlight>
                  <a:schemeClr val="lt1"/>
                </a:highlight>
              </a:rPr>
              <a:t>→ </a:t>
            </a:r>
            <a:r>
              <a:rPr i="1" lang="en" sz="1400">
                <a:highlight>
                  <a:schemeClr val="lt1"/>
                </a:highlight>
              </a:rPr>
              <a:t>Flow of control</a:t>
            </a:r>
            <a:endParaRPr b="1" sz="1400">
              <a:highlight>
                <a:schemeClr val="lt1"/>
              </a:highlight>
            </a:endParaRPr>
          </a:p>
        </p:txBody>
      </p:sp>
      <p:grpSp>
        <p:nvGrpSpPr>
          <p:cNvPr id="145" name="Google Shape;145;p20"/>
          <p:cNvGrpSpPr/>
          <p:nvPr/>
        </p:nvGrpSpPr>
        <p:grpSpPr>
          <a:xfrm>
            <a:off x="4744000" y="1517224"/>
            <a:ext cx="3652918" cy="2893844"/>
            <a:chOff x="4744000" y="1517224"/>
            <a:chExt cx="3652918" cy="2893844"/>
          </a:xfrm>
        </p:grpSpPr>
        <p:sp>
          <p:nvSpPr>
            <p:cNvPr id="146" name="Google Shape;146;p20"/>
            <p:cNvSpPr/>
            <p:nvPr/>
          </p:nvSpPr>
          <p:spPr>
            <a:xfrm>
              <a:off x="6215168" y="1517224"/>
              <a:ext cx="705000" cy="5301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Medium"/>
                  <a:ea typeface="Fira Sans Medium"/>
                  <a:cs typeface="Fira Sans Medium"/>
                  <a:sym typeface="Fira Sans Medium"/>
                </a:rPr>
                <a:t>start</a:t>
              </a:r>
              <a:endParaRPr sz="11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096148" y="2237765"/>
              <a:ext cx="942900" cy="40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y = read() 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096148" y="2830275"/>
              <a:ext cx="942900" cy="3309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z = y*2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837741" y="3359550"/>
              <a:ext cx="1459800" cy="364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z == 12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744000" y="3945661"/>
              <a:ext cx="987900" cy="40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return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7224218" y="3945661"/>
              <a:ext cx="1172700" cy="40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printf(“OK”)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152" name="Google Shape;152;p20"/>
            <p:cNvCxnSpPr>
              <a:stCxn id="147" idx="2"/>
              <a:endCxn id="148" idx="0"/>
            </p:cNvCxnSpPr>
            <p:nvPr/>
          </p:nvCxnSpPr>
          <p:spPr>
            <a:xfrm>
              <a:off x="6567598" y="2639765"/>
              <a:ext cx="0" cy="19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3" name="Google Shape;153;p20"/>
            <p:cNvCxnSpPr>
              <a:stCxn id="148" idx="2"/>
              <a:endCxn id="149" idx="0"/>
            </p:cNvCxnSpPr>
            <p:nvPr/>
          </p:nvCxnSpPr>
          <p:spPr>
            <a:xfrm>
              <a:off x="6567598" y="3161175"/>
              <a:ext cx="0" cy="198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" name="Google Shape;154;p20"/>
            <p:cNvCxnSpPr>
              <a:stCxn id="149" idx="3"/>
              <a:endCxn id="151" idx="0"/>
            </p:cNvCxnSpPr>
            <p:nvPr/>
          </p:nvCxnSpPr>
          <p:spPr>
            <a:xfrm>
              <a:off x="7297541" y="3541650"/>
              <a:ext cx="513000" cy="404100"/>
            </a:xfrm>
            <a:prstGeom prst="bentConnector2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p20"/>
            <p:cNvCxnSpPr>
              <a:stCxn id="146" idx="4"/>
              <a:endCxn id="147" idx="0"/>
            </p:cNvCxnSpPr>
            <p:nvPr/>
          </p:nvCxnSpPr>
          <p:spPr>
            <a:xfrm>
              <a:off x="6567668" y="2047324"/>
              <a:ext cx="0" cy="19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" name="Google Shape;156;p20"/>
            <p:cNvSpPr/>
            <p:nvPr/>
          </p:nvSpPr>
          <p:spPr>
            <a:xfrm>
              <a:off x="6125662" y="3880968"/>
              <a:ext cx="705000" cy="5301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Medium"/>
                  <a:ea typeface="Fira Sans Medium"/>
                  <a:cs typeface="Fira Sans Medium"/>
                  <a:sym typeface="Fira Sans Medium"/>
                </a:rPr>
                <a:t>end</a:t>
              </a:r>
              <a:endParaRPr sz="11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cxnSp>
          <p:nvCxnSpPr>
            <p:cNvPr id="157" name="Google Shape;157;p20"/>
            <p:cNvCxnSpPr>
              <a:stCxn id="150" idx="3"/>
              <a:endCxn id="156" idx="2"/>
            </p:cNvCxnSpPr>
            <p:nvPr/>
          </p:nvCxnSpPr>
          <p:spPr>
            <a:xfrm flipH="1" rot="10800000">
              <a:off x="5731900" y="4146061"/>
              <a:ext cx="393900" cy="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p20"/>
            <p:cNvCxnSpPr>
              <a:stCxn id="151" idx="1"/>
              <a:endCxn id="156" idx="6"/>
            </p:cNvCxnSpPr>
            <p:nvPr/>
          </p:nvCxnSpPr>
          <p:spPr>
            <a:xfrm rot="10800000">
              <a:off x="6830618" y="4146061"/>
              <a:ext cx="393600" cy="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5238041" y="3541650"/>
              <a:ext cx="599700" cy="404100"/>
            </a:xfrm>
            <a:prstGeom prst="bentConnector2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0" name="Google Shape;160;p20"/>
          <p:cNvSpPr/>
          <p:nvPr/>
        </p:nvSpPr>
        <p:spPr>
          <a:xfrm>
            <a:off x="533100" y="1149125"/>
            <a:ext cx="2733600" cy="2205600"/>
          </a:xfrm>
          <a:prstGeom prst="roundRect">
            <a:avLst>
              <a:gd fmla="val 8108" name="adj"/>
            </a:avLst>
          </a:prstGeom>
          <a:solidFill>
            <a:srgbClr val="DEE3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826950" y="1225775"/>
            <a:ext cx="21459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9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int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" sz="1200">
                <a:solidFill>
                  <a:srgbClr val="0066BB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() {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...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y = </a:t>
            </a:r>
            <a:r>
              <a:rPr lang="en" sz="1200">
                <a:solidFill>
                  <a:srgbClr val="0066BB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read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();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z = y * </a:t>
            </a:r>
            <a:r>
              <a:rPr lang="en" sz="1200">
                <a:solidFill>
                  <a:srgbClr val="0000D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2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;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</a:t>
            </a:r>
            <a:r>
              <a:rPr lang="en" sz="1200">
                <a:solidFill>
                  <a:srgbClr val="0088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if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(z == </a:t>
            </a:r>
            <a:r>
              <a:rPr lang="en" sz="1200">
                <a:solidFill>
                  <a:srgbClr val="0000D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12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) {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  </a:t>
            </a:r>
            <a:r>
              <a:rPr lang="en" sz="1200">
                <a:solidFill>
                  <a:srgbClr val="FF00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return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;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} </a:t>
            </a:r>
            <a:r>
              <a:rPr lang="en" sz="1200">
                <a:solidFill>
                  <a:srgbClr val="0088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else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{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  </a:t>
            </a:r>
            <a:r>
              <a:rPr lang="en" sz="1200">
                <a:solidFill>
                  <a:srgbClr val="0066BB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printf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("OK");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}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}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Execution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54250" y="943725"/>
            <a:ext cx="8221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Explores a </a:t>
            </a:r>
            <a:r>
              <a:rPr b="1" lang="en" sz="1500"/>
              <a:t>single</a:t>
            </a:r>
            <a:r>
              <a:rPr lang="en" sz="1500"/>
              <a:t> control flow </a:t>
            </a:r>
            <a:r>
              <a:rPr b="1" lang="en" sz="1500"/>
              <a:t>path</a:t>
            </a:r>
            <a:r>
              <a:rPr lang="en" sz="1500"/>
              <a:t> within a CFG.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Execution is carried out using </a:t>
            </a:r>
            <a:r>
              <a:rPr b="1" lang="en" sz="1500"/>
              <a:t>symbolic inputs</a:t>
            </a:r>
            <a:r>
              <a:rPr lang="en" sz="1500"/>
              <a:t> rather than specific, concrete values.</a:t>
            </a:r>
            <a:endParaRPr sz="1500"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413875" y="2026250"/>
            <a:ext cx="2733600" cy="2205600"/>
            <a:chOff x="413875" y="2026250"/>
            <a:chExt cx="2733600" cy="2205600"/>
          </a:xfrm>
        </p:grpSpPr>
        <p:sp>
          <p:nvSpPr>
            <p:cNvPr id="170" name="Google Shape;170;p21"/>
            <p:cNvSpPr/>
            <p:nvPr/>
          </p:nvSpPr>
          <p:spPr>
            <a:xfrm>
              <a:off x="413875" y="2026250"/>
              <a:ext cx="2733600" cy="2205600"/>
            </a:xfrm>
            <a:prstGeom prst="roundRect">
              <a:avLst>
                <a:gd fmla="val 8108" name="adj"/>
              </a:avLst>
            </a:prstGeom>
            <a:solidFill>
              <a:srgbClr val="DEE3F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1" name="Google Shape;171;p21"/>
            <p:cNvSpPr txBox="1"/>
            <p:nvPr/>
          </p:nvSpPr>
          <p:spPr>
            <a:xfrm>
              <a:off x="707725" y="2102900"/>
              <a:ext cx="2145900" cy="20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99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int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</a:t>
              </a:r>
              <a:r>
                <a:rPr lang="en" sz="1200">
                  <a:solidFill>
                    <a:srgbClr val="0066B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() {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...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y = </a:t>
              </a:r>
              <a:r>
                <a:rPr lang="en" sz="1200">
                  <a:solidFill>
                    <a:srgbClr val="0066B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read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();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z = y * </a:t>
              </a:r>
              <a:r>
                <a:rPr lang="en" sz="1200">
                  <a:solidFill>
                    <a:srgbClr val="0000DD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2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;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200">
                  <a:solidFill>
                    <a:srgbClr val="0088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if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(z == </a:t>
              </a:r>
              <a:r>
                <a:rPr lang="en" sz="1200">
                  <a:solidFill>
                    <a:srgbClr val="0000DD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12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 {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</a:t>
              </a:r>
              <a:r>
                <a:rPr lang="en" sz="1200">
                  <a:solidFill>
                    <a:srgbClr val="FF00FF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return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;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} </a:t>
              </a:r>
              <a:r>
                <a:rPr lang="en" sz="1200">
                  <a:solidFill>
                    <a:srgbClr val="0088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else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{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</a:t>
              </a:r>
              <a:r>
                <a:rPr lang="en" sz="1200">
                  <a:solidFill>
                    <a:srgbClr val="0066B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printf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("OK");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}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07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2" name="Google Shape;172;p21"/>
          <p:cNvGrpSpPr/>
          <p:nvPr/>
        </p:nvGrpSpPr>
        <p:grpSpPr>
          <a:xfrm>
            <a:off x="4718450" y="1682124"/>
            <a:ext cx="3652918" cy="2893844"/>
            <a:chOff x="4718450" y="1682124"/>
            <a:chExt cx="3652918" cy="2893844"/>
          </a:xfrm>
        </p:grpSpPr>
        <p:sp>
          <p:nvSpPr>
            <p:cNvPr id="173" name="Google Shape;173;p21"/>
            <p:cNvSpPr/>
            <p:nvPr/>
          </p:nvSpPr>
          <p:spPr>
            <a:xfrm>
              <a:off x="6189618" y="1682124"/>
              <a:ext cx="705000" cy="5301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Medium"/>
                  <a:ea typeface="Fira Sans Medium"/>
                  <a:cs typeface="Fira Sans Medium"/>
                  <a:sym typeface="Fira Sans Medium"/>
                </a:rPr>
                <a:t>start</a:t>
              </a:r>
              <a:endParaRPr sz="11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6070598" y="2402665"/>
              <a:ext cx="942900" cy="40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y = read() 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6070598" y="2995175"/>
              <a:ext cx="942900" cy="3309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z = y*2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5812191" y="3524450"/>
              <a:ext cx="1459800" cy="364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z == 12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4718450" y="4110561"/>
              <a:ext cx="987900" cy="40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return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7198668" y="4110561"/>
              <a:ext cx="1172700" cy="40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printf(“OK”)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179" name="Google Shape;179;p21"/>
            <p:cNvCxnSpPr>
              <a:stCxn id="174" idx="2"/>
              <a:endCxn id="175" idx="0"/>
            </p:cNvCxnSpPr>
            <p:nvPr/>
          </p:nvCxnSpPr>
          <p:spPr>
            <a:xfrm>
              <a:off x="6542048" y="2804665"/>
              <a:ext cx="0" cy="19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" name="Google Shape;180;p21"/>
            <p:cNvCxnSpPr>
              <a:stCxn id="175" idx="2"/>
              <a:endCxn id="176" idx="0"/>
            </p:cNvCxnSpPr>
            <p:nvPr/>
          </p:nvCxnSpPr>
          <p:spPr>
            <a:xfrm>
              <a:off x="6542048" y="3326075"/>
              <a:ext cx="0" cy="198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1" name="Google Shape;181;p21"/>
            <p:cNvCxnSpPr>
              <a:stCxn id="176" idx="1"/>
              <a:endCxn id="177" idx="0"/>
            </p:cNvCxnSpPr>
            <p:nvPr/>
          </p:nvCxnSpPr>
          <p:spPr>
            <a:xfrm flipH="1">
              <a:off x="5212491" y="3706550"/>
              <a:ext cx="599700" cy="404100"/>
            </a:xfrm>
            <a:prstGeom prst="bentConnector2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" name="Google Shape;182;p21"/>
            <p:cNvCxnSpPr>
              <a:stCxn id="176" idx="3"/>
              <a:endCxn id="178" idx="0"/>
            </p:cNvCxnSpPr>
            <p:nvPr/>
          </p:nvCxnSpPr>
          <p:spPr>
            <a:xfrm>
              <a:off x="7271991" y="3706550"/>
              <a:ext cx="513000" cy="404100"/>
            </a:xfrm>
            <a:prstGeom prst="bentConnector2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1"/>
            <p:cNvCxnSpPr>
              <a:stCxn id="173" idx="4"/>
              <a:endCxn id="174" idx="0"/>
            </p:cNvCxnSpPr>
            <p:nvPr/>
          </p:nvCxnSpPr>
          <p:spPr>
            <a:xfrm>
              <a:off x="6542118" y="2212224"/>
              <a:ext cx="0" cy="19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4" name="Google Shape;184;p21"/>
            <p:cNvSpPr/>
            <p:nvPr/>
          </p:nvSpPr>
          <p:spPr>
            <a:xfrm>
              <a:off x="6100112" y="4045868"/>
              <a:ext cx="705000" cy="5301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Medium"/>
                  <a:ea typeface="Fira Sans Medium"/>
                  <a:cs typeface="Fira Sans Medium"/>
                  <a:sym typeface="Fira Sans Medium"/>
                </a:rPr>
                <a:t>end</a:t>
              </a:r>
              <a:endParaRPr sz="11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cxnSp>
          <p:nvCxnSpPr>
            <p:cNvPr id="185" name="Google Shape;185;p21"/>
            <p:cNvCxnSpPr>
              <a:stCxn id="177" idx="3"/>
              <a:endCxn id="184" idx="2"/>
            </p:cNvCxnSpPr>
            <p:nvPr/>
          </p:nvCxnSpPr>
          <p:spPr>
            <a:xfrm flipH="1" rot="10800000">
              <a:off x="5706350" y="4310961"/>
              <a:ext cx="393900" cy="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6" name="Google Shape;186;p21"/>
            <p:cNvCxnSpPr>
              <a:stCxn id="178" idx="1"/>
              <a:endCxn id="184" idx="6"/>
            </p:cNvCxnSpPr>
            <p:nvPr/>
          </p:nvCxnSpPr>
          <p:spPr>
            <a:xfrm rot="10800000">
              <a:off x="6805068" y="4310961"/>
              <a:ext cx="393600" cy="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7" name="Google Shape;187;p21"/>
          <p:cNvSpPr txBox="1"/>
          <p:nvPr/>
        </p:nvSpPr>
        <p:spPr>
          <a:xfrm>
            <a:off x="5223250" y="2404800"/>
            <a:ext cx="672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343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y = λ</a:t>
            </a:r>
            <a:endParaRPr sz="1300">
              <a:solidFill>
                <a:srgbClr val="13343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5048500" y="2972200"/>
            <a:ext cx="1022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343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z = λ*2</a:t>
            </a:r>
            <a:endParaRPr sz="1300">
              <a:solidFill>
                <a:srgbClr val="13343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4086600" y="3541375"/>
            <a:ext cx="1277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343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λ * 2 == 12</a:t>
            </a:r>
            <a:endParaRPr sz="1300">
              <a:solidFill>
                <a:srgbClr val="13343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7720200" y="3539600"/>
            <a:ext cx="1158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343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λ * 2 != 12</a:t>
            </a:r>
            <a:endParaRPr sz="1300">
              <a:solidFill>
                <a:srgbClr val="13343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etropolis Dar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