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 Mono Medium"/>
      <p:regular r:id="rId54"/>
      <p:bold r:id="rId55"/>
      <p:italic r:id="rId56"/>
      <p:boldItalic r:id="rId57"/>
    </p:embeddedFont>
    <p:embeddedFont>
      <p:font typeface="Roboto Mono SemiBold"/>
      <p:regular r:id="rId58"/>
      <p:bold r:id="rId59"/>
      <p:italic r:id="rId60"/>
      <p:boldItalic r:id="rId61"/>
    </p:embeddedFont>
    <p:embeddedFont>
      <p:font typeface="Viga"/>
      <p:regular r:id="rId62"/>
    </p:embeddedFont>
    <p:embeddedFont>
      <p:font typeface="Fira Sans Medium"/>
      <p:regular r:id="rId63"/>
      <p:bold r:id="rId64"/>
      <p:italic r:id="rId65"/>
      <p:boldItalic r:id="rId66"/>
    </p:embeddedFont>
    <p:embeddedFont>
      <p:font typeface="Fira Sans ExtraBold"/>
      <p:bold r:id="rId67"/>
      <p:boldItalic r:id="rId68"/>
    </p:embeddedFont>
    <p:embeddedFont>
      <p:font typeface="Fira Sans SemiBold"/>
      <p:regular r:id="rId69"/>
      <p:bold r:id="rId70"/>
      <p:italic r:id="rId71"/>
      <p:boldItalic r:id="rId72"/>
    </p:embeddedFont>
    <p:embeddedFont>
      <p:font typeface="Fira Sans"/>
      <p:regular r:id="rId73"/>
      <p:bold r:id="rId74"/>
      <p:italic r:id="rId75"/>
      <p:boldItalic r:id="rId76"/>
    </p:embeddedFon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C3C63-0460-4C17-AAC0-E18DF6B5B84B}">
  <a:tblStyle styleId="{2AAC3C63-0460-4C17-AAC0-E18DF6B5B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FiraSans-regular.fntdata"/><Relationship Id="rId72" Type="http://schemas.openxmlformats.org/officeDocument/2006/relationships/font" Target="fonts/FiraSansSemiBold-boldItalic.fntdata"/><Relationship Id="rId31" Type="http://schemas.openxmlformats.org/officeDocument/2006/relationships/slide" Target="slides/slide25.xml"/><Relationship Id="rId75" Type="http://schemas.openxmlformats.org/officeDocument/2006/relationships/font" Target="fonts/FiraSans-italic.fntdata"/><Relationship Id="rId30" Type="http://schemas.openxmlformats.org/officeDocument/2006/relationships/slide" Target="slides/slide24.xml"/><Relationship Id="rId74" Type="http://schemas.openxmlformats.org/officeDocument/2006/relationships/font" Target="fonts/FiraSans-bold.fntdata"/><Relationship Id="rId33" Type="http://schemas.openxmlformats.org/officeDocument/2006/relationships/slide" Target="slides/slide27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6.xml"/><Relationship Id="rId76" Type="http://schemas.openxmlformats.org/officeDocument/2006/relationships/font" Target="fonts/FiraSans-boldItalic.fntdata"/><Relationship Id="rId35" Type="http://schemas.openxmlformats.org/officeDocument/2006/relationships/slide" Target="slides/slide29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28.xml"/><Relationship Id="rId78" Type="http://schemas.openxmlformats.org/officeDocument/2006/relationships/font" Target="fonts/RobotoMono-bold.fntdata"/><Relationship Id="rId71" Type="http://schemas.openxmlformats.org/officeDocument/2006/relationships/font" Target="fonts/FiraSansSemiBold-italic.fntdata"/><Relationship Id="rId70" Type="http://schemas.openxmlformats.org/officeDocument/2006/relationships/font" Target="fonts/FiraSansSemiBold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Viga-regular.fntdata"/><Relationship Id="rId61" Type="http://schemas.openxmlformats.org/officeDocument/2006/relationships/font" Target="fonts/RobotoMonoSemiBold-boldItalic.fntdata"/><Relationship Id="rId20" Type="http://schemas.openxmlformats.org/officeDocument/2006/relationships/slide" Target="slides/slide14.xml"/><Relationship Id="rId64" Type="http://schemas.openxmlformats.org/officeDocument/2006/relationships/font" Target="fonts/FiraSansMedium-bold.fntdata"/><Relationship Id="rId63" Type="http://schemas.openxmlformats.org/officeDocument/2006/relationships/font" Target="fonts/FiraSansMedium-regular.fntdata"/><Relationship Id="rId22" Type="http://schemas.openxmlformats.org/officeDocument/2006/relationships/slide" Target="slides/slide16.xml"/><Relationship Id="rId66" Type="http://schemas.openxmlformats.org/officeDocument/2006/relationships/font" Target="fonts/FiraSansMedium-boldItalic.fntdata"/><Relationship Id="rId21" Type="http://schemas.openxmlformats.org/officeDocument/2006/relationships/slide" Target="slides/slide15.xml"/><Relationship Id="rId65" Type="http://schemas.openxmlformats.org/officeDocument/2006/relationships/font" Target="fonts/FiraSansMedium-italic.fntdata"/><Relationship Id="rId24" Type="http://schemas.openxmlformats.org/officeDocument/2006/relationships/slide" Target="slides/slide18.xml"/><Relationship Id="rId68" Type="http://schemas.openxmlformats.org/officeDocument/2006/relationships/font" Target="fonts/FiraSansExtraBold-boldItalic.fntdata"/><Relationship Id="rId23" Type="http://schemas.openxmlformats.org/officeDocument/2006/relationships/slide" Target="slides/slide17.xml"/><Relationship Id="rId67" Type="http://schemas.openxmlformats.org/officeDocument/2006/relationships/font" Target="fonts/FiraSansExtraBold-bold.fntdata"/><Relationship Id="rId60" Type="http://schemas.openxmlformats.org/officeDocument/2006/relationships/font" Target="fonts/RobotoMono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SemiBold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MonoMedium-bold.fntdata"/><Relationship Id="rId10" Type="http://schemas.openxmlformats.org/officeDocument/2006/relationships/slide" Target="slides/slide4.xml"/><Relationship Id="rId54" Type="http://schemas.openxmlformats.org/officeDocument/2006/relationships/font" Target="fonts/RobotoMonoMedium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Medium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SemiBold-bold.fntdata"/><Relationship Id="rId14" Type="http://schemas.openxmlformats.org/officeDocument/2006/relationships/slide" Target="slides/slide8.xml"/><Relationship Id="rId58" Type="http://schemas.openxmlformats.org/officeDocument/2006/relationships/font" Target="fonts/RobotoMono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2d895c69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2d895c69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e9a8c51b3_1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e9a8c51b3_1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1a50cf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1a50cf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e9a8c51b3_1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e9a8c51b3_1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2c5b10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2c5b10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2c5a7f629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2c5a7f629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2d895c69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72d895c6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2d895c69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72d895c69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72d895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72d895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72d895c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72d895c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c67c21a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c67c21a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2e257b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72e257b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2d895c69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2d895c69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72d895c69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72d895c69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170bb8fd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170bb8fd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72d895c6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72d895c6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72d895c6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72d895c6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72d895c69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72d895c69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72d895c69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72d895c69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72d895c69e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72d895c69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72d895c69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72d895c69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9a8c51b3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9a8c51b3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72d895c69e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72d895c69e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72d895c69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72d895c69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72d895c69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72d895c69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72d895c69e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72d895c69e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72d895c69e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72d895c69e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72d895c69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72d895c69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72d895c69e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72d895c69e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72d895c69e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72d895c69e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72d895c69e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72d895c69e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72d895c69e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72d895c69e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9a8c51b3_1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9a8c51b3_1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72d895c69e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72d895c69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72d895c69e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72d895c69e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72d895c69e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72d895c69e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72d895c69e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72d895c69e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72d895c69e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72d895c69e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72d895c69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72d895c69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72d895c69e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72d895c69e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72d895c69e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72d895c69e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e9a8c51b3_1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e9a8c51b3_1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cb26b24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cb26b24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cb26b24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fcb26b24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e9a8c51b3_1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e9a8c51b3_1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cb26b24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cb26b24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121375"/>
            <a:ext cx="85206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13800" y="2201950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308700" y="2438725"/>
            <a:ext cx="42633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572000" y="2438725"/>
            <a:ext cx="42633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rgbClr val="434343"/>
                </a:solidFill>
              </a:defRPr>
            </a:lvl1pPr>
            <a:lvl2pPr lvl="1">
              <a:buNone/>
              <a:defRPr sz="1400">
                <a:solidFill>
                  <a:srgbClr val="434343"/>
                </a:solidFill>
              </a:defRPr>
            </a:lvl2pPr>
            <a:lvl3pPr lvl="2">
              <a:buNone/>
              <a:defRPr sz="1400">
                <a:solidFill>
                  <a:srgbClr val="434343"/>
                </a:solidFill>
              </a:defRPr>
            </a:lvl3pPr>
            <a:lvl4pPr lvl="3">
              <a:buNone/>
              <a:defRPr sz="1400">
                <a:solidFill>
                  <a:srgbClr val="434343"/>
                </a:solidFill>
              </a:defRPr>
            </a:lvl4pPr>
            <a:lvl5pPr lvl="4">
              <a:buNone/>
              <a:defRPr sz="1400">
                <a:solidFill>
                  <a:srgbClr val="434343"/>
                </a:solidFill>
              </a:defRPr>
            </a:lvl5pPr>
            <a:lvl6pPr lvl="5">
              <a:buNone/>
              <a:defRPr sz="1400">
                <a:solidFill>
                  <a:srgbClr val="434343"/>
                </a:solidFill>
              </a:defRPr>
            </a:lvl6pPr>
            <a:lvl7pPr lvl="6">
              <a:buNone/>
              <a:defRPr sz="1400">
                <a:solidFill>
                  <a:srgbClr val="434343"/>
                </a:solidFill>
              </a:defRPr>
            </a:lvl7pPr>
            <a:lvl8pPr lvl="7">
              <a:buNone/>
              <a:defRPr sz="1400">
                <a:solidFill>
                  <a:srgbClr val="434343"/>
                </a:solidFill>
              </a:defRPr>
            </a:lvl8pPr>
            <a:lvl9pPr lvl="8">
              <a:buNone/>
              <a:defRPr sz="14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13800" y="943725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200"/>
            </a:lvl1pPr>
            <a:lvl2pPr lvl="1">
              <a:buNone/>
              <a:defRPr sz="1200"/>
            </a:lvl2pPr>
            <a:lvl3pPr lvl="2">
              <a:buNone/>
              <a:defRPr sz="1200"/>
            </a:lvl3pPr>
            <a:lvl4pPr lvl="3">
              <a:buNone/>
              <a:defRPr sz="1200"/>
            </a:lvl4pPr>
            <a:lvl5pPr lvl="4">
              <a:buNone/>
              <a:defRPr sz="1200"/>
            </a:lvl5pPr>
            <a:lvl6pPr lvl="5">
              <a:buNone/>
              <a:defRPr sz="1200"/>
            </a:lvl6pPr>
            <a:lvl7pPr lvl="6">
              <a:buNone/>
              <a:defRPr sz="1200"/>
            </a:lvl7pPr>
            <a:lvl8pPr lvl="7">
              <a:buNone/>
              <a:defRPr sz="1200"/>
            </a:lvl8pPr>
            <a:lvl9pPr lvl="8"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13800" y="943725"/>
            <a:ext cx="8516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4257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568700" y="1152475"/>
            <a:ext cx="4257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b="1"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○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■"/>
              <a:def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981425"/>
            <a:ext cx="8520600" cy="10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Function Clone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MBA Simplification</a:t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08675" y="299425"/>
            <a:ext cx="85206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CSE 4800: Thesis</a:t>
            </a:r>
            <a:endParaRPr b="0" sz="16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08675" y="2390425"/>
            <a:ext cx="42633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Presented By -</a:t>
            </a:r>
            <a:endParaRPr b="0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Tasnimul Hasnat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(190041113)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1600"/>
              <a:t>umit Alam Khan</a:t>
            </a: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(190041207)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Md Abdullahil Kafi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lang="en" sz="1600"/>
              <a:t>(190041224)</a:t>
            </a:r>
            <a:br>
              <a:rPr lang="en" sz="1600">
                <a:latin typeface="Fira Sans"/>
                <a:ea typeface="Fira Sans"/>
                <a:cs typeface="Fira Sans"/>
                <a:sym typeface="Fira Sans"/>
              </a:rPr>
            </a:br>
            <a:endParaRPr sz="16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4571975" y="2390425"/>
            <a:ext cx="4263300" cy="22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dk2"/>
                </a:solidFill>
              </a:rPr>
              <a:t>Supervised By -</a:t>
            </a:r>
            <a:endParaRPr b="0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Dr. Md Moniruzzaman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Assistant Professor, IUT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"/>
                <a:ea typeface="Fira Sans"/>
                <a:cs typeface="Fira Sans"/>
                <a:sym typeface="Fira Sans"/>
              </a:rPr>
              <a:t>Imtiaj Ahmed Chowdhury</a:t>
            </a:r>
            <a:r>
              <a:rPr lang="en" sz="1600"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 sz="16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/>
              <a:t>Lecturer, IUT</a:t>
            </a:r>
            <a:endParaRPr b="0" sz="1600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175" y="708275"/>
            <a:ext cx="823975" cy="13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Satisfiability Solver</a:t>
            </a:r>
            <a:endParaRPr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434343"/>
                </a:solidFill>
              </a:rPr>
              <a:t>‹#›</a:t>
            </a:fld>
            <a:endParaRPr sz="1400">
              <a:solidFill>
                <a:srgbClr val="434343"/>
              </a:solidFill>
            </a:endParaRPr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08525"/>
            <a:ext cx="65907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Operates by taking a </a:t>
            </a:r>
            <a:r>
              <a:rPr b="1" lang="en"/>
              <a:t>logical expression</a:t>
            </a:r>
            <a:r>
              <a:rPr lang="en"/>
              <a:t> as input.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Determines whether there exists an </a:t>
            </a:r>
            <a:r>
              <a:rPr b="1" lang="en"/>
              <a:t>assignment </a:t>
            </a:r>
            <a:r>
              <a:rPr lang="en"/>
              <a:t>to the variables that makes the logical expression </a:t>
            </a:r>
            <a:r>
              <a:rPr b="1" lang="en"/>
              <a:t>satisfiable or not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Can </a:t>
            </a:r>
            <a:r>
              <a:rPr b="1" lang="en"/>
              <a:t>simplify </a:t>
            </a:r>
            <a:r>
              <a:rPr lang="en"/>
              <a:t>logical expressions while determining satisfiability.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Can also show </a:t>
            </a:r>
            <a:r>
              <a:rPr b="1" lang="en"/>
              <a:t>equivalence </a:t>
            </a:r>
            <a:r>
              <a:rPr lang="en"/>
              <a:t>between different MBA expressions.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existing literature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rgbClr val="434343"/>
                </a:solidFill>
              </a:rPr>
              <a:t>‹#›</a:t>
            </a:fld>
            <a:endParaRPr sz="1400">
              <a:solidFill>
                <a:srgbClr val="434343"/>
              </a:solidFill>
            </a:endParaRPr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019925"/>
            <a:ext cx="74034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 are mostly semantic based </a:t>
            </a:r>
            <a:r>
              <a:rPr b="1" lang="en"/>
              <a:t>Machine Learning</a:t>
            </a:r>
            <a:r>
              <a:rPr lang="en"/>
              <a:t> algorithms</a:t>
            </a:r>
            <a:r>
              <a:rPr lang="en"/>
              <a:t>. </a:t>
            </a:r>
            <a:r>
              <a:rPr lang="en"/>
              <a:t>     </a:t>
            </a:r>
            <a:r>
              <a:rPr lang="en"/>
              <a:t>They,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</a:t>
            </a:r>
            <a:r>
              <a:rPr lang="en"/>
              <a:t>ncur unnecessary </a:t>
            </a:r>
            <a:r>
              <a:rPr b="1" lang="en"/>
              <a:t>overhead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only for </a:t>
            </a:r>
            <a:r>
              <a:rPr b="1" lang="en"/>
              <a:t>small </a:t>
            </a:r>
            <a:r>
              <a:rPr lang="en"/>
              <a:t>and </a:t>
            </a:r>
            <a:r>
              <a:rPr b="1" lang="en"/>
              <a:t>medium </a:t>
            </a:r>
            <a:r>
              <a:rPr lang="en"/>
              <a:t>sized binaries.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Doesn’t work well against </a:t>
            </a:r>
            <a:r>
              <a:rPr b="1" lang="en"/>
              <a:t>obfuscation </a:t>
            </a:r>
            <a:r>
              <a:rPr lang="en"/>
              <a:t>techniques.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Need to train the model from the </a:t>
            </a:r>
            <a:r>
              <a:rPr b="1" lang="en"/>
              <a:t>beginning</a:t>
            </a:r>
            <a:r>
              <a:rPr b="1" lang="en"/>
              <a:t> </a:t>
            </a:r>
            <a:r>
              <a:rPr lang="en"/>
              <a:t>when </a:t>
            </a:r>
            <a:r>
              <a:rPr b="1" lang="en"/>
              <a:t>new data</a:t>
            </a:r>
            <a:r>
              <a:rPr lang="en"/>
              <a:t> is introduced.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311700" y="314900"/>
            <a:ext cx="8520600" cy="42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Problem Statement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>
                <a:solidFill>
                  <a:schemeClr val="dk2"/>
                </a:solidFill>
              </a:rPr>
            </a:br>
            <a:r>
              <a:rPr lang="en" sz="2400"/>
              <a:t>Given two binary files identify binary similarity through function clone detection using MBA simplification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High Level Overview</a:t>
            </a:r>
            <a:endParaRPr sz="2200"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0" y="1025975"/>
            <a:ext cx="8079191" cy="39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Methodology</a:t>
            </a:r>
            <a:endParaRPr sz="2200"/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26"/>
          <p:cNvGrpSpPr/>
          <p:nvPr/>
        </p:nvGrpSpPr>
        <p:grpSpPr>
          <a:xfrm>
            <a:off x="3103035" y="1094897"/>
            <a:ext cx="2600322" cy="1382059"/>
            <a:chOff x="2749825" y="1138950"/>
            <a:chExt cx="2885400" cy="1668750"/>
          </a:xfrm>
        </p:grpSpPr>
        <p:sp>
          <p:nvSpPr>
            <p:cNvPr id="254" name="Google Shape;254;p26"/>
            <p:cNvSpPr/>
            <p:nvPr/>
          </p:nvSpPr>
          <p:spPr>
            <a:xfrm>
              <a:off x="2749825" y="1147800"/>
              <a:ext cx="2885400" cy="16599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55" name="Google Shape;255;p26"/>
            <p:cNvGrpSpPr/>
            <p:nvPr/>
          </p:nvGrpSpPr>
          <p:grpSpPr>
            <a:xfrm>
              <a:off x="2842732" y="1366876"/>
              <a:ext cx="2721130" cy="1367449"/>
              <a:chOff x="858695" y="2828126"/>
              <a:chExt cx="2721130" cy="1367449"/>
            </a:xfrm>
          </p:grpSpPr>
          <p:sp>
            <p:nvSpPr>
              <p:cNvPr id="256" name="Google Shape;256;p26"/>
              <p:cNvSpPr/>
              <p:nvPr/>
            </p:nvSpPr>
            <p:spPr>
              <a:xfrm flipH="1">
                <a:off x="956625" y="2934975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 flipH="1">
                <a:off x="916775" y="2878001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 flipH="1">
                <a:off x="858695" y="2828126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59" name="Google Shape;259;p26"/>
            <p:cNvSpPr txBox="1"/>
            <p:nvPr/>
          </p:nvSpPr>
          <p:spPr>
            <a:xfrm>
              <a:off x="3273075" y="1138950"/>
              <a:ext cx="1696200" cy="2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Binary</a:t>
              </a:r>
              <a:endParaRPr sz="1000">
                <a:solidFill>
                  <a:schemeClr val="accent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grpSp>
          <p:nvGrpSpPr>
            <p:cNvPr id="260" name="Google Shape;260;p26"/>
            <p:cNvGrpSpPr/>
            <p:nvPr/>
          </p:nvGrpSpPr>
          <p:grpSpPr>
            <a:xfrm>
              <a:off x="2927942" y="1596618"/>
              <a:ext cx="2386431" cy="980871"/>
              <a:chOff x="858695" y="2828126"/>
              <a:chExt cx="2721130" cy="1367449"/>
            </a:xfrm>
          </p:grpSpPr>
          <p:sp>
            <p:nvSpPr>
              <p:cNvPr id="261" name="Google Shape;261;p26"/>
              <p:cNvSpPr/>
              <p:nvPr/>
            </p:nvSpPr>
            <p:spPr>
              <a:xfrm flipH="1">
                <a:off x="956625" y="2934975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 flipH="1">
                <a:off x="916775" y="2878001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 flipH="1">
                <a:off x="858695" y="2828126"/>
                <a:ext cx="2623200" cy="12606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64" name="Google Shape;264;p26"/>
            <p:cNvSpPr txBox="1"/>
            <p:nvPr/>
          </p:nvSpPr>
          <p:spPr>
            <a:xfrm>
              <a:off x="3273069" y="1367775"/>
              <a:ext cx="16962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Function</a:t>
              </a:r>
              <a:endParaRPr sz="900">
                <a:solidFill>
                  <a:srgbClr val="13343B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3273056" y="1565163"/>
              <a:ext cx="1696200" cy="1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Path</a:t>
              </a:r>
              <a:endParaRPr sz="900">
                <a:solidFill>
                  <a:srgbClr val="434343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grpSp>
          <p:nvGrpSpPr>
            <p:cNvPr id="266" name="Google Shape;266;p26"/>
            <p:cNvGrpSpPr/>
            <p:nvPr/>
          </p:nvGrpSpPr>
          <p:grpSpPr>
            <a:xfrm>
              <a:off x="3042450" y="1784287"/>
              <a:ext cx="1039402" cy="605550"/>
              <a:chOff x="2408425" y="3410124"/>
              <a:chExt cx="1039402" cy="605550"/>
            </a:xfrm>
          </p:grpSpPr>
          <p:sp>
            <p:nvSpPr>
              <p:cNvPr id="267" name="Google Shape;267;p26"/>
              <p:cNvSpPr/>
              <p:nvPr/>
            </p:nvSpPr>
            <p:spPr>
              <a:xfrm flipH="1" rot="10800000">
                <a:off x="2486627" y="3481074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 flipH="1" rot="10800000">
                <a:off x="2448202" y="3445749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 flipH="1" rot="10800000">
                <a:off x="2408452" y="3410124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0" name="Google Shape;270;p26"/>
              <p:cNvSpPr txBox="1"/>
              <p:nvPr/>
            </p:nvSpPr>
            <p:spPr>
              <a:xfrm>
                <a:off x="2408425" y="3410125"/>
                <a:ext cx="961200" cy="53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Expressions</a:t>
                </a:r>
                <a:endParaRPr sz="9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271" name="Google Shape;271;p26"/>
            <p:cNvGrpSpPr/>
            <p:nvPr/>
          </p:nvGrpSpPr>
          <p:grpSpPr>
            <a:xfrm>
              <a:off x="4153075" y="1784287"/>
              <a:ext cx="1039402" cy="605550"/>
              <a:chOff x="2408425" y="3410124"/>
              <a:chExt cx="1039402" cy="605550"/>
            </a:xfrm>
          </p:grpSpPr>
          <p:sp>
            <p:nvSpPr>
              <p:cNvPr id="272" name="Google Shape;272;p26"/>
              <p:cNvSpPr/>
              <p:nvPr/>
            </p:nvSpPr>
            <p:spPr>
              <a:xfrm flipH="1" rot="10800000">
                <a:off x="2486627" y="3481074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 flipH="1" rot="10800000">
                <a:off x="2448202" y="3445749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 flipH="1" rot="10800000">
                <a:off x="2408452" y="3410124"/>
                <a:ext cx="961200" cy="534600"/>
              </a:xfrm>
              <a:prstGeom prst="roundRect">
                <a:avLst>
                  <a:gd fmla="val 16667" name="adj"/>
                </a:avLst>
              </a:prstGeom>
              <a:solidFill>
                <a:srgbClr val="F4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5" name="Google Shape;275;p26"/>
              <p:cNvSpPr txBox="1"/>
              <p:nvPr/>
            </p:nvSpPr>
            <p:spPr>
              <a:xfrm>
                <a:off x="2408425" y="3410125"/>
                <a:ext cx="961200" cy="53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Constraints</a:t>
                </a:r>
                <a:endParaRPr sz="900">
                  <a:solidFill>
                    <a:srgbClr val="333399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grpSp>
        <p:nvGrpSpPr>
          <p:cNvPr id="276" name="Google Shape;276;p26"/>
          <p:cNvGrpSpPr/>
          <p:nvPr/>
        </p:nvGrpSpPr>
        <p:grpSpPr>
          <a:xfrm>
            <a:off x="642890" y="2476956"/>
            <a:ext cx="7829550" cy="1228306"/>
            <a:chOff x="642890" y="2476956"/>
            <a:chExt cx="7829550" cy="1228306"/>
          </a:xfrm>
        </p:grpSpPr>
        <p:cxnSp>
          <p:nvCxnSpPr>
            <p:cNvPr id="277" name="Google Shape;277;p26"/>
            <p:cNvCxnSpPr>
              <a:stCxn id="254" idx="2"/>
              <a:endCxn id="278" idx="0"/>
            </p:cNvCxnSpPr>
            <p:nvPr/>
          </p:nvCxnSpPr>
          <p:spPr>
            <a:xfrm flipH="1" rot="-5400000">
              <a:off x="4294446" y="2585706"/>
              <a:ext cx="297900" cy="804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6"/>
            <p:cNvCxnSpPr>
              <a:stCxn id="254" idx="2"/>
              <a:endCxn id="280" idx="0"/>
            </p:cNvCxnSpPr>
            <p:nvPr/>
          </p:nvCxnSpPr>
          <p:spPr>
            <a:xfrm rot="5400000">
              <a:off x="2941296" y="1312956"/>
              <a:ext cx="297900" cy="26259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6"/>
            <p:cNvCxnSpPr>
              <a:stCxn id="254" idx="2"/>
              <a:endCxn id="282" idx="0"/>
            </p:cNvCxnSpPr>
            <p:nvPr/>
          </p:nvCxnSpPr>
          <p:spPr>
            <a:xfrm flipH="1" rot="-5400000">
              <a:off x="5692296" y="1187856"/>
              <a:ext cx="297900" cy="28761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283" name="Google Shape;283;p26"/>
            <p:cNvGrpSpPr/>
            <p:nvPr/>
          </p:nvGrpSpPr>
          <p:grpSpPr>
            <a:xfrm>
              <a:off x="642890" y="2774061"/>
              <a:ext cx="2327700" cy="931200"/>
              <a:chOff x="642890" y="2697861"/>
              <a:chExt cx="2327700" cy="931200"/>
            </a:xfrm>
          </p:grpSpPr>
          <p:sp>
            <p:nvSpPr>
              <p:cNvPr id="284" name="Google Shape;284;p26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0" name="Google Shape;280;p26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288" name="Google Shape;288;p26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289" name="Google Shape;289;p26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290" name="Google Shape;290;p26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291" name="Google Shape;291;p26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92" name="Google Shape;292;p26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93" name="Google Shape;293;p26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294" name="Google Shape;294;p26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295" name="Google Shape;295;p26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296" name="Google Shape;296;p26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297" name="Google Shape;297;p26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98" name="Google Shape;298;p26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299" name="Google Shape;299;p26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00" name="Google Shape;300;p26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301" name="Google Shape;301;p26"/>
            <p:cNvGrpSpPr/>
            <p:nvPr/>
          </p:nvGrpSpPr>
          <p:grpSpPr>
            <a:xfrm>
              <a:off x="3348953" y="2774061"/>
              <a:ext cx="2327700" cy="931200"/>
              <a:chOff x="642890" y="2697861"/>
              <a:chExt cx="2327700" cy="931200"/>
            </a:xfrm>
          </p:grpSpPr>
          <p:sp>
            <p:nvSpPr>
              <p:cNvPr id="302" name="Google Shape;302;p26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8" name="Google Shape;278;p26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306" name="Google Shape;306;p26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307" name="Google Shape;307;p26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308" name="Google Shape;308;p26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309" name="Google Shape;309;p26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10" name="Google Shape;310;p26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11" name="Google Shape;311;p26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12" name="Google Shape;312;p26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313" name="Google Shape;313;p26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314" name="Google Shape;314;p26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315" name="Google Shape;315;p26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16" name="Google Shape;316;p26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17" name="Google Shape;317;p26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18" name="Google Shape;318;p26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319" name="Google Shape;319;p26"/>
            <p:cNvGrpSpPr/>
            <p:nvPr/>
          </p:nvGrpSpPr>
          <p:grpSpPr>
            <a:xfrm>
              <a:off x="6144740" y="2774061"/>
              <a:ext cx="2327700" cy="931200"/>
              <a:chOff x="642890" y="2697861"/>
              <a:chExt cx="2327700" cy="931200"/>
            </a:xfrm>
          </p:grpSpPr>
          <p:sp>
            <p:nvSpPr>
              <p:cNvPr id="320" name="Google Shape;320;p26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" name="Google Shape;321;p26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2" name="Google Shape;282;p26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324" name="Google Shape;324;p26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325" name="Google Shape;325;p26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326" name="Google Shape;326;p26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327" name="Google Shape;327;p26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28" name="Google Shape;328;p26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29" name="Google Shape;329;p26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30" name="Google Shape;330;p26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331" name="Google Shape;331;p26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332" name="Google Shape;332;p26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333" name="Google Shape;333;p26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34" name="Google Shape;334;p26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35" name="Google Shape;335;p26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36" name="Google Shape;336;p26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</p:grpSp>
      <p:grpSp>
        <p:nvGrpSpPr>
          <p:cNvPr id="337" name="Google Shape;337;p26"/>
          <p:cNvGrpSpPr/>
          <p:nvPr/>
        </p:nvGrpSpPr>
        <p:grpSpPr>
          <a:xfrm>
            <a:off x="1806740" y="3705261"/>
            <a:ext cx="2596460" cy="1162839"/>
            <a:chOff x="1806740" y="3705261"/>
            <a:chExt cx="2596460" cy="1162839"/>
          </a:xfrm>
        </p:grpSpPr>
        <p:grpSp>
          <p:nvGrpSpPr>
            <p:cNvPr id="338" name="Google Shape;338;p26"/>
            <p:cNvGrpSpPr/>
            <p:nvPr/>
          </p:nvGrpSpPr>
          <p:grpSpPr>
            <a:xfrm>
              <a:off x="2362000" y="4049401"/>
              <a:ext cx="2041200" cy="818700"/>
              <a:chOff x="2362000" y="3973201"/>
              <a:chExt cx="2041200" cy="818700"/>
            </a:xfrm>
          </p:grpSpPr>
          <p:sp>
            <p:nvSpPr>
              <p:cNvPr id="339" name="Google Shape;339;p26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340" name="Google Shape;340;p26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341" name="Google Shape;341;p26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342" name="Google Shape;342;p26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43" name="Google Shape;343;p26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44" name="Google Shape;344;p26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45" name="Google Shape;345;p26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346" name="Google Shape;346;p26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347" name="Google Shape;347;p26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348" name="Google Shape;348;p26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49" name="Google Shape;349;p26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50" name="Google Shape;350;p26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51" name="Google Shape;351;p26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352" name="Google Shape;352;p26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353" name="Google Shape;353;p26"/>
            <p:cNvCxnSpPr/>
            <p:nvPr/>
          </p:nvCxnSpPr>
          <p:spPr>
            <a:xfrm flipH="1" rot="-5400000">
              <a:off x="1707590" y="3804411"/>
              <a:ext cx="753600" cy="555300"/>
            </a:xfrm>
            <a:prstGeom prst="bentConnector2">
              <a:avLst/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6"/>
          <p:cNvGrpSpPr/>
          <p:nvPr/>
        </p:nvGrpSpPr>
        <p:grpSpPr>
          <a:xfrm>
            <a:off x="4413650" y="4021553"/>
            <a:ext cx="1334834" cy="967289"/>
            <a:chOff x="4413650" y="4021553"/>
            <a:chExt cx="1334834" cy="967289"/>
          </a:xfrm>
        </p:grpSpPr>
        <p:sp>
          <p:nvSpPr>
            <p:cNvPr id="355" name="Google Shape;355;p26"/>
            <p:cNvSpPr/>
            <p:nvPr/>
          </p:nvSpPr>
          <p:spPr>
            <a:xfrm flipH="1" rot="10800000">
              <a:off x="4413650" y="4505203"/>
              <a:ext cx="471475" cy="318950"/>
            </a:xfrm>
            <a:custGeom>
              <a:rect b="b" l="l" r="r" t="t"/>
              <a:pathLst>
                <a:path extrusionOk="0" h="12758" w="18859">
                  <a:moveTo>
                    <a:pt x="0" y="12382"/>
                  </a:moveTo>
                  <a:cubicBezTo>
                    <a:pt x="2290" y="12382"/>
                    <a:pt x="5050" y="13406"/>
                    <a:pt x="6858" y="12001"/>
                  </a:cubicBezTo>
                  <a:cubicBezTo>
                    <a:pt x="9327" y="10082"/>
                    <a:pt x="8875" y="5991"/>
                    <a:pt x="10668" y="3429"/>
                  </a:cubicBezTo>
                  <a:cubicBezTo>
                    <a:pt x="12365" y="1004"/>
                    <a:pt x="15899" y="0"/>
                    <a:pt x="18859" y="0"/>
                  </a:cubicBezTo>
                </a:path>
              </a:pathLst>
            </a:cu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sp>
        <p:grpSp>
          <p:nvGrpSpPr>
            <p:cNvPr id="356" name="Google Shape;356;p26"/>
            <p:cNvGrpSpPr/>
            <p:nvPr/>
          </p:nvGrpSpPr>
          <p:grpSpPr>
            <a:xfrm>
              <a:off x="4413650" y="4021553"/>
              <a:ext cx="1334834" cy="483647"/>
              <a:chOff x="4413650" y="3945353"/>
              <a:chExt cx="1334834" cy="483647"/>
            </a:xfrm>
          </p:grpSpPr>
          <p:sp>
            <p:nvSpPr>
              <p:cNvPr id="357" name="Google Shape;357;p26"/>
              <p:cNvSpPr/>
              <p:nvPr/>
            </p:nvSpPr>
            <p:spPr>
              <a:xfrm>
                <a:off x="4413650" y="4110050"/>
                <a:ext cx="471475" cy="318950"/>
              </a:xfrm>
              <a:custGeom>
                <a:rect b="b" l="l" r="r" t="t"/>
                <a:pathLst>
                  <a:path extrusionOk="0" h="12758" w="18859">
                    <a:moveTo>
                      <a:pt x="0" y="12382"/>
                    </a:moveTo>
                    <a:cubicBezTo>
                      <a:pt x="2290" y="12382"/>
                      <a:pt x="5050" y="13406"/>
                      <a:pt x="6858" y="12001"/>
                    </a:cubicBezTo>
                    <a:cubicBezTo>
                      <a:pt x="9327" y="10082"/>
                      <a:pt x="8875" y="5991"/>
                      <a:pt x="10668" y="3429"/>
                    </a:cubicBezTo>
                    <a:cubicBezTo>
                      <a:pt x="12365" y="1004"/>
                      <a:pt x="15899" y="0"/>
                      <a:pt x="18859" y="0"/>
                    </a:cubicBezTo>
                  </a:path>
                </a:pathLst>
              </a:custGeom>
              <a:noFill/>
              <a:ln cap="flat" cmpd="sng" w="19050">
                <a:solidFill>
                  <a:srgbClr val="00702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sp>
          <p:grpSp>
            <p:nvGrpSpPr>
              <p:cNvPr id="358" name="Google Shape;358;p26"/>
              <p:cNvGrpSpPr/>
              <p:nvPr/>
            </p:nvGrpSpPr>
            <p:grpSpPr>
              <a:xfrm>
                <a:off x="4895583" y="3945353"/>
                <a:ext cx="852901" cy="394808"/>
                <a:chOff x="5549058" y="4088228"/>
                <a:chExt cx="852901" cy="394808"/>
              </a:xfrm>
            </p:grpSpPr>
            <p:sp>
              <p:nvSpPr>
                <p:cNvPr id="359" name="Google Shape;359;p26"/>
                <p:cNvSpPr/>
                <p:nvPr/>
              </p:nvSpPr>
              <p:spPr>
                <a:xfrm flipH="1" rot="10800000">
                  <a:off x="5549058" y="4088236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360" name="Google Shape;360;p26"/>
                <p:cNvSpPr txBox="1"/>
                <p:nvPr/>
              </p:nvSpPr>
              <p:spPr>
                <a:xfrm>
                  <a:off x="5549059" y="4088228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361" name="Google Shape;361;p26"/>
            <p:cNvGrpSpPr/>
            <p:nvPr/>
          </p:nvGrpSpPr>
          <p:grpSpPr>
            <a:xfrm>
              <a:off x="4895574" y="4594041"/>
              <a:ext cx="852909" cy="394801"/>
              <a:chOff x="4895574" y="4594041"/>
              <a:chExt cx="852909" cy="394801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4895583" y="4594042"/>
                <a:ext cx="852900" cy="3948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3" name="Google Shape;363;p26"/>
              <p:cNvSpPr txBox="1"/>
              <p:nvPr/>
            </p:nvSpPr>
            <p:spPr>
              <a:xfrm flipH="1">
                <a:off x="4895574" y="4594041"/>
                <a:ext cx="8529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Constraints</a:t>
                </a:r>
                <a:endParaRPr sz="9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sp>
        <p:nvSpPr>
          <p:cNvPr id="364" name="Google Shape;364;p26"/>
          <p:cNvSpPr txBox="1"/>
          <p:nvPr/>
        </p:nvSpPr>
        <p:spPr>
          <a:xfrm>
            <a:off x="6259375" y="1852525"/>
            <a:ext cx="22800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Determining Function Boundary</a:t>
            </a:r>
            <a:endParaRPr>
              <a:solidFill>
                <a:srgbClr val="A61C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155200" y="4021550"/>
            <a:ext cx="1433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Path</a:t>
            </a:r>
            <a:b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</a:br>
            <a: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Extraction</a:t>
            </a:r>
            <a:endParaRPr>
              <a:solidFill>
                <a:srgbClr val="A61C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6154663" y="4187950"/>
            <a:ext cx="19116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Symbolic Expr &amp; Constr </a:t>
            </a:r>
            <a:r>
              <a:rPr lang="en">
                <a:solidFill>
                  <a:srgbClr val="A61C00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Extraction</a:t>
            </a:r>
            <a:endParaRPr>
              <a:solidFill>
                <a:srgbClr val="A61C00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7"/>
          <p:cNvGrpSpPr/>
          <p:nvPr/>
        </p:nvGrpSpPr>
        <p:grpSpPr>
          <a:xfrm>
            <a:off x="790868" y="2577886"/>
            <a:ext cx="4838700" cy="2133000"/>
            <a:chOff x="790868" y="2577886"/>
            <a:chExt cx="4838700" cy="2133000"/>
          </a:xfrm>
        </p:grpSpPr>
        <p:sp>
          <p:nvSpPr>
            <p:cNvPr id="372" name="Google Shape;372;p27"/>
            <p:cNvSpPr/>
            <p:nvPr/>
          </p:nvSpPr>
          <p:spPr>
            <a:xfrm>
              <a:off x="790868" y="2577886"/>
              <a:ext cx="4838700" cy="2133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3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4056329" y="2589885"/>
              <a:ext cx="1230279" cy="26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Symbolic Expr &amp; Constr Matching</a:t>
              </a:r>
              <a:endParaRPr sz="900">
                <a:solidFill>
                  <a:srgbClr val="333399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cxnSp>
          <p:nvCxnSpPr>
            <p:cNvPr id="374" name="Google Shape;374;p27"/>
            <p:cNvCxnSpPr/>
            <p:nvPr/>
          </p:nvCxnSpPr>
          <p:spPr>
            <a:xfrm>
              <a:off x="3992581" y="2867451"/>
              <a:ext cx="1415198" cy="0"/>
            </a:xfrm>
            <a:prstGeom prst="straightConnector1">
              <a:avLst/>
            </a:prstGeom>
            <a:noFill/>
            <a:ln cap="flat" cmpd="sng" w="28575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5" name="Google Shape;375;p2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Methodology</a:t>
            </a:r>
            <a:endParaRPr sz="2200"/>
          </a:p>
        </p:txBody>
      </p:sp>
      <p:sp>
        <p:nvSpPr>
          <p:cNvPr id="376" name="Google Shape;376;p27"/>
          <p:cNvSpPr txBox="1"/>
          <p:nvPr>
            <p:ph idx="12" type="sldNum"/>
          </p:nvPr>
        </p:nvSpPr>
        <p:spPr>
          <a:xfrm>
            <a:off x="8545550" y="4710825"/>
            <a:ext cx="5508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27"/>
          <p:cNvGrpSpPr/>
          <p:nvPr/>
        </p:nvGrpSpPr>
        <p:grpSpPr>
          <a:xfrm>
            <a:off x="1301171" y="1181120"/>
            <a:ext cx="3069490" cy="538979"/>
            <a:chOff x="1301171" y="1181120"/>
            <a:chExt cx="3069490" cy="538979"/>
          </a:xfrm>
        </p:grpSpPr>
        <p:grpSp>
          <p:nvGrpSpPr>
            <p:cNvPr id="378" name="Google Shape;378;p27"/>
            <p:cNvGrpSpPr/>
            <p:nvPr/>
          </p:nvGrpSpPr>
          <p:grpSpPr>
            <a:xfrm>
              <a:off x="1301171" y="1181120"/>
              <a:ext cx="1438519" cy="538979"/>
              <a:chOff x="1301171" y="1181120"/>
              <a:chExt cx="1438519" cy="538979"/>
            </a:xfrm>
          </p:grpSpPr>
          <p:sp>
            <p:nvSpPr>
              <p:cNvPr id="379" name="Google Shape;379;p27"/>
              <p:cNvSpPr/>
              <p:nvPr/>
            </p:nvSpPr>
            <p:spPr>
              <a:xfrm flipH="1">
                <a:off x="1301171" y="1181120"/>
                <a:ext cx="1438519" cy="538979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 flipH="1">
                <a:off x="1395120" y="1312117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 flipH="1">
                <a:off x="1375956" y="1294644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 flipH="1">
                <a:off x="1348025" y="1279348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3" name="Google Shape;383;p27"/>
              <p:cNvSpPr txBox="1"/>
              <p:nvPr/>
            </p:nvSpPr>
            <p:spPr>
              <a:xfrm>
                <a:off x="1537230" y="1181504"/>
                <a:ext cx="930152" cy="84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  A</a:t>
                </a:r>
                <a:endParaRPr sz="8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384" name="Google Shape;384;p27"/>
              <p:cNvSpPr txBox="1"/>
              <p:nvPr/>
            </p:nvSpPr>
            <p:spPr>
              <a:xfrm>
                <a:off x="1537222" y="1265893"/>
                <a:ext cx="930152" cy="108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 1</a:t>
                </a:r>
                <a:endParaRPr sz="7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385" name="Google Shape;385;p27"/>
              <p:cNvGrpSpPr/>
              <p:nvPr/>
            </p:nvGrpSpPr>
            <p:grpSpPr>
              <a:xfrm>
                <a:off x="1410769" y="1359588"/>
                <a:ext cx="569974" cy="258908"/>
                <a:chOff x="820234" y="3006203"/>
                <a:chExt cx="922289" cy="447319"/>
              </a:xfrm>
            </p:grpSpPr>
            <p:grpSp>
              <p:nvGrpSpPr>
                <p:cNvPr id="386" name="Google Shape;386;p2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387" name="Google Shape;387;p2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88" name="Google Shape;388;p2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89" name="Google Shape;389;p2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90" name="Google Shape;390;p2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</a:t>
                  </a: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x</a:t>
                  </a: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391" name="Google Shape;391;p27"/>
              <p:cNvGrpSpPr/>
              <p:nvPr/>
            </p:nvGrpSpPr>
            <p:grpSpPr>
              <a:xfrm>
                <a:off x="2019782" y="1359588"/>
                <a:ext cx="569974" cy="258908"/>
                <a:chOff x="1805692" y="3006203"/>
                <a:chExt cx="922289" cy="447319"/>
              </a:xfrm>
            </p:grpSpPr>
            <p:grpSp>
              <p:nvGrpSpPr>
                <p:cNvPr id="392" name="Google Shape;392;p2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393" name="Google Shape;393;p2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94" name="Google Shape;394;p2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395" name="Google Shape;395;p2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396" name="Google Shape;396;p2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397" name="Google Shape;397;p27"/>
            <p:cNvGrpSpPr/>
            <p:nvPr/>
          </p:nvGrpSpPr>
          <p:grpSpPr>
            <a:xfrm>
              <a:off x="2932142" y="1181120"/>
              <a:ext cx="1438519" cy="538979"/>
              <a:chOff x="2932142" y="1181120"/>
              <a:chExt cx="1438519" cy="538979"/>
            </a:xfrm>
          </p:grpSpPr>
          <p:sp>
            <p:nvSpPr>
              <p:cNvPr id="398" name="Google Shape;398;p27"/>
              <p:cNvSpPr/>
              <p:nvPr/>
            </p:nvSpPr>
            <p:spPr>
              <a:xfrm flipH="1">
                <a:off x="2932142" y="1181120"/>
                <a:ext cx="1438519" cy="538979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3026092" y="1312117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3006927" y="1294644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2978997" y="1279348"/>
                <a:ext cx="1261462" cy="386523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02" name="Google Shape;402;p27"/>
              <p:cNvSpPr txBox="1"/>
              <p:nvPr/>
            </p:nvSpPr>
            <p:spPr>
              <a:xfrm>
                <a:off x="3168201" y="1181504"/>
                <a:ext cx="930152" cy="843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 B</a:t>
                </a:r>
                <a:endParaRPr sz="8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403" name="Google Shape;403;p27"/>
              <p:cNvSpPr txBox="1"/>
              <p:nvPr/>
            </p:nvSpPr>
            <p:spPr>
              <a:xfrm>
                <a:off x="3168194" y="1265893"/>
                <a:ext cx="930152" cy="108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 2</a:t>
                </a:r>
                <a:endParaRPr sz="7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404" name="Google Shape;404;p27"/>
              <p:cNvGrpSpPr/>
              <p:nvPr/>
            </p:nvGrpSpPr>
            <p:grpSpPr>
              <a:xfrm>
                <a:off x="3041741" y="1359588"/>
                <a:ext cx="569974" cy="258908"/>
                <a:chOff x="820234" y="3006203"/>
                <a:chExt cx="922289" cy="447319"/>
              </a:xfrm>
            </p:grpSpPr>
            <p:grpSp>
              <p:nvGrpSpPr>
                <p:cNvPr id="405" name="Google Shape;405;p2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406" name="Google Shape;406;p2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07" name="Google Shape;407;p2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08" name="Google Shape;408;p2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09" name="Google Shape;409;p2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410" name="Google Shape;410;p27"/>
              <p:cNvGrpSpPr/>
              <p:nvPr/>
            </p:nvGrpSpPr>
            <p:grpSpPr>
              <a:xfrm>
                <a:off x="3650754" y="1359588"/>
                <a:ext cx="569974" cy="258908"/>
                <a:chOff x="1805692" y="3006203"/>
                <a:chExt cx="922289" cy="447319"/>
              </a:xfrm>
            </p:grpSpPr>
            <p:grpSp>
              <p:nvGrpSpPr>
                <p:cNvPr id="411" name="Google Shape;411;p2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412" name="Google Shape;412;p2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13" name="Google Shape;413;p2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14" name="Google Shape;414;p2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15" name="Google Shape;415;p2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</p:grpSp>
      <p:grpSp>
        <p:nvGrpSpPr>
          <p:cNvPr id="416" name="Google Shape;416;p27"/>
          <p:cNvGrpSpPr/>
          <p:nvPr/>
        </p:nvGrpSpPr>
        <p:grpSpPr>
          <a:xfrm>
            <a:off x="936371" y="1450609"/>
            <a:ext cx="3434290" cy="899934"/>
            <a:chOff x="936371" y="1450609"/>
            <a:chExt cx="3434290" cy="899934"/>
          </a:xfrm>
        </p:grpSpPr>
        <p:grpSp>
          <p:nvGrpSpPr>
            <p:cNvPr id="417" name="Google Shape;417;p27"/>
            <p:cNvGrpSpPr/>
            <p:nvPr/>
          </p:nvGrpSpPr>
          <p:grpSpPr>
            <a:xfrm>
              <a:off x="936423" y="1969886"/>
              <a:ext cx="1205111" cy="380657"/>
              <a:chOff x="2362000" y="3973201"/>
              <a:chExt cx="2041200" cy="818700"/>
            </a:xfrm>
          </p:grpSpPr>
          <p:sp>
            <p:nvSpPr>
              <p:cNvPr id="418" name="Google Shape;418;p27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19" name="Google Shape;419;p27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420" name="Google Shape;420;p2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421" name="Google Shape;421;p2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22" name="Google Shape;422;p2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23" name="Google Shape;423;p2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24" name="Google Shape;424;p2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425" name="Google Shape;425;p27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426" name="Google Shape;426;p2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427" name="Google Shape;427;p2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28" name="Google Shape;428;p2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29" name="Google Shape;429;p2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30" name="Google Shape;430;p2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431" name="Google Shape;431;p27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432" name="Google Shape;432;p27"/>
            <p:cNvCxnSpPr>
              <a:stCxn id="379" idx="3"/>
              <a:endCxn id="418" idx="3"/>
            </p:cNvCxnSpPr>
            <p:nvPr/>
          </p:nvCxnSpPr>
          <p:spPr>
            <a:xfrm flipH="1">
              <a:off x="936371" y="1450609"/>
              <a:ext cx="364800" cy="709500"/>
            </a:xfrm>
            <a:prstGeom prst="bentConnector3">
              <a:avLst>
                <a:gd fmla="val 165299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433" name="Google Shape;433;p27"/>
            <p:cNvGrpSpPr/>
            <p:nvPr/>
          </p:nvGrpSpPr>
          <p:grpSpPr>
            <a:xfrm>
              <a:off x="2739708" y="1969873"/>
              <a:ext cx="1205111" cy="380657"/>
              <a:chOff x="2362000" y="3973201"/>
              <a:chExt cx="2041200" cy="818700"/>
            </a:xfrm>
          </p:grpSpPr>
          <p:sp>
            <p:nvSpPr>
              <p:cNvPr id="434" name="Google Shape;434;p27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35" name="Google Shape;435;p27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436" name="Google Shape;436;p2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437" name="Google Shape;437;p2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38" name="Google Shape;438;p2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39" name="Google Shape;439;p2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40" name="Google Shape;440;p2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441" name="Google Shape;441;p27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442" name="Google Shape;442;p2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443" name="Google Shape;443;p2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44" name="Google Shape;444;p2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45" name="Google Shape;445;p2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446" name="Google Shape;446;p2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447" name="Google Shape;447;p27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448" name="Google Shape;448;p27"/>
            <p:cNvCxnSpPr>
              <a:stCxn id="398" idx="1"/>
              <a:endCxn id="434" idx="1"/>
            </p:cNvCxnSpPr>
            <p:nvPr/>
          </p:nvCxnSpPr>
          <p:spPr>
            <a:xfrm flipH="1">
              <a:off x="3944961" y="1450609"/>
              <a:ext cx="425700" cy="709500"/>
            </a:xfrm>
            <a:prstGeom prst="bentConnector3">
              <a:avLst>
                <a:gd fmla="val -55917" name="adj1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49" name="Google Shape;449;p27"/>
          <p:cNvGrpSpPr/>
          <p:nvPr/>
        </p:nvGrpSpPr>
        <p:grpSpPr>
          <a:xfrm>
            <a:off x="1264307" y="2350530"/>
            <a:ext cx="2367071" cy="923435"/>
            <a:chOff x="1264307" y="2350530"/>
            <a:chExt cx="2367071" cy="923435"/>
          </a:xfrm>
        </p:grpSpPr>
        <p:sp>
          <p:nvSpPr>
            <p:cNvPr id="450" name="Google Shape;450;p27"/>
            <p:cNvSpPr/>
            <p:nvPr/>
          </p:nvSpPr>
          <p:spPr>
            <a:xfrm>
              <a:off x="1264307" y="2685377"/>
              <a:ext cx="573729" cy="58858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451" name="Google Shape;451;p27"/>
            <p:cNvGrpSpPr/>
            <p:nvPr/>
          </p:nvGrpSpPr>
          <p:grpSpPr>
            <a:xfrm>
              <a:off x="1311929" y="2725559"/>
              <a:ext cx="472971" cy="510652"/>
              <a:chOff x="3556211" y="3728026"/>
              <a:chExt cx="471133" cy="607485"/>
            </a:xfrm>
          </p:grpSpPr>
          <p:grpSp>
            <p:nvGrpSpPr>
              <p:cNvPr id="452" name="Google Shape;452;p27"/>
              <p:cNvGrpSpPr/>
              <p:nvPr/>
            </p:nvGrpSpPr>
            <p:grpSpPr>
              <a:xfrm>
                <a:off x="3556212" y="3728026"/>
                <a:ext cx="471133" cy="271173"/>
                <a:chOff x="5000358" y="3792953"/>
                <a:chExt cx="895350" cy="437658"/>
              </a:xfrm>
            </p:grpSpPr>
            <p:sp>
              <p:nvSpPr>
                <p:cNvPr id="453" name="Google Shape;453;p27"/>
                <p:cNvSpPr/>
                <p:nvPr/>
              </p:nvSpPr>
              <p:spPr>
                <a:xfrm flipH="1" rot="10800000">
                  <a:off x="5042808" y="38358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454" name="Google Shape;454;p27"/>
                <p:cNvGrpSpPr/>
                <p:nvPr/>
              </p:nvGrpSpPr>
              <p:grpSpPr>
                <a:xfrm>
                  <a:off x="5000358" y="3792953"/>
                  <a:ext cx="852901" cy="394808"/>
                  <a:chOff x="5549058" y="4088228"/>
                  <a:chExt cx="852901" cy="394808"/>
                </a:xfrm>
              </p:grpSpPr>
              <p:sp>
                <p:nvSpPr>
                  <p:cNvPr id="455" name="Google Shape;455;p27"/>
                  <p:cNvSpPr/>
                  <p:nvPr/>
                </p:nvSpPr>
                <p:spPr>
                  <a:xfrm flipH="1" rot="10800000">
                    <a:off x="5549058" y="4088236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56" name="Google Shape;456;p27"/>
                  <p:cNvSpPr txBox="1"/>
                  <p:nvPr/>
                </p:nvSpPr>
                <p:spPr>
                  <a:xfrm>
                    <a:off x="5549059" y="4088228"/>
                    <a:ext cx="852900" cy="39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Expr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</p:grpSp>
          <p:grpSp>
            <p:nvGrpSpPr>
              <p:cNvPr id="457" name="Google Shape;457;p27"/>
              <p:cNvGrpSpPr/>
              <p:nvPr/>
            </p:nvGrpSpPr>
            <p:grpSpPr>
              <a:xfrm>
                <a:off x="3556211" y="4064338"/>
                <a:ext cx="471133" cy="271173"/>
                <a:chOff x="6110008" y="2478503"/>
                <a:chExt cx="895350" cy="437658"/>
              </a:xfrm>
            </p:grpSpPr>
            <p:sp>
              <p:nvSpPr>
                <p:cNvPr id="458" name="Google Shape;458;p27"/>
                <p:cNvSpPr/>
                <p:nvPr/>
              </p:nvSpPr>
              <p:spPr>
                <a:xfrm flipH="1" rot="10800000">
                  <a:off x="6152458" y="252136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459" name="Google Shape;459;p27"/>
                <p:cNvGrpSpPr/>
                <p:nvPr/>
              </p:nvGrpSpPr>
              <p:grpSpPr>
                <a:xfrm>
                  <a:off x="6110008" y="2478503"/>
                  <a:ext cx="852901" cy="394808"/>
                  <a:chOff x="5549058" y="4088228"/>
                  <a:chExt cx="852901" cy="394808"/>
                </a:xfrm>
              </p:grpSpPr>
              <p:sp>
                <p:nvSpPr>
                  <p:cNvPr id="460" name="Google Shape;460;p27"/>
                  <p:cNvSpPr/>
                  <p:nvPr/>
                </p:nvSpPr>
                <p:spPr>
                  <a:xfrm flipH="1" rot="10800000">
                    <a:off x="5549058" y="4088236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61" name="Google Shape;461;p27"/>
                  <p:cNvSpPr txBox="1"/>
                  <p:nvPr/>
                </p:nvSpPr>
                <p:spPr>
                  <a:xfrm>
                    <a:off x="5549059" y="4088228"/>
                    <a:ext cx="852900" cy="39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700">
                        <a:solidFill>
                          <a:srgbClr val="333399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Constr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</p:grpSp>
        </p:grpSp>
        <p:sp>
          <p:nvSpPr>
            <p:cNvPr id="462" name="Google Shape;462;p27"/>
            <p:cNvSpPr/>
            <p:nvPr/>
          </p:nvSpPr>
          <p:spPr>
            <a:xfrm>
              <a:off x="3057649" y="2685377"/>
              <a:ext cx="573729" cy="588588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463" name="Google Shape;463;p27"/>
            <p:cNvGrpSpPr/>
            <p:nvPr/>
          </p:nvGrpSpPr>
          <p:grpSpPr>
            <a:xfrm>
              <a:off x="3105270" y="2725559"/>
              <a:ext cx="472971" cy="510652"/>
              <a:chOff x="3556211" y="3728026"/>
              <a:chExt cx="471133" cy="607485"/>
            </a:xfrm>
          </p:grpSpPr>
          <p:grpSp>
            <p:nvGrpSpPr>
              <p:cNvPr id="464" name="Google Shape;464;p27"/>
              <p:cNvGrpSpPr/>
              <p:nvPr/>
            </p:nvGrpSpPr>
            <p:grpSpPr>
              <a:xfrm>
                <a:off x="3556212" y="3728026"/>
                <a:ext cx="471133" cy="271173"/>
                <a:chOff x="5000358" y="3792953"/>
                <a:chExt cx="895350" cy="437658"/>
              </a:xfrm>
            </p:grpSpPr>
            <p:sp>
              <p:nvSpPr>
                <p:cNvPr id="465" name="Google Shape;465;p27"/>
                <p:cNvSpPr/>
                <p:nvPr/>
              </p:nvSpPr>
              <p:spPr>
                <a:xfrm flipH="1" rot="10800000">
                  <a:off x="5042808" y="38358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466" name="Google Shape;466;p27"/>
                <p:cNvGrpSpPr/>
                <p:nvPr/>
              </p:nvGrpSpPr>
              <p:grpSpPr>
                <a:xfrm>
                  <a:off x="5000358" y="3792953"/>
                  <a:ext cx="852901" cy="394808"/>
                  <a:chOff x="5549058" y="4088228"/>
                  <a:chExt cx="852901" cy="394808"/>
                </a:xfrm>
              </p:grpSpPr>
              <p:sp>
                <p:nvSpPr>
                  <p:cNvPr id="467" name="Google Shape;467;p27"/>
                  <p:cNvSpPr/>
                  <p:nvPr/>
                </p:nvSpPr>
                <p:spPr>
                  <a:xfrm flipH="1" rot="10800000">
                    <a:off x="5549058" y="4088236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68" name="Google Shape;468;p27"/>
                  <p:cNvSpPr txBox="1"/>
                  <p:nvPr/>
                </p:nvSpPr>
                <p:spPr>
                  <a:xfrm>
                    <a:off x="5549059" y="4088228"/>
                    <a:ext cx="852900" cy="39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Expr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</p:grpSp>
          <p:grpSp>
            <p:nvGrpSpPr>
              <p:cNvPr id="469" name="Google Shape;469;p27"/>
              <p:cNvGrpSpPr/>
              <p:nvPr/>
            </p:nvGrpSpPr>
            <p:grpSpPr>
              <a:xfrm>
                <a:off x="3556211" y="4064338"/>
                <a:ext cx="471133" cy="271173"/>
                <a:chOff x="6110008" y="2478503"/>
                <a:chExt cx="895350" cy="437658"/>
              </a:xfrm>
            </p:grpSpPr>
            <p:sp>
              <p:nvSpPr>
                <p:cNvPr id="470" name="Google Shape;470;p27"/>
                <p:cNvSpPr/>
                <p:nvPr/>
              </p:nvSpPr>
              <p:spPr>
                <a:xfrm flipH="1" rot="10800000">
                  <a:off x="6152458" y="252136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471" name="Google Shape;471;p27"/>
                <p:cNvGrpSpPr/>
                <p:nvPr/>
              </p:nvGrpSpPr>
              <p:grpSpPr>
                <a:xfrm>
                  <a:off x="6110008" y="2478503"/>
                  <a:ext cx="852901" cy="394808"/>
                  <a:chOff x="5549058" y="4088228"/>
                  <a:chExt cx="852901" cy="394808"/>
                </a:xfrm>
              </p:grpSpPr>
              <p:sp>
                <p:nvSpPr>
                  <p:cNvPr id="472" name="Google Shape;472;p27"/>
                  <p:cNvSpPr/>
                  <p:nvPr/>
                </p:nvSpPr>
                <p:spPr>
                  <a:xfrm flipH="1" rot="10800000">
                    <a:off x="5549058" y="4088236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473" name="Google Shape;473;p27"/>
                  <p:cNvSpPr txBox="1"/>
                  <p:nvPr/>
                </p:nvSpPr>
                <p:spPr>
                  <a:xfrm>
                    <a:off x="5549059" y="4088228"/>
                    <a:ext cx="852900" cy="394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700">
                        <a:solidFill>
                          <a:srgbClr val="333399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Constr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</p:grpSp>
        </p:grpSp>
        <p:cxnSp>
          <p:nvCxnSpPr>
            <p:cNvPr id="474" name="Google Shape;474;p27"/>
            <p:cNvCxnSpPr>
              <a:stCxn id="418" idx="2"/>
              <a:endCxn id="450" idx="0"/>
            </p:cNvCxnSpPr>
            <p:nvPr/>
          </p:nvCxnSpPr>
          <p:spPr>
            <a:xfrm>
              <a:off x="1538978" y="2350543"/>
              <a:ext cx="12300" cy="33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75" name="Google Shape;475;p27"/>
            <p:cNvCxnSpPr>
              <a:stCxn id="434" idx="2"/>
              <a:endCxn id="462" idx="0"/>
            </p:cNvCxnSpPr>
            <p:nvPr/>
          </p:nvCxnSpPr>
          <p:spPr>
            <a:xfrm>
              <a:off x="3342263" y="2350530"/>
              <a:ext cx="2400" cy="334800"/>
            </a:xfrm>
            <a:prstGeom prst="straightConnector1">
              <a:avLst/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76" name="Google Shape;476;p27"/>
          <p:cNvGrpSpPr/>
          <p:nvPr/>
        </p:nvGrpSpPr>
        <p:grpSpPr>
          <a:xfrm>
            <a:off x="1654824" y="2979671"/>
            <a:ext cx="1916646" cy="1604663"/>
            <a:chOff x="1654824" y="2979671"/>
            <a:chExt cx="1916646" cy="1604663"/>
          </a:xfrm>
        </p:grpSpPr>
        <p:grpSp>
          <p:nvGrpSpPr>
            <p:cNvPr id="477" name="Google Shape;477;p27"/>
            <p:cNvGrpSpPr/>
            <p:nvPr/>
          </p:nvGrpSpPr>
          <p:grpSpPr>
            <a:xfrm>
              <a:off x="1654824" y="2979671"/>
              <a:ext cx="1916646" cy="1604663"/>
              <a:chOff x="1654824" y="2979671"/>
              <a:chExt cx="1916646" cy="1604663"/>
            </a:xfrm>
          </p:grpSpPr>
          <p:sp>
            <p:nvSpPr>
              <p:cNvPr id="478" name="Google Shape;478;p27"/>
              <p:cNvSpPr/>
              <p:nvPr/>
            </p:nvSpPr>
            <p:spPr>
              <a:xfrm>
                <a:off x="1654824" y="3414472"/>
                <a:ext cx="1916646" cy="1169863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479" name="Google Shape;479;p27"/>
              <p:cNvCxnSpPr>
                <a:stCxn id="450" idx="3"/>
                <a:endCxn id="478" idx="0"/>
              </p:cNvCxnSpPr>
              <p:nvPr/>
            </p:nvCxnSpPr>
            <p:spPr>
              <a:xfrm>
                <a:off x="1838036" y="2979671"/>
                <a:ext cx="775200" cy="434700"/>
              </a:xfrm>
              <a:prstGeom prst="bentConnector2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27"/>
              <p:cNvCxnSpPr>
                <a:stCxn id="462" idx="1"/>
                <a:endCxn id="478" idx="0"/>
              </p:cNvCxnSpPr>
              <p:nvPr/>
            </p:nvCxnSpPr>
            <p:spPr>
              <a:xfrm flipH="1">
                <a:off x="2613049" y="2979671"/>
                <a:ext cx="444600" cy="434700"/>
              </a:xfrm>
              <a:prstGeom prst="bentConnector2">
                <a:avLst/>
              </a:pr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81" name="Google Shape;481;p27"/>
            <p:cNvSpPr/>
            <p:nvPr/>
          </p:nvSpPr>
          <p:spPr>
            <a:xfrm>
              <a:off x="1891092" y="4259254"/>
              <a:ext cx="1444110" cy="28597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Constraint and Expression Matching</a:t>
              </a:r>
              <a:endParaRPr sz="10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482" name="Google Shape;482;p27"/>
          <p:cNvGrpSpPr/>
          <p:nvPr/>
        </p:nvGrpSpPr>
        <p:grpSpPr>
          <a:xfrm>
            <a:off x="1745828" y="3489621"/>
            <a:ext cx="1734601" cy="754018"/>
            <a:chOff x="1745828" y="3489621"/>
            <a:chExt cx="1734601" cy="754018"/>
          </a:xfrm>
        </p:grpSpPr>
        <p:grpSp>
          <p:nvGrpSpPr>
            <p:cNvPr id="483" name="Google Shape;483;p27"/>
            <p:cNvGrpSpPr/>
            <p:nvPr/>
          </p:nvGrpSpPr>
          <p:grpSpPr>
            <a:xfrm>
              <a:off x="2717565" y="3489621"/>
              <a:ext cx="762864" cy="754018"/>
              <a:chOff x="2717565" y="3489621"/>
              <a:chExt cx="762864" cy="754018"/>
            </a:xfrm>
          </p:grpSpPr>
          <p:sp>
            <p:nvSpPr>
              <p:cNvPr id="484" name="Google Shape;484;p27"/>
              <p:cNvSpPr/>
              <p:nvPr/>
            </p:nvSpPr>
            <p:spPr>
              <a:xfrm>
                <a:off x="2717565" y="3489621"/>
                <a:ext cx="762864" cy="754018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85" name="Google Shape;485;p27"/>
              <p:cNvGrpSpPr/>
              <p:nvPr/>
            </p:nvGrpSpPr>
            <p:grpSpPr>
              <a:xfrm>
                <a:off x="2776412" y="3556316"/>
                <a:ext cx="645182" cy="254354"/>
                <a:chOff x="5013793" y="3742075"/>
                <a:chExt cx="642676" cy="319217"/>
              </a:xfrm>
            </p:grpSpPr>
            <p:sp>
              <p:nvSpPr>
                <p:cNvPr id="486" name="Google Shape;486;p27"/>
                <p:cNvSpPr/>
                <p:nvPr/>
              </p:nvSpPr>
              <p:spPr>
                <a:xfrm flipH="1" rot="10800000">
                  <a:off x="5013793" y="3742092"/>
                  <a:ext cx="642600" cy="319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87" name="Google Shape;487;p27"/>
                <p:cNvSpPr txBox="1"/>
                <p:nvPr/>
              </p:nvSpPr>
              <p:spPr>
                <a:xfrm>
                  <a:off x="5013869" y="3742075"/>
                  <a:ext cx="642600" cy="3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488" name="Google Shape;488;p27"/>
              <p:cNvGrpSpPr/>
              <p:nvPr/>
            </p:nvGrpSpPr>
            <p:grpSpPr>
              <a:xfrm>
                <a:off x="2776412" y="3905987"/>
                <a:ext cx="645182" cy="254354"/>
                <a:chOff x="5013793" y="3742075"/>
                <a:chExt cx="642676" cy="319217"/>
              </a:xfrm>
            </p:grpSpPr>
            <p:sp>
              <p:nvSpPr>
                <p:cNvPr id="489" name="Google Shape;489;p27"/>
                <p:cNvSpPr/>
                <p:nvPr/>
              </p:nvSpPr>
              <p:spPr>
                <a:xfrm flipH="1" rot="10800000">
                  <a:off x="5013793" y="3742092"/>
                  <a:ext cx="642600" cy="319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90" name="Google Shape;490;p27"/>
                <p:cNvSpPr txBox="1"/>
                <p:nvPr/>
              </p:nvSpPr>
              <p:spPr>
                <a:xfrm>
                  <a:off x="5013869" y="3742075"/>
                  <a:ext cx="642600" cy="3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491" name="Google Shape;491;p27"/>
            <p:cNvGrpSpPr/>
            <p:nvPr/>
          </p:nvGrpSpPr>
          <p:grpSpPr>
            <a:xfrm>
              <a:off x="1745828" y="3489621"/>
              <a:ext cx="762864" cy="754018"/>
              <a:chOff x="1745828" y="3489621"/>
              <a:chExt cx="762864" cy="754018"/>
            </a:xfrm>
          </p:grpSpPr>
          <p:sp>
            <p:nvSpPr>
              <p:cNvPr id="492" name="Google Shape;492;p27"/>
              <p:cNvSpPr/>
              <p:nvPr/>
            </p:nvSpPr>
            <p:spPr>
              <a:xfrm>
                <a:off x="1745828" y="3489621"/>
                <a:ext cx="762864" cy="754018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493" name="Google Shape;493;p27"/>
              <p:cNvGrpSpPr/>
              <p:nvPr/>
            </p:nvGrpSpPr>
            <p:grpSpPr>
              <a:xfrm>
                <a:off x="1804709" y="3549317"/>
                <a:ext cx="645107" cy="268355"/>
                <a:chOff x="4702452" y="2919941"/>
                <a:chExt cx="642601" cy="319242"/>
              </a:xfrm>
            </p:grpSpPr>
            <p:sp>
              <p:nvSpPr>
                <p:cNvPr id="494" name="Google Shape;494;p27"/>
                <p:cNvSpPr/>
                <p:nvPr/>
              </p:nvSpPr>
              <p:spPr>
                <a:xfrm flipH="1" rot="10800000">
                  <a:off x="4702452" y="2919983"/>
                  <a:ext cx="642600" cy="319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95" name="Google Shape;495;p27"/>
                <p:cNvSpPr txBox="1"/>
                <p:nvPr/>
              </p:nvSpPr>
              <p:spPr>
                <a:xfrm>
                  <a:off x="4702453" y="2919941"/>
                  <a:ext cx="642600" cy="3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496" name="Google Shape;496;p27"/>
              <p:cNvGrpSpPr/>
              <p:nvPr/>
            </p:nvGrpSpPr>
            <p:grpSpPr>
              <a:xfrm>
                <a:off x="1804709" y="3898986"/>
                <a:ext cx="645107" cy="268355"/>
                <a:chOff x="4702452" y="2919941"/>
                <a:chExt cx="642601" cy="319242"/>
              </a:xfrm>
            </p:grpSpPr>
            <p:sp>
              <p:nvSpPr>
                <p:cNvPr id="497" name="Google Shape;497;p27"/>
                <p:cNvSpPr/>
                <p:nvPr/>
              </p:nvSpPr>
              <p:spPr>
                <a:xfrm flipH="1" rot="10800000">
                  <a:off x="4702452" y="2919983"/>
                  <a:ext cx="642600" cy="3192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498" name="Google Shape;498;p27"/>
                <p:cNvSpPr txBox="1"/>
                <p:nvPr/>
              </p:nvSpPr>
              <p:spPr>
                <a:xfrm>
                  <a:off x="4702453" y="2919941"/>
                  <a:ext cx="642600" cy="31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</p:grpSp>
      <p:grpSp>
        <p:nvGrpSpPr>
          <p:cNvPr id="499" name="Google Shape;499;p27"/>
          <p:cNvGrpSpPr/>
          <p:nvPr/>
        </p:nvGrpSpPr>
        <p:grpSpPr>
          <a:xfrm>
            <a:off x="3568898" y="3300760"/>
            <a:ext cx="1637500" cy="1091270"/>
            <a:chOff x="3568898" y="3300760"/>
            <a:chExt cx="1637500" cy="1091270"/>
          </a:xfrm>
        </p:grpSpPr>
        <p:sp>
          <p:nvSpPr>
            <p:cNvPr id="500" name="Google Shape;500;p27"/>
            <p:cNvSpPr/>
            <p:nvPr/>
          </p:nvSpPr>
          <p:spPr>
            <a:xfrm>
              <a:off x="4231093" y="3606779"/>
              <a:ext cx="975305" cy="78525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3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501" name="Google Shape;501;p27"/>
            <p:cNvGrpSpPr/>
            <p:nvPr/>
          </p:nvGrpSpPr>
          <p:grpSpPr>
            <a:xfrm>
              <a:off x="4274543" y="3623701"/>
              <a:ext cx="892081" cy="734792"/>
              <a:chOff x="3813638" y="3492875"/>
              <a:chExt cx="1150013" cy="1119242"/>
            </a:xfrm>
          </p:grpSpPr>
          <p:grpSp>
            <p:nvGrpSpPr>
              <p:cNvPr id="502" name="Google Shape;502;p27"/>
              <p:cNvGrpSpPr/>
              <p:nvPr/>
            </p:nvGrpSpPr>
            <p:grpSpPr>
              <a:xfrm>
                <a:off x="3813638" y="3492875"/>
                <a:ext cx="1150013" cy="1119242"/>
                <a:chOff x="3807675" y="3162850"/>
                <a:chExt cx="1313100" cy="1323450"/>
              </a:xfrm>
            </p:grpSpPr>
            <p:sp>
              <p:nvSpPr>
                <p:cNvPr id="503" name="Google Shape;503;p27"/>
                <p:cNvSpPr/>
                <p:nvPr/>
              </p:nvSpPr>
              <p:spPr>
                <a:xfrm>
                  <a:off x="3807675" y="31663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04" name="Google Shape;504;p27"/>
                <p:cNvSpPr/>
                <p:nvPr/>
              </p:nvSpPr>
              <p:spPr>
                <a:xfrm>
                  <a:off x="3807675" y="36040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05" name="Google Shape;505;p27"/>
                <p:cNvSpPr/>
                <p:nvPr/>
              </p:nvSpPr>
              <p:spPr>
                <a:xfrm>
                  <a:off x="3807675" y="40417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06" name="Google Shape;506;p27"/>
                <p:cNvSpPr/>
                <p:nvPr/>
              </p:nvSpPr>
              <p:spPr>
                <a:xfrm rot="5400000">
                  <a:off x="3366525" y="360745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 rot="5400000">
                  <a:off x="3804225" y="360400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 rot="5400000">
                  <a:off x="4241925" y="360400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509" name="Google Shape;509;p27"/>
              <p:cNvSpPr txBox="1"/>
              <p:nvPr/>
            </p:nvSpPr>
            <p:spPr>
              <a:xfrm>
                <a:off x="387665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0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510" name="Google Shape;510;p27"/>
              <p:cNvSpPr txBox="1"/>
              <p:nvPr/>
            </p:nvSpPr>
            <p:spPr>
              <a:xfrm>
                <a:off x="463390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1" name="Google Shape;511;p27"/>
              <p:cNvSpPr txBox="1"/>
              <p:nvPr/>
            </p:nvSpPr>
            <p:spPr>
              <a:xfrm>
                <a:off x="427670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2" name="Google Shape;512;p27"/>
              <p:cNvSpPr txBox="1"/>
              <p:nvPr/>
            </p:nvSpPr>
            <p:spPr>
              <a:xfrm>
                <a:off x="4252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3" name="Google Shape;513;p27"/>
              <p:cNvSpPr txBox="1"/>
              <p:nvPr/>
            </p:nvSpPr>
            <p:spPr>
              <a:xfrm>
                <a:off x="4633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4" name="Google Shape;514;p27"/>
              <p:cNvSpPr txBox="1"/>
              <p:nvPr/>
            </p:nvSpPr>
            <p:spPr>
              <a:xfrm>
                <a:off x="3871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5" name="Google Shape;515;p27"/>
              <p:cNvSpPr txBox="1"/>
              <p:nvPr/>
            </p:nvSpPr>
            <p:spPr>
              <a:xfrm>
                <a:off x="4633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6" name="Google Shape;516;p27"/>
              <p:cNvSpPr txBox="1"/>
              <p:nvPr/>
            </p:nvSpPr>
            <p:spPr>
              <a:xfrm>
                <a:off x="4252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17" name="Google Shape;517;p27"/>
              <p:cNvSpPr txBox="1"/>
              <p:nvPr/>
            </p:nvSpPr>
            <p:spPr>
              <a:xfrm>
                <a:off x="3871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518" name="Google Shape;518;p27"/>
            <p:cNvCxnSpPr>
              <a:stCxn id="478" idx="3"/>
              <a:endCxn id="500" idx="1"/>
            </p:cNvCxnSpPr>
            <p:nvPr/>
          </p:nvCxnSpPr>
          <p:spPr>
            <a:xfrm>
              <a:off x="3571470" y="3999403"/>
              <a:ext cx="6597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9" name="Google Shape;519;p27"/>
            <p:cNvSpPr txBox="1"/>
            <p:nvPr/>
          </p:nvSpPr>
          <p:spPr>
            <a:xfrm>
              <a:off x="3568898" y="3713956"/>
              <a:ext cx="573729" cy="208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similarity</a:t>
              </a:r>
              <a:endParaRPr sz="7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352228" y="3300760"/>
              <a:ext cx="733048" cy="28597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3343B"/>
                  </a:solidFill>
                  <a:latin typeface="Fira Sans"/>
                  <a:ea typeface="Fira Sans"/>
                  <a:cs typeface="Fira Sans"/>
                  <a:sym typeface="Fira Sans"/>
                </a:rPr>
                <a:t>Score Matrix</a:t>
              </a:r>
              <a:endParaRPr b="1" sz="10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21" name="Google Shape;521;p27"/>
          <p:cNvGrpSpPr/>
          <p:nvPr/>
        </p:nvGrpSpPr>
        <p:grpSpPr>
          <a:xfrm>
            <a:off x="5629568" y="2880297"/>
            <a:ext cx="1870988" cy="1199231"/>
            <a:chOff x="5629568" y="2880297"/>
            <a:chExt cx="1870988" cy="1199231"/>
          </a:xfrm>
        </p:grpSpPr>
        <p:grpSp>
          <p:nvGrpSpPr>
            <p:cNvPr id="522" name="Google Shape;522;p27"/>
            <p:cNvGrpSpPr/>
            <p:nvPr/>
          </p:nvGrpSpPr>
          <p:grpSpPr>
            <a:xfrm>
              <a:off x="6525268" y="3200394"/>
              <a:ext cx="975288" cy="879133"/>
              <a:chOff x="3757625" y="3467100"/>
              <a:chExt cx="1257300" cy="1196100"/>
            </a:xfrm>
          </p:grpSpPr>
          <p:grpSp>
            <p:nvGrpSpPr>
              <p:cNvPr id="523" name="Google Shape;523;p27"/>
              <p:cNvGrpSpPr/>
              <p:nvPr/>
            </p:nvGrpSpPr>
            <p:grpSpPr>
              <a:xfrm>
                <a:off x="3813638" y="3492875"/>
                <a:ext cx="1150013" cy="1119242"/>
                <a:chOff x="3813638" y="3492875"/>
                <a:chExt cx="1150013" cy="1119242"/>
              </a:xfrm>
            </p:grpSpPr>
            <p:grpSp>
              <p:nvGrpSpPr>
                <p:cNvPr id="524" name="Google Shape;524;p27"/>
                <p:cNvGrpSpPr/>
                <p:nvPr/>
              </p:nvGrpSpPr>
              <p:grpSpPr>
                <a:xfrm>
                  <a:off x="3813638" y="3492875"/>
                  <a:ext cx="1150013" cy="1119242"/>
                  <a:chOff x="3807675" y="3162850"/>
                  <a:chExt cx="1313100" cy="1323450"/>
                </a:xfrm>
              </p:grpSpPr>
              <p:sp>
                <p:nvSpPr>
                  <p:cNvPr id="525" name="Google Shape;525;p27"/>
                  <p:cNvSpPr/>
                  <p:nvPr/>
                </p:nvSpPr>
                <p:spPr>
                  <a:xfrm>
                    <a:off x="3807675" y="3166300"/>
                    <a:ext cx="13131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526" name="Google Shape;526;p27"/>
                  <p:cNvSpPr/>
                  <p:nvPr/>
                </p:nvSpPr>
                <p:spPr>
                  <a:xfrm>
                    <a:off x="3807675" y="3604000"/>
                    <a:ext cx="13131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527" name="Google Shape;527;p27"/>
                  <p:cNvSpPr/>
                  <p:nvPr/>
                </p:nvSpPr>
                <p:spPr>
                  <a:xfrm>
                    <a:off x="3807675" y="4041700"/>
                    <a:ext cx="13131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528" name="Google Shape;528;p27"/>
                  <p:cNvSpPr/>
                  <p:nvPr/>
                </p:nvSpPr>
                <p:spPr>
                  <a:xfrm rot="5400000">
                    <a:off x="3366525" y="3607450"/>
                    <a:ext cx="13200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529" name="Google Shape;529;p27"/>
                  <p:cNvSpPr/>
                  <p:nvPr/>
                </p:nvSpPr>
                <p:spPr>
                  <a:xfrm rot="5400000">
                    <a:off x="3804225" y="3604000"/>
                    <a:ext cx="13200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530" name="Google Shape;530;p27"/>
                  <p:cNvSpPr/>
                  <p:nvPr/>
                </p:nvSpPr>
                <p:spPr>
                  <a:xfrm rot="5400000">
                    <a:off x="4241925" y="3604000"/>
                    <a:ext cx="1320000" cy="437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531" name="Google Shape;531;p27"/>
                <p:cNvSpPr txBox="1"/>
                <p:nvPr/>
              </p:nvSpPr>
              <p:spPr>
                <a:xfrm>
                  <a:off x="3876650" y="35814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  <p:sp>
              <p:nvSpPr>
                <p:cNvPr id="532" name="Google Shape;532;p27"/>
                <p:cNvSpPr txBox="1"/>
                <p:nvPr/>
              </p:nvSpPr>
              <p:spPr>
                <a:xfrm>
                  <a:off x="4633900" y="35814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3" name="Google Shape;533;p27"/>
                <p:cNvSpPr txBox="1"/>
                <p:nvPr/>
              </p:nvSpPr>
              <p:spPr>
                <a:xfrm>
                  <a:off x="4276700" y="35814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4" name="Google Shape;534;p27"/>
                <p:cNvSpPr txBox="1"/>
                <p:nvPr/>
              </p:nvSpPr>
              <p:spPr>
                <a:xfrm>
                  <a:off x="4252900" y="394765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5" name="Google Shape;535;p27"/>
                <p:cNvSpPr txBox="1"/>
                <p:nvPr/>
              </p:nvSpPr>
              <p:spPr>
                <a:xfrm>
                  <a:off x="4633900" y="394765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6" name="Google Shape;536;p27"/>
                <p:cNvSpPr txBox="1"/>
                <p:nvPr/>
              </p:nvSpPr>
              <p:spPr>
                <a:xfrm>
                  <a:off x="3871900" y="394765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7" name="Google Shape;537;p27"/>
                <p:cNvSpPr txBox="1"/>
                <p:nvPr/>
              </p:nvSpPr>
              <p:spPr>
                <a:xfrm>
                  <a:off x="4633900" y="43139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8" name="Google Shape;538;p27"/>
                <p:cNvSpPr txBox="1"/>
                <p:nvPr/>
              </p:nvSpPr>
              <p:spPr>
                <a:xfrm>
                  <a:off x="4252900" y="43139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539" name="Google Shape;539;p27"/>
                <p:cNvSpPr txBox="1"/>
                <p:nvPr/>
              </p:nvSpPr>
              <p:spPr>
                <a:xfrm>
                  <a:off x="3871900" y="4313900"/>
                  <a:ext cx="271500" cy="20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#</a:t>
                  </a:r>
                  <a:endParaRPr sz="16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540" name="Google Shape;540;p27"/>
              <p:cNvSpPr/>
              <p:nvPr/>
            </p:nvSpPr>
            <p:spPr>
              <a:xfrm>
                <a:off x="3757625" y="3467100"/>
                <a:ext cx="1257300" cy="1196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1334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541" name="Google Shape;541;p27"/>
            <p:cNvSpPr txBox="1"/>
            <p:nvPr/>
          </p:nvSpPr>
          <p:spPr>
            <a:xfrm>
              <a:off x="5658516" y="3695644"/>
              <a:ext cx="837600" cy="2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similarity</a:t>
              </a:r>
              <a:endParaRPr sz="10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cxnSp>
          <p:nvCxnSpPr>
            <p:cNvPr id="542" name="Google Shape;542;p27"/>
            <p:cNvCxnSpPr>
              <a:stCxn id="372" idx="3"/>
              <a:endCxn id="540" idx="1"/>
            </p:cNvCxnSpPr>
            <p:nvPr/>
          </p:nvCxnSpPr>
          <p:spPr>
            <a:xfrm flipH="1" rot="10800000">
              <a:off x="5629568" y="3639886"/>
              <a:ext cx="895800" cy="45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3" name="Google Shape;543;p27"/>
            <p:cNvSpPr/>
            <p:nvPr/>
          </p:nvSpPr>
          <p:spPr>
            <a:xfrm>
              <a:off x="6646349" y="2880297"/>
              <a:ext cx="732900" cy="3201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3343B"/>
                  </a:solidFill>
                  <a:latin typeface="Fira Sans"/>
                  <a:ea typeface="Fira Sans"/>
                  <a:cs typeface="Fira Sans"/>
                  <a:sym typeface="Fira Sans"/>
                </a:rPr>
                <a:t>Score Matrix</a:t>
              </a:r>
              <a:endParaRPr b="1" sz="10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44" name="Google Shape;544;p27"/>
          <p:cNvGrpSpPr/>
          <p:nvPr/>
        </p:nvGrpSpPr>
        <p:grpSpPr>
          <a:xfrm>
            <a:off x="594825" y="1885807"/>
            <a:ext cx="7113900" cy="2944500"/>
            <a:chOff x="594825" y="1885807"/>
            <a:chExt cx="7113900" cy="2944500"/>
          </a:xfrm>
        </p:grpSpPr>
        <p:sp>
          <p:nvSpPr>
            <p:cNvPr id="545" name="Google Shape;545;p27"/>
            <p:cNvSpPr/>
            <p:nvPr/>
          </p:nvSpPr>
          <p:spPr>
            <a:xfrm>
              <a:off x="594825" y="1885807"/>
              <a:ext cx="7113900" cy="2944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13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546" name="Google Shape;546;p27"/>
            <p:cNvGrpSpPr/>
            <p:nvPr/>
          </p:nvGrpSpPr>
          <p:grpSpPr>
            <a:xfrm>
              <a:off x="5629415" y="1991959"/>
              <a:ext cx="1415198" cy="310784"/>
              <a:chOff x="3594100" y="2533650"/>
              <a:chExt cx="1409700" cy="330200"/>
            </a:xfrm>
          </p:grpSpPr>
          <p:sp>
            <p:nvSpPr>
              <p:cNvPr id="547" name="Google Shape;547;p27"/>
              <p:cNvSpPr txBox="1"/>
              <p:nvPr/>
            </p:nvSpPr>
            <p:spPr>
              <a:xfrm>
                <a:off x="3657600" y="2533650"/>
                <a:ext cx="1225500" cy="31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333399"/>
                    </a:solidFill>
                    <a:latin typeface="Viga"/>
                    <a:ea typeface="Viga"/>
                    <a:cs typeface="Viga"/>
                    <a:sym typeface="Viga"/>
                  </a:rPr>
                  <a:t>Path Matching</a:t>
                </a:r>
                <a:endParaRPr sz="12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endParaRPr>
              </a:p>
            </p:txBody>
          </p:sp>
          <p:cxnSp>
            <p:nvCxnSpPr>
              <p:cNvPr id="548" name="Google Shape;548;p27"/>
              <p:cNvCxnSpPr/>
              <p:nvPr/>
            </p:nvCxnSpPr>
            <p:spPr>
              <a:xfrm>
                <a:off x="3594100" y="2863850"/>
                <a:ext cx="14097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333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9" name="Google Shape;549;p27"/>
          <p:cNvGrpSpPr/>
          <p:nvPr/>
        </p:nvGrpSpPr>
        <p:grpSpPr>
          <a:xfrm>
            <a:off x="7500556" y="1885807"/>
            <a:ext cx="877571" cy="1754154"/>
            <a:chOff x="7500556" y="1885807"/>
            <a:chExt cx="877571" cy="1754154"/>
          </a:xfrm>
        </p:grpSpPr>
        <p:cxnSp>
          <p:nvCxnSpPr>
            <p:cNvPr id="550" name="Google Shape;550;p27"/>
            <p:cNvCxnSpPr>
              <a:stCxn id="540" idx="3"/>
            </p:cNvCxnSpPr>
            <p:nvPr/>
          </p:nvCxnSpPr>
          <p:spPr>
            <a:xfrm flipH="1" rot="10800000">
              <a:off x="7500556" y="2278261"/>
              <a:ext cx="699300" cy="1361700"/>
            </a:xfrm>
            <a:prstGeom prst="bentConnector2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51" name="Google Shape;551;p27"/>
            <p:cNvSpPr txBox="1"/>
            <p:nvPr/>
          </p:nvSpPr>
          <p:spPr>
            <a:xfrm>
              <a:off x="7963827" y="1885807"/>
              <a:ext cx="4143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13343B"/>
                  </a:solidFill>
                  <a:latin typeface="Fira Sans"/>
                  <a:ea typeface="Fira Sans"/>
                  <a:cs typeface="Fira Sans"/>
                  <a:sym typeface="Fira Sans"/>
                </a:rPr>
                <a:t>#</a:t>
              </a:r>
              <a:endParaRPr b="1" sz="15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2" name="Google Shape;552;p27"/>
          <p:cNvGrpSpPr/>
          <p:nvPr/>
        </p:nvGrpSpPr>
        <p:grpSpPr>
          <a:xfrm>
            <a:off x="7201047" y="1181289"/>
            <a:ext cx="1415198" cy="382504"/>
            <a:chOff x="3594100" y="2457450"/>
            <a:chExt cx="1409700" cy="406400"/>
          </a:xfrm>
        </p:grpSpPr>
        <p:sp>
          <p:nvSpPr>
            <p:cNvPr id="553" name="Google Shape;553;p27"/>
            <p:cNvSpPr txBox="1"/>
            <p:nvPr/>
          </p:nvSpPr>
          <p:spPr>
            <a:xfrm>
              <a:off x="3657600" y="2457450"/>
              <a:ext cx="1225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Function </a:t>
              </a:r>
              <a:r>
                <a:rPr lang="en" sz="12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Matching</a:t>
              </a:r>
              <a:endParaRPr sz="1200">
                <a:solidFill>
                  <a:srgbClr val="333399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cxnSp>
          <p:nvCxnSpPr>
            <p:cNvPr id="554" name="Google Shape;554;p27"/>
            <p:cNvCxnSpPr/>
            <p:nvPr/>
          </p:nvCxnSpPr>
          <p:spPr>
            <a:xfrm>
              <a:off x="3594100" y="2863850"/>
              <a:ext cx="1409700" cy="0"/>
            </a:xfrm>
            <a:prstGeom prst="straightConnector1">
              <a:avLst/>
            </a:prstGeom>
            <a:noFill/>
            <a:ln cap="flat" cmpd="sng" w="28575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and Expression Matching</a:t>
            </a:r>
            <a:endParaRPr/>
          </a:p>
        </p:txBody>
      </p:sp>
      <p:sp>
        <p:nvSpPr>
          <p:cNvPr id="560" name="Google Shape;5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28"/>
          <p:cNvSpPr txBox="1"/>
          <p:nvPr>
            <p:ph idx="1" type="body"/>
          </p:nvPr>
        </p:nvSpPr>
        <p:spPr>
          <a:xfrm>
            <a:off x="311700" y="1108525"/>
            <a:ext cx="6923100" cy="3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 ExtraBold"/>
              <a:buChar char="●"/>
            </a:pPr>
            <a:r>
              <a:rPr lang="en">
                <a:latin typeface="Fira Sans ExtraBold"/>
                <a:ea typeface="Fira Sans ExtraBold"/>
                <a:cs typeface="Fira Sans ExtraBold"/>
                <a:sym typeface="Fira Sans ExtraBold"/>
              </a:rPr>
              <a:t>Longest Common Subsequence (LCS) </a:t>
            </a:r>
            <a:r>
              <a:rPr lang="en">
                <a:latin typeface="Fira Sans SemiBold"/>
                <a:ea typeface="Fira Sans SemiBold"/>
                <a:cs typeface="Fira Sans SemiBold"/>
                <a:sym typeface="Fira Sans SemiBold"/>
              </a:rPr>
              <a:t>Based Approach</a:t>
            </a:r>
            <a:endParaRPr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 ExtraBold"/>
              <a:buChar char="●"/>
            </a:pPr>
            <a:r>
              <a:rPr lang="en">
                <a:latin typeface="Fira Sans ExtraBold"/>
                <a:ea typeface="Fira Sans ExtraBold"/>
                <a:cs typeface="Fira Sans ExtraBold"/>
                <a:sym typeface="Fira Sans ExtraBold"/>
              </a:rPr>
              <a:t>Abstract Syntax Tree (AST) Isomorphism </a:t>
            </a:r>
            <a:r>
              <a:rPr lang="en">
                <a:latin typeface="Fira Sans SemiBold"/>
                <a:ea typeface="Fira Sans SemiBold"/>
                <a:cs typeface="Fira Sans SemiBold"/>
                <a:sym typeface="Fira Sans SemiBold"/>
              </a:rPr>
              <a:t>Based Approach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Fira Sans ExtraBold"/>
              <a:buChar char="●"/>
            </a:pPr>
            <a:r>
              <a:rPr lang="en">
                <a:latin typeface="Fira Sans ExtraBold"/>
                <a:ea typeface="Fira Sans ExtraBold"/>
                <a:cs typeface="Fira Sans ExtraBold"/>
                <a:sym typeface="Fira Sans ExtraBold"/>
              </a:rPr>
              <a:t>Satisfiability Solver </a:t>
            </a:r>
            <a:r>
              <a:rPr lang="en">
                <a:latin typeface="Fira Sans SemiBold"/>
                <a:ea typeface="Fira Sans SemiBold"/>
                <a:cs typeface="Fira Sans SemiBold"/>
                <a:sym typeface="Fira Sans SemiBold"/>
              </a:rPr>
              <a:t>Based Approach</a:t>
            </a:r>
            <a:endParaRPr>
              <a:latin typeface="Fira Sans ExtraBold"/>
              <a:ea typeface="Fira Sans ExtraBold"/>
              <a:cs typeface="Fira Sans ExtraBold"/>
              <a:sym typeface="Fira Sans ExtraBold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13343B"/>
              </a:buClr>
              <a:buSzPts val="1600"/>
              <a:buFont typeface="Fira Sans ExtraBold"/>
              <a:buChar char="○"/>
            </a:pPr>
            <a:r>
              <a:rPr lang="en">
                <a:solidFill>
                  <a:srgbClr val="13343B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Angr Z3</a:t>
            </a:r>
            <a:r>
              <a:rPr baseline="30000" lang="en">
                <a:solidFill>
                  <a:srgbClr val="13343B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2</a:t>
            </a:r>
            <a:r>
              <a:rPr lang="en">
                <a:solidFill>
                  <a:srgbClr val="13343B"/>
                </a:solidFill>
                <a:latin typeface="Fira Sans ExtraBold"/>
                <a:ea typeface="Fira Sans ExtraBold"/>
                <a:cs typeface="Fira Sans ExtraBold"/>
                <a:sym typeface="Fira Sans ExtraBold"/>
              </a:rPr>
              <a:t> Backend</a:t>
            </a:r>
            <a:endParaRPr>
              <a:solidFill>
                <a:srgbClr val="13343B"/>
              </a:solidFill>
              <a:latin typeface="Fira Sans ExtraBold"/>
              <a:ea typeface="Fira Sans ExtraBold"/>
              <a:cs typeface="Fira Sans ExtraBold"/>
              <a:sym typeface="Fira Sans ExtraBold"/>
            </a:endParaRPr>
          </a:p>
        </p:txBody>
      </p:sp>
      <p:sp>
        <p:nvSpPr>
          <p:cNvPr id="562" name="Google Shape;562;p28"/>
          <p:cNvSpPr txBox="1"/>
          <p:nvPr/>
        </p:nvSpPr>
        <p:spPr>
          <a:xfrm>
            <a:off x="428625" y="4404500"/>
            <a:ext cx="6466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[2]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Z3: An Efficient SMT Solver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in the Proceedings of 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International Conference on Tools and Algorithms for the 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lnSpc>
                <a:spcPct val="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Construction and Analysis of Systems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, 2008.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573" name="Google Shape;573;p30"/>
          <p:cNvSpPr txBox="1"/>
          <p:nvPr>
            <p:ph idx="1" type="body"/>
          </p:nvPr>
        </p:nvSpPr>
        <p:spPr>
          <a:xfrm>
            <a:off x="311700" y="1246825"/>
            <a:ext cx="7241100" cy="29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lain"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Collected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source codes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 from the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Coreutils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library.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lain"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Compiled binaries using both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gcc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and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clang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compiler.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lain"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C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ompiled the binaries with multiple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optimization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levels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(Og, O1, O3)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for each compilers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lain"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Collected obfuscated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 binaries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from various sources e.g custom codes, CTF challenges etc.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AutoNum type="arabicPlain"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The experiments were ran on a computer with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128GB RAM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 and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</a:rPr>
              <a:t>Intel core i9 12900K cpu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  <p:sp>
        <p:nvSpPr>
          <p:cNvPr id="574" name="Google Shape;5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Detection</a:t>
            </a:r>
            <a:endParaRPr/>
          </a:p>
        </p:txBody>
      </p:sp>
      <p:pic>
        <p:nvPicPr>
          <p:cNvPr id="580" name="Google Shape;5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550"/>
            <a:ext cx="4136000" cy="3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950" y="1325550"/>
            <a:ext cx="4136000" cy="31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1"/>
          <p:cNvSpPr txBox="1"/>
          <p:nvPr>
            <p:ph idx="12" type="sldNum"/>
          </p:nvPr>
        </p:nvSpPr>
        <p:spPr>
          <a:xfrm>
            <a:off x="8216104" y="4655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4003850" y="1689725"/>
            <a:ext cx="1647725" cy="838325"/>
            <a:chOff x="1116325" y="1537325"/>
            <a:chExt cx="1647725" cy="838325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1598250" y="1665550"/>
              <a:ext cx="1165800" cy="7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Problem </a:t>
              </a:r>
              <a:b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</a:b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Statement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6586530" y="1689725"/>
            <a:ext cx="1786411" cy="838200"/>
            <a:chOff x="1116325" y="1537325"/>
            <a:chExt cx="1700858" cy="8382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529583" y="1802825"/>
              <a:ext cx="1287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Methodology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2356097" y="2966075"/>
            <a:ext cx="1775225" cy="880550"/>
            <a:chOff x="1116325" y="1537325"/>
            <a:chExt cx="1690208" cy="880550"/>
          </a:xfrm>
        </p:grpSpPr>
        <p:cxnSp>
          <p:nvCxnSpPr>
            <p:cNvPr id="77" name="Google Shape;77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532733" y="1845175"/>
              <a:ext cx="1273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Experimental</a:t>
              </a:r>
              <a:br>
                <a:rPr lang="en" sz="15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</a:br>
              <a:r>
                <a:rPr lang="en" sz="15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Results</a:t>
              </a:r>
              <a:endParaRPr sz="13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938763" y="2966075"/>
            <a:ext cx="2028463" cy="838200"/>
            <a:chOff x="1116325" y="1537325"/>
            <a:chExt cx="2028463" cy="838200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630688" y="1802825"/>
              <a:ext cx="1514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Conclusion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1421125" y="1689725"/>
            <a:ext cx="1706825" cy="838200"/>
            <a:chOff x="1116325" y="1537325"/>
            <a:chExt cx="1706825" cy="838200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1116325" y="1537325"/>
              <a:ext cx="0" cy="838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4"/>
            <p:cNvSpPr txBox="1"/>
            <p:nvPr/>
          </p:nvSpPr>
          <p:spPr>
            <a:xfrm>
              <a:off x="1173475" y="1537325"/>
              <a:ext cx="457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 sz="3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1439250" y="1702500"/>
              <a:ext cx="1383900" cy="6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Relevant Concepts</a:t>
              </a:r>
              <a:endParaRPr sz="1600">
                <a:solidFill>
                  <a:schemeClr val="dk2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Dissimilarity Detection</a:t>
            </a:r>
            <a:endParaRPr/>
          </a:p>
        </p:txBody>
      </p:sp>
      <p:sp>
        <p:nvSpPr>
          <p:cNvPr id="588" name="Google Shape;588;p32"/>
          <p:cNvSpPr txBox="1"/>
          <p:nvPr>
            <p:ph idx="12" type="sldNum"/>
          </p:nvPr>
        </p:nvSpPr>
        <p:spPr>
          <a:xfrm>
            <a:off x="8216104" y="4655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81000"/>
            <a:ext cx="4146634" cy="31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6400" y="1455475"/>
            <a:ext cx="4214701" cy="31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Existing Works</a:t>
            </a:r>
            <a:endParaRPr/>
          </a:p>
        </p:txBody>
      </p:sp>
      <p:sp>
        <p:nvSpPr>
          <p:cNvPr id="596" name="Google Shape;5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7" name="Google Shape;597;p33"/>
          <p:cNvGraphicFramePr/>
          <p:nvPr/>
        </p:nvGraphicFramePr>
        <p:xfrm>
          <a:off x="982075" y="125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BinDiff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Graphlet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GeneDiff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LSH-S</a:t>
                      </a:r>
                      <a:endParaRPr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343B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Our Approach</a:t>
                      </a:r>
                      <a:endParaRPr b="1">
                        <a:solidFill>
                          <a:srgbClr val="13343B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0.938</a:t>
                      </a:r>
                      <a:endParaRPr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0.695</a:t>
                      </a:r>
                      <a:endParaRPr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0.961</a:t>
                      </a:r>
                      <a:endParaRPr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0.86</a:t>
                      </a:r>
                      <a:endParaRPr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3343B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0.8787</a:t>
                      </a:r>
                      <a:endParaRPr b="1">
                        <a:solidFill>
                          <a:srgbClr val="13343B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33"/>
          <p:cNvSpPr txBox="1"/>
          <p:nvPr>
            <p:ph idx="1" type="body"/>
          </p:nvPr>
        </p:nvSpPr>
        <p:spPr>
          <a:xfrm>
            <a:off x="642925" y="2315200"/>
            <a:ext cx="6998400" cy="20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Medium"/>
              <a:buChar char="❖"/>
            </a:pPr>
            <a:r>
              <a:rPr lang="en" sz="1400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BinDiff, GeneDiff and LSH-S has better accuracy but due to being machine learning based incurs huge overhead.</a:t>
            </a:r>
            <a:endParaRPr sz="1400"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Medium"/>
              <a:buChar char="❖"/>
            </a:pPr>
            <a:r>
              <a:rPr lang="en" sz="1400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Graphlet is a graph based approach but it is quite old. Our algorithm outperforms it significantly.</a:t>
            </a:r>
            <a:endParaRPr>
              <a:solidFill>
                <a:srgbClr val="33333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04" name="Google Shape;6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34"/>
          <p:cNvSpPr txBox="1"/>
          <p:nvPr>
            <p:ph idx="1" type="body"/>
          </p:nvPr>
        </p:nvSpPr>
        <p:spPr>
          <a:xfrm>
            <a:off x="311700" y="1039900"/>
            <a:ext cx="6450300" cy="3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Managed to identify binary similarities with an overall accuracy of </a:t>
            </a:r>
            <a:r>
              <a:rPr b="1" lang="en">
                <a:highlight>
                  <a:schemeClr val="lt1"/>
                </a:highlight>
              </a:rPr>
              <a:t>87.87%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Identified but not solve for </a:t>
            </a:r>
            <a:r>
              <a:rPr b="1" lang="en">
                <a:highlight>
                  <a:schemeClr val="lt1"/>
                </a:highlight>
              </a:rPr>
              <a:t>conditional branching</a:t>
            </a:r>
            <a:r>
              <a:rPr lang="en">
                <a:highlight>
                  <a:schemeClr val="lt1"/>
                </a:highlight>
              </a:rPr>
              <a:t> with </a:t>
            </a:r>
            <a:r>
              <a:rPr b="1" lang="en">
                <a:highlight>
                  <a:schemeClr val="lt1"/>
                </a:highlight>
              </a:rPr>
              <a:t>side effects</a:t>
            </a:r>
            <a:r>
              <a:rPr lang="en">
                <a:highlight>
                  <a:schemeClr val="lt1"/>
                </a:highlight>
              </a:rPr>
              <a:t>, which is a scope for future works.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Decompiling 03 optimized binaries is very </a:t>
            </a:r>
            <a:r>
              <a:rPr b="1" lang="en">
                <a:highlight>
                  <a:schemeClr val="lt1"/>
                </a:highlight>
              </a:rPr>
              <a:t>error-prone</a:t>
            </a:r>
            <a:r>
              <a:rPr lang="en">
                <a:highlight>
                  <a:schemeClr val="lt1"/>
                </a:highlight>
              </a:rPr>
              <a:t> reducing accuracy.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Most of the time was spent to </a:t>
            </a:r>
            <a:r>
              <a:rPr b="1" lang="en">
                <a:highlight>
                  <a:schemeClr val="lt1"/>
                </a:highlight>
              </a:rPr>
              <a:t>prove satisfiability</a:t>
            </a:r>
            <a:r>
              <a:rPr lang="en">
                <a:highlight>
                  <a:schemeClr val="lt1"/>
                </a:highlight>
              </a:rPr>
              <a:t> between expressions. In future better SAT solvers can reduce operation time.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cxnSp>
        <p:nvCxnSpPr>
          <p:cNvPr id="611" name="Google Shape;611;p35"/>
          <p:cNvCxnSpPr/>
          <p:nvPr/>
        </p:nvCxnSpPr>
        <p:spPr>
          <a:xfrm>
            <a:off x="3430950" y="2862725"/>
            <a:ext cx="2282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(WIP)</a:t>
            </a:r>
            <a:endParaRPr/>
          </a:p>
        </p:txBody>
      </p:sp>
      <p:sp>
        <p:nvSpPr>
          <p:cNvPr id="617" name="Google Shape;617;p36"/>
          <p:cNvSpPr txBox="1"/>
          <p:nvPr>
            <p:ph idx="1" type="body"/>
          </p:nvPr>
        </p:nvSpPr>
        <p:spPr>
          <a:xfrm>
            <a:off x="311700" y="1305750"/>
            <a:ext cx="7719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Extracting MBA expressions from branches and loops.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Comparing equivalence of set of simplified expressions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◆"/>
            </a:pPr>
            <a:r>
              <a:rPr lang="en">
                <a:highlight>
                  <a:schemeClr val="lt1"/>
                </a:highlight>
              </a:rPr>
              <a:t>Choosing the appropriate form of verdict (binary vs similarity metrics).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18" name="Google Shape;6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24" name="Google Shape;6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5" name="Google Shape;625;p37"/>
          <p:cNvGrpSpPr/>
          <p:nvPr/>
        </p:nvGrpSpPr>
        <p:grpSpPr>
          <a:xfrm>
            <a:off x="642890" y="1094897"/>
            <a:ext cx="7829550" cy="3893945"/>
            <a:chOff x="642890" y="1018697"/>
            <a:chExt cx="7829550" cy="3893945"/>
          </a:xfrm>
        </p:grpSpPr>
        <p:grpSp>
          <p:nvGrpSpPr>
            <p:cNvPr id="626" name="Google Shape;626;p37"/>
            <p:cNvGrpSpPr/>
            <p:nvPr/>
          </p:nvGrpSpPr>
          <p:grpSpPr>
            <a:xfrm>
              <a:off x="3103035" y="1018697"/>
              <a:ext cx="2600322" cy="1382059"/>
              <a:chOff x="2749825" y="1138950"/>
              <a:chExt cx="2885400" cy="1668750"/>
            </a:xfrm>
          </p:grpSpPr>
          <p:sp>
            <p:nvSpPr>
              <p:cNvPr id="627" name="Google Shape;627;p37"/>
              <p:cNvSpPr/>
              <p:nvPr/>
            </p:nvSpPr>
            <p:spPr>
              <a:xfrm>
                <a:off x="2749825" y="1147800"/>
                <a:ext cx="2885400" cy="16599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28" name="Google Shape;628;p37"/>
              <p:cNvGrpSpPr/>
              <p:nvPr/>
            </p:nvGrpSpPr>
            <p:grpSpPr>
              <a:xfrm>
                <a:off x="2842732" y="1366876"/>
                <a:ext cx="2721130" cy="1367449"/>
                <a:chOff x="858695" y="2828126"/>
                <a:chExt cx="2721130" cy="1367449"/>
              </a:xfrm>
            </p:grpSpPr>
            <p:sp>
              <p:nvSpPr>
                <p:cNvPr id="629" name="Google Shape;629;p37"/>
                <p:cNvSpPr/>
                <p:nvPr/>
              </p:nvSpPr>
              <p:spPr>
                <a:xfrm flipH="1">
                  <a:off x="956625" y="2934975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 flipH="1">
                  <a:off x="916775" y="2878001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 flipH="1">
                  <a:off x="858695" y="2828126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0" rotWithShape="0" algn="bl">
                    <a:srgbClr val="B7B7B7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632" name="Google Shape;632;p37"/>
              <p:cNvSpPr txBox="1"/>
              <p:nvPr/>
            </p:nvSpPr>
            <p:spPr>
              <a:xfrm>
                <a:off x="3273075" y="1138950"/>
                <a:ext cx="1696200" cy="2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Binary</a:t>
                </a:r>
                <a:endParaRPr sz="1000">
                  <a:solidFill>
                    <a:schemeClr val="accent2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633" name="Google Shape;633;p37"/>
              <p:cNvGrpSpPr/>
              <p:nvPr/>
            </p:nvGrpSpPr>
            <p:grpSpPr>
              <a:xfrm>
                <a:off x="2927942" y="1596618"/>
                <a:ext cx="2386431" cy="980871"/>
                <a:chOff x="858695" y="2828126"/>
                <a:chExt cx="2721130" cy="1367449"/>
              </a:xfrm>
            </p:grpSpPr>
            <p:sp>
              <p:nvSpPr>
                <p:cNvPr id="634" name="Google Shape;634;p37"/>
                <p:cNvSpPr/>
                <p:nvPr/>
              </p:nvSpPr>
              <p:spPr>
                <a:xfrm flipH="1">
                  <a:off x="956625" y="2934975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 flipH="1">
                  <a:off x="916775" y="2878001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 flipH="1">
                  <a:off x="858695" y="2828126"/>
                  <a:ext cx="2623200" cy="1260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0E0E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285750" rotWithShape="0" algn="bl">
                    <a:srgbClr val="B7B7B7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637" name="Google Shape;637;p37"/>
              <p:cNvSpPr txBox="1"/>
              <p:nvPr/>
            </p:nvSpPr>
            <p:spPr>
              <a:xfrm>
                <a:off x="3273069" y="1367775"/>
                <a:ext cx="1696200" cy="1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9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638" name="Google Shape;638;p37"/>
              <p:cNvSpPr txBox="1"/>
              <p:nvPr/>
            </p:nvSpPr>
            <p:spPr>
              <a:xfrm>
                <a:off x="3273056" y="1565163"/>
                <a:ext cx="1696200" cy="19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639" name="Google Shape;639;p37"/>
              <p:cNvGrpSpPr/>
              <p:nvPr/>
            </p:nvGrpSpPr>
            <p:grpSpPr>
              <a:xfrm>
                <a:off x="3042450" y="1784287"/>
                <a:ext cx="1039402" cy="605550"/>
                <a:chOff x="2408425" y="3410124"/>
                <a:chExt cx="1039402" cy="605550"/>
              </a:xfrm>
            </p:grpSpPr>
            <p:sp>
              <p:nvSpPr>
                <p:cNvPr id="640" name="Google Shape;640;p37"/>
                <p:cNvSpPr/>
                <p:nvPr/>
              </p:nvSpPr>
              <p:spPr>
                <a:xfrm flipH="1" rot="10800000">
                  <a:off x="2486627" y="3481074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 flipH="1" rot="10800000">
                  <a:off x="2448202" y="3445749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 flipH="1" rot="10800000">
                  <a:off x="2408452" y="3410124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3" name="Google Shape;643;p37"/>
                <p:cNvSpPr txBox="1"/>
                <p:nvPr/>
              </p:nvSpPr>
              <p:spPr>
                <a:xfrm>
                  <a:off x="2408425" y="3410125"/>
                  <a:ext cx="961200" cy="53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644" name="Google Shape;644;p37"/>
              <p:cNvGrpSpPr/>
              <p:nvPr/>
            </p:nvGrpSpPr>
            <p:grpSpPr>
              <a:xfrm>
                <a:off x="4153075" y="1784287"/>
                <a:ext cx="1039402" cy="605550"/>
                <a:chOff x="2408425" y="3410124"/>
                <a:chExt cx="1039402" cy="605550"/>
              </a:xfrm>
            </p:grpSpPr>
            <p:sp>
              <p:nvSpPr>
                <p:cNvPr id="645" name="Google Shape;645;p37"/>
                <p:cNvSpPr/>
                <p:nvPr/>
              </p:nvSpPr>
              <p:spPr>
                <a:xfrm flipH="1" rot="10800000">
                  <a:off x="2486627" y="3481074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 flipH="1" rot="10800000">
                  <a:off x="2448202" y="3445749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 flipH="1" rot="10800000">
                  <a:off x="2408452" y="3410124"/>
                  <a:ext cx="961200" cy="5346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648" name="Google Shape;648;p37"/>
                <p:cNvSpPr txBox="1"/>
                <p:nvPr/>
              </p:nvSpPr>
              <p:spPr>
                <a:xfrm>
                  <a:off x="2408425" y="3410125"/>
                  <a:ext cx="961200" cy="53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cxnSp>
          <p:nvCxnSpPr>
            <p:cNvPr id="649" name="Google Shape;649;p37"/>
            <p:cNvCxnSpPr>
              <a:stCxn id="627" idx="2"/>
              <a:endCxn id="650" idx="0"/>
            </p:cNvCxnSpPr>
            <p:nvPr/>
          </p:nvCxnSpPr>
          <p:spPr>
            <a:xfrm flipH="1" rot="-5400000">
              <a:off x="4294446" y="2509506"/>
              <a:ext cx="297900" cy="804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51" name="Google Shape;651;p37"/>
            <p:cNvCxnSpPr>
              <a:stCxn id="627" idx="2"/>
              <a:endCxn id="652" idx="0"/>
            </p:cNvCxnSpPr>
            <p:nvPr/>
          </p:nvCxnSpPr>
          <p:spPr>
            <a:xfrm rot="5400000">
              <a:off x="2941296" y="1236756"/>
              <a:ext cx="297900" cy="26259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53" name="Google Shape;653;p37"/>
            <p:cNvCxnSpPr>
              <a:stCxn id="627" idx="2"/>
              <a:endCxn id="654" idx="0"/>
            </p:cNvCxnSpPr>
            <p:nvPr/>
          </p:nvCxnSpPr>
          <p:spPr>
            <a:xfrm flipH="1" rot="-5400000">
              <a:off x="5692296" y="1111656"/>
              <a:ext cx="297900" cy="2876100"/>
            </a:xfrm>
            <a:prstGeom prst="curvedConnector3">
              <a:avLst>
                <a:gd fmla="val 49978" name="adj1"/>
              </a:avLst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655" name="Google Shape;655;p37"/>
            <p:cNvGrpSpPr/>
            <p:nvPr/>
          </p:nvGrpSpPr>
          <p:grpSpPr>
            <a:xfrm>
              <a:off x="642890" y="2697861"/>
              <a:ext cx="2327700" cy="931200"/>
              <a:chOff x="642890" y="2697861"/>
              <a:chExt cx="2327700" cy="931200"/>
            </a:xfrm>
          </p:grpSpPr>
          <p:sp>
            <p:nvSpPr>
              <p:cNvPr id="656" name="Google Shape;656;p37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2" name="Google Shape;652;p37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660" name="Google Shape;660;p37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661" name="Google Shape;661;p37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662" name="Google Shape;662;p3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663" name="Google Shape;663;p3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64" name="Google Shape;664;p3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65" name="Google Shape;665;p3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666" name="Google Shape;666;p3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667" name="Google Shape;667;p37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668" name="Google Shape;668;p3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669" name="Google Shape;669;p3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70" name="Google Shape;670;p3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71" name="Google Shape;671;p3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672" name="Google Shape;672;p3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673" name="Google Shape;673;p37"/>
            <p:cNvGrpSpPr/>
            <p:nvPr/>
          </p:nvGrpSpPr>
          <p:grpSpPr>
            <a:xfrm>
              <a:off x="2362000" y="3973201"/>
              <a:ext cx="2041200" cy="818700"/>
              <a:chOff x="2362000" y="3973201"/>
              <a:chExt cx="2041200" cy="818700"/>
            </a:xfrm>
          </p:grpSpPr>
          <p:sp>
            <p:nvSpPr>
              <p:cNvPr id="674" name="Google Shape;674;p37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675" name="Google Shape;675;p37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676" name="Google Shape;676;p3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677" name="Google Shape;677;p3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78" name="Google Shape;678;p3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79" name="Google Shape;679;p3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680" name="Google Shape;680;p3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681" name="Google Shape;681;p37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682" name="Google Shape;682;p3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683" name="Google Shape;683;p3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84" name="Google Shape;684;p3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85" name="Google Shape;685;p3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686" name="Google Shape;686;p3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687" name="Google Shape;687;p37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88" name="Google Shape;688;p37"/>
            <p:cNvGrpSpPr/>
            <p:nvPr/>
          </p:nvGrpSpPr>
          <p:grpSpPr>
            <a:xfrm>
              <a:off x="3348953" y="2697861"/>
              <a:ext cx="2327700" cy="931200"/>
              <a:chOff x="642890" y="2697861"/>
              <a:chExt cx="2327700" cy="931200"/>
            </a:xfrm>
          </p:grpSpPr>
          <p:sp>
            <p:nvSpPr>
              <p:cNvPr id="689" name="Google Shape;689;p37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0" name="Google Shape;650;p37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693" name="Google Shape;693;p37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694" name="Google Shape;694;p37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695" name="Google Shape;695;p3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696" name="Google Shape;696;p3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97" name="Google Shape;697;p3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698" name="Google Shape;698;p3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699" name="Google Shape;699;p3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700" name="Google Shape;700;p37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701" name="Google Shape;701;p3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702" name="Google Shape;702;p3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03" name="Google Shape;703;p3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04" name="Google Shape;704;p3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705" name="Google Shape;705;p3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grpSp>
          <p:nvGrpSpPr>
            <p:cNvPr id="706" name="Google Shape;706;p37"/>
            <p:cNvGrpSpPr/>
            <p:nvPr/>
          </p:nvGrpSpPr>
          <p:grpSpPr>
            <a:xfrm>
              <a:off x="6144740" y="2697861"/>
              <a:ext cx="2327700" cy="931200"/>
              <a:chOff x="642890" y="2697861"/>
              <a:chExt cx="2327700" cy="931200"/>
            </a:xfrm>
          </p:grpSpPr>
          <p:sp>
            <p:nvSpPr>
              <p:cNvPr id="707" name="Google Shape;707;p37"/>
              <p:cNvSpPr/>
              <p:nvPr/>
            </p:nvSpPr>
            <p:spPr>
              <a:xfrm flipH="1">
                <a:off x="642890" y="2697861"/>
                <a:ext cx="2327700" cy="9312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 flipH="1">
                <a:off x="794912" y="2924188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 flipH="1">
                <a:off x="763901" y="2893999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 flipH="1">
                <a:off x="718706" y="2867572"/>
                <a:ext cx="2041200" cy="6678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54" name="Google Shape;654;p37"/>
              <p:cNvSpPr txBox="1"/>
              <p:nvPr/>
            </p:nvSpPr>
            <p:spPr>
              <a:xfrm>
                <a:off x="1024862" y="2698525"/>
                <a:ext cx="1505100" cy="1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Function</a:t>
                </a:r>
                <a:endParaRPr sz="10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sp>
            <p:nvSpPr>
              <p:cNvPr id="711" name="Google Shape;711;p37"/>
              <p:cNvSpPr txBox="1"/>
              <p:nvPr/>
            </p:nvSpPr>
            <p:spPr>
              <a:xfrm>
                <a:off x="1024850" y="2844326"/>
                <a:ext cx="1505100" cy="18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9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endParaRPr>
              </a:p>
            </p:txBody>
          </p:sp>
          <p:grpSp>
            <p:nvGrpSpPr>
              <p:cNvPr id="712" name="Google Shape;712;p37"/>
              <p:cNvGrpSpPr/>
              <p:nvPr/>
            </p:nvGrpSpPr>
            <p:grpSpPr>
              <a:xfrm>
                <a:off x="1805692" y="3006203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713" name="Google Shape;713;p37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714" name="Google Shape;714;p37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15" name="Google Shape;715;p37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16" name="Google Shape;716;p37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717" name="Google Shape;717;p37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Constraints</a:t>
                  </a:r>
                  <a:endParaRPr sz="9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718" name="Google Shape;718;p37"/>
              <p:cNvGrpSpPr/>
              <p:nvPr/>
            </p:nvGrpSpPr>
            <p:grpSpPr>
              <a:xfrm>
                <a:off x="820234" y="3006203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719" name="Google Shape;719;p37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720" name="Google Shape;720;p37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21" name="Google Shape;721;p37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22" name="Google Shape;722;p37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723" name="Google Shape;723;p37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cxnSp>
          <p:nvCxnSpPr>
            <p:cNvPr id="724" name="Google Shape;724;p37"/>
            <p:cNvCxnSpPr/>
            <p:nvPr/>
          </p:nvCxnSpPr>
          <p:spPr>
            <a:xfrm flipH="1" rot="-5400000">
              <a:off x="1707590" y="3728211"/>
              <a:ext cx="753600" cy="555300"/>
            </a:xfrm>
            <a:prstGeom prst="bentConnector2">
              <a:avLst/>
            </a:pr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725" name="Google Shape;725;p37"/>
            <p:cNvGrpSpPr/>
            <p:nvPr/>
          </p:nvGrpSpPr>
          <p:grpSpPr>
            <a:xfrm>
              <a:off x="4413650" y="3945353"/>
              <a:ext cx="1334834" cy="483647"/>
              <a:chOff x="4413650" y="3945353"/>
              <a:chExt cx="1334834" cy="483647"/>
            </a:xfrm>
          </p:grpSpPr>
          <p:sp>
            <p:nvSpPr>
              <p:cNvPr id="726" name="Google Shape;726;p37"/>
              <p:cNvSpPr/>
              <p:nvPr/>
            </p:nvSpPr>
            <p:spPr>
              <a:xfrm>
                <a:off x="4413650" y="4110050"/>
                <a:ext cx="471475" cy="318950"/>
              </a:xfrm>
              <a:custGeom>
                <a:rect b="b" l="l" r="r" t="t"/>
                <a:pathLst>
                  <a:path extrusionOk="0" h="12758" w="18859">
                    <a:moveTo>
                      <a:pt x="0" y="12382"/>
                    </a:moveTo>
                    <a:cubicBezTo>
                      <a:pt x="2290" y="12382"/>
                      <a:pt x="5050" y="13406"/>
                      <a:pt x="6858" y="12001"/>
                    </a:cubicBezTo>
                    <a:cubicBezTo>
                      <a:pt x="9327" y="10082"/>
                      <a:pt x="8875" y="5991"/>
                      <a:pt x="10668" y="3429"/>
                    </a:cubicBezTo>
                    <a:cubicBezTo>
                      <a:pt x="12365" y="1004"/>
                      <a:pt x="15899" y="0"/>
                      <a:pt x="18859" y="0"/>
                    </a:cubicBezTo>
                  </a:path>
                </a:pathLst>
              </a:custGeom>
              <a:noFill/>
              <a:ln cap="flat" cmpd="sng" w="19050">
                <a:solidFill>
                  <a:srgbClr val="00702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sp>
          <p:grpSp>
            <p:nvGrpSpPr>
              <p:cNvPr id="727" name="Google Shape;727;p37"/>
              <p:cNvGrpSpPr/>
              <p:nvPr/>
            </p:nvGrpSpPr>
            <p:grpSpPr>
              <a:xfrm>
                <a:off x="4895583" y="3945353"/>
                <a:ext cx="852901" cy="394808"/>
                <a:chOff x="5549058" y="4088228"/>
                <a:chExt cx="852901" cy="394808"/>
              </a:xfrm>
            </p:grpSpPr>
            <p:sp>
              <p:nvSpPr>
                <p:cNvPr id="728" name="Google Shape;728;p37"/>
                <p:cNvSpPr/>
                <p:nvPr/>
              </p:nvSpPr>
              <p:spPr>
                <a:xfrm flipH="1" rot="10800000">
                  <a:off x="5549058" y="4088236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29" name="Google Shape;729;p37"/>
                <p:cNvSpPr txBox="1"/>
                <p:nvPr/>
              </p:nvSpPr>
              <p:spPr>
                <a:xfrm>
                  <a:off x="5549059" y="4088228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Expressions</a:t>
                  </a:r>
                  <a:endParaRPr sz="9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</p:grpSp>
        <p:sp>
          <p:nvSpPr>
            <p:cNvPr id="730" name="Google Shape;730;p37"/>
            <p:cNvSpPr/>
            <p:nvPr/>
          </p:nvSpPr>
          <p:spPr>
            <a:xfrm flipH="1" rot="10800000">
              <a:off x="4413650" y="4429003"/>
              <a:ext cx="471475" cy="318950"/>
            </a:xfrm>
            <a:custGeom>
              <a:rect b="b" l="l" r="r" t="t"/>
              <a:pathLst>
                <a:path extrusionOk="0" h="12758" w="18859">
                  <a:moveTo>
                    <a:pt x="0" y="12382"/>
                  </a:moveTo>
                  <a:cubicBezTo>
                    <a:pt x="2290" y="12382"/>
                    <a:pt x="5050" y="13406"/>
                    <a:pt x="6858" y="12001"/>
                  </a:cubicBezTo>
                  <a:cubicBezTo>
                    <a:pt x="9327" y="10082"/>
                    <a:pt x="8875" y="5991"/>
                    <a:pt x="10668" y="3429"/>
                  </a:cubicBezTo>
                  <a:cubicBezTo>
                    <a:pt x="12365" y="1004"/>
                    <a:pt x="15899" y="0"/>
                    <a:pt x="18859" y="0"/>
                  </a:cubicBezTo>
                </a:path>
              </a:pathLst>
            </a:custGeom>
            <a:noFill/>
            <a:ln cap="flat" cmpd="sng" w="19050">
              <a:solidFill>
                <a:srgbClr val="007020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731" name="Google Shape;731;p37"/>
            <p:cNvSpPr/>
            <p:nvPr/>
          </p:nvSpPr>
          <p:spPr>
            <a:xfrm>
              <a:off x="4895583" y="4517842"/>
              <a:ext cx="852900" cy="394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32" name="Google Shape;732;p37"/>
            <p:cNvSpPr txBox="1"/>
            <p:nvPr/>
          </p:nvSpPr>
          <p:spPr>
            <a:xfrm flipH="1">
              <a:off x="4895574" y="4517841"/>
              <a:ext cx="852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333399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Constraints</a:t>
              </a:r>
              <a:endParaRPr sz="9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8"/>
          <p:cNvSpPr/>
          <p:nvPr/>
        </p:nvSpPr>
        <p:spPr>
          <a:xfrm>
            <a:off x="594825" y="1885807"/>
            <a:ext cx="7113900" cy="2944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8" name="Google Shape;738;p3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9" name="Google Shape;739;p38"/>
          <p:cNvSpPr txBox="1"/>
          <p:nvPr>
            <p:ph idx="12" type="sldNum"/>
          </p:nvPr>
        </p:nvSpPr>
        <p:spPr>
          <a:xfrm>
            <a:off x="8545550" y="4710825"/>
            <a:ext cx="5508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0" name="Google Shape;740;p38"/>
          <p:cNvGrpSpPr/>
          <p:nvPr/>
        </p:nvGrpSpPr>
        <p:grpSpPr>
          <a:xfrm>
            <a:off x="1301171" y="1181120"/>
            <a:ext cx="1438519" cy="538979"/>
            <a:chOff x="642890" y="2697861"/>
            <a:chExt cx="2327700" cy="931200"/>
          </a:xfrm>
        </p:grpSpPr>
        <p:sp>
          <p:nvSpPr>
            <p:cNvPr id="741" name="Google Shape;741;p38"/>
            <p:cNvSpPr/>
            <p:nvPr/>
          </p:nvSpPr>
          <p:spPr>
            <a:xfrm flipH="1">
              <a:off x="642890" y="2697861"/>
              <a:ext cx="2327700" cy="9312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 flipH="1">
              <a:off x="794912" y="2924188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 flipH="1">
              <a:off x="763901" y="2893999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 flipH="1">
              <a:off x="718706" y="2867572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5" name="Google Shape;745;p38"/>
            <p:cNvSpPr txBox="1"/>
            <p:nvPr/>
          </p:nvSpPr>
          <p:spPr>
            <a:xfrm>
              <a:off x="1024862" y="2698525"/>
              <a:ext cx="1505100" cy="1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Function  A</a:t>
              </a:r>
              <a:endParaRPr sz="800">
                <a:solidFill>
                  <a:srgbClr val="13343B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746" name="Google Shape;746;p38"/>
            <p:cNvSpPr txBox="1"/>
            <p:nvPr/>
          </p:nvSpPr>
          <p:spPr>
            <a:xfrm>
              <a:off x="1024850" y="2844326"/>
              <a:ext cx="15051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Path 1</a:t>
              </a:r>
              <a:endParaRPr sz="700">
                <a:solidFill>
                  <a:srgbClr val="434343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grpSp>
          <p:nvGrpSpPr>
            <p:cNvPr id="747" name="Google Shape;747;p38"/>
            <p:cNvGrpSpPr/>
            <p:nvPr/>
          </p:nvGrpSpPr>
          <p:grpSpPr>
            <a:xfrm>
              <a:off x="820234" y="3006203"/>
              <a:ext cx="922289" cy="447319"/>
              <a:chOff x="820234" y="3006203"/>
              <a:chExt cx="922289" cy="447319"/>
            </a:xfrm>
          </p:grpSpPr>
          <p:grpSp>
            <p:nvGrpSpPr>
              <p:cNvPr id="748" name="Google Shape;748;p38"/>
              <p:cNvGrpSpPr/>
              <p:nvPr/>
            </p:nvGrpSpPr>
            <p:grpSpPr>
              <a:xfrm>
                <a:off x="820258" y="3006311"/>
                <a:ext cx="922265" cy="447211"/>
                <a:chOff x="820258" y="3006311"/>
                <a:chExt cx="922265" cy="447211"/>
              </a:xfrm>
            </p:grpSpPr>
            <p:sp>
              <p:nvSpPr>
                <p:cNvPr id="749" name="Google Shape;749;p38"/>
                <p:cNvSpPr/>
                <p:nvPr/>
              </p:nvSpPr>
              <p:spPr>
                <a:xfrm flipH="1" rot="10800000">
                  <a:off x="889623" y="3058722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50" name="Google Shape;750;p38"/>
                <p:cNvSpPr/>
                <p:nvPr/>
              </p:nvSpPr>
              <p:spPr>
                <a:xfrm flipH="1" rot="10800000">
                  <a:off x="855528" y="3032628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51" name="Google Shape;751;p38"/>
                <p:cNvSpPr/>
                <p:nvPr/>
              </p:nvSpPr>
              <p:spPr>
                <a:xfrm flipH="1" rot="10800000">
                  <a:off x="820258" y="30063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52" name="Google Shape;752;p38"/>
              <p:cNvSpPr txBox="1"/>
              <p:nvPr/>
            </p:nvSpPr>
            <p:spPr>
              <a:xfrm>
                <a:off x="820234" y="3006203"/>
                <a:ext cx="8529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Expr</a:t>
                </a:r>
                <a:endParaRPr sz="7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753" name="Google Shape;753;p38"/>
            <p:cNvGrpSpPr/>
            <p:nvPr/>
          </p:nvGrpSpPr>
          <p:grpSpPr>
            <a:xfrm>
              <a:off x="1805692" y="3006203"/>
              <a:ext cx="922289" cy="447319"/>
              <a:chOff x="1805692" y="3006203"/>
              <a:chExt cx="922289" cy="447319"/>
            </a:xfrm>
          </p:grpSpPr>
          <p:grpSp>
            <p:nvGrpSpPr>
              <p:cNvPr id="754" name="Google Shape;754;p38"/>
              <p:cNvGrpSpPr/>
              <p:nvPr/>
            </p:nvGrpSpPr>
            <p:grpSpPr>
              <a:xfrm>
                <a:off x="1805716" y="3006311"/>
                <a:ext cx="922265" cy="447211"/>
                <a:chOff x="1805716" y="3006311"/>
                <a:chExt cx="922265" cy="447211"/>
              </a:xfrm>
            </p:grpSpPr>
            <p:sp>
              <p:nvSpPr>
                <p:cNvPr id="755" name="Google Shape;755;p38"/>
                <p:cNvSpPr/>
                <p:nvPr/>
              </p:nvSpPr>
              <p:spPr>
                <a:xfrm flipH="1" rot="10800000">
                  <a:off x="1875080" y="3058722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56" name="Google Shape;756;p38"/>
                <p:cNvSpPr/>
                <p:nvPr/>
              </p:nvSpPr>
              <p:spPr>
                <a:xfrm flipH="1" rot="10800000">
                  <a:off x="1840986" y="3032628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57" name="Google Shape;757;p38"/>
                <p:cNvSpPr/>
                <p:nvPr/>
              </p:nvSpPr>
              <p:spPr>
                <a:xfrm flipH="1" rot="10800000">
                  <a:off x="1805716" y="30063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58" name="Google Shape;758;p38"/>
              <p:cNvSpPr txBox="1"/>
              <p:nvPr/>
            </p:nvSpPr>
            <p:spPr>
              <a:xfrm>
                <a:off x="1805692" y="3006203"/>
                <a:ext cx="8529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Constr</a:t>
                </a:r>
                <a:endParaRPr sz="700">
                  <a:solidFill>
                    <a:srgbClr val="333399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grpSp>
        <p:nvGrpSpPr>
          <p:cNvPr id="759" name="Google Shape;759;p38"/>
          <p:cNvGrpSpPr/>
          <p:nvPr/>
        </p:nvGrpSpPr>
        <p:grpSpPr>
          <a:xfrm>
            <a:off x="2932142" y="1181120"/>
            <a:ext cx="1438519" cy="538979"/>
            <a:chOff x="642890" y="2697861"/>
            <a:chExt cx="2327700" cy="931200"/>
          </a:xfrm>
        </p:grpSpPr>
        <p:sp>
          <p:nvSpPr>
            <p:cNvPr id="760" name="Google Shape;760;p38"/>
            <p:cNvSpPr/>
            <p:nvPr/>
          </p:nvSpPr>
          <p:spPr>
            <a:xfrm flipH="1">
              <a:off x="642890" y="2697861"/>
              <a:ext cx="2327700" cy="9312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 flipH="1">
              <a:off x="794912" y="2924188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 flipH="1">
              <a:off x="763901" y="2893999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 flipH="1">
              <a:off x="718706" y="2867572"/>
              <a:ext cx="2041200" cy="6678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rgbClr val="B7B7B7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64" name="Google Shape;764;p38"/>
            <p:cNvSpPr txBox="1"/>
            <p:nvPr/>
          </p:nvSpPr>
          <p:spPr>
            <a:xfrm>
              <a:off x="1024862" y="2698525"/>
              <a:ext cx="1505100" cy="1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3343B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Function B</a:t>
              </a:r>
              <a:endParaRPr sz="800">
                <a:solidFill>
                  <a:srgbClr val="13343B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sp>
          <p:nvSpPr>
            <p:cNvPr id="765" name="Google Shape;765;p38"/>
            <p:cNvSpPr txBox="1"/>
            <p:nvPr/>
          </p:nvSpPr>
          <p:spPr>
            <a:xfrm>
              <a:off x="1024850" y="2844326"/>
              <a:ext cx="15051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Fira Sans SemiBold"/>
                  <a:ea typeface="Fira Sans SemiBold"/>
                  <a:cs typeface="Fira Sans SemiBold"/>
                  <a:sym typeface="Fira Sans SemiBold"/>
                </a:rPr>
                <a:t>Path 2</a:t>
              </a:r>
              <a:endParaRPr sz="700">
                <a:solidFill>
                  <a:srgbClr val="434343"/>
                </a:solidFill>
                <a:latin typeface="Fira Sans SemiBold"/>
                <a:ea typeface="Fira Sans SemiBold"/>
                <a:cs typeface="Fira Sans SemiBold"/>
                <a:sym typeface="Fira Sans SemiBold"/>
              </a:endParaRPr>
            </a:p>
          </p:txBody>
        </p:sp>
        <p:grpSp>
          <p:nvGrpSpPr>
            <p:cNvPr id="766" name="Google Shape;766;p38"/>
            <p:cNvGrpSpPr/>
            <p:nvPr/>
          </p:nvGrpSpPr>
          <p:grpSpPr>
            <a:xfrm>
              <a:off x="820234" y="3006203"/>
              <a:ext cx="922289" cy="447319"/>
              <a:chOff x="820234" y="3006203"/>
              <a:chExt cx="922289" cy="447319"/>
            </a:xfrm>
          </p:grpSpPr>
          <p:grpSp>
            <p:nvGrpSpPr>
              <p:cNvPr id="767" name="Google Shape;767;p38"/>
              <p:cNvGrpSpPr/>
              <p:nvPr/>
            </p:nvGrpSpPr>
            <p:grpSpPr>
              <a:xfrm>
                <a:off x="820258" y="3006311"/>
                <a:ext cx="922265" cy="447211"/>
                <a:chOff x="820258" y="3006311"/>
                <a:chExt cx="922265" cy="447211"/>
              </a:xfrm>
            </p:grpSpPr>
            <p:sp>
              <p:nvSpPr>
                <p:cNvPr id="768" name="Google Shape;768;p38"/>
                <p:cNvSpPr/>
                <p:nvPr/>
              </p:nvSpPr>
              <p:spPr>
                <a:xfrm flipH="1" rot="10800000">
                  <a:off x="889623" y="3058722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69" name="Google Shape;769;p38"/>
                <p:cNvSpPr/>
                <p:nvPr/>
              </p:nvSpPr>
              <p:spPr>
                <a:xfrm flipH="1" rot="10800000">
                  <a:off x="855528" y="3032628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70" name="Google Shape;770;p38"/>
                <p:cNvSpPr/>
                <p:nvPr/>
              </p:nvSpPr>
              <p:spPr>
                <a:xfrm flipH="1" rot="10800000">
                  <a:off x="820258" y="30063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4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71" name="Google Shape;771;p38"/>
              <p:cNvSpPr txBox="1"/>
              <p:nvPr/>
            </p:nvSpPr>
            <p:spPr>
              <a:xfrm>
                <a:off x="820234" y="3006203"/>
                <a:ext cx="8529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Expr</a:t>
                </a:r>
                <a:endParaRPr sz="7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772" name="Google Shape;772;p38"/>
            <p:cNvGrpSpPr/>
            <p:nvPr/>
          </p:nvGrpSpPr>
          <p:grpSpPr>
            <a:xfrm>
              <a:off x="1805692" y="3006203"/>
              <a:ext cx="922289" cy="447319"/>
              <a:chOff x="1805692" y="3006203"/>
              <a:chExt cx="922289" cy="447319"/>
            </a:xfrm>
          </p:grpSpPr>
          <p:grpSp>
            <p:nvGrpSpPr>
              <p:cNvPr id="773" name="Google Shape;773;p38"/>
              <p:cNvGrpSpPr/>
              <p:nvPr/>
            </p:nvGrpSpPr>
            <p:grpSpPr>
              <a:xfrm>
                <a:off x="1805716" y="3006311"/>
                <a:ext cx="922265" cy="447211"/>
                <a:chOff x="1805716" y="3006311"/>
                <a:chExt cx="922265" cy="447211"/>
              </a:xfrm>
            </p:grpSpPr>
            <p:sp>
              <p:nvSpPr>
                <p:cNvPr id="774" name="Google Shape;774;p38"/>
                <p:cNvSpPr/>
                <p:nvPr/>
              </p:nvSpPr>
              <p:spPr>
                <a:xfrm flipH="1" rot="10800000">
                  <a:off x="1875080" y="3058722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75" name="Google Shape;775;p38"/>
                <p:cNvSpPr/>
                <p:nvPr/>
              </p:nvSpPr>
              <p:spPr>
                <a:xfrm flipH="1" rot="10800000">
                  <a:off x="1840986" y="3032628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776" name="Google Shape;776;p38"/>
                <p:cNvSpPr/>
                <p:nvPr/>
              </p:nvSpPr>
              <p:spPr>
                <a:xfrm flipH="1" rot="10800000">
                  <a:off x="1805716" y="3006311"/>
                  <a:ext cx="852900" cy="39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F2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777" name="Google Shape;777;p38"/>
              <p:cNvSpPr txBox="1"/>
              <p:nvPr/>
            </p:nvSpPr>
            <p:spPr>
              <a:xfrm>
                <a:off x="1805692" y="3006203"/>
                <a:ext cx="852900" cy="39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Constr</a:t>
                </a:r>
                <a:endParaRPr sz="700">
                  <a:solidFill>
                    <a:srgbClr val="333399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grpSp>
        <p:nvGrpSpPr>
          <p:cNvPr id="778" name="Google Shape;778;p38"/>
          <p:cNvGrpSpPr/>
          <p:nvPr/>
        </p:nvGrpSpPr>
        <p:grpSpPr>
          <a:xfrm>
            <a:off x="936423" y="1450609"/>
            <a:ext cx="1205111" cy="899934"/>
            <a:chOff x="546539" y="1733423"/>
            <a:chExt cx="1200430" cy="956156"/>
          </a:xfrm>
        </p:grpSpPr>
        <p:grpSp>
          <p:nvGrpSpPr>
            <p:cNvPr id="779" name="Google Shape;779;p38"/>
            <p:cNvGrpSpPr/>
            <p:nvPr/>
          </p:nvGrpSpPr>
          <p:grpSpPr>
            <a:xfrm>
              <a:off x="546539" y="2285140"/>
              <a:ext cx="1200430" cy="404438"/>
              <a:chOff x="2362000" y="3973201"/>
              <a:chExt cx="2041200" cy="818700"/>
            </a:xfrm>
          </p:grpSpPr>
          <p:sp>
            <p:nvSpPr>
              <p:cNvPr id="780" name="Google Shape;780;p38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781" name="Google Shape;781;p38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782" name="Google Shape;782;p38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783" name="Google Shape;783;p38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84" name="Google Shape;784;p38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85" name="Google Shape;785;p38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786" name="Google Shape;786;p38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787" name="Google Shape;787;p38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788" name="Google Shape;788;p38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789" name="Google Shape;789;p38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90" name="Google Shape;790;p38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791" name="Google Shape;791;p38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792" name="Google Shape;792;p38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793" name="Google Shape;793;p38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794" name="Google Shape;794;p38"/>
            <p:cNvCxnSpPr>
              <a:stCxn id="741" idx="3"/>
              <a:endCxn id="780" idx="3"/>
            </p:cNvCxnSpPr>
            <p:nvPr/>
          </p:nvCxnSpPr>
          <p:spPr>
            <a:xfrm flipH="1">
              <a:off x="546570" y="1733423"/>
              <a:ext cx="363300" cy="753900"/>
            </a:xfrm>
            <a:prstGeom prst="bentConnector3">
              <a:avLst>
                <a:gd fmla="val 165299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95" name="Google Shape;795;p38"/>
          <p:cNvGrpSpPr/>
          <p:nvPr/>
        </p:nvGrpSpPr>
        <p:grpSpPr>
          <a:xfrm>
            <a:off x="2739708" y="1450609"/>
            <a:ext cx="1630953" cy="899921"/>
            <a:chOff x="2346094" y="1615606"/>
            <a:chExt cx="1624617" cy="956142"/>
          </a:xfrm>
        </p:grpSpPr>
        <p:grpSp>
          <p:nvGrpSpPr>
            <p:cNvPr id="796" name="Google Shape;796;p38"/>
            <p:cNvGrpSpPr/>
            <p:nvPr/>
          </p:nvGrpSpPr>
          <p:grpSpPr>
            <a:xfrm>
              <a:off x="2346094" y="2167311"/>
              <a:ext cx="1200430" cy="404438"/>
              <a:chOff x="2362000" y="3973201"/>
              <a:chExt cx="2041200" cy="818700"/>
            </a:xfrm>
          </p:grpSpPr>
          <p:sp>
            <p:nvSpPr>
              <p:cNvPr id="797" name="Google Shape;797;p38"/>
              <p:cNvSpPr/>
              <p:nvPr/>
            </p:nvSpPr>
            <p:spPr>
              <a:xfrm flipH="1">
                <a:off x="2362000" y="3973201"/>
                <a:ext cx="2041200" cy="818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0" rotWithShape="0" algn="bl">
                  <a:srgbClr val="B7B7B7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798" name="Google Shape;798;p38"/>
              <p:cNvGrpSpPr/>
              <p:nvPr/>
            </p:nvGrpSpPr>
            <p:grpSpPr>
              <a:xfrm>
                <a:off x="2448634" y="4211628"/>
                <a:ext cx="922289" cy="447319"/>
                <a:chOff x="820234" y="3006203"/>
                <a:chExt cx="922289" cy="447319"/>
              </a:xfrm>
            </p:grpSpPr>
            <p:grpSp>
              <p:nvGrpSpPr>
                <p:cNvPr id="799" name="Google Shape;799;p38"/>
                <p:cNvGrpSpPr/>
                <p:nvPr/>
              </p:nvGrpSpPr>
              <p:grpSpPr>
                <a:xfrm>
                  <a:off x="820258" y="3006311"/>
                  <a:ext cx="922265" cy="447211"/>
                  <a:chOff x="820258" y="3006311"/>
                  <a:chExt cx="922265" cy="447211"/>
                </a:xfrm>
              </p:grpSpPr>
              <p:sp>
                <p:nvSpPr>
                  <p:cNvPr id="800" name="Google Shape;800;p38"/>
                  <p:cNvSpPr/>
                  <p:nvPr/>
                </p:nvSpPr>
                <p:spPr>
                  <a:xfrm flipH="1" rot="10800000">
                    <a:off x="889623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01" name="Google Shape;801;p38"/>
                  <p:cNvSpPr/>
                  <p:nvPr/>
                </p:nvSpPr>
                <p:spPr>
                  <a:xfrm flipH="1" rot="10800000">
                    <a:off x="855528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02" name="Google Shape;802;p38"/>
                  <p:cNvSpPr/>
                  <p:nvPr/>
                </p:nvSpPr>
                <p:spPr>
                  <a:xfrm flipH="1" rot="10800000">
                    <a:off x="820258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803" name="Google Shape;803;p38"/>
                <p:cNvSpPr txBox="1"/>
                <p:nvPr/>
              </p:nvSpPr>
              <p:spPr>
                <a:xfrm>
                  <a:off x="820234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Expr</a:t>
                  </a:r>
                  <a:endParaRPr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grpSp>
            <p:nvGrpSpPr>
              <p:cNvPr id="804" name="Google Shape;804;p38"/>
              <p:cNvGrpSpPr/>
              <p:nvPr/>
            </p:nvGrpSpPr>
            <p:grpSpPr>
              <a:xfrm>
                <a:off x="3445192" y="4211628"/>
                <a:ext cx="922289" cy="447319"/>
                <a:chOff x="1805692" y="3006203"/>
                <a:chExt cx="922289" cy="447319"/>
              </a:xfrm>
            </p:grpSpPr>
            <p:grpSp>
              <p:nvGrpSpPr>
                <p:cNvPr id="805" name="Google Shape;805;p38"/>
                <p:cNvGrpSpPr/>
                <p:nvPr/>
              </p:nvGrpSpPr>
              <p:grpSpPr>
                <a:xfrm>
                  <a:off x="1805716" y="3006311"/>
                  <a:ext cx="922265" cy="447211"/>
                  <a:chOff x="1805716" y="3006311"/>
                  <a:chExt cx="922265" cy="447211"/>
                </a:xfrm>
              </p:grpSpPr>
              <p:sp>
                <p:nvSpPr>
                  <p:cNvPr id="806" name="Google Shape;806;p38"/>
                  <p:cNvSpPr/>
                  <p:nvPr/>
                </p:nvSpPr>
                <p:spPr>
                  <a:xfrm flipH="1" rot="10800000">
                    <a:off x="1875080" y="3058722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07" name="Google Shape;807;p38"/>
                  <p:cNvSpPr/>
                  <p:nvPr/>
                </p:nvSpPr>
                <p:spPr>
                  <a:xfrm flipH="1" rot="10800000">
                    <a:off x="1840986" y="3032628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08" name="Google Shape;808;p38"/>
                  <p:cNvSpPr/>
                  <p:nvPr/>
                </p:nvSpPr>
                <p:spPr>
                  <a:xfrm flipH="1" rot="10800000">
                    <a:off x="1805716" y="3006311"/>
                    <a:ext cx="852900" cy="3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809" name="Google Shape;809;p38"/>
                <p:cNvSpPr txBox="1"/>
                <p:nvPr/>
              </p:nvSpPr>
              <p:spPr>
                <a:xfrm>
                  <a:off x="1805692" y="3006203"/>
                  <a:ext cx="852900" cy="39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solidFill>
                        <a:srgbClr val="333399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rPr>
                    <a:t>Constr</a:t>
                  </a:r>
                  <a:endParaRPr sz="700">
                    <a:solidFill>
                      <a:srgbClr val="333399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endParaRPr>
                </a:p>
              </p:txBody>
            </p:sp>
          </p:grpSp>
          <p:sp>
            <p:nvSpPr>
              <p:cNvPr id="810" name="Google Shape;810;p38"/>
              <p:cNvSpPr txBox="1"/>
              <p:nvPr/>
            </p:nvSpPr>
            <p:spPr>
              <a:xfrm>
                <a:off x="2978825" y="4030950"/>
                <a:ext cx="8574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434343"/>
                    </a:solidFill>
                    <a:latin typeface="Fira Sans SemiBold"/>
                    <a:ea typeface="Fira Sans SemiBold"/>
                    <a:cs typeface="Fira Sans SemiBold"/>
                    <a:sym typeface="Fira Sans SemiBold"/>
                  </a:rPr>
                  <a:t>Path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cxnSp>
          <p:nvCxnSpPr>
            <p:cNvPr id="811" name="Google Shape;811;p38"/>
            <p:cNvCxnSpPr>
              <a:stCxn id="760" idx="1"/>
              <a:endCxn id="797" idx="1"/>
            </p:cNvCxnSpPr>
            <p:nvPr/>
          </p:nvCxnSpPr>
          <p:spPr>
            <a:xfrm flipH="1">
              <a:off x="3546511" y="1615606"/>
              <a:ext cx="424200" cy="753900"/>
            </a:xfrm>
            <a:prstGeom prst="bentConnector3">
              <a:avLst>
                <a:gd fmla="val -55917" name="adj1"/>
              </a:avLst>
            </a:pr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2" name="Google Shape;812;p38"/>
          <p:cNvGrpSpPr/>
          <p:nvPr/>
        </p:nvGrpSpPr>
        <p:grpSpPr>
          <a:xfrm>
            <a:off x="6525268" y="3200394"/>
            <a:ext cx="975288" cy="879133"/>
            <a:chOff x="3757625" y="3467100"/>
            <a:chExt cx="1257300" cy="1196100"/>
          </a:xfrm>
        </p:grpSpPr>
        <p:grpSp>
          <p:nvGrpSpPr>
            <p:cNvPr id="813" name="Google Shape;813;p38"/>
            <p:cNvGrpSpPr/>
            <p:nvPr/>
          </p:nvGrpSpPr>
          <p:grpSpPr>
            <a:xfrm>
              <a:off x="3813638" y="3492875"/>
              <a:ext cx="1150013" cy="1119242"/>
              <a:chOff x="3813638" y="3492875"/>
              <a:chExt cx="1150013" cy="1119242"/>
            </a:xfrm>
          </p:grpSpPr>
          <p:grpSp>
            <p:nvGrpSpPr>
              <p:cNvPr id="814" name="Google Shape;814;p38"/>
              <p:cNvGrpSpPr/>
              <p:nvPr/>
            </p:nvGrpSpPr>
            <p:grpSpPr>
              <a:xfrm>
                <a:off x="3813638" y="3492875"/>
                <a:ext cx="1150013" cy="1119242"/>
                <a:chOff x="3807675" y="3162850"/>
                <a:chExt cx="1313100" cy="1323450"/>
              </a:xfrm>
            </p:grpSpPr>
            <p:sp>
              <p:nvSpPr>
                <p:cNvPr id="815" name="Google Shape;815;p38"/>
                <p:cNvSpPr/>
                <p:nvPr/>
              </p:nvSpPr>
              <p:spPr>
                <a:xfrm>
                  <a:off x="3807675" y="31663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816" name="Google Shape;816;p38"/>
                <p:cNvSpPr/>
                <p:nvPr/>
              </p:nvSpPr>
              <p:spPr>
                <a:xfrm>
                  <a:off x="3807675" y="36040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3807675" y="4041700"/>
                  <a:ext cx="13131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 rot="5400000">
                  <a:off x="3366525" y="360745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 rot="5400000">
                  <a:off x="3804225" y="360400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 rot="5400000">
                  <a:off x="4241925" y="3604000"/>
                  <a:ext cx="1320000" cy="43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821" name="Google Shape;821;p38"/>
              <p:cNvSpPr txBox="1"/>
              <p:nvPr/>
            </p:nvSpPr>
            <p:spPr>
              <a:xfrm>
                <a:off x="387665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0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822" name="Google Shape;822;p38"/>
              <p:cNvSpPr txBox="1"/>
              <p:nvPr/>
            </p:nvSpPr>
            <p:spPr>
              <a:xfrm>
                <a:off x="463390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3" name="Google Shape;823;p38"/>
              <p:cNvSpPr txBox="1"/>
              <p:nvPr/>
            </p:nvSpPr>
            <p:spPr>
              <a:xfrm>
                <a:off x="4276700" y="35814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4" name="Google Shape;824;p38"/>
              <p:cNvSpPr txBox="1"/>
              <p:nvPr/>
            </p:nvSpPr>
            <p:spPr>
              <a:xfrm>
                <a:off x="4252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5" name="Google Shape;825;p38"/>
              <p:cNvSpPr txBox="1"/>
              <p:nvPr/>
            </p:nvSpPr>
            <p:spPr>
              <a:xfrm>
                <a:off x="4633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6" name="Google Shape;826;p38"/>
              <p:cNvSpPr txBox="1"/>
              <p:nvPr/>
            </p:nvSpPr>
            <p:spPr>
              <a:xfrm>
                <a:off x="3871900" y="394765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7" name="Google Shape;827;p38"/>
              <p:cNvSpPr txBox="1"/>
              <p:nvPr/>
            </p:nvSpPr>
            <p:spPr>
              <a:xfrm>
                <a:off x="4633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8" name="Google Shape;828;p38"/>
              <p:cNvSpPr txBox="1"/>
              <p:nvPr/>
            </p:nvSpPr>
            <p:spPr>
              <a:xfrm>
                <a:off x="4252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29" name="Google Shape;829;p38"/>
              <p:cNvSpPr txBox="1"/>
              <p:nvPr/>
            </p:nvSpPr>
            <p:spPr>
              <a:xfrm>
                <a:off x="3871900" y="4313900"/>
                <a:ext cx="2715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#</a:t>
                </a:r>
                <a:endParaRPr sz="16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830" name="Google Shape;830;p38"/>
            <p:cNvSpPr/>
            <p:nvPr/>
          </p:nvSpPr>
          <p:spPr>
            <a:xfrm>
              <a:off x="3757625" y="3467100"/>
              <a:ext cx="1257300" cy="1196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13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790868" y="2350530"/>
            <a:ext cx="4838597" cy="2360294"/>
            <a:chOff x="404825" y="2248907"/>
            <a:chExt cx="4819800" cy="2807868"/>
          </a:xfrm>
        </p:grpSpPr>
        <p:grpSp>
          <p:nvGrpSpPr>
            <p:cNvPr id="832" name="Google Shape;832;p38"/>
            <p:cNvGrpSpPr/>
            <p:nvPr/>
          </p:nvGrpSpPr>
          <p:grpSpPr>
            <a:xfrm>
              <a:off x="404825" y="2248907"/>
              <a:ext cx="4819800" cy="2807868"/>
              <a:chOff x="404825" y="2248907"/>
              <a:chExt cx="4819800" cy="2807868"/>
            </a:xfrm>
          </p:grpSpPr>
          <p:sp>
            <p:nvSpPr>
              <p:cNvPr id="833" name="Google Shape;833;p38"/>
              <p:cNvSpPr/>
              <p:nvPr/>
            </p:nvSpPr>
            <p:spPr>
              <a:xfrm>
                <a:off x="404825" y="2519375"/>
                <a:ext cx="4819800" cy="25374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13343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1500775" y="4519575"/>
                <a:ext cx="1438500" cy="340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Constraint and Expression Matching</a:t>
                </a:r>
                <a:endParaRPr sz="10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grpSp>
            <p:nvGrpSpPr>
              <p:cNvPr id="835" name="Google Shape;835;p38"/>
              <p:cNvGrpSpPr/>
              <p:nvPr/>
            </p:nvGrpSpPr>
            <p:grpSpPr>
              <a:xfrm>
                <a:off x="876425" y="2647250"/>
                <a:ext cx="571500" cy="700200"/>
                <a:chOff x="3508775" y="3680225"/>
                <a:chExt cx="571500" cy="700200"/>
              </a:xfrm>
            </p:grpSpPr>
            <p:sp>
              <p:nvSpPr>
                <p:cNvPr id="836" name="Google Shape;836;p38"/>
                <p:cNvSpPr/>
                <p:nvPr/>
              </p:nvSpPr>
              <p:spPr>
                <a:xfrm>
                  <a:off x="3508775" y="3680225"/>
                  <a:ext cx="571500" cy="7002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837" name="Google Shape;837;p38"/>
                <p:cNvGrpSpPr/>
                <p:nvPr/>
              </p:nvGrpSpPr>
              <p:grpSpPr>
                <a:xfrm>
                  <a:off x="3556211" y="3728026"/>
                  <a:ext cx="471133" cy="607485"/>
                  <a:chOff x="3556211" y="3728026"/>
                  <a:chExt cx="471133" cy="607485"/>
                </a:xfrm>
              </p:grpSpPr>
              <p:grpSp>
                <p:nvGrpSpPr>
                  <p:cNvPr id="838" name="Google Shape;838;p38"/>
                  <p:cNvGrpSpPr/>
                  <p:nvPr/>
                </p:nvGrpSpPr>
                <p:grpSpPr>
                  <a:xfrm>
                    <a:off x="3556212" y="3728026"/>
                    <a:ext cx="471133" cy="271173"/>
                    <a:chOff x="5000358" y="3792953"/>
                    <a:chExt cx="895350" cy="437658"/>
                  </a:xfrm>
                </p:grpSpPr>
                <p:sp>
                  <p:nvSpPr>
                    <p:cNvPr id="839" name="Google Shape;839;p38"/>
                    <p:cNvSpPr/>
                    <p:nvPr/>
                  </p:nvSpPr>
                  <p:spPr>
                    <a:xfrm flipH="1" rot="10800000">
                      <a:off x="5042808" y="3835811"/>
                      <a:ext cx="852900" cy="3948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4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grpSp>
                  <p:nvGrpSpPr>
                    <p:cNvPr id="840" name="Google Shape;840;p38"/>
                    <p:cNvGrpSpPr/>
                    <p:nvPr/>
                  </p:nvGrpSpPr>
                  <p:grpSpPr>
                    <a:xfrm>
                      <a:off x="5000358" y="3792953"/>
                      <a:ext cx="852901" cy="394808"/>
                      <a:chOff x="5549058" y="4088228"/>
                      <a:chExt cx="852901" cy="394808"/>
                    </a:xfrm>
                  </p:grpSpPr>
                  <p:sp>
                    <p:nvSpPr>
                      <p:cNvPr id="841" name="Google Shape;841;p38"/>
                      <p:cNvSpPr/>
                      <p:nvPr/>
                    </p:nvSpPr>
                    <p:spPr>
                      <a:xfrm flipH="1" rot="10800000">
                        <a:off x="5549058" y="4088236"/>
                        <a:ext cx="852900" cy="394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4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Fira Sans"/>
                          <a:ea typeface="Fira Sans"/>
                          <a:cs typeface="Fira Sans"/>
                          <a:sym typeface="Fira Sans"/>
                        </a:endParaRPr>
                      </a:p>
                    </p:txBody>
                  </p:sp>
                  <p:sp>
                    <p:nvSpPr>
                      <p:cNvPr id="842" name="Google Shape;842;p38"/>
                      <p:cNvSpPr txBox="1"/>
                      <p:nvPr/>
                    </p:nvSpPr>
                    <p:spPr>
                      <a:xfrm>
                        <a:off x="5549059" y="4088228"/>
                        <a:ext cx="852900" cy="39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700">
                            <a:solidFill>
                              <a:srgbClr val="13343B"/>
                            </a:solidFill>
                            <a:latin typeface="Fira Sans Medium"/>
                            <a:ea typeface="Fira Sans Medium"/>
                            <a:cs typeface="Fira Sans Medium"/>
                            <a:sym typeface="Fira Sans Medium"/>
                          </a:rPr>
                          <a:t>Expr</a:t>
                        </a:r>
                        <a:endParaRPr sz="700">
                          <a:solidFill>
                            <a:srgbClr val="13343B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endParaRPr>
                      </a:p>
                    </p:txBody>
                  </p:sp>
                </p:grpSp>
              </p:grpSp>
              <p:grpSp>
                <p:nvGrpSpPr>
                  <p:cNvPr id="843" name="Google Shape;843;p38"/>
                  <p:cNvGrpSpPr/>
                  <p:nvPr/>
                </p:nvGrpSpPr>
                <p:grpSpPr>
                  <a:xfrm>
                    <a:off x="3556211" y="4064338"/>
                    <a:ext cx="471133" cy="271173"/>
                    <a:chOff x="6110008" y="2478503"/>
                    <a:chExt cx="895350" cy="437658"/>
                  </a:xfrm>
                </p:grpSpPr>
                <p:sp>
                  <p:nvSpPr>
                    <p:cNvPr id="844" name="Google Shape;844;p38"/>
                    <p:cNvSpPr/>
                    <p:nvPr/>
                  </p:nvSpPr>
                  <p:spPr>
                    <a:xfrm flipH="1" rot="10800000">
                      <a:off x="6152458" y="2521361"/>
                      <a:ext cx="852900" cy="3948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2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grpSp>
                  <p:nvGrpSpPr>
                    <p:cNvPr id="845" name="Google Shape;845;p38"/>
                    <p:cNvGrpSpPr/>
                    <p:nvPr/>
                  </p:nvGrpSpPr>
                  <p:grpSpPr>
                    <a:xfrm>
                      <a:off x="6110008" y="2478503"/>
                      <a:ext cx="852901" cy="394808"/>
                      <a:chOff x="5549058" y="4088228"/>
                      <a:chExt cx="852901" cy="394808"/>
                    </a:xfrm>
                  </p:grpSpPr>
                  <p:sp>
                    <p:nvSpPr>
                      <p:cNvPr id="846" name="Google Shape;846;p38"/>
                      <p:cNvSpPr/>
                      <p:nvPr/>
                    </p:nvSpPr>
                    <p:spPr>
                      <a:xfrm flipH="1" rot="10800000">
                        <a:off x="5549058" y="4088236"/>
                        <a:ext cx="852900" cy="394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FF2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Fira Sans"/>
                          <a:ea typeface="Fira Sans"/>
                          <a:cs typeface="Fira Sans"/>
                          <a:sym typeface="Fira Sans"/>
                        </a:endParaRPr>
                      </a:p>
                    </p:txBody>
                  </p:sp>
                  <p:sp>
                    <p:nvSpPr>
                      <p:cNvPr id="847" name="Google Shape;847;p38"/>
                      <p:cNvSpPr txBox="1"/>
                      <p:nvPr/>
                    </p:nvSpPr>
                    <p:spPr>
                      <a:xfrm>
                        <a:off x="5549059" y="4088228"/>
                        <a:ext cx="852900" cy="39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700">
                            <a:solidFill>
                              <a:srgbClr val="333399"/>
                            </a:solidFill>
                            <a:latin typeface="Fira Sans Medium"/>
                            <a:ea typeface="Fira Sans Medium"/>
                            <a:cs typeface="Fira Sans Medium"/>
                            <a:sym typeface="Fira Sans Medium"/>
                          </a:rPr>
                          <a:t>Constr</a:t>
                        </a:r>
                        <a:endParaRPr sz="700">
                          <a:solidFill>
                            <a:srgbClr val="13343B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848" name="Google Shape;848;p38"/>
              <p:cNvGrpSpPr/>
              <p:nvPr/>
            </p:nvGrpSpPr>
            <p:grpSpPr>
              <a:xfrm>
                <a:off x="2662800" y="2647250"/>
                <a:ext cx="571500" cy="700200"/>
                <a:chOff x="3508775" y="3680225"/>
                <a:chExt cx="571500" cy="700200"/>
              </a:xfrm>
            </p:grpSpPr>
            <p:sp>
              <p:nvSpPr>
                <p:cNvPr id="849" name="Google Shape;849;p38"/>
                <p:cNvSpPr/>
                <p:nvPr/>
              </p:nvSpPr>
              <p:spPr>
                <a:xfrm>
                  <a:off x="3508775" y="3680225"/>
                  <a:ext cx="571500" cy="7002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850" name="Google Shape;850;p38"/>
                <p:cNvGrpSpPr/>
                <p:nvPr/>
              </p:nvGrpSpPr>
              <p:grpSpPr>
                <a:xfrm>
                  <a:off x="3556211" y="3728026"/>
                  <a:ext cx="471133" cy="607485"/>
                  <a:chOff x="3556211" y="3728026"/>
                  <a:chExt cx="471133" cy="607485"/>
                </a:xfrm>
              </p:grpSpPr>
              <p:grpSp>
                <p:nvGrpSpPr>
                  <p:cNvPr id="851" name="Google Shape;851;p38"/>
                  <p:cNvGrpSpPr/>
                  <p:nvPr/>
                </p:nvGrpSpPr>
                <p:grpSpPr>
                  <a:xfrm>
                    <a:off x="3556212" y="3728026"/>
                    <a:ext cx="471133" cy="271173"/>
                    <a:chOff x="5000358" y="3792953"/>
                    <a:chExt cx="895350" cy="437658"/>
                  </a:xfrm>
                </p:grpSpPr>
                <p:sp>
                  <p:nvSpPr>
                    <p:cNvPr id="852" name="Google Shape;852;p38"/>
                    <p:cNvSpPr/>
                    <p:nvPr/>
                  </p:nvSpPr>
                  <p:spPr>
                    <a:xfrm flipH="1" rot="10800000">
                      <a:off x="5042808" y="3835811"/>
                      <a:ext cx="852900" cy="3948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4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grpSp>
                  <p:nvGrpSpPr>
                    <p:cNvPr id="853" name="Google Shape;853;p38"/>
                    <p:cNvGrpSpPr/>
                    <p:nvPr/>
                  </p:nvGrpSpPr>
                  <p:grpSpPr>
                    <a:xfrm>
                      <a:off x="5000358" y="3792953"/>
                      <a:ext cx="852901" cy="394808"/>
                      <a:chOff x="5549058" y="4088228"/>
                      <a:chExt cx="852901" cy="394808"/>
                    </a:xfrm>
                  </p:grpSpPr>
                  <p:sp>
                    <p:nvSpPr>
                      <p:cNvPr id="854" name="Google Shape;854;p38"/>
                      <p:cNvSpPr/>
                      <p:nvPr/>
                    </p:nvSpPr>
                    <p:spPr>
                      <a:xfrm flipH="1" rot="10800000">
                        <a:off x="5549058" y="4088236"/>
                        <a:ext cx="852900" cy="394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4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Fira Sans"/>
                          <a:ea typeface="Fira Sans"/>
                          <a:cs typeface="Fira Sans"/>
                          <a:sym typeface="Fira Sans"/>
                        </a:endParaRPr>
                      </a:p>
                    </p:txBody>
                  </p:sp>
                  <p:sp>
                    <p:nvSpPr>
                      <p:cNvPr id="855" name="Google Shape;855;p38"/>
                      <p:cNvSpPr txBox="1"/>
                      <p:nvPr/>
                    </p:nvSpPr>
                    <p:spPr>
                      <a:xfrm>
                        <a:off x="5549059" y="4088228"/>
                        <a:ext cx="852900" cy="39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700">
                            <a:solidFill>
                              <a:srgbClr val="13343B"/>
                            </a:solidFill>
                            <a:latin typeface="Fira Sans Medium"/>
                            <a:ea typeface="Fira Sans Medium"/>
                            <a:cs typeface="Fira Sans Medium"/>
                            <a:sym typeface="Fira Sans Medium"/>
                          </a:rPr>
                          <a:t>Expr</a:t>
                        </a:r>
                        <a:endParaRPr sz="700">
                          <a:solidFill>
                            <a:srgbClr val="13343B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endParaRPr>
                      </a:p>
                    </p:txBody>
                  </p:sp>
                </p:grpSp>
              </p:grpSp>
              <p:grpSp>
                <p:nvGrpSpPr>
                  <p:cNvPr id="856" name="Google Shape;856;p38"/>
                  <p:cNvGrpSpPr/>
                  <p:nvPr/>
                </p:nvGrpSpPr>
                <p:grpSpPr>
                  <a:xfrm>
                    <a:off x="3556211" y="4064338"/>
                    <a:ext cx="471133" cy="271173"/>
                    <a:chOff x="6110008" y="2478503"/>
                    <a:chExt cx="895350" cy="437658"/>
                  </a:xfrm>
                </p:grpSpPr>
                <p:sp>
                  <p:nvSpPr>
                    <p:cNvPr id="857" name="Google Shape;857;p38"/>
                    <p:cNvSpPr/>
                    <p:nvPr/>
                  </p:nvSpPr>
                  <p:spPr>
                    <a:xfrm flipH="1" rot="10800000">
                      <a:off x="6152458" y="2521361"/>
                      <a:ext cx="852900" cy="3948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2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grpSp>
                  <p:nvGrpSpPr>
                    <p:cNvPr id="858" name="Google Shape;858;p38"/>
                    <p:cNvGrpSpPr/>
                    <p:nvPr/>
                  </p:nvGrpSpPr>
                  <p:grpSpPr>
                    <a:xfrm>
                      <a:off x="6110008" y="2478503"/>
                      <a:ext cx="852901" cy="394808"/>
                      <a:chOff x="5549058" y="4088228"/>
                      <a:chExt cx="852901" cy="394808"/>
                    </a:xfrm>
                  </p:grpSpPr>
                  <p:sp>
                    <p:nvSpPr>
                      <p:cNvPr id="859" name="Google Shape;859;p38"/>
                      <p:cNvSpPr/>
                      <p:nvPr/>
                    </p:nvSpPr>
                    <p:spPr>
                      <a:xfrm flipH="1" rot="10800000">
                        <a:off x="5549058" y="4088236"/>
                        <a:ext cx="852900" cy="3948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FFF2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Fira Sans"/>
                          <a:ea typeface="Fira Sans"/>
                          <a:cs typeface="Fira Sans"/>
                          <a:sym typeface="Fira Sans"/>
                        </a:endParaRPr>
                      </a:p>
                    </p:txBody>
                  </p:sp>
                  <p:sp>
                    <p:nvSpPr>
                      <p:cNvPr id="860" name="Google Shape;860;p38"/>
                      <p:cNvSpPr txBox="1"/>
                      <p:nvPr/>
                    </p:nvSpPr>
                    <p:spPr>
                      <a:xfrm>
                        <a:off x="5549059" y="4088228"/>
                        <a:ext cx="852900" cy="39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700">
                            <a:solidFill>
                              <a:srgbClr val="333399"/>
                            </a:solidFill>
                            <a:latin typeface="Fira Sans Medium"/>
                            <a:ea typeface="Fira Sans Medium"/>
                            <a:cs typeface="Fira Sans Medium"/>
                            <a:sym typeface="Fira Sans Medium"/>
                          </a:rPr>
                          <a:t>Constr</a:t>
                        </a:r>
                        <a:endParaRPr sz="700">
                          <a:solidFill>
                            <a:srgbClr val="13343B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861" name="Google Shape;861;p38"/>
              <p:cNvCxnSpPr>
                <a:stCxn id="780" idx="2"/>
                <a:endCxn id="836" idx="0"/>
              </p:cNvCxnSpPr>
              <p:nvPr/>
            </p:nvCxnSpPr>
            <p:spPr>
              <a:xfrm>
                <a:off x="1150029" y="2248922"/>
                <a:ext cx="12000" cy="39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862" name="Google Shape;862;p38"/>
              <p:cNvCxnSpPr>
                <a:stCxn id="797" idx="2"/>
                <a:endCxn id="849" idx="0"/>
              </p:cNvCxnSpPr>
              <p:nvPr/>
            </p:nvCxnSpPr>
            <p:spPr>
              <a:xfrm>
                <a:off x="2946308" y="2248907"/>
                <a:ext cx="2100" cy="39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863" name="Google Shape;863;p38"/>
              <p:cNvGrpSpPr/>
              <p:nvPr/>
            </p:nvGrpSpPr>
            <p:grpSpPr>
              <a:xfrm>
                <a:off x="1356075" y="3604000"/>
                <a:ext cx="1727863" cy="897000"/>
                <a:chOff x="1356075" y="3604000"/>
                <a:chExt cx="1727863" cy="897000"/>
              </a:xfrm>
            </p:grpSpPr>
            <p:sp>
              <p:nvSpPr>
                <p:cNvPr id="864" name="Google Shape;864;p38"/>
                <p:cNvSpPr/>
                <p:nvPr/>
              </p:nvSpPr>
              <p:spPr>
                <a:xfrm>
                  <a:off x="1356075" y="3604000"/>
                  <a:ext cx="759900" cy="897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  <p:grpSp>
              <p:nvGrpSpPr>
                <p:cNvPr id="865" name="Google Shape;865;p38"/>
                <p:cNvGrpSpPr/>
                <p:nvPr/>
              </p:nvGrpSpPr>
              <p:grpSpPr>
                <a:xfrm>
                  <a:off x="2382655" y="3683342"/>
                  <a:ext cx="642676" cy="302586"/>
                  <a:chOff x="5013793" y="3742075"/>
                  <a:chExt cx="642676" cy="319217"/>
                </a:xfrm>
              </p:grpSpPr>
              <p:sp>
                <p:nvSpPr>
                  <p:cNvPr id="866" name="Google Shape;866;p38"/>
                  <p:cNvSpPr/>
                  <p:nvPr/>
                </p:nvSpPr>
                <p:spPr>
                  <a:xfrm flipH="1" rot="10800000">
                    <a:off x="5013793" y="3742092"/>
                    <a:ext cx="642600" cy="319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67" name="Google Shape;867;p38"/>
                  <p:cNvSpPr txBox="1"/>
                  <p:nvPr/>
                </p:nvSpPr>
                <p:spPr>
                  <a:xfrm>
                    <a:off x="5013869" y="3742075"/>
                    <a:ext cx="642600" cy="31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700">
                        <a:solidFill>
                          <a:srgbClr val="333399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Constr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  <p:grpSp>
              <p:nvGrpSpPr>
                <p:cNvPr id="868" name="Google Shape;868;p38"/>
                <p:cNvGrpSpPr/>
                <p:nvPr/>
              </p:nvGrpSpPr>
              <p:grpSpPr>
                <a:xfrm>
                  <a:off x="2382655" y="4099320"/>
                  <a:ext cx="642676" cy="302586"/>
                  <a:chOff x="5013793" y="3742075"/>
                  <a:chExt cx="642676" cy="319217"/>
                </a:xfrm>
              </p:grpSpPr>
              <p:sp>
                <p:nvSpPr>
                  <p:cNvPr id="869" name="Google Shape;869;p38"/>
                  <p:cNvSpPr/>
                  <p:nvPr/>
                </p:nvSpPr>
                <p:spPr>
                  <a:xfrm flipH="1" rot="10800000">
                    <a:off x="5013793" y="3742092"/>
                    <a:ext cx="642600" cy="319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FF2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70" name="Google Shape;870;p38"/>
                  <p:cNvSpPr txBox="1"/>
                  <p:nvPr/>
                </p:nvSpPr>
                <p:spPr>
                  <a:xfrm>
                    <a:off x="5013869" y="3742075"/>
                    <a:ext cx="642600" cy="31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700">
                        <a:solidFill>
                          <a:srgbClr val="333399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Constr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  <p:grpSp>
              <p:nvGrpSpPr>
                <p:cNvPr id="871" name="Google Shape;871;p38"/>
                <p:cNvGrpSpPr/>
                <p:nvPr/>
              </p:nvGrpSpPr>
              <p:grpSpPr>
                <a:xfrm>
                  <a:off x="1414727" y="3675016"/>
                  <a:ext cx="642601" cy="319242"/>
                  <a:chOff x="4702452" y="2919941"/>
                  <a:chExt cx="642601" cy="319242"/>
                </a:xfrm>
              </p:grpSpPr>
              <p:sp>
                <p:nvSpPr>
                  <p:cNvPr id="872" name="Google Shape;872;p38"/>
                  <p:cNvSpPr/>
                  <p:nvPr/>
                </p:nvSpPr>
                <p:spPr>
                  <a:xfrm flipH="1" rot="10800000">
                    <a:off x="4702452" y="2919983"/>
                    <a:ext cx="642600" cy="319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73" name="Google Shape;873;p38"/>
                  <p:cNvSpPr txBox="1"/>
                  <p:nvPr/>
                </p:nvSpPr>
                <p:spPr>
                  <a:xfrm>
                    <a:off x="4702453" y="2919941"/>
                    <a:ext cx="642600" cy="31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Expr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  <p:grpSp>
              <p:nvGrpSpPr>
                <p:cNvPr id="874" name="Google Shape;874;p38"/>
                <p:cNvGrpSpPr/>
                <p:nvPr/>
              </p:nvGrpSpPr>
              <p:grpSpPr>
                <a:xfrm>
                  <a:off x="1414727" y="4090991"/>
                  <a:ext cx="642601" cy="319242"/>
                  <a:chOff x="4702452" y="2919941"/>
                  <a:chExt cx="642601" cy="319242"/>
                </a:xfrm>
              </p:grpSpPr>
              <p:sp>
                <p:nvSpPr>
                  <p:cNvPr id="875" name="Google Shape;875;p38"/>
                  <p:cNvSpPr/>
                  <p:nvPr/>
                </p:nvSpPr>
                <p:spPr>
                  <a:xfrm flipH="1" rot="10800000">
                    <a:off x="4702452" y="2919983"/>
                    <a:ext cx="642600" cy="3192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F4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76" name="Google Shape;876;p38"/>
                  <p:cNvSpPr txBox="1"/>
                  <p:nvPr/>
                </p:nvSpPr>
                <p:spPr>
                  <a:xfrm>
                    <a:off x="4702453" y="2919941"/>
                    <a:ext cx="642600" cy="319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Expr</a:t>
                    </a:r>
                    <a:endParaRPr sz="7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</p:grpSp>
            <p:sp>
              <p:nvSpPr>
                <p:cNvPr id="877" name="Google Shape;877;p38"/>
                <p:cNvSpPr/>
                <p:nvPr/>
              </p:nvSpPr>
              <p:spPr>
                <a:xfrm>
                  <a:off x="2324038" y="3604000"/>
                  <a:ext cx="759900" cy="8970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sp>
            <p:nvSpPr>
              <p:cNvPr id="878" name="Google Shape;878;p38"/>
              <p:cNvSpPr/>
              <p:nvPr/>
            </p:nvSpPr>
            <p:spPr>
              <a:xfrm>
                <a:off x="1265425" y="3514600"/>
                <a:ext cx="1909200" cy="139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879" name="Google Shape;879;p38"/>
              <p:cNvCxnSpPr>
                <a:stCxn id="836" idx="3"/>
                <a:endCxn id="878" idx="0"/>
              </p:cNvCxnSpPr>
              <p:nvPr/>
            </p:nvCxnSpPr>
            <p:spPr>
              <a:xfrm>
                <a:off x="1447925" y="2997350"/>
                <a:ext cx="772200" cy="517200"/>
              </a:xfrm>
              <a:prstGeom prst="bentConnector2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38"/>
              <p:cNvCxnSpPr>
                <a:stCxn id="849" idx="1"/>
                <a:endCxn id="878" idx="0"/>
              </p:cNvCxnSpPr>
              <p:nvPr/>
            </p:nvCxnSpPr>
            <p:spPr>
              <a:xfrm flipH="1">
                <a:off x="2220000" y="2997350"/>
                <a:ext cx="442800" cy="517200"/>
              </a:xfrm>
              <a:prstGeom prst="bentConnector2">
                <a:avLst/>
              </a:prstGeom>
              <a:noFill/>
              <a:ln cap="flat" cmpd="sng" w="1905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81" name="Google Shape;881;p38"/>
              <p:cNvGrpSpPr/>
              <p:nvPr/>
            </p:nvGrpSpPr>
            <p:grpSpPr>
              <a:xfrm>
                <a:off x="3831685" y="3743374"/>
                <a:ext cx="971516" cy="934154"/>
                <a:chOff x="3757625" y="3467100"/>
                <a:chExt cx="1257300" cy="1196100"/>
              </a:xfrm>
            </p:grpSpPr>
            <p:grpSp>
              <p:nvGrpSpPr>
                <p:cNvPr id="882" name="Google Shape;882;p38"/>
                <p:cNvGrpSpPr/>
                <p:nvPr/>
              </p:nvGrpSpPr>
              <p:grpSpPr>
                <a:xfrm>
                  <a:off x="3813638" y="3492875"/>
                  <a:ext cx="1150013" cy="1119242"/>
                  <a:chOff x="3813638" y="3492875"/>
                  <a:chExt cx="1150013" cy="1119242"/>
                </a:xfrm>
              </p:grpSpPr>
              <p:grpSp>
                <p:nvGrpSpPr>
                  <p:cNvPr id="883" name="Google Shape;883;p38"/>
                  <p:cNvGrpSpPr/>
                  <p:nvPr/>
                </p:nvGrpSpPr>
                <p:grpSpPr>
                  <a:xfrm>
                    <a:off x="3813638" y="3492875"/>
                    <a:ext cx="1150013" cy="1119242"/>
                    <a:chOff x="3807675" y="3162850"/>
                    <a:chExt cx="1313100" cy="1323450"/>
                  </a:xfrm>
                </p:grpSpPr>
                <p:sp>
                  <p:nvSpPr>
                    <p:cNvPr id="884" name="Google Shape;884;p38"/>
                    <p:cNvSpPr/>
                    <p:nvPr/>
                  </p:nvSpPr>
                  <p:spPr>
                    <a:xfrm>
                      <a:off x="3807675" y="3166300"/>
                      <a:ext cx="13131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sp>
                  <p:nvSpPr>
                    <p:cNvPr id="885" name="Google Shape;885;p38"/>
                    <p:cNvSpPr/>
                    <p:nvPr/>
                  </p:nvSpPr>
                  <p:spPr>
                    <a:xfrm>
                      <a:off x="3807675" y="3604000"/>
                      <a:ext cx="13131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sp>
                  <p:nvSpPr>
                    <p:cNvPr id="886" name="Google Shape;886;p38"/>
                    <p:cNvSpPr/>
                    <p:nvPr/>
                  </p:nvSpPr>
                  <p:spPr>
                    <a:xfrm>
                      <a:off x="3807675" y="4041700"/>
                      <a:ext cx="13131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sp>
                  <p:nvSpPr>
                    <p:cNvPr id="887" name="Google Shape;887;p38"/>
                    <p:cNvSpPr/>
                    <p:nvPr/>
                  </p:nvSpPr>
                  <p:spPr>
                    <a:xfrm rot="5400000">
                      <a:off x="3366525" y="3607450"/>
                      <a:ext cx="13200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sp>
                  <p:nvSpPr>
                    <p:cNvPr id="888" name="Google Shape;888;p38"/>
                    <p:cNvSpPr/>
                    <p:nvPr/>
                  </p:nvSpPr>
                  <p:spPr>
                    <a:xfrm rot="5400000">
                      <a:off x="3804225" y="3604000"/>
                      <a:ext cx="13200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  <p:sp>
                  <p:nvSpPr>
                    <p:cNvPr id="889" name="Google Shape;889;p38"/>
                    <p:cNvSpPr/>
                    <p:nvPr/>
                  </p:nvSpPr>
                  <p:spPr>
                    <a:xfrm rot="5400000">
                      <a:off x="4241925" y="3604000"/>
                      <a:ext cx="1320000" cy="437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p:txBody>
                </p:sp>
              </p:grpSp>
              <p:sp>
                <p:nvSpPr>
                  <p:cNvPr id="890" name="Google Shape;890;p38"/>
                  <p:cNvSpPr txBox="1"/>
                  <p:nvPr/>
                </p:nvSpPr>
                <p:spPr>
                  <a:xfrm>
                    <a:off x="3876650" y="35814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000">
                      <a:solidFill>
                        <a:srgbClr val="13343B"/>
                      </a:solidFill>
                      <a:latin typeface="Fira Sans Medium"/>
                      <a:ea typeface="Fira Sans Medium"/>
                      <a:cs typeface="Fira Sans Medium"/>
                      <a:sym typeface="Fira Sans Medium"/>
                    </a:endParaRPr>
                  </a:p>
                </p:txBody>
              </p:sp>
              <p:sp>
                <p:nvSpPr>
                  <p:cNvPr id="891" name="Google Shape;891;p38"/>
                  <p:cNvSpPr txBox="1"/>
                  <p:nvPr/>
                </p:nvSpPr>
                <p:spPr>
                  <a:xfrm>
                    <a:off x="4633900" y="35814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2" name="Google Shape;892;p38"/>
                  <p:cNvSpPr txBox="1"/>
                  <p:nvPr/>
                </p:nvSpPr>
                <p:spPr>
                  <a:xfrm>
                    <a:off x="4276700" y="35814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3" name="Google Shape;893;p38"/>
                  <p:cNvSpPr txBox="1"/>
                  <p:nvPr/>
                </p:nvSpPr>
                <p:spPr>
                  <a:xfrm>
                    <a:off x="4252900" y="394765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4" name="Google Shape;894;p38"/>
                  <p:cNvSpPr txBox="1"/>
                  <p:nvPr/>
                </p:nvSpPr>
                <p:spPr>
                  <a:xfrm>
                    <a:off x="4633900" y="394765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5" name="Google Shape;895;p38"/>
                  <p:cNvSpPr txBox="1"/>
                  <p:nvPr/>
                </p:nvSpPr>
                <p:spPr>
                  <a:xfrm>
                    <a:off x="3871900" y="394765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6" name="Google Shape;896;p38"/>
                  <p:cNvSpPr txBox="1"/>
                  <p:nvPr/>
                </p:nvSpPr>
                <p:spPr>
                  <a:xfrm>
                    <a:off x="4633900" y="43139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7" name="Google Shape;897;p38"/>
                  <p:cNvSpPr txBox="1"/>
                  <p:nvPr/>
                </p:nvSpPr>
                <p:spPr>
                  <a:xfrm>
                    <a:off x="4252900" y="43139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  <p:sp>
                <p:nvSpPr>
                  <p:cNvPr id="898" name="Google Shape;898;p38"/>
                  <p:cNvSpPr txBox="1"/>
                  <p:nvPr/>
                </p:nvSpPr>
                <p:spPr>
                  <a:xfrm>
                    <a:off x="3871900" y="4313900"/>
                    <a:ext cx="271500" cy="209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en" sz="1000">
                        <a:solidFill>
                          <a:srgbClr val="13343B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rPr>
                      <a:t>#</a:t>
                    </a:r>
                    <a:endParaRPr sz="1600">
                      <a:solidFill>
                        <a:schemeClr val="dk1"/>
                      </a:solidFill>
                      <a:latin typeface="Fira Sans"/>
                      <a:ea typeface="Fira Sans"/>
                      <a:cs typeface="Fira Sans"/>
                      <a:sym typeface="Fira Sans"/>
                    </a:endParaRPr>
                  </a:p>
                </p:txBody>
              </p:sp>
            </p:grpSp>
            <p:sp>
              <p:nvSpPr>
                <p:cNvPr id="899" name="Google Shape;899;p38"/>
                <p:cNvSpPr/>
                <p:nvPr/>
              </p:nvSpPr>
              <p:spPr>
                <a:xfrm>
                  <a:off x="3757625" y="3467100"/>
                  <a:ext cx="1257300" cy="11961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rgbClr val="13343B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Fira Sans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  <p:cxnSp>
            <p:nvCxnSpPr>
              <p:cNvPr id="900" name="Google Shape;900;p38"/>
              <p:cNvCxnSpPr>
                <a:stCxn id="878" idx="3"/>
                <a:endCxn id="899" idx="1"/>
              </p:cNvCxnSpPr>
              <p:nvPr/>
            </p:nvCxnSpPr>
            <p:spPr>
              <a:xfrm>
                <a:off x="3174625" y="4210450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93C47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01" name="Google Shape;901;p38"/>
              <p:cNvSpPr txBox="1"/>
              <p:nvPr/>
            </p:nvSpPr>
            <p:spPr>
              <a:xfrm>
                <a:off x="3172063" y="3870875"/>
                <a:ext cx="571500" cy="2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13343B"/>
                    </a:solidFill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similarity</a:t>
                </a:r>
                <a:endParaRPr sz="700">
                  <a:solidFill>
                    <a:srgbClr val="13343B"/>
                  </a:solidFill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3952350" y="3379325"/>
                <a:ext cx="730200" cy="3402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13343B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Score Matrix</a:t>
                </a:r>
                <a:endParaRPr b="1" sz="1000">
                  <a:solidFill>
                    <a:srgbClr val="13343B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03" name="Google Shape;903;p38"/>
            <p:cNvSpPr txBox="1"/>
            <p:nvPr/>
          </p:nvSpPr>
          <p:spPr>
            <a:xfrm>
              <a:off x="3657600" y="2533650"/>
              <a:ext cx="122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Symbolic Expr &amp; Constr Matching</a:t>
              </a:r>
              <a:endParaRPr sz="900">
                <a:solidFill>
                  <a:srgbClr val="333399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cxnSp>
          <p:nvCxnSpPr>
            <p:cNvPr id="904" name="Google Shape;904;p38"/>
            <p:cNvCxnSpPr/>
            <p:nvPr/>
          </p:nvCxnSpPr>
          <p:spPr>
            <a:xfrm>
              <a:off x="3594100" y="2863850"/>
              <a:ext cx="1409700" cy="0"/>
            </a:xfrm>
            <a:prstGeom prst="straightConnector1">
              <a:avLst/>
            </a:prstGeom>
            <a:noFill/>
            <a:ln cap="flat" cmpd="sng" w="28575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5" name="Google Shape;905;p38"/>
          <p:cNvSpPr txBox="1"/>
          <p:nvPr/>
        </p:nvSpPr>
        <p:spPr>
          <a:xfrm>
            <a:off x="5658516" y="3695644"/>
            <a:ext cx="837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similarity</a:t>
            </a:r>
            <a:endParaRPr sz="10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06" name="Google Shape;906;p38"/>
          <p:cNvCxnSpPr>
            <a:stCxn id="833" idx="3"/>
            <a:endCxn id="830" idx="1"/>
          </p:cNvCxnSpPr>
          <p:nvPr/>
        </p:nvCxnSpPr>
        <p:spPr>
          <a:xfrm flipH="1" rot="10800000">
            <a:off x="5629465" y="3639855"/>
            <a:ext cx="895800" cy="45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38"/>
          <p:cNvSpPr/>
          <p:nvPr/>
        </p:nvSpPr>
        <p:spPr>
          <a:xfrm>
            <a:off x="6646349" y="2880297"/>
            <a:ext cx="732900" cy="32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Score Matrix</a:t>
            </a:r>
            <a:endParaRPr b="1" sz="10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08" name="Google Shape;908;p38"/>
          <p:cNvGrpSpPr/>
          <p:nvPr/>
        </p:nvGrpSpPr>
        <p:grpSpPr>
          <a:xfrm>
            <a:off x="5629415" y="1991959"/>
            <a:ext cx="1415198" cy="310784"/>
            <a:chOff x="3594100" y="2533650"/>
            <a:chExt cx="1409700" cy="330200"/>
          </a:xfrm>
        </p:grpSpPr>
        <p:sp>
          <p:nvSpPr>
            <p:cNvPr id="909" name="Google Shape;909;p38"/>
            <p:cNvSpPr txBox="1"/>
            <p:nvPr/>
          </p:nvSpPr>
          <p:spPr>
            <a:xfrm>
              <a:off x="3657600" y="2533650"/>
              <a:ext cx="1225500" cy="3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Path Matching</a:t>
              </a:r>
              <a:endParaRPr sz="1200">
                <a:solidFill>
                  <a:srgbClr val="333399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cxnSp>
          <p:nvCxnSpPr>
            <p:cNvPr id="910" name="Google Shape;910;p38"/>
            <p:cNvCxnSpPr/>
            <p:nvPr/>
          </p:nvCxnSpPr>
          <p:spPr>
            <a:xfrm>
              <a:off x="3594100" y="2863850"/>
              <a:ext cx="1409700" cy="0"/>
            </a:xfrm>
            <a:prstGeom prst="straightConnector1">
              <a:avLst/>
            </a:prstGeom>
            <a:noFill/>
            <a:ln cap="flat" cmpd="sng" w="28575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1" name="Google Shape;911;p38"/>
          <p:cNvCxnSpPr>
            <a:stCxn id="830" idx="3"/>
          </p:cNvCxnSpPr>
          <p:nvPr/>
        </p:nvCxnSpPr>
        <p:spPr>
          <a:xfrm flipH="1" rot="10800000">
            <a:off x="7500556" y="2278261"/>
            <a:ext cx="699300" cy="13617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2" name="Google Shape;912;p38"/>
          <p:cNvSpPr txBox="1"/>
          <p:nvPr/>
        </p:nvSpPr>
        <p:spPr>
          <a:xfrm>
            <a:off x="7963827" y="1885807"/>
            <a:ext cx="414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#</a:t>
            </a:r>
            <a:endParaRPr b="1" sz="15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13" name="Google Shape;913;p38"/>
          <p:cNvGrpSpPr/>
          <p:nvPr/>
        </p:nvGrpSpPr>
        <p:grpSpPr>
          <a:xfrm>
            <a:off x="7201047" y="1181289"/>
            <a:ext cx="1415198" cy="382504"/>
            <a:chOff x="3594100" y="2457450"/>
            <a:chExt cx="1409700" cy="406400"/>
          </a:xfrm>
        </p:grpSpPr>
        <p:sp>
          <p:nvSpPr>
            <p:cNvPr id="914" name="Google Shape;914;p38"/>
            <p:cNvSpPr txBox="1"/>
            <p:nvPr/>
          </p:nvSpPr>
          <p:spPr>
            <a:xfrm>
              <a:off x="3657600" y="2457450"/>
              <a:ext cx="1225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99"/>
                  </a:solidFill>
                  <a:latin typeface="Viga"/>
                  <a:ea typeface="Viga"/>
                  <a:cs typeface="Viga"/>
                  <a:sym typeface="Viga"/>
                </a:rPr>
                <a:t>Function Matching</a:t>
              </a:r>
              <a:endParaRPr sz="1200">
                <a:solidFill>
                  <a:srgbClr val="333399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cxnSp>
          <p:nvCxnSpPr>
            <p:cNvPr id="915" name="Google Shape;915;p38"/>
            <p:cNvCxnSpPr/>
            <p:nvPr/>
          </p:nvCxnSpPr>
          <p:spPr>
            <a:xfrm>
              <a:off x="3594100" y="2863850"/>
              <a:ext cx="1409700" cy="0"/>
            </a:xfrm>
            <a:prstGeom prst="straightConnector1">
              <a:avLst/>
            </a:prstGeom>
            <a:noFill/>
            <a:ln cap="flat" cmpd="sng" w="28575">
              <a:solidFill>
                <a:srgbClr val="3333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9"/>
          <p:cNvSpPr/>
          <p:nvPr/>
        </p:nvSpPr>
        <p:spPr>
          <a:xfrm>
            <a:off x="792996" y="1699675"/>
            <a:ext cx="2749200" cy="237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1" name="Google Shape;921;p39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922" name="Google Shape;922;p39"/>
          <p:cNvSpPr txBox="1"/>
          <p:nvPr>
            <p:ph idx="12" type="sldNum"/>
          </p:nvPr>
        </p:nvSpPr>
        <p:spPr>
          <a:xfrm>
            <a:off x="8216104" y="4655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23" name="Google Shape;923;p39"/>
          <p:cNvGraphicFramePr/>
          <p:nvPr/>
        </p:nvGraphicFramePr>
        <p:xfrm>
          <a:off x="1100771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059450"/>
                <a:gridCol w="1059450"/>
              </a:tblGrid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33.33%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Positive</a:t>
                      </a:r>
                      <a:endParaRPr b="1" sz="12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Positive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50%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Negative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20%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Negative</a:t>
                      </a:r>
                      <a:endParaRPr b="1" sz="10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4" name="Google Shape;924;p39"/>
          <p:cNvSpPr txBox="1"/>
          <p:nvPr/>
        </p:nvSpPr>
        <p:spPr>
          <a:xfrm>
            <a:off x="674796" y="4131075"/>
            <a:ext cx="298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Figure: Confusion Matrix for only gcc (Og,O3) binaries</a:t>
            </a:r>
            <a:endParaRPr b="1" sz="13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39"/>
          <p:cNvSpPr txBox="1"/>
          <p:nvPr/>
        </p:nvSpPr>
        <p:spPr>
          <a:xfrm>
            <a:off x="1081271" y="1206613"/>
            <a:ext cx="215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Fira Sans"/>
                <a:ea typeface="Fira Sans"/>
                <a:cs typeface="Fira Sans"/>
                <a:sym typeface="Fira Sans"/>
              </a:rPr>
              <a:t>Accuracy: 83.33%</a:t>
            </a:r>
            <a:endParaRPr b="1" sz="1500">
              <a:solidFill>
                <a:srgbClr val="98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5348696" y="1699675"/>
            <a:ext cx="2749200" cy="237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927" name="Google Shape;927;p39"/>
          <p:cNvGraphicFramePr/>
          <p:nvPr/>
        </p:nvGraphicFramePr>
        <p:xfrm>
          <a:off x="5656471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059450"/>
                <a:gridCol w="1059450"/>
              </a:tblGrid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41.67%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Positive</a:t>
                      </a:r>
                      <a:endParaRPr b="1" sz="12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Positive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50%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Negative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8.33%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Negative</a:t>
                      </a:r>
                      <a:endParaRPr b="1" sz="10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8" name="Google Shape;928;p39"/>
          <p:cNvSpPr txBox="1"/>
          <p:nvPr/>
        </p:nvSpPr>
        <p:spPr>
          <a:xfrm>
            <a:off x="5230496" y="4131075"/>
            <a:ext cx="298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Figure: Confusion Matrix for only clang (Og,O3) binaries</a:t>
            </a:r>
            <a:endParaRPr b="1" sz="13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9" name="Google Shape;929;p39"/>
          <p:cNvSpPr txBox="1"/>
          <p:nvPr/>
        </p:nvSpPr>
        <p:spPr>
          <a:xfrm>
            <a:off x="5636971" y="1206613"/>
            <a:ext cx="215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Fira Sans"/>
                <a:ea typeface="Fira Sans"/>
                <a:cs typeface="Fira Sans"/>
                <a:sym typeface="Fira Sans"/>
              </a:rPr>
              <a:t>Accuracy: 91.67%</a:t>
            </a:r>
            <a:endParaRPr b="1" sz="1500">
              <a:solidFill>
                <a:srgbClr val="98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0"/>
          <p:cNvSpPr/>
          <p:nvPr/>
        </p:nvSpPr>
        <p:spPr>
          <a:xfrm>
            <a:off x="792996" y="1699675"/>
            <a:ext cx="2749200" cy="237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5" name="Google Shape;935;p4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936" name="Google Shape;936;p40"/>
          <p:cNvSpPr txBox="1"/>
          <p:nvPr>
            <p:ph idx="12" type="sldNum"/>
          </p:nvPr>
        </p:nvSpPr>
        <p:spPr>
          <a:xfrm>
            <a:off x="8216104" y="4655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37" name="Google Shape;937;p40"/>
          <p:cNvGraphicFramePr/>
          <p:nvPr/>
        </p:nvGraphicFramePr>
        <p:xfrm>
          <a:off x="1100771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059450"/>
                <a:gridCol w="1059450"/>
              </a:tblGrid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33.67%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Positive</a:t>
                      </a:r>
                      <a:endParaRPr b="1" sz="12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Positive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50%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Negative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16.67%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Negative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8" name="Google Shape;938;p40"/>
          <p:cNvSpPr txBox="1"/>
          <p:nvPr/>
        </p:nvSpPr>
        <p:spPr>
          <a:xfrm>
            <a:off x="674796" y="4131075"/>
            <a:ext cx="298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Figure: Confusion Matrix for Og optimization on both gcc and clang binaries</a:t>
            </a:r>
            <a:endParaRPr b="1" sz="13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9" name="Google Shape;939;p40"/>
          <p:cNvSpPr txBox="1"/>
          <p:nvPr/>
        </p:nvSpPr>
        <p:spPr>
          <a:xfrm>
            <a:off x="1081271" y="1206613"/>
            <a:ext cx="215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Fira Sans"/>
                <a:ea typeface="Fira Sans"/>
                <a:cs typeface="Fira Sans"/>
                <a:sym typeface="Fira Sans"/>
              </a:rPr>
              <a:t>Accuracy: 87.56%</a:t>
            </a:r>
            <a:endParaRPr b="1" sz="1500">
              <a:solidFill>
                <a:srgbClr val="98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5348696" y="1699675"/>
            <a:ext cx="2749200" cy="237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941" name="Google Shape;941;p40"/>
          <p:cNvGraphicFramePr/>
          <p:nvPr/>
        </p:nvGraphicFramePr>
        <p:xfrm>
          <a:off x="5656471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059450"/>
                <a:gridCol w="1059450"/>
              </a:tblGrid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41.67%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Positive</a:t>
                      </a:r>
                      <a:endParaRPr b="1" sz="12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Positive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50%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Negative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8.33%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Negative</a:t>
                      </a:r>
                      <a:endParaRPr b="1" sz="10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2" name="Google Shape;942;p40"/>
          <p:cNvSpPr txBox="1"/>
          <p:nvPr/>
        </p:nvSpPr>
        <p:spPr>
          <a:xfrm>
            <a:off x="5230496" y="4131075"/>
            <a:ext cx="298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Figure: Confusion Matrix for O3 optimization on both gcc and clang binaries</a:t>
            </a:r>
            <a:endParaRPr b="1" sz="13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3" name="Google Shape;943;p40"/>
          <p:cNvSpPr txBox="1"/>
          <p:nvPr/>
        </p:nvSpPr>
        <p:spPr>
          <a:xfrm>
            <a:off x="5636971" y="1206613"/>
            <a:ext cx="215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Fira Sans"/>
                <a:ea typeface="Fira Sans"/>
                <a:cs typeface="Fira Sans"/>
                <a:sym typeface="Fira Sans"/>
              </a:rPr>
              <a:t>Accuracy: 84.97%</a:t>
            </a:r>
            <a:endParaRPr b="1" sz="1500">
              <a:solidFill>
                <a:srgbClr val="98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1"/>
          <p:cNvSpPr/>
          <p:nvPr/>
        </p:nvSpPr>
        <p:spPr>
          <a:xfrm>
            <a:off x="792996" y="1699675"/>
            <a:ext cx="2749200" cy="237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334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41"/>
          <p:cNvSpPr txBox="1"/>
          <p:nvPr>
            <p:ph type="title"/>
          </p:nvPr>
        </p:nvSpPr>
        <p:spPr>
          <a:xfrm>
            <a:off x="282125" y="36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(WIP)</a:t>
            </a:r>
            <a:endParaRPr/>
          </a:p>
        </p:txBody>
      </p:sp>
      <p:sp>
        <p:nvSpPr>
          <p:cNvPr id="950" name="Google Shape;950;p41"/>
          <p:cNvSpPr txBox="1"/>
          <p:nvPr>
            <p:ph idx="12" type="sldNum"/>
          </p:nvPr>
        </p:nvSpPr>
        <p:spPr>
          <a:xfrm>
            <a:off x="8216104" y="4655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51" name="Google Shape;951;p41"/>
          <p:cNvGraphicFramePr/>
          <p:nvPr/>
        </p:nvGraphicFramePr>
        <p:xfrm>
          <a:off x="1100771" y="19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{2AAC3C63-0460-4C17-AAC0-E18DF6B5B84B}</a:tableStyleId>
              </a:tblPr>
              <a:tblGrid>
                <a:gridCol w="1059450"/>
                <a:gridCol w="1059450"/>
              </a:tblGrid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33.67%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Positive</a:t>
                      </a:r>
                      <a:endParaRPr b="1" sz="12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Positive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50%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True Negative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D85C6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16.67%</a:t>
                      </a:r>
                      <a:endParaRPr b="1" sz="1300">
                        <a:solidFill>
                          <a:srgbClr val="3D85C6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7020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False Negative</a:t>
                      </a:r>
                      <a:endParaRPr sz="1300">
                        <a:solidFill>
                          <a:srgbClr val="00702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007020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343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2" name="Google Shape;952;p41"/>
          <p:cNvSpPr txBox="1"/>
          <p:nvPr/>
        </p:nvSpPr>
        <p:spPr>
          <a:xfrm>
            <a:off x="674796" y="4131075"/>
            <a:ext cx="298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rPr>
              <a:t>Figure: Confusion Matrix for both compilers and optimization levels</a:t>
            </a:r>
            <a:endParaRPr b="1" sz="1300">
              <a:solidFill>
                <a:srgbClr val="13343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3" name="Google Shape;953;p41"/>
          <p:cNvSpPr txBox="1"/>
          <p:nvPr/>
        </p:nvSpPr>
        <p:spPr>
          <a:xfrm>
            <a:off x="1081271" y="1206613"/>
            <a:ext cx="215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80000"/>
                </a:solidFill>
                <a:latin typeface="Fira Sans"/>
                <a:ea typeface="Fira Sans"/>
                <a:cs typeface="Fira Sans"/>
                <a:sym typeface="Fira Sans"/>
              </a:rPr>
              <a:t>Accuracy: 87.56%</a:t>
            </a:r>
            <a:endParaRPr b="1" sz="1500">
              <a:solidFill>
                <a:srgbClr val="98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</a:t>
            </a:r>
            <a:endParaRPr/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83900" y="1066775"/>
            <a:ext cx="8448300" cy="26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Function cloning is slightly </a:t>
            </a: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modifying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 function so that the changes do not affect the function's </a:t>
            </a: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behavior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Function cloning can be broadly categorized into two types: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Char char="➜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Optimization</a:t>
            </a:r>
            <a:endParaRPr sz="1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Char char="➜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Obfuscation</a:t>
            </a:r>
            <a:endParaRPr sz="16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2"/>
          <p:cNvSpPr txBox="1"/>
          <p:nvPr/>
        </p:nvSpPr>
        <p:spPr>
          <a:xfrm>
            <a:off x="400950" y="1091450"/>
            <a:ext cx="8226300" cy="3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Copyright infringement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a serious issue in the software development industry.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Verification and code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reuse identification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in closed-source applications is significantly difficult.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Cybersecurity challenges increase as attackers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modify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the existing malwares to evade antivirus detection.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Existing methodologies for finding function clone is mostly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Machine learning based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which is difficult to scale.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Fira Sans"/>
              <a:buChar char="●"/>
            </a:pP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systematic method to find function clones from binary files could be </a:t>
            </a:r>
            <a:r>
              <a:rPr lang="en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scalable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easy to use.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9" name="Google Shape;959;p42"/>
          <p:cNvSpPr txBox="1"/>
          <p:nvPr>
            <p:ph type="title"/>
          </p:nvPr>
        </p:nvSpPr>
        <p:spPr>
          <a:xfrm>
            <a:off x="2538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960" name="Google Shape;9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Concepts</a:t>
            </a:r>
            <a:endParaRPr b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71" name="Google Shape;971;p44"/>
          <p:cNvSpPr txBox="1"/>
          <p:nvPr>
            <p:ph idx="1" type="body"/>
          </p:nvPr>
        </p:nvSpPr>
        <p:spPr>
          <a:xfrm>
            <a:off x="311700" y="1305750"/>
            <a:ext cx="80391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/>
              <a:t>MBA-Blast: Unveiling and Simplifying Mixed Boolean-Arithmetic Obfuscation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in the Proceedings of USENIX Security Symposium, 2021.</a:t>
            </a:r>
            <a:endParaRPr sz="18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Binary Function Clone Search in the Presence of Code Obfuscation and Optimization over Multi-CPU Architectures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ACM Asia Conference on Computer and Communications Security, July 2023</a:t>
            </a:r>
            <a:endParaRPr sz="1800">
              <a:highlight>
                <a:schemeClr val="lt1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Qsynth- A Program Synthesis based Approach for Binary Code Deobfuscation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NDSS Symposium Binary Analysis Research Workshop, 2020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lain"/>
            </a:pPr>
            <a:r>
              <a:rPr b="1" lang="en" sz="1300">
                <a:highlight>
                  <a:schemeClr val="lt1"/>
                </a:highlight>
              </a:rPr>
              <a:t>Simplifying Mixed Boolean-Arithmetic Obfuscation by Program Synthesis and Term Rewriting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ACM SIGSAC Conference on Computer and Communications Security, November 2023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</a:endParaRPr>
          </a:p>
        </p:txBody>
      </p:sp>
      <p:sp>
        <p:nvSpPr>
          <p:cNvPr id="972" name="Google Shape;97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5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(WIP)</a:t>
            </a:r>
            <a:endParaRPr/>
          </a:p>
        </p:txBody>
      </p:sp>
      <p:sp>
        <p:nvSpPr>
          <p:cNvPr id="978" name="Google Shape;9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Create testing dataset from the </a:t>
            </a:r>
            <a:r>
              <a:rPr b="1" lang="en">
                <a:highlight>
                  <a:schemeClr val="lt1"/>
                </a:highlight>
              </a:rPr>
              <a:t>TREX </a:t>
            </a:r>
            <a:r>
              <a:rPr lang="en">
                <a:highlight>
                  <a:schemeClr val="lt1"/>
                </a:highlight>
              </a:rPr>
              <a:t>binary database.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Determine the function boundaries and extract the functions.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Symbolically execute 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Extraction of complex MBA expressions from obfuscated binary through dynamic symbolic execution.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Simplify the set of MBA expressions.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lain"/>
            </a:pPr>
            <a:r>
              <a:rPr lang="en">
                <a:highlight>
                  <a:schemeClr val="lt1"/>
                </a:highlight>
              </a:rPr>
              <a:t>Check for </a:t>
            </a:r>
            <a:r>
              <a:rPr b="1" lang="en">
                <a:highlight>
                  <a:schemeClr val="lt1"/>
                </a:highlight>
              </a:rPr>
              <a:t>equivalency</a:t>
            </a:r>
            <a:r>
              <a:rPr lang="en">
                <a:highlight>
                  <a:schemeClr val="lt1"/>
                </a:highlight>
              </a:rPr>
              <a:t> between set of expressions using possible means e.g. SMT, fuzzing, program synthesis, graph isomorphism etc.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79" name="Google Shape;97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Literature</a:t>
            </a:r>
            <a:endParaRPr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7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highlight>
                  <a:srgbClr val="FFFFFF"/>
                </a:highlight>
              </a:rPr>
              <a:t>Binary Function Clone Search in the Presence of Code Obfuscation and Optimization over Multi-CPU Architectures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ASIA CCS '23: Proceedings of the 2023 ACM Asia Conference on Computer and Communications Security, July 2023</a:t>
            </a:r>
            <a:endParaRPr b="0" sz="1800">
              <a:solidFill>
                <a:schemeClr val="dk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Abdullah Qasem,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Concordia University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Mourad Debbabi,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Concordia University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Bernard Lebel,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Thales Research and Technologies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Marthe Kassouf,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Hydro-Québec Research Institute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995" name="Google Shape;99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Developed and implemented </a:t>
            </a:r>
            <a:r>
              <a:rPr b="1" lang="en"/>
              <a:t>BinFinder.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Identified </a:t>
            </a:r>
            <a:r>
              <a:rPr b="1" lang="en"/>
              <a:t>resilient</a:t>
            </a:r>
            <a:r>
              <a:rPr lang="en"/>
              <a:t>, interpretable binary function features against code optimizations and obfuscations on </a:t>
            </a:r>
            <a:r>
              <a:rPr b="1" lang="en"/>
              <a:t>multi-CPU architectures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Designed </a:t>
            </a:r>
            <a:r>
              <a:rPr b="1" lang="en"/>
              <a:t>Siamese</a:t>
            </a:r>
            <a:r>
              <a:rPr lang="en"/>
              <a:t> neural network architecture for training a model using proposed features to generate binary function </a:t>
            </a:r>
            <a:r>
              <a:rPr b="1" lang="en"/>
              <a:t>embeddings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"/>
              <a:t>Evaluated</a:t>
            </a:r>
            <a:r>
              <a:rPr lang="en"/>
              <a:t> BinFinder in 3 scenarios- x86 with different optimization and obfuscation, multi-cpu architecture with and without optimization and obfuscation.</a:t>
            </a:r>
            <a:endParaRPr/>
          </a:p>
        </p:txBody>
      </p:sp>
      <p:sp>
        <p:nvSpPr>
          <p:cNvPr id="996" name="Google Shape;99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9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BinFinder - Methodology</a:t>
            </a:r>
            <a:endParaRPr/>
          </a:p>
        </p:txBody>
      </p:sp>
      <p:sp>
        <p:nvSpPr>
          <p:cNvPr id="1002" name="Google Shape;100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3" name="Google Shape;10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25" y="1073863"/>
            <a:ext cx="8008925" cy="2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9"/>
          <p:cNvSpPr txBox="1"/>
          <p:nvPr/>
        </p:nvSpPr>
        <p:spPr>
          <a:xfrm>
            <a:off x="311700" y="4252725"/>
            <a:ext cx="836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[2]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Binary Function Clone Search in the Presence of Code Obfuscation and Optimization over Multi-CPU Architectures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Asia Conference on Computer and Communications Security, July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BinFinder - Evaluation</a:t>
            </a:r>
            <a:endParaRPr/>
          </a:p>
        </p:txBody>
      </p:sp>
      <p:sp>
        <p:nvSpPr>
          <p:cNvPr id="1010" name="Google Shape;101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1" name="Google Shape;10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1" y="1448384"/>
            <a:ext cx="8167659" cy="1442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50"/>
          <p:cNvSpPr txBox="1"/>
          <p:nvPr/>
        </p:nvSpPr>
        <p:spPr>
          <a:xfrm>
            <a:off x="488175" y="3037250"/>
            <a:ext cx="71853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XA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Different Architecture, Same Obfuscation, Different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XB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Same Architecture, Different Obfuscation.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XC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Different Architecture, Same Obfuscation, Same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XM</a:t>
            </a:r>
            <a:r>
              <a:rPr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→ Different Architecture, Different Obfuscation, Different Optimization.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3" name="Google Shape;1013;p50"/>
          <p:cNvSpPr txBox="1"/>
          <p:nvPr/>
        </p:nvSpPr>
        <p:spPr>
          <a:xfrm>
            <a:off x="311700" y="4349750"/>
            <a:ext cx="883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[2]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Binary Function Clone Search in the Presence of Code Obfuscation and Optimization over Multi-CPU Architectures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Asia Conference on Computer and Communications Security, July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4" name="Google Shape;1014;p50"/>
          <p:cNvSpPr/>
          <p:nvPr/>
        </p:nvSpPr>
        <p:spPr>
          <a:xfrm>
            <a:off x="486125" y="1781200"/>
            <a:ext cx="8158200" cy="2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1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Qsynth- </a:t>
            </a:r>
            <a:br>
              <a:rPr lang="en" sz="2400"/>
            </a:br>
            <a:r>
              <a:rPr lang="en" sz="2400"/>
              <a:t>A Program Synthesis based Approach for Binary Code Deobfuscation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NDSS Symposium Binary Analysis Research Workshop,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2020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Robin David,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Quarkslab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Luigi Coniglio,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University of Trento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Mariano Ceccato, </a:t>
            </a:r>
            <a:r>
              <a:rPr b="0" i="1" lang="en" sz="1200">
                <a:solidFill>
                  <a:schemeClr val="accent2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University of Verona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 (Optimization)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276200" y="1510200"/>
            <a:ext cx="2737800" cy="2606400"/>
          </a:xfrm>
          <a:prstGeom prst="roundRect">
            <a:avLst>
              <a:gd fmla="val 641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5B0F00"/>
                </a:solidFill>
                <a:latin typeface="Roboto Mono"/>
                <a:ea typeface="Roboto Mono"/>
                <a:cs typeface="Roboto Mono"/>
                <a:sym typeface="Roboto Mono"/>
              </a:rPr>
              <a:t>func1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b){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b="1" lang="en" sz="11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;	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y = (x ^ a) - b;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 b * y + a;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11700" y="1510200"/>
            <a:ext cx="2618700" cy="2669700"/>
          </a:xfrm>
          <a:prstGeom prst="roundRect">
            <a:avLst>
              <a:gd fmla="val 3944" name="adj"/>
            </a:avLst>
          </a:prstGeom>
          <a:solidFill>
            <a:srgbClr val="D9D9D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rbp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977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472650" y="1510100"/>
            <a:ext cx="2548500" cy="2606400"/>
          </a:xfrm>
          <a:prstGeom prst="roundRect">
            <a:avLst>
              <a:gd fmla="val 5182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lea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5808425" y="1755675"/>
            <a:ext cx="1055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2512850" y="3875225"/>
            <a:ext cx="1039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stealth"/>
            <a:tailEnd len="med" w="med" type="oval"/>
          </a:ln>
        </p:spPr>
      </p:cxnSp>
      <p:sp>
        <p:nvSpPr>
          <p:cNvPr id="106" name="Google Shape;106;p16"/>
          <p:cNvSpPr txBox="1"/>
          <p:nvPr/>
        </p:nvSpPr>
        <p:spPr>
          <a:xfrm>
            <a:off x="7120950" y="4224763"/>
            <a:ext cx="125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O1 Optimization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935550" y="4179925"/>
            <a:ext cx="1371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No Optimization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886500" y="4179925"/>
            <a:ext cx="1371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Source Function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2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025" name="Google Shape;102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Introduced a combination of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dynamic symbolic execution</a:t>
            </a:r>
            <a:r>
              <a:rPr lang="en" sz="1700"/>
              <a:t>,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dataflow graph extraction</a:t>
            </a:r>
            <a:r>
              <a:rPr lang="en" sz="1700"/>
              <a:t>, and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program synthesis</a:t>
            </a:r>
            <a:r>
              <a:rPr lang="en" sz="1700"/>
              <a:t> against obfuscation.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Proposed a </a:t>
            </a:r>
            <a:r>
              <a:rPr b="1" lang="en" sz="1700"/>
              <a:t>black-box synthesis</a:t>
            </a:r>
            <a:r>
              <a:rPr lang="en" sz="1700"/>
              <a:t> method based on </a:t>
            </a:r>
            <a:r>
              <a:rPr i="1" lang="en" sz="1700">
                <a:latin typeface="Fira Sans Medium"/>
                <a:ea typeface="Fira Sans Medium"/>
                <a:cs typeface="Fira Sans Medium"/>
                <a:sym typeface="Fira Sans Medium"/>
              </a:rPr>
              <a:t>offline enumerative search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Utilized precomputed lookup tables for near </a:t>
            </a:r>
            <a:r>
              <a:rPr b="1" lang="en" sz="1700"/>
              <a:t>constant-time</a:t>
            </a:r>
            <a:r>
              <a:rPr lang="en" sz="1700"/>
              <a:t> expression synthesis.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Iteratively</a:t>
            </a:r>
            <a:r>
              <a:rPr lang="en" sz="1700"/>
              <a:t> simplified complex obfuscated expressions.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Empirical </a:t>
            </a:r>
            <a:r>
              <a:rPr b="1" lang="en" sz="1700"/>
              <a:t>validation</a:t>
            </a:r>
            <a:r>
              <a:rPr lang="en" sz="1700"/>
              <a:t> through a comparison with the deobfuscation tool </a:t>
            </a:r>
            <a:r>
              <a:rPr b="1" lang="en" sz="1700"/>
              <a:t>Syntia</a:t>
            </a:r>
            <a:r>
              <a:rPr lang="en" sz="1700"/>
              <a:t>, demonstrating superior accuracy and speed (20x faster).</a:t>
            </a:r>
            <a:endParaRPr sz="1500"/>
          </a:p>
        </p:txBody>
      </p:sp>
      <p:sp>
        <p:nvSpPr>
          <p:cNvPr id="1026" name="Google Shape;102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3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Qsynth - Methodology</a:t>
            </a:r>
            <a:endParaRPr/>
          </a:p>
        </p:txBody>
      </p:sp>
      <p:sp>
        <p:nvSpPr>
          <p:cNvPr id="1032" name="Google Shape;103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3" name="Google Shape;10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25" y="1947899"/>
            <a:ext cx="8072976" cy="21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53"/>
          <p:cNvSpPr txBox="1"/>
          <p:nvPr/>
        </p:nvSpPr>
        <p:spPr>
          <a:xfrm>
            <a:off x="173100" y="4260075"/>
            <a:ext cx="865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[3]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Qsynth- A Program Synthesis based Approach for Binary Code Deobfuscation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NDSS Symposium Binary Analysis Research Workshop, 2020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5" name="Google Shape;1035;p53"/>
          <p:cNvSpPr/>
          <p:nvPr/>
        </p:nvSpPr>
        <p:spPr>
          <a:xfrm>
            <a:off x="6104700" y="207925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6" name="Google Shape;1036;p53"/>
          <p:cNvSpPr/>
          <p:nvPr/>
        </p:nvSpPr>
        <p:spPr>
          <a:xfrm>
            <a:off x="6104700" y="331490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7" name="Google Shape;1037;p53"/>
          <p:cNvSpPr txBox="1"/>
          <p:nvPr/>
        </p:nvSpPr>
        <p:spPr>
          <a:xfrm>
            <a:off x="314125" y="2453925"/>
            <a:ext cx="4990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 startAt="3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synthesis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oracle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simplifies a complex equation.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8" name="Google Shape;1038;p53"/>
          <p:cNvSpPr/>
          <p:nvPr/>
        </p:nvSpPr>
        <p:spPr>
          <a:xfrm>
            <a:off x="3746725" y="3314900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9" name="Google Shape;1039;p53"/>
          <p:cNvSpPr txBox="1"/>
          <p:nvPr/>
        </p:nvSpPr>
        <p:spPr>
          <a:xfrm>
            <a:off x="311700" y="1797225"/>
            <a:ext cx="53268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 startAt="2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From the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traces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compute expressions at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particular offsets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using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dynamic symbolic execution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(DSE)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0" name="Google Shape;1040;p53"/>
          <p:cNvSpPr/>
          <p:nvPr/>
        </p:nvSpPr>
        <p:spPr>
          <a:xfrm>
            <a:off x="1550550" y="3305525"/>
            <a:ext cx="1405200" cy="666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1" name="Google Shape;1041;p53"/>
          <p:cNvSpPr txBox="1"/>
          <p:nvPr/>
        </p:nvSpPr>
        <p:spPr>
          <a:xfrm>
            <a:off x="314125" y="1268350"/>
            <a:ext cx="5493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Fira Sans"/>
              <a:buAutoNum type="arabicPlain"/>
            </a:pP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Uses </a:t>
            </a:r>
            <a:r>
              <a:rPr i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dynamic binary instrumentation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(DBI)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trace paths in the binary.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4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Qsynth - Evaluation</a:t>
            </a:r>
            <a:endParaRPr/>
          </a:p>
        </p:txBody>
      </p:sp>
      <p:sp>
        <p:nvSpPr>
          <p:cNvPr id="1047" name="Google Shape;10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8" name="Google Shape;10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99" y="1897627"/>
            <a:ext cx="8839202" cy="13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54"/>
          <p:cNvSpPr txBox="1"/>
          <p:nvPr/>
        </p:nvSpPr>
        <p:spPr>
          <a:xfrm>
            <a:off x="311700" y="4078825"/>
            <a:ext cx="87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[3]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Qsynth- A Program Synthesis based Approach for Binary Code Deobfuscation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NDSS Symposium Binary Analysis Research Workshop, 2020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0" name="Google Shape;1050;p54"/>
          <p:cNvSpPr/>
          <p:nvPr/>
        </p:nvSpPr>
        <p:spPr>
          <a:xfrm>
            <a:off x="7835200" y="2351750"/>
            <a:ext cx="579000" cy="741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5"/>
          <p:cNvSpPr txBox="1"/>
          <p:nvPr>
            <p:ph type="title"/>
          </p:nvPr>
        </p:nvSpPr>
        <p:spPr>
          <a:xfrm>
            <a:off x="311700" y="314900"/>
            <a:ext cx="8520600" cy="44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Simplifying Mixed Boolean-Arithmetic Obfuscation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by Program Synthesis and Term Rewriting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FF"/>
                </a:highlight>
              </a:rPr>
              <a:t>CCS '23: Proceedings of the 2023 ACM SIGSAC Conference on Computer and Communications Security, November 2023. Pages 2351–2365 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2400"/>
            </a:b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Jaehyung ­Lee,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Hanyang University, Ansan, Korea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Woosuk Lee, </a:t>
            </a:r>
            <a:r>
              <a:rPr b="0" i="1" lang="en" sz="1200">
                <a:solidFill>
                  <a:schemeClr val="accent2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Hanyang University, Ansan, Korea</a:t>
            </a:r>
            <a:endParaRPr b="0" i="1" sz="1200">
              <a:solidFill>
                <a:schemeClr val="accent2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Proposes a novel and versatile method called </a:t>
            </a:r>
            <a:r>
              <a:rPr b="1" i="1" lang="en">
                <a:highlight>
                  <a:schemeClr val="lt1"/>
                </a:highlight>
              </a:rPr>
              <a:t>ProMBA</a:t>
            </a:r>
            <a:r>
              <a:rPr lang="en">
                <a:highlight>
                  <a:schemeClr val="lt1"/>
                </a:highlight>
              </a:rPr>
              <a:t> for deobfuscating MBA expressions.</a:t>
            </a:r>
            <a:endParaRPr b="1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Combines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program synthesis</a:t>
            </a:r>
            <a:r>
              <a:rPr lang="en">
                <a:highlight>
                  <a:schemeClr val="lt1"/>
                </a:highlight>
              </a:rPr>
              <a:t>,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term rewriting</a:t>
            </a:r>
            <a:r>
              <a:rPr lang="en">
                <a:highlight>
                  <a:schemeClr val="lt1"/>
                </a:highlight>
              </a:rPr>
              <a:t>, and </a:t>
            </a:r>
            <a:r>
              <a:rPr i="1"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algebraic simplification</a:t>
            </a:r>
            <a:r>
              <a:rPr lang="en">
                <a:highlight>
                  <a:schemeClr val="lt1"/>
                </a:highlight>
              </a:rPr>
              <a:t> methods.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Unlike existing techniques, ProMBA can deobfuscate a much </a:t>
            </a:r>
            <a:r>
              <a:rPr lang="en"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broader class</a:t>
            </a:r>
            <a:r>
              <a:rPr lang="en">
                <a:highlight>
                  <a:schemeClr val="lt1"/>
                </a:highlight>
              </a:rPr>
              <a:t> of MBA expressions.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Implemented the proposed method in an </a:t>
            </a:r>
            <a:r>
              <a:rPr i="1" lang="en">
                <a:highlight>
                  <a:schemeClr val="lt1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open source tool</a:t>
            </a:r>
            <a:r>
              <a:rPr lang="en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</a:rPr>
              <a:t>The experimental results show that ProMBA outperforms the state-of-the-art deobfuscation method, </a:t>
            </a:r>
            <a:r>
              <a:rPr b="1" i="1" lang="en">
                <a:highlight>
                  <a:schemeClr val="lt1"/>
                </a:highlight>
              </a:rPr>
              <a:t>MBASolver</a:t>
            </a:r>
            <a:r>
              <a:rPr lang="en">
                <a:highlight>
                  <a:schemeClr val="lt1"/>
                </a:highlight>
              </a:rPr>
              <a:t> by a large margin.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61" name="Google Shape;1061;p56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62" name="Google Shape;106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ProMBA - Methodology</a:t>
            </a:r>
            <a:endParaRPr/>
          </a:p>
        </p:txBody>
      </p:sp>
      <p:sp>
        <p:nvSpPr>
          <p:cNvPr id="1068" name="Google Shape;1068;p5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lain"/>
            </a:pPr>
            <a:r>
              <a:rPr lang="en" sz="1500"/>
              <a:t>Proposed method </a:t>
            </a:r>
            <a:r>
              <a:rPr b="1" lang="en" sz="1500"/>
              <a:t>first</a:t>
            </a:r>
            <a:r>
              <a:rPr lang="en" sz="1500"/>
              <a:t> simplifies </a:t>
            </a:r>
            <a:r>
              <a:rPr b="1" lang="en" sz="1500"/>
              <a:t>linear </a:t>
            </a:r>
            <a:r>
              <a:rPr lang="en" sz="1500"/>
              <a:t>MBA sub-expressions using an off-the-shelf deobfuscator.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lain"/>
            </a:pPr>
            <a:r>
              <a:rPr b="1" lang="en" sz="1500"/>
              <a:t>Recursively</a:t>
            </a:r>
            <a:r>
              <a:rPr lang="en" sz="1500"/>
              <a:t> simplifies </a:t>
            </a:r>
            <a:r>
              <a:rPr b="1" lang="en" sz="1500"/>
              <a:t>non-linear</a:t>
            </a:r>
            <a:r>
              <a:rPr lang="en" sz="1500"/>
              <a:t> sub-expressions by synthesizing simpler sub-expressions.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AutoNum type="arabicPlain"/>
            </a:pPr>
            <a:r>
              <a:rPr lang="en" sz="1500"/>
              <a:t>Applies the resulting rewrite rules to other sub-expressions </a:t>
            </a:r>
            <a:r>
              <a:rPr b="1" lang="en" sz="1500"/>
              <a:t>until no</a:t>
            </a:r>
            <a:r>
              <a:rPr lang="en" sz="1500"/>
              <a:t> further </a:t>
            </a:r>
            <a:r>
              <a:rPr b="1" lang="en" sz="1500"/>
              <a:t>simplification</a:t>
            </a:r>
            <a:r>
              <a:rPr lang="en" sz="1500"/>
              <a:t> is possible.</a:t>
            </a:r>
            <a:endParaRPr sz="1500"/>
          </a:p>
        </p:txBody>
      </p:sp>
      <p:sp>
        <p:nvSpPr>
          <p:cNvPr id="1069" name="Google Shape;10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0" name="Google Shape;10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573575"/>
            <a:ext cx="4267199" cy="1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57"/>
          <p:cNvSpPr txBox="1"/>
          <p:nvPr/>
        </p:nvSpPr>
        <p:spPr>
          <a:xfrm>
            <a:off x="311700" y="4319450"/>
            <a:ext cx="876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[4]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Simplifying Mixed Boolean-Arithmetic Obfuscation by Program Synthesis and Term Rewriting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SIGSAC Conference on Computer and Communications Security, November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 Simplification</a:t>
            </a:r>
            <a:endParaRPr/>
          </a:p>
        </p:txBody>
      </p:sp>
      <p:sp>
        <p:nvSpPr>
          <p:cNvPr id="1077" name="Google Shape;107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8" name="Google Shape;1078;p58"/>
          <p:cNvSpPr txBox="1"/>
          <p:nvPr/>
        </p:nvSpPr>
        <p:spPr>
          <a:xfrm>
            <a:off x="2521375" y="861150"/>
            <a:ext cx="41217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Known Rules: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 SemiBold"/>
              <a:buAutoNum type="arabicPeriod"/>
            </a:pPr>
            <a:r>
              <a:rPr lang="en" sz="13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 + y == (x ∧ y) + (x ∨ y)</a:t>
            </a:r>
            <a:endParaRPr sz="13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 SemiBold"/>
              <a:buAutoNum type="arabicPeriod"/>
            </a:pPr>
            <a:r>
              <a:rPr lang="en" sz="13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rPr>
              <a:t>x - y == x ⊕ y + 2 * (x ∨ ¬y) + 2</a:t>
            </a:r>
            <a:endParaRPr sz="1300">
              <a:solidFill>
                <a:schemeClr val="dk1"/>
              </a:solidFill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1079" name="Google Shape;1079;p58"/>
          <p:cNvSpPr txBox="1"/>
          <p:nvPr/>
        </p:nvSpPr>
        <p:spPr>
          <a:xfrm>
            <a:off x="102175" y="4548675"/>
            <a:ext cx="519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{(x ∧ y) + (x ∨ y)} + {x ⊕ y + 2 * (x ∨ ¬y) + 2}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0" name="Google Shape;1080;p58"/>
          <p:cNvSpPr txBox="1"/>
          <p:nvPr/>
        </p:nvSpPr>
        <p:spPr>
          <a:xfrm>
            <a:off x="5571875" y="4548675"/>
            <a:ext cx="235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+ y + x - y =&gt; 2x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1" name="Google Shape;10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50" y="1634663"/>
            <a:ext cx="3702185" cy="29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727" y="1954928"/>
            <a:ext cx="3121201" cy="227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3" name="Google Shape;1083;p58"/>
          <p:cNvCxnSpPr>
            <a:stCxn id="1082" idx="2"/>
            <a:endCxn id="1080" idx="0"/>
          </p:cNvCxnSpPr>
          <p:nvPr/>
        </p:nvCxnSpPr>
        <p:spPr>
          <a:xfrm>
            <a:off x="6751328" y="4228425"/>
            <a:ext cx="0" cy="320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58"/>
          <p:cNvCxnSpPr>
            <a:stCxn id="1081" idx="3"/>
            <a:endCxn id="1082" idx="1"/>
          </p:cNvCxnSpPr>
          <p:nvPr/>
        </p:nvCxnSpPr>
        <p:spPr>
          <a:xfrm>
            <a:off x="4058935" y="3091675"/>
            <a:ext cx="11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9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ProMBA - Evaluation</a:t>
            </a:r>
            <a:endParaRPr/>
          </a:p>
        </p:txBody>
      </p:sp>
      <p:sp>
        <p:nvSpPr>
          <p:cNvPr id="1090" name="Google Shape;109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1" name="Google Shape;109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4275"/>
            <a:ext cx="8839200" cy="1679179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59"/>
          <p:cNvSpPr txBox="1"/>
          <p:nvPr/>
        </p:nvSpPr>
        <p:spPr>
          <a:xfrm>
            <a:off x="115350" y="4342675"/>
            <a:ext cx="891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[4]</a:t>
            </a: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 	</a:t>
            </a: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  <a:latin typeface="Fira Sans"/>
                <a:ea typeface="Fira Sans"/>
                <a:cs typeface="Fira Sans"/>
                <a:sym typeface="Fira Sans"/>
              </a:rPr>
              <a:t>Simplifying Mixed Boolean-Arithmetic Obfuscation by Program Synthesis and Term Rewriting</a:t>
            </a:r>
            <a:b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1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	ACM SIGSAC Conference on Computer and Communications Security, November 2023</a:t>
            </a:r>
            <a:endParaRPr sz="11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59"/>
          <p:cNvSpPr/>
          <p:nvPr/>
        </p:nvSpPr>
        <p:spPr>
          <a:xfrm>
            <a:off x="2913125" y="1994100"/>
            <a:ext cx="706800" cy="127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4" name="Google Shape;1094;p59"/>
          <p:cNvSpPr/>
          <p:nvPr/>
        </p:nvSpPr>
        <p:spPr>
          <a:xfrm>
            <a:off x="3797875" y="2005700"/>
            <a:ext cx="706800" cy="1275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Cloning (Obfuscation)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276200" y="1510200"/>
            <a:ext cx="2737800" cy="2546700"/>
          </a:xfrm>
          <a:prstGeom prst="roundRect">
            <a:avLst>
              <a:gd fmla="val 6416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997700"/>
                </a:solidFill>
                <a:latin typeface="Roboto Mono"/>
                <a:ea typeface="Roboto Mono"/>
                <a:cs typeface="Roboto Mono"/>
                <a:sym typeface="Roboto Mono"/>
              </a:rPr>
              <a:t>func1: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xor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imul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sub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edi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lea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eax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-</a:t>
            </a:r>
            <a:r>
              <a:rPr b="1" lang="en" sz="11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1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rsi</a:t>
            </a:r>
            <a:r>
              <a:rPr b="1" lang="en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1" sz="11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ret</a:t>
            </a:r>
            <a:endParaRPr b="1" sz="11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52150" y="1510200"/>
            <a:ext cx="2737800" cy="2546700"/>
          </a:xfrm>
          <a:prstGeom prst="roundRect">
            <a:avLst>
              <a:gd fmla="val 478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5B0F00"/>
                </a:solidFill>
                <a:latin typeface="Roboto Mono"/>
                <a:ea typeface="Roboto Mono"/>
                <a:cs typeface="Roboto Mono"/>
                <a:sym typeface="Roboto Mono"/>
              </a:rPr>
              <a:t>func1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a,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b) {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y;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x = </a:t>
            </a:r>
            <a:r>
              <a:rPr b="1" lang="en" sz="11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y = (((x ^ a) &amp; ~b) &lt;&lt; 1)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((x ^ a) ^ b);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1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((b * y - ~a) -1);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100">
              <a:solidFill>
                <a:srgbClr val="0066B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848900" y="4182225"/>
            <a:ext cx="159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Optimized and obfuscated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514050" y="4137375"/>
            <a:ext cx="22140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rPr>
              <a:t>Equivalent Obfuscated Function</a:t>
            </a:r>
            <a:endParaRPr sz="1300">
              <a:solidFill>
                <a:srgbClr val="333333"/>
              </a:solidFill>
              <a:latin typeface="Viga"/>
              <a:ea typeface="Viga"/>
              <a:cs typeface="Viga"/>
              <a:sym typeface="Viga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2615025" y="3756850"/>
            <a:ext cx="911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stealth"/>
          </a:ln>
        </p:spPr>
      </p:cxnSp>
      <p:grpSp>
        <p:nvGrpSpPr>
          <p:cNvPr id="120" name="Google Shape;120;p17"/>
          <p:cNvGrpSpPr/>
          <p:nvPr/>
        </p:nvGrpSpPr>
        <p:grpSpPr>
          <a:xfrm>
            <a:off x="6084165" y="1530125"/>
            <a:ext cx="2932685" cy="3090550"/>
            <a:chOff x="6084165" y="1530125"/>
            <a:chExt cx="2932685" cy="3090550"/>
          </a:xfrm>
        </p:grpSpPr>
        <p:sp>
          <p:nvSpPr>
            <p:cNvPr id="121" name="Google Shape;121;p17"/>
            <p:cNvSpPr/>
            <p:nvPr/>
          </p:nvSpPr>
          <p:spPr>
            <a:xfrm>
              <a:off x="6398150" y="1530125"/>
              <a:ext cx="2618700" cy="2546700"/>
            </a:xfrm>
            <a:prstGeom prst="roundRect">
              <a:avLst>
                <a:gd fmla="val 3944" name="adj"/>
              </a:avLst>
            </a:prstGeom>
            <a:solidFill>
              <a:srgbClr val="D9EAD3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9977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func1: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mov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edi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xor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00D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sub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imul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	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lea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	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eax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 [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rsi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+</a:t>
              </a:r>
              <a:r>
                <a:rPr b="1" lang="en" sz="1100">
                  <a:solidFill>
                    <a:srgbClr val="00702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rdi</a:t>
              </a:r>
              <a:r>
                <a:rPr b="1" lang="en" sz="1100">
                  <a:solidFill>
                    <a:srgbClr val="33333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] </a:t>
              </a:r>
              <a:endParaRPr b="1" sz="11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45720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0066B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ret</a:t>
              </a:r>
              <a:endParaRPr b="1" sz="11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7022000" y="4137375"/>
              <a:ext cx="1371000" cy="48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333333"/>
                  </a:solidFill>
                  <a:latin typeface="Viga"/>
                  <a:ea typeface="Viga"/>
                  <a:cs typeface="Viga"/>
                  <a:sym typeface="Viga"/>
                </a:rPr>
                <a:t>O1 Optimized Function </a:t>
              </a:r>
              <a:endParaRPr sz="1300">
                <a:solidFill>
                  <a:srgbClr val="333333"/>
                </a:solidFill>
                <a:latin typeface="Viga"/>
                <a:ea typeface="Viga"/>
                <a:cs typeface="Viga"/>
                <a:sym typeface="Viga"/>
              </a:endParaRPr>
            </a:p>
          </p:txBody>
        </p:sp>
        <p:grpSp>
          <p:nvGrpSpPr>
            <p:cNvPr id="123" name="Google Shape;123;p17"/>
            <p:cNvGrpSpPr/>
            <p:nvPr/>
          </p:nvGrpSpPr>
          <p:grpSpPr>
            <a:xfrm>
              <a:off x="6084165" y="2737863"/>
              <a:ext cx="243810" cy="131225"/>
              <a:chOff x="6084165" y="2737863"/>
              <a:chExt cx="243810" cy="131225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6084165" y="2737863"/>
                <a:ext cx="224113" cy="3844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000000"/>
                    </a:solidFill>
                    <a:latin typeface="Fira Sans;100"/>
                  </a:rPr>
                  <a:t>~</a:t>
                </a: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6103875" y="2830638"/>
                <a:ext cx="224100" cy="38450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rgbClr val="000000"/>
                    </a:solidFill>
                    <a:latin typeface="Fira Sans;100"/>
                  </a:rPr>
                  <a:t>~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Graph (CFG)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3475800"/>
            <a:ext cx="3593100" cy="14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Represents </a:t>
            </a:r>
            <a:r>
              <a:rPr b="1" lang="en" sz="1400">
                <a:highlight>
                  <a:schemeClr val="lt1"/>
                </a:highlight>
              </a:rPr>
              <a:t>flow of execution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Nodes </a:t>
            </a:r>
            <a:r>
              <a:rPr lang="en" sz="1400">
                <a:highlight>
                  <a:schemeClr val="lt1"/>
                </a:highlight>
              </a:rPr>
              <a:t>→ </a:t>
            </a:r>
            <a:r>
              <a:rPr i="1" lang="en" sz="1400">
                <a:highlight>
                  <a:schemeClr val="lt1"/>
                </a:highlight>
              </a:rPr>
              <a:t>B</a:t>
            </a:r>
            <a:r>
              <a:rPr i="1" lang="en" sz="1400">
                <a:highlight>
                  <a:schemeClr val="lt1"/>
                </a:highlight>
              </a:rPr>
              <a:t>locks of code</a:t>
            </a:r>
            <a:endParaRPr i="1" sz="1400"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highlight>
                  <a:schemeClr val="lt1"/>
                </a:highlight>
              </a:rPr>
              <a:t>Edges </a:t>
            </a:r>
            <a:r>
              <a:rPr lang="en" sz="1400">
                <a:highlight>
                  <a:schemeClr val="lt1"/>
                </a:highlight>
              </a:rPr>
              <a:t>→ </a:t>
            </a:r>
            <a:r>
              <a:rPr i="1" lang="en" sz="1400">
                <a:highlight>
                  <a:schemeClr val="lt1"/>
                </a:highlight>
              </a:rPr>
              <a:t>Control flow</a:t>
            </a:r>
            <a:endParaRPr b="1" sz="1400">
              <a:highlight>
                <a:schemeClr val="lt1"/>
              </a:highlight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4744000" y="1517224"/>
            <a:ext cx="3652918" cy="2893844"/>
            <a:chOff x="4744000" y="1517224"/>
            <a:chExt cx="3652918" cy="2893844"/>
          </a:xfrm>
        </p:grpSpPr>
        <p:sp>
          <p:nvSpPr>
            <p:cNvPr id="134" name="Google Shape;134;p18"/>
            <p:cNvSpPr/>
            <p:nvPr/>
          </p:nvSpPr>
          <p:spPr>
            <a:xfrm>
              <a:off x="6215168" y="1517224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start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096148" y="2237765"/>
              <a:ext cx="942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y = read()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096148" y="2830275"/>
              <a:ext cx="942900" cy="33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 y*2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37741" y="3359550"/>
              <a:ext cx="1459800" cy="364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== 12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744000" y="3945661"/>
              <a:ext cx="987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return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7224218" y="3945661"/>
              <a:ext cx="11727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printf(“OK”)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40" name="Google Shape;140;p18"/>
            <p:cNvCxnSpPr>
              <a:stCxn id="135" idx="2"/>
              <a:endCxn id="136" idx="0"/>
            </p:cNvCxnSpPr>
            <p:nvPr/>
          </p:nvCxnSpPr>
          <p:spPr>
            <a:xfrm>
              <a:off x="6567598" y="2639765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8"/>
            <p:cNvCxnSpPr>
              <a:stCxn id="136" idx="2"/>
              <a:endCxn id="137" idx="0"/>
            </p:cNvCxnSpPr>
            <p:nvPr/>
          </p:nvCxnSpPr>
          <p:spPr>
            <a:xfrm>
              <a:off x="6567598" y="3161175"/>
              <a:ext cx="0" cy="198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8"/>
            <p:cNvCxnSpPr>
              <a:stCxn id="137" idx="3"/>
              <a:endCxn id="139" idx="0"/>
            </p:cNvCxnSpPr>
            <p:nvPr/>
          </p:nvCxnSpPr>
          <p:spPr>
            <a:xfrm>
              <a:off x="7297541" y="3541650"/>
              <a:ext cx="5130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18"/>
            <p:cNvCxnSpPr>
              <a:stCxn id="134" idx="4"/>
              <a:endCxn id="135" idx="0"/>
            </p:cNvCxnSpPr>
            <p:nvPr/>
          </p:nvCxnSpPr>
          <p:spPr>
            <a:xfrm>
              <a:off x="6567668" y="2047324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8"/>
            <p:cNvSpPr/>
            <p:nvPr/>
          </p:nvSpPr>
          <p:spPr>
            <a:xfrm>
              <a:off x="6125662" y="3880968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end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cxnSp>
          <p:nvCxnSpPr>
            <p:cNvPr id="145" name="Google Shape;145;p18"/>
            <p:cNvCxnSpPr>
              <a:stCxn id="138" idx="3"/>
              <a:endCxn id="144" idx="2"/>
            </p:cNvCxnSpPr>
            <p:nvPr/>
          </p:nvCxnSpPr>
          <p:spPr>
            <a:xfrm flipH="1" rot="10800000">
              <a:off x="5731900" y="4146061"/>
              <a:ext cx="3939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" name="Google Shape;146;p18"/>
            <p:cNvCxnSpPr>
              <a:stCxn id="139" idx="1"/>
              <a:endCxn id="144" idx="6"/>
            </p:cNvCxnSpPr>
            <p:nvPr/>
          </p:nvCxnSpPr>
          <p:spPr>
            <a:xfrm rot="10800000">
              <a:off x="6830618" y="4146061"/>
              <a:ext cx="3936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Google Shape;147;p18"/>
            <p:cNvCxnSpPr/>
            <p:nvPr/>
          </p:nvCxnSpPr>
          <p:spPr>
            <a:xfrm flipH="1">
              <a:off x="5238041" y="3541650"/>
              <a:ext cx="5997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8" name="Google Shape;148;p18"/>
          <p:cNvSpPr/>
          <p:nvPr/>
        </p:nvSpPr>
        <p:spPr>
          <a:xfrm>
            <a:off x="533100" y="1149125"/>
            <a:ext cx="2733600" cy="2205600"/>
          </a:xfrm>
          <a:prstGeom prst="roundRect">
            <a:avLst>
              <a:gd fmla="val 8108" name="adj"/>
            </a:avLst>
          </a:prstGeom>
          <a:solidFill>
            <a:srgbClr val="DEE3F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26950" y="1225775"/>
            <a:ext cx="21459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9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()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...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y =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read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();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z = y * </a:t>
            </a:r>
            <a:r>
              <a:rPr lang="en" sz="1200">
                <a:solidFill>
                  <a:srgbClr val="0000D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</a:t>
            </a:r>
            <a:r>
              <a:rPr lang="en" sz="1200">
                <a:solidFill>
                  <a:srgbClr val="0088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(z == </a:t>
            </a:r>
            <a:r>
              <a:rPr lang="en" sz="1200">
                <a:solidFill>
                  <a:srgbClr val="0000D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12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)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" sz="1200">
                <a:solidFill>
                  <a:srgbClr val="FF00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} </a:t>
            </a:r>
            <a:r>
              <a:rPr lang="en" sz="1200">
                <a:solidFill>
                  <a:srgbClr val="0088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else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{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 </a:t>
            </a:r>
            <a:r>
              <a:rPr lang="en" sz="1200">
                <a:solidFill>
                  <a:srgbClr val="0066BB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printf</a:t>
            </a: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("OK");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}</a:t>
            </a:r>
            <a:endParaRPr sz="1200">
              <a:solidFill>
                <a:srgbClr val="33333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}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Execution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54250" y="943725"/>
            <a:ext cx="8221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Explores </a:t>
            </a:r>
            <a:r>
              <a:rPr lang="en" sz="1500"/>
              <a:t>the CFG of a function with </a:t>
            </a:r>
            <a:r>
              <a:rPr b="1" lang="en" sz="1500"/>
              <a:t>symbolic </a:t>
            </a:r>
            <a:r>
              <a:rPr lang="en" sz="1500"/>
              <a:t>values rather than </a:t>
            </a:r>
            <a:r>
              <a:rPr b="1" lang="en" sz="1500"/>
              <a:t>concrete </a:t>
            </a:r>
            <a:r>
              <a:rPr lang="en" sz="1500"/>
              <a:t>values.</a:t>
            </a:r>
            <a:endParaRPr sz="1500"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413875" y="2026250"/>
            <a:ext cx="2733600" cy="2205600"/>
            <a:chOff x="413875" y="2026250"/>
            <a:chExt cx="2733600" cy="2205600"/>
          </a:xfrm>
        </p:grpSpPr>
        <p:sp>
          <p:nvSpPr>
            <p:cNvPr id="158" name="Google Shape;158;p19"/>
            <p:cNvSpPr/>
            <p:nvPr/>
          </p:nvSpPr>
          <p:spPr>
            <a:xfrm>
              <a:off x="413875" y="2026250"/>
              <a:ext cx="2733600" cy="2205600"/>
            </a:xfrm>
            <a:prstGeom prst="roundRect">
              <a:avLst>
                <a:gd fmla="val 8108" name="adj"/>
              </a:avLst>
            </a:prstGeom>
            <a:solidFill>
              <a:srgbClr val="DEE3F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707725" y="2102900"/>
              <a:ext cx="2145900" cy="20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99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int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()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...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y =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read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();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z = y * </a:t>
              </a:r>
              <a:r>
                <a:rPr lang="en" sz="1200">
                  <a:solidFill>
                    <a:srgbClr val="0000D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2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</a:t>
              </a:r>
              <a:r>
                <a:rPr lang="en" sz="1200">
                  <a:solidFill>
                    <a:srgbClr val="0088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if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(z == </a:t>
              </a:r>
              <a:r>
                <a:rPr lang="en" sz="1200">
                  <a:solidFill>
                    <a:srgbClr val="0000DD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12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)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200">
                  <a:solidFill>
                    <a:srgbClr val="FF00FF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return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 </a:t>
              </a:r>
              <a:r>
                <a:rPr lang="en" sz="1200">
                  <a:solidFill>
                    <a:srgbClr val="008800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else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{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  </a:t>
              </a:r>
              <a:r>
                <a:rPr lang="en" sz="1200">
                  <a:solidFill>
                    <a:srgbClr val="0066BB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printf</a:t>
              </a: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("OK");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  }</a:t>
              </a:r>
              <a:endParaRPr sz="1200">
                <a:solidFill>
                  <a:srgbClr val="333333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  <a:p>
              <a:pPr indent="0" lvl="0" marL="0" rtl="0" algn="l">
                <a:lnSpc>
                  <a:spcPct val="1107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}</a:t>
              </a:r>
              <a:endParaRPr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4718450" y="1682124"/>
            <a:ext cx="3652918" cy="2893844"/>
            <a:chOff x="4718450" y="1682124"/>
            <a:chExt cx="3652918" cy="2893844"/>
          </a:xfrm>
        </p:grpSpPr>
        <p:sp>
          <p:nvSpPr>
            <p:cNvPr id="161" name="Google Shape;161;p19"/>
            <p:cNvSpPr/>
            <p:nvPr/>
          </p:nvSpPr>
          <p:spPr>
            <a:xfrm>
              <a:off x="6189618" y="1682124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start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070598" y="2402665"/>
              <a:ext cx="942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y = read()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070598" y="2995175"/>
              <a:ext cx="942900" cy="3309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 y*2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812191" y="3524450"/>
              <a:ext cx="1459800" cy="364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z == 12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718450" y="4110561"/>
              <a:ext cx="9879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return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198668" y="4110561"/>
              <a:ext cx="1172700" cy="4020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printf(“OK”)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67" name="Google Shape;167;p19"/>
            <p:cNvCxnSpPr>
              <a:stCxn id="162" idx="2"/>
              <a:endCxn id="163" idx="0"/>
            </p:cNvCxnSpPr>
            <p:nvPr/>
          </p:nvCxnSpPr>
          <p:spPr>
            <a:xfrm>
              <a:off x="6542048" y="2804665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19"/>
            <p:cNvCxnSpPr>
              <a:stCxn id="163" idx="2"/>
              <a:endCxn id="164" idx="0"/>
            </p:cNvCxnSpPr>
            <p:nvPr/>
          </p:nvCxnSpPr>
          <p:spPr>
            <a:xfrm>
              <a:off x="6542048" y="3326075"/>
              <a:ext cx="0" cy="198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19"/>
            <p:cNvCxnSpPr>
              <a:stCxn id="164" idx="1"/>
              <a:endCxn id="165" idx="0"/>
            </p:cNvCxnSpPr>
            <p:nvPr/>
          </p:nvCxnSpPr>
          <p:spPr>
            <a:xfrm flipH="1">
              <a:off x="5212491" y="3706550"/>
              <a:ext cx="5997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19"/>
            <p:cNvCxnSpPr>
              <a:stCxn id="164" idx="3"/>
              <a:endCxn id="166" idx="0"/>
            </p:cNvCxnSpPr>
            <p:nvPr/>
          </p:nvCxnSpPr>
          <p:spPr>
            <a:xfrm>
              <a:off x="7271991" y="3706550"/>
              <a:ext cx="513000" cy="404100"/>
            </a:xfrm>
            <a:prstGeom prst="bentConnector2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19"/>
            <p:cNvCxnSpPr>
              <a:stCxn id="161" idx="4"/>
              <a:endCxn id="162" idx="0"/>
            </p:cNvCxnSpPr>
            <p:nvPr/>
          </p:nvCxnSpPr>
          <p:spPr>
            <a:xfrm>
              <a:off x="6542118" y="2212224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" name="Google Shape;172;p19"/>
            <p:cNvSpPr/>
            <p:nvPr/>
          </p:nvSpPr>
          <p:spPr>
            <a:xfrm>
              <a:off x="6100112" y="4045868"/>
              <a:ext cx="705000" cy="5301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Medium"/>
                  <a:ea typeface="Fira Sans Medium"/>
                  <a:cs typeface="Fira Sans Medium"/>
                  <a:sym typeface="Fira Sans Medium"/>
                </a:rPr>
                <a:t>end</a:t>
              </a:r>
              <a:endParaRPr sz="11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cxnSp>
          <p:nvCxnSpPr>
            <p:cNvPr id="173" name="Google Shape;173;p19"/>
            <p:cNvCxnSpPr>
              <a:stCxn id="165" idx="3"/>
              <a:endCxn id="172" idx="2"/>
            </p:cNvCxnSpPr>
            <p:nvPr/>
          </p:nvCxnSpPr>
          <p:spPr>
            <a:xfrm flipH="1" rot="10800000">
              <a:off x="5706350" y="4310961"/>
              <a:ext cx="3939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9"/>
            <p:cNvCxnSpPr>
              <a:stCxn id="166" idx="1"/>
              <a:endCxn id="172" idx="6"/>
            </p:cNvCxnSpPr>
            <p:nvPr/>
          </p:nvCxnSpPr>
          <p:spPr>
            <a:xfrm rot="10800000">
              <a:off x="6805068" y="4310961"/>
              <a:ext cx="393600" cy="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5" name="Google Shape;175;p19"/>
          <p:cNvSpPr txBox="1"/>
          <p:nvPr/>
        </p:nvSpPr>
        <p:spPr>
          <a:xfrm>
            <a:off x="5223250" y="2404800"/>
            <a:ext cx="672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 = λ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5048500" y="2972200"/>
            <a:ext cx="1022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z = λ*2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933300" y="3539600"/>
            <a:ext cx="127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λ * 2 == 12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862250" y="3539600"/>
            <a:ext cx="1158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343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λ * 2 != 12</a:t>
            </a:r>
            <a:endParaRPr sz="1300">
              <a:solidFill>
                <a:srgbClr val="13343B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3967350" y="2404800"/>
            <a:ext cx="1199400" cy="968100"/>
            <a:chOff x="3967350" y="2404800"/>
            <a:chExt cx="1199400" cy="968100"/>
          </a:xfrm>
        </p:grpSpPr>
        <p:sp>
          <p:nvSpPr>
            <p:cNvPr id="180" name="Google Shape;180;p19"/>
            <p:cNvSpPr/>
            <p:nvPr/>
          </p:nvSpPr>
          <p:spPr>
            <a:xfrm>
              <a:off x="4989450" y="2404800"/>
              <a:ext cx="177300" cy="968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351C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3343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3967350" y="2721900"/>
              <a:ext cx="102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674EA7"/>
                  </a:solidFill>
                  <a:latin typeface="Fira Sans"/>
                  <a:ea typeface="Fira Sans"/>
                  <a:cs typeface="Fira Sans"/>
                  <a:sym typeface="Fira Sans"/>
                </a:rPr>
                <a:t>Expressions</a:t>
              </a:r>
              <a:endParaRPr b="1" sz="1100">
                <a:solidFill>
                  <a:srgbClr val="674EA7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4035600" y="2942350"/>
            <a:ext cx="4942500" cy="961000"/>
            <a:chOff x="4035600" y="2942350"/>
            <a:chExt cx="4942500" cy="961000"/>
          </a:xfrm>
        </p:grpSpPr>
        <p:sp>
          <p:nvSpPr>
            <p:cNvPr id="183" name="Google Shape;183;p19"/>
            <p:cNvSpPr/>
            <p:nvPr/>
          </p:nvSpPr>
          <p:spPr>
            <a:xfrm>
              <a:off x="4035600" y="3509750"/>
              <a:ext cx="1072800" cy="393600"/>
            </a:xfrm>
            <a:prstGeom prst="ellipse">
              <a:avLst/>
            </a:prstGeom>
            <a:noFill/>
            <a:ln cap="flat" cmpd="sng" w="19050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7905300" y="3509750"/>
              <a:ext cx="1072800" cy="393600"/>
            </a:xfrm>
            <a:prstGeom prst="ellipse">
              <a:avLst/>
            </a:prstGeom>
            <a:noFill/>
            <a:ln cap="flat" cmpd="sng" w="19050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7700700" y="2942350"/>
              <a:ext cx="12774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A64D79"/>
                  </a:solidFill>
                  <a:latin typeface="Fira Sans"/>
                  <a:ea typeface="Fira Sans"/>
                  <a:cs typeface="Fira Sans"/>
                  <a:sym typeface="Fira Sans"/>
                </a:rPr>
                <a:t>Constraints</a:t>
              </a:r>
              <a:endParaRPr b="1" sz="1100">
                <a:solidFill>
                  <a:srgbClr val="A64D79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Boolean </a:t>
            </a:r>
            <a:r>
              <a:rPr lang="en"/>
              <a:t>Arithmetic (MBA)</a:t>
            </a:r>
            <a:r>
              <a:rPr lang="en"/>
              <a:t> </a:t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13" y="943725"/>
            <a:ext cx="847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MBA Expression: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◆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Expression containing both traditional arithmetic operations (+, −, ×, . . .) and bitwise 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boolean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operators (∧, ∨, ¬, ⊕, . . .)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4592425"/>
            <a:ext cx="85206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/>
              <a:t>[1]</a:t>
            </a:r>
            <a:r>
              <a:rPr lang="en" sz="1100">
                <a:solidFill>
                  <a:schemeClr val="dk2"/>
                </a:solidFill>
              </a:rPr>
              <a:t> 	</a:t>
            </a:r>
            <a:r>
              <a:rPr b="1" lang="en" sz="1100"/>
              <a:t>MBA-Blast: Unveiling and Simplifying Mixed Boolean-Arithmetic Obfuscation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	</a:t>
            </a:r>
            <a:r>
              <a:rPr lang="en" sz="1100">
                <a:solidFill>
                  <a:schemeClr val="dk2"/>
                </a:solidFill>
              </a:rPr>
              <a:t>in the Proceedings of USENIX Security Symposium, 2021.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6149075" y="2387950"/>
            <a:ext cx="27420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where,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x</a:t>
            </a:r>
            <a:r>
              <a:rPr baseline="-25000"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</a:t>
            </a: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variables</a:t>
            </a:r>
            <a:b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</a:b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</a:t>
            </a:r>
            <a:r>
              <a:rPr baseline="-25000"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</a:t>
            </a:r>
            <a:r>
              <a:rPr i="1"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constant coefficient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i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(x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 … x</a:t>
            </a:r>
            <a:r>
              <a:rPr baseline="-25000"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t</a:t>
            </a:r>
            <a:r>
              <a:rPr i="1" lang="en" sz="1300">
                <a:solidFill>
                  <a:srgbClr val="333333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)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b="1"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→</a:t>
            </a:r>
            <a:r>
              <a:rPr lang="en" sz="1300">
                <a:solidFill>
                  <a:srgbClr val="33333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" sz="1300">
                <a:solidFill>
                  <a:srgbClr val="333333"/>
                </a:solidFill>
                <a:latin typeface="Fira Sans"/>
                <a:ea typeface="Fira Sans"/>
                <a:cs typeface="Fira Sans"/>
                <a:sym typeface="Fira Sans"/>
              </a:rPr>
              <a:t>bitwise expressions</a:t>
            </a:r>
            <a:endParaRPr sz="1300">
              <a:solidFill>
                <a:srgbClr val="33333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419150" y="3759700"/>
            <a:ext cx="3678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Figure: Formal Definition of MBA Expression</a:t>
            </a:r>
            <a:r>
              <a:rPr b="1" baseline="30000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b="1" baseline="30000" sz="12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6098000" y="2368750"/>
            <a:ext cx="0" cy="136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mathml&quot;:&quot;&lt;math style=\&quot;font-family:stix;font-size:16px;\&quot; xmlns=\&quot;http://www.w3.org/1998/Math/MathML\&quot;&gt;&lt;mstyle mathsize=\&quot;16px\&quot;&gt;&lt;munderover&gt;&lt;mo&gt;&amp;#x2211;&lt;/mo&gt;&lt;mrow&gt;&lt;mi&gt;i&lt;/mi&gt;&lt;mo&gt;&amp;#xA0;&lt;/mo&gt;&lt;mo&gt;&amp;#x2208;&lt;/mo&gt;&lt;mo&gt;&amp;#xA0;&lt;/mo&gt;&lt;mi&gt;I&lt;/mi&gt;&lt;/mrow&gt;&lt;mrow/&gt;&lt;/munderover&gt;&lt;msub&gt;&lt;mi&gt;a&lt;/mi&gt;&lt;mi&gt;i&lt;/mi&gt;&lt;/msub&gt;&lt;msub&gt;&lt;mi&gt;e&lt;/mi&gt;&lt;mi&gt;i&lt;/mi&gt;&lt;/msub&gt;&lt;mfenced&gt;&lt;mrow&gt;&lt;msub&gt;&lt;mi&gt;x&lt;/mi&gt;&lt;mn&gt;1&lt;/mn&gt;&lt;/msub&gt;&lt;mo&gt;,&lt;/mo&gt;&lt;mo&gt;.&lt;/mo&gt;&lt;mo&gt;.&lt;/mo&gt;&lt;mo&gt;.&lt;/mo&gt;&lt;mo&gt;,&lt;/mo&gt;&lt;msub&gt;&lt;mi&gt;x&lt;/mi&gt;&lt;mi&gt;t&lt;/mi&gt;&lt;/msub&gt;&lt;/mrow&gt;&lt;/mfenced&gt;&lt;mspace linebreak=\&quot;newline\&quot;/&gt;&lt;/mstyle&gt;&lt;/math&gt;&quot;,&quot;truncated&quot;:false}" id="197" name="Google Shape;197;p20" title="sum from i space element of space I to blank of a subscript i e subscript i open parentheses x subscript 1 comma... comma x subscript t close parentheses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51" y="2754772"/>
            <a:ext cx="2784549" cy="72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311700" y="3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 Boolean Arithmetic (MBA) </a:t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25" y="943725"/>
            <a:ext cx="8472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"/>
              <a:buChar char="●"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MBA Expression: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◆"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sequence of assembly instructions can be represented as MBA expressions. 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5" name="Google Shape;205;p21"/>
          <p:cNvGrpSpPr/>
          <p:nvPr/>
        </p:nvGrpSpPr>
        <p:grpSpPr>
          <a:xfrm>
            <a:off x="673475" y="2079219"/>
            <a:ext cx="2112000" cy="1917320"/>
            <a:chOff x="673475" y="2079219"/>
            <a:chExt cx="2112000" cy="1917320"/>
          </a:xfrm>
        </p:grpSpPr>
        <p:sp>
          <p:nvSpPr>
            <p:cNvPr id="206" name="Google Shape;206;p21"/>
            <p:cNvSpPr/>
            <p:nvPr/>
          </p:nvSpPr>
          <p:spPr>
            <a:xfrm>
              <a:off x="673475" y="2079219"/>
              <a:ext cx="2112000" cy="456773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inc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eax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673475" y="2849036"/>
              <a:ext cx="2112000" cy="456773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and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eax, ebx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673475" y="3539766"/>
              <a:ext cx="2112000" cy="456773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20"/>
                  </a:solidFill>
                  <a:latin typeface="Fira Sans"/>
                  <a:ea typeface="Fira Sans"/>
                  <a:cs typeface="Fira Sans"/>
                  <a:sym typeface="Fira Sans"/>
                </a:rPr>
                <a:t>and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eax, ecx</a:t>
              </a:r>
              <a:endParaRPr>
                <a:solidFill>
                  <a:srgbClr val="00702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2785475" y="2114700"/>
            <a:ext cx="2549600" cy="393600"/>
            <a:chOff x="2785475" y="2114700"/>
            <a:chExt cx="2549600" cy="393600"/>
          </a:xfrm>
        </p:grpSpPr>
        <p:sp>
          <p:nvSpPr>
            <p:cNvPr id="210" name="Google Shape;210;p21"/>
            <p:cNvSpPr/>
            <p:nvPr/>
          </p:nvSpPr>
          <p:spPr>
            <a:xfrm>
              <a:off x="3223075" y="2114700"/>
              <a:ext cx="21120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+ 1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11" name="Google Shape;211;p21"/>
            <p:cNvCxnSpPr>
              <a:stCxn id="206" idx="3"/>
              <a:endCxn id="210" idx="1"/>
            </p:cNvCxnSpPr>
            <p:nvPr/>
          </p:nvCxnSpPr>
          <p:spPr>
            <a:xfrm>
              <a:off x="2785475" y="2307605"/>
              <a:ext cx="4377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2" name="Google Shape;212;p21"/>
          <p:cNvSpPr txBox="1"/>
          <p:nvPr/>
        </p:nvSpPr>
        <p:spPr>
          <a:xfrm>
            <a:off x="2308500" y="4165575"/>
            <a:ext cx="41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Figure: Symbolic Execution on Assembly Instructions representing MBA Expressions.</a:t>
            </a:r>
            <a:endParaRPr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2785475" y="2508300"/>
            <a:ext cx="3711625" cy="761988"/>
            <a:chOff x="2785475" y="2508300"/>
            <a:chExt cx="3711625" cy="761988"/>
          </a:xfrm>
        </p:grpSpPr>
        <p:sp>
          <p:nvSpPr>
            <p:cNvPr id="214" name="Google Shape;214;p21"/>
            <p:cNvSpPr/>
            <p:nvPr/>
          </p:nvSpPr>
          <p:spPr>
            <a:xfrm>
              <a:off x="3885600" y="2876688"/>
              <a:ext cx="26115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= (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 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+ 1)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ebx</a:t>
              </a:r>
              <a:r>
                <a:rPr lang="en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15" name="Google Shape;215;p21"/>
            <p:cNvCxnSpPr>
              <a:stCxn id="207" idx="3"/>
              <a:endCxn id="214" idx="1"/>
            </p:cNvCxnSpPr>
            <p:nvPr/>
          </p:nvCxnSpPr>
          <p:spPr>
            <a:xfrm flipH="1" rot="10800000">
              <a:off x="2785475" y="3073523"/>
              <a:ext cx="11001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1"/>
            <p:cNvCxnSpPr>
              <a:stCxn id="210" idx="2"/>
              <a:endCxn id="214" idx="0"/>
            </p:cNvCxnSpPr>
            <p:nvPr/>
          </p:nvCxnSpPr>
          <p:spPr>
            <a:xfrm flipH="1" rot="-5400000">
              <a:off x="4551025" y="2236350"/>
              <a:ext cx="368400" cy="9123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13343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217" name="Google Shape;217;p21"/>
          <p:cNvGrpSpPr/>
          <p:nvPr/>
        </p:nvGrpSpPr>
        <p:grpSpPr>
          <a:xfrm>
            <a:off x="2785475" y="3270288"/>
            <a:ext cx="4837200" cy="681938"/>
            <a:chOff x="2785475" y="3270288"/>
            <a:chExt cx="4837200" cy="681938"/>
          </a:xfrm>
        </p:grpSpPr>
        <p:sp>
          <p:nvSpPr>
            <p:cNvPr id="218" name="Google Shape;218;p21"/>
            <p:cNvSpPr/>
            <p:nvPr/>
          </p:nvSpPr>
          <p:spPr>
            <a:xfrm>
              <a:off x="4626575" y="3558625"/>
              <a:ext cx="2996100" cy="3936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= ((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eax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+ 1)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ebx</a:t>
              </a:r>
              <a:r>
                <a:rPr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) &amp; </a:t>
              </a:r>
              <a:r>
                <a:rPr lang="en">
                  <a:solidFill>
                    <a:srgbClr val="FF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ecx</a:t>
              </a: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19" name="Google Shape;219;p21"/>
            <p:cNvCxnSpPr>
              <a:stCxn id="208" idx="3"/>
              <a:endCxn id="218" idx="1"/>
            </p:cNvCxnSpPr>
            <p:nvPr/>
          </p:nvCxnSpPr>
          <p:spPr>
            <a:xfrm flipH="1" rot="10800000">
              <a:off x="2785475" y="3755552"/>
              <a:ext cx="1841100" cy="126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1"/>
            <p:cNvCxnSpPr>
              <a:stCxn id="214" idx="2"/>
              <a:endCxn id="218" idx="0"/>
            </p:cNvCxnSpPr>
            <p:nvPr/>
          </p:nvCxnSpPr>
          <p:spPr>
            <a:xfrm flipH="1" rot="-5400000">
              <a:off x="5513850" y="2947788"/>
              <a:ext cx="288300" cy="933300"/>
            </a:xfrm>
            <a:prstGeom prst="bentConnector3">
              <a:avLst>
                <a:gd fmla="val 50007" name="adj1"/>
              </a:avLst>
            </a:prstGeom>
            <a:noFill/>
            <a:ln cap="flat" cmpd="sng" w="19050">
              <a:solidFill>
                <a:srgbClr val="13343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s Dar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