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1" r:id="rId7"/>
    <p:sldId id="262" r:id="rId8"/>
    <p:sldId id="263" r:id="rId9"/>
    <p:sldId id="264" r:id="rId10"/>
    <p:sldId id="265" r:id="rId11"/>
    <p:sldId id="267" r:id="rId12"/>
    <p:sldId id="268" r:id="rId13"/>
    <p:sldId id="269" r:id="rId14"/>
    <p:sldId id="270" r:id="rId15"/>
    <p:sldId id="272" r:id="rId16"/>
    <p:sldId id="271" r:id="rId17"/>
    <p:sldId id="273" r:id="rId18"/>
    <p:sldId id="274"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7477C0-5593-42A3-B4CF-40DD8A1C494D}" v="856" dt="2020-08-24T16:51:13.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ws.amazon.com/glu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Data Analytics on AWS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Emre Kütük, Data Engineer</a:t>
            </a:r>
          </a:p>
          <a:p>
            <a:r>
              <a:rPr lang="en-US" dirty="0">
                <a:cs typeface="Calibri"/>
              </a:rPr>
              <a:t>Orkun Berk </a:t>
            </a:r>
            <a:r>
              <a:rPr lang="en-US" dirty="0" err="1">
                <a:cs typeface="Calibri"/>
              </a:rPr>
              <a:t>Yüzbaşıoğlu</a:t>
            </a:r>
            <a:r>
              <a:rPr lang="en-US" dirty="0">
                <a:cs typeface="Calibri"/>
              </a:rPr>
              <a:t>, Data Scientist</a:t>
            </a:r>
          </a:p>
        </p:txBody>
      </p:sp>
      <p:pic>
        <p:nvPicPr>
          <p:cNvPr id="4" name="Picture 4" descr="A picture containing bird&#10;&#10;Description automatically generated">
            <a:extLst>
              <a:ext uri="{FF2B5EF4-FFF2-40B4-BE49-F238E27FC236}">
                <a16:creationId xmlns:a16="http://schemas.microsoft.com/office/drawing/2014/main" id="{43878C6A-2D66-4973-8A35-D7854EE7B0FF}"/>
              </a:ext>
            </a:extLst>
          </p:cNvPr>
          <p:cNvPicPr>
            <a:picLocks noChangeAspect="1"/>
          </p:cNvPicPr>
          <p:nvPr/>
        </p:nvPicPr>
        <p:blipFill>
          <a:blip r:embed="rId2"/>
          <a:stretch>
            <a:fillRect/>
          </a:stretch>
        </p:blipFill>
        <p:spPr>
          <a:xfrm>
            <a:off x="9341757" y="4089400"/>
            <a:ext cx="2743200" cy="27432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DD8E-F620-43D6-8C39-51CF0E7BAC35}"/>
              </a:ext>
            </a:extLst>
          </p:cNvPr>
          <p:cNvSpPr>
            <a:spLocks noGrp="1"/>
          </p:cNvSpPr>
          <p:nvPr>
            <p:ph type="title"/>
          </p:nvPr>
        </p:nvSpPr>
        <p:spPr/>
        <p:txBody>
          <a:bodyPr/>
          <a:lstStyle/>
          <a:p>
            <a:r>
              <a:rPr lang="en-US" dirty="0">
                <a:cs typeface="Calibri Light"/>
              </a:rPr>
              <a:t>Listing Files in the Bucket</a:t>
            </a:r>
            <a:endParaRPr lang="en-US" dirty="0"/>
          </a:p>
        </p:txBody>
      </p:sp>
      <p:pic>
        <p:nvPicPr>
          <p:cNvPr id="4" name="Picture 4" descr="A picture containing bird&#10;&#10;Description automatically generated">
            <a:extLst>
              <a:ext uri="{FF2B5EF4-FFF2-40B4-BE49-F238E27FC236}">
                <a16:creationId xmlns:a16="http://schemas.microsoft.com/office/drawing/2014/main" id="{C894116C-742F-4C92-874A-C8C656FC9016}"/>
              </a:ext>
            </a:extLst>
          </p:cNvPr>
          <p:cNvPicPr>
            <a:picLocks noGrp="1" noChangeAspect="1"/>
          </p:cNvPicPr>
          <p:nvPr>
            <p:ph idx="1"/>
          </p:nvPr>
        </p:nvPicPr>
        <p:blipFill>
          <a:blip r:embed="rId2"/>
          <a:stretch>
            <a:fillRect/>
          </a:stretch>
        </p:blipFill>
        <p:spPr>
          <a:xfrm>
            <a:off x="838200" y="1660881"/>
            <a:ext cx="10515600" cy="1785225"/>
          </a:xfrm>
        </p:spPr>
      </p:pic>
    </p:spTree>
    <p:extLst>
      <p:ext uri="{BB962C8B-B14F-4D97-AF65-F5344CB8AC3E}">
        <p14:creationId xmlns:p14="http://schemas.microsoft.com/office/powerpoint/2010/main" val="191205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6EB2-655F-46DC-8336-C8B801164C86}"/>
              </a:ext>
            </a:extLst>
          </p:cNvPr>
          <p:cNvSpPr>
            <a:spLocks noGrp="1"/>
          </p:cNvSpPr>
          <p:nvPr>
            <p:ph type="title"/>
          </p:nvPr>
        </p:nvSpPr>
        <p:spPr/>
        <p:txBody>
          <a:bodyPr/>
          <a:lstStyle/>
          <a:p>
            <a:r>
              <a:rPr lang="en-US" dirty="0">
                <a:cs typeface="Calibri Light"/>
              </a:rPr>
              <a:t>Deleting Files in the Bucket</a:t>
            </a:r>
            <a:endParaRPr lang="en-US" dirty="0"/>
          </a:p>
        </p:txBody>
      </p:sp>
      <p:pic>
        <p:nvPicPr>
          <p:cNvPr id="4" name="Picture 4" descr="A picture containing bird&#10;&#10;Description automatically generated">
            <a:extLst>
              <a:ext uri="{FF2B5EF4-FFF2-40B4-BE49-F238E27FC236}">
                <a16:creationId xmlns:a16="http://schemas.microsoft.com/office/drawing/2014/main" id="{24A38AE6-AA49-4C14-ABE9-2CE8D9C79095}"/>
              </a:ext>
            </a:extLst>
          </p:cNvPr>
          <p:cNvPicPr>
            <a:picLocks noGrp="1" noChangeAspect="1"/>
          </p:cNvPicPr>
          <p:nvPr>
            <p:ph idx="1"/>
          </p:nvPr>
        </p:nvPicPr>
        <p:blipFill>
          <a:blip r:embed="rId2"/>
          <a:stretch>
            <a:fillRect/>
          </a:stretch>
        </p:blipFill>
        <p:spPr>
          <a:xfrm>
            <a:off x="838200" y="1756010"/>
            <a:ext cx="10515600" cy="1120834"/>
          </a:xfrm>
        </p:spPr>
      </p:pic>
    </p:spTree>
    <p:extLst>
      <p:ext uri="{BB962C8B-B14F-4D97-AF65-F5344CB8AC3E}">
        <p14:creationId xmlns:p14="http://schemas.microsoft.com/office/powerpoint/2010/main" val="33133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5BCD-AC70-48F8-8BB2-DA6287FD7CCC}"/>
              </a:ext>
            </a:extLst>
          </p:cNvPr>
          <p:cNvSpPr>
            <a:spLocks noGrp="1"/>
          </p:cNvSpPr>
          <p:nvPr>
            <p:ph type="title"/>
          </p:nvPr>
        </p:nvSpPr>
        <p:spPr/>
        <p:txBody>
          <a:bodyPr/>
          <a:lstStyle/>
          <a:p>
            <a:r>
              <a:rPr lang="en-US" dirty="0">
                <a:cs typeface="Calibri Light"/>
              </a:rPr>
              <a:t>AWS Glue</a:t>
            </a:r>
            <a:endParaRPr lang="en-US" dirty="0"/>
          </a:p>
        </p:txBody>
      </p:sp>
      <p:sp>
        <p:nvSpPr>
          <p:cNvPr id="3" name="Content Placeholder 2">
            <a:extLst>
              <a:ext uri="{FF2B5EF4-FFF2-40B4-BE49-F238E27FC236}">
                <a16:creationId xmlns:a16="http://schemas.microsoft.com/office/drawing/2014/main" id="{45733099-B5E5-4B89-BD4C-BF258E5A43D5}"/>
              </a:ext>
            </a:extLst>
          </p:cNvPr>
          <p:cNvSpPr>
            <a:spLocks noGrp="1"/>
          </p:cNvSpPr>
          <p:nvPr>
            <p:ph idx="1"/>
          </p:nvPr>
        </p:nvSpPr>
        <p:spPr/>
        <p:txBody>
          <a:bodyPr vert="horz" lIns="91440" tIns="45720" rIns="91440" bIns="45720" rtlCol="0" anchor="t">
            <a:normAutofit/>
          </a:bodyPr>
          <a:lstStyle/>
          <a:p>
            <a:r>
              <a:rPr lang="en-US" dirty="0">
                <a:ea typeface="+mn-lt"/>
                <a:cs typeface="+mn-lt"/>
              </a:rPr>
              <a:t>AWS Glue is a fully managed extract, transform, and load (ETL) service that makes it easy for customers to prepare and load their data for analytics. You can create and run an ETL job with a few clicks in the AWS Management Console. You simply point AWS Glue to your data stored on AWS, and AWS Glue discovers your data and stores the associated metadata (e.g. table definition and schema) in the AWS Glue Data Catalog. Once cataloged, your data is immediately searchable, </a:t>
            </a:r>
            <a:r>
              <a:rPr lang="en-US" dirty="0" err="1">
                <a:ea typeface="+mn-lt"/>
                <a:cs typeface="+mn-lt"/>
              </a:rPr>
              <a:t>queryable</a:t>
            </a:r>
            <a:r>
              <a:rPr lang="en-US" dirty="0">
                <a:ea typeface="+mn-lt"/>
                <a:cs typeface="+mn-lt"/>
              </a:rPr>
              <a:t>, and available for ETL.</a:t>
            </a:r>
            <a:endParaRPr lang="en-US" dirty="0"/>
          </a:p>
        </p:txBody>
      </p:sp>
    </p:spTree>
    <p:extLst>
      <p:ext uri="{BB962C8B-B14F-4D97-AF65-F5344CB8AC3E}">
        <p14:creationId xmlns:p14="http://schemas.microsoft.com/office/powerpoint/2010/main" val="2073024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4EE0-679E-4406-A49E-E32EA44C88FA}"/>
              </a:ext>
            </a:extLst>
          </p:cNvPr>
          <p:cNvSpPr>
            <a:spLocks noGrp="1"/>
          </p:cNvSpPr>
          <p:nvPr>
            <p:ph type="title"/>
          </p:nvPr>
        </p:nvSpPr>
        <p:spPr/>
        <p:txBody>
          <a:bodyPr/>
          <a:lstStyle/>
          <a:p>
            <a:r>
              <a:rPr lang="en-US" dirty="0">
                <a:cs typeface="Calibri Light"/>
              </a:rPr>
              <a:t>AWS Glue CSV Classifier</a:t>
            </a:r>
          </a:p>
        </p:txBody>
      </p:sp>
      <p:pic>
        <p:nvPicPr>
          <p:cNvPr id="7" name="Picture 7" descr="A screenshot of a cell phone&#10;&#10;Description automatically generated">
            <a:extLst>
              <a:ext uri="{FF2B5EF4-FFF2-40B4-BE49-F238E27FC236}">
                <a16:creationId xmlns:a16="http://schemas.microsoft.com/office/drawing/2014/main" id="{3A6C47FE-06C4-41B4-9B6C-CEE4EE3F79CD}"/>
              </a:ext>
            </a:extLst>
          </p:cNvPr>
          <p:cNvPicPr>
            <a:picLocks noGrp="1" noChangeAspect="1"/>
          </p:cNvPicPr>
          <p:nvPr>
            <p:ph idx="1"/>
          </p:nvPr>
        </p:nvPicPr>
        <p:blipFill>
          <a:blip r:embed="rId2"/>
          <a:stretch>
            <a:fillRect/>
          </a:stretch>
        </p:blipFill>
        <p:spPr>
          <a:xfrm>
            <a:off x="4269664" y="1825625"/>
            <a:ext cx="3652672" cy="4351338"/>
          </a:xfrm>
        </p:spPr>
      </p:pic>
    </p:spTree>
    <p:extLst>
      <p:ext uri="{BB962C8B-B14F-4D97-AF65-F5344CB8AC3E}">
        <p14:creationId xmlns:p14="http://schemas.microsoft.com/office/powerpoint/2010/main" val="250199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2FEA-24B9-4659-ADCE-312EBD040CF5}"/>
              </a:ext>
            </a:extLst>
          </p:cNvPr>
          <p:cNvSpPr>
            <a:spLocks noGrp="1"/>
          </p:cNvSpPr>
          <p:nvPr>
            <p:ph type="title"/>
          </p:nvPr>
        </p:nvSpPr>
        <p:spPr/>
        <p:txBody>
          <a:bodyPr/>
          <a:lstStyle/>
          <a:p>
            <a:r>
              <a:rPr lang="en-US" dirty="0">
                <a:cs typeface="Calibri Light"/>
              </a:rPr>
              <a:t>Add Database</a:t>
            </a:r>
            <a:endParaRPr lang="en-US" dirty="0"/>
          </a:p>
        </p:txBody>
      </p:sp>
      <p:pic>
        <p:nvPicPr>
          <p:cNvPr id="4" name="Picture 4" descr="A screenshot of a cell phone&#10;&#10;Description automatically generated">
            <a:extLst>
              <a:ext uri="{FF2B5EF4-FFF2-40B4-BE49-F238E27FC236}">
                <a16:creationId xmlns:a16="http://schemas.microsoft.com/office/drawing/2014/main" id="{5F37E6B9-15F7-4407-9BB6-0C60AA65BAAC}"/>
              </a:ext>
            </a:extLst>
          </p:cNvPr>
          <p:cNvPicPr>
            <a:picLocks noGrp="1" noChangeAspect="1"/>
          </p:cNvPicPr>
          <p:nvPr>
            <p:ph idx="1"/>
          </p:nvPr>
        </p:nvPicPr>
        <p:blipFill>
          <a:blip r:embed="rId2"/>
          <a:stretch>
            <a:fillRect/>
          </a:stretch>
        </p:blipFill>
        <p:spPr>
          <a:xfrm>
            <a:off x="3303420" y="1825625"/>
            <a:ext cx="5585159" cy="4351338"/>
          </a:xfrm>
        </p:spPr>
      </p:pic>
    </p:spTree>
    <p:extLst>
      <p:ext uri="{BB962C8B-B14F-4D97-AF65-F5344CB8AC3E}">
        <p14:creationId xmlns:p14="http://schemas.microsoft.com/office/powerpoint/2010/main" val="293500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9994-9F48-4D67-AE0C-5BD788098D89}"/>
              </a:ext>
            </a:extLst>
          </p:cNvPr>
          <p:cNvSpPr>
            <a:spLocks noGrp="1"/>
          </p:cNvSpPr>
          <p:nvPr>
            <p:ph type="title"/>
          </p:nvPr>
        </p:nvSpPr>
        <p:spPr/>
        <p:txBody>
          <a:bodyPr/>
          <a:lstStyle/>
          <a:p>
            <a:r>
              <a:rPr lang="en-US" dirty="0">
                <a:cs typeface="Calibri Light"/>
              </a:rPr>
              <a:t>Add tables using a crawler</a:t>
            </a:r>
            <a:endParaRPr lang="en-US" dirty="0"/>
          </a:p>
        </p:txBody>
      </p:sp>
      <p:pic>
        <p:nvPicPr>
          <p:cNvPr id="4" name="Picture 4" descr="A screenshot of a cell phone&#10;&#10;Description automatically generated">
            <a:extLst>
              <a:ext uri="{FF2B5EF4-FFF2-40B4-BE49-F238E27FC236}">
                <a16:creationId xmlns:a16="http://schemas.microsoft.com/office/drawing/2014/main" id="{F5FD0827-A578-46D5-B81C-7B1F26C96A23}"/>
              </a:ext>
            </a:extLst>
          </p:cNvPr>
          <p:cNvPicPr>
            <a:picLocks noGrp="1" noChangeAspect="1"/>
          </p:cNvPicPr>
          <p:nvPr>
            <p:ph idx="1"/>
          </p:nvPr>
        </p:nvPicPr>
        <p:blipFill>
          <a:blip r:embed="rId2"/>
          <a:stretch>
            <a:fillRect/>
          </a:stretch>
        </p:blipFill>
        <p:spPr>
          <a:xfrm>
            <a:off x="4029075" y="2439194"/>
            <a:ext cx="4133850" cy="3124200"/>
          </a:xfrm>
        </p:spPr>
      </p:pic>
    </p:spTree>
    <p:extLst>
      <p:ext uri="{BB962C8B-B14F-4D97-AF65-F5344CB8AC3E}">
        <p14:creationId xmlns:p14="http://schemas.microsoft.com/office/powerpoint/2010/main" val="393312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6379-B109-4F26-9CA1-02727ADA760F}"/>
              </a:ext>
            </a:extLst>
          </p:cNvPr>
          <p:cNvSpPr>
            <a:spLocks noGrp="1"/>
          </p:cNvSpPr>
          <p:nvPr>
            <p:ph type="title"/>
          </p:nvPr>
        </p:nvSpPr>
        <p:spPr/>
        <p:txBody>
          <a:bodyPr/>
          <a:lstStyle/>
          <a:p>
            <a:r>
              <a:rPr lang="en-US" dirty="0">
                <a:cs typeface="Calibri Light"/>
              </a:rPr>
              <a:t>Run Crawler</a:t>
            </a:r>
            <a:endParaRPr lang="en-US" dirty="0"/>
          </a:p>
        </p:txBody>
      </p:sp>
      <p:pic>
        <p:nvPicPr>
          <p:cNvPr id="4" name="Picture 4" descr="A screenshot of a cell phone&#10;&#10;Description automatically generated">
            <a:extLst>
              <a:ext uri="{FF2B5EF4-FFF2-40B4-BE49-F238E27FC236}">
                <a16:creationId xmlns:a16="http://schemas.microsoft.com/office/drawing/2014/main" id="{1D33F22C-0BE5-43CA-BB58-D83821C955EA}"/>
              </a:ext>
            </a:extLst>
          </p:cNvPr>
          <p:cNvPicPr>
            <a:picLocks noGrp="1" noChangeAspect="1"/>
          </p:cNvPicPr>
          <p:nvPr>
            <p:ph idx="1"/>
          </p:nvPr>
        </p:nvPicPr>
        <p:blipFill>
          <a:blip r:embed="rId2"/>
          <a:stretch>
            <a:fillRect/>
          </a:stretch>
        </p:blipFill>
        <p:spPr>
          <a:xfrm>
            <a:off x="736600" y="1750914"/>
            <a:ext cx="10515600" cy="995560"/>
          </a:xfrm>
        </p:spPr>
      </p:pic>
    </p:spTree>
    <p:extLst>
      <p:ext uri="{BB962C8B-B14F-4D97-AF65-F5344CB8AC3E}">
        <p14:creationId xmlns:p14="http://schemas.microsoft.com/office/powerpoint/2010/main" val="4048759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C4EC-0A39-4089-B76A-D9D8F1E3F5D6}"/>
              </a:ext>
            </a:extLst>
          </p:cNvPr>
          <p:cNvSpPr>
            <a:spLocks noGrp="1"/>
          </p:cNvSpPr>
          <p:nvPr>
            <p:ph type="title"/>
          </p:nvPr>
        </p:nvSpPr>
        <p:spPr/>
        <p:txBody>
          <a:bodyPr/>
          <a:lstStyle/>
          <a:p>
            <a:r>
              <a:rPr lang="en-US" dirty="0">
                <a:cs typeface="Calibri Light"/>
              </a:rPr>
              <a:t>AWS Athena</a:t>
            </a:r>
            <a:endParaRPr lang="en-US" dirty="0"/>
          </a:p>
        </p:txBody>
      </p:sp>
      <p:sp>
        <p:nvSpPr>
          <p:cNvPr id="3" name="Content Placeholder 2">
            <a:extLst>
              <a:ext uri="{FF2B5EF4-FFF2-40B4-BE49-F238E27FC236}">
                <a16:creationId xmlns:a16="http://schemas.microsoft.com/office/drawing/2014/main" id="{752840E8-DB53-45A3-8285-A19EF285993B}"/>
              </a:ext>
            </a:extLst>
          </p:cNvPr>
          <p:cNvSpPr>
            <a:spLocks noGrp="1"/>
          </p:cNvSpPr>
          <p:nvPr>
            <p:ph idx="1"/>
          </p:nvPr>
        </p:nvSpPr>
        <p:spPr/>
        <p:txBody>
          <a:bodyPr vert="horz" lIns="91440" tIns="45720" rIns="91440" bIns="45720" rtlCol="0" anchor="t">
            <a:normAutofit/>
          </a:bodyPr>
          <a:lstStyle/>
          <a:p>
            <a:r>
              <a:rPr lang="en-US" dirty="0">
                <a:ea typeface="+mn-lt"/>
                <a:cs typeface="+mn-lt"/>
              </a:rPr>
              <a:t>Amazon Athena is an interactive query service that makes it easy to analyze data in Amazon S3 using standard SQL. Athena is serverless, so there is no infrastructure to manage, and you pay only for the queries that you run.</a:t>
            </a:r>
            <a:endParaRPr lang="en-US" dirty="0">
              <a:cs typeface="Calibri" panose="020F0502020204030204"/>
            </a:endParaRPr>
          </a:p>
          <a:p>
            <a:r>
              <a:rPr lang="en-US" dirty="0">
                <a:ea typeface="+mn-lt"/>
                <a:cs typeface="+mn-lt"/>
              </a:rPr>
              <a:t>Athena is out-of-the-box integrated with </a:t>
            </a:r>
            <a:r>
              <a:rPr lang="en-US" dirty="0">
                <a:ea typeface="+mn-lt"/>
                <a:cs typeface="+mn-lt"/>
                <a:hlinkClick r:id="rId2"/>
              </a:rPr>
              <a:t>AWS Glue</a:t>
            </a:r>
            <a:r>
              <a:rPr lang="en-US" dirty="0">
                <a:ea typeface="+mn-lt"/>
                <a:cs typeface="+mn-lt"/>
              </a:rPr>
              <a:t> Data Catalog, allowing you to create a unified metadata repository across various services, crawl data sources to discover schemas and populate your Catalog with new and modified table and partition definitions, and maintain schema versioning.</a:t>
            </a:r>
            <a:endParaRPr lang="en-US" dirty="0"/>
          </a:p>
          <a:p>
            <a:endParaRPr lang="en-US" dirty="0">
              <a:cs typeface="Calibri"/>
            </a:endParaRPr>
          </a:p>
        </p:txBody>
      </p:sp>
    </p:spTree>
    <p:extLst>
      <p:ext uri="{BB962C8B-B14F-4D97-AF65-F5344CB8AC3E}">
        <p14:creationId xmlns:p14="http://schemas.microsoft.com/office/powerpoint/2010/main" val="276072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D12D-5EE7-4855-BA6A-B57BF6AF4AC7}"/>
              </a:ext>
            </a:extLst>
          </p:cNvPr>
          <p:cNvSpPr>
            <a:spLocks noGrp="1"/>
          </p:cNvSpPr>
          <p:nvPr>
            <p:ph type="title"/>
          </p:nvPr>
        </p:nvSpPr>
        <p:spPr/>
        <p:txBody>
          <a:bodyPr/>
          <a:lstStyle/>
          <a:p>
            <a:r>
              <a:rPr lang="en-US" dirty="0">
                <a:cs typeface="Calibri Light"/>
              </a:rPr>
              <a:t>AWS Athena</a:t>
            </a:r>
            <a:endParaRPr lang="en-US" dirty="0"/>
          </a:p>
        </p:txBody>
      </p:sp>
      <p:pic>
        <p:nvPicPr>
          <p:cNvPr id="4" name="Picture 4" descr="A screenshot of a cell phone&#10;&#10;Description automatically generated">
            <a:extLst>
              <a:ext uri="{FF2B5EF4-FFF2-40B4-BE49-F238E27FC236}">
                <a16:creationId xmlns:a16="http://schemas.microsoft.com/office/drawing/2014/main" id="{99B4F5F3-D900-4347-B018-2B12E2BC11AC}"/>
              </a:ext>
            </a:extLst>
          </p:cNvPr>
          <p:cNvPicPr>
            <a:picLocks noGrp="1" noChangeAspect="1"/>
          </p:cNvPicPr>
          <p:nvPr>
            <p:ph idx="1"/>
          </p:nvPr>
        </p:nvPicPr>
        <p:blipFill>
          <a:blip r:embed="rId2"/>
          <a:stretch>
            <a:fillRect/>
          </a:stretch>
        </p:blipFill>
        <p:spPr>
          <a:xfrm>
            <a:off x="778933" y="2152594"/>
            <a:ext cx="10515600" cy="2478199"/>
          </a:xfrm>
        </p:spPr>
      </p:pic>
    </p:spTree>
    <p:extLst>
      <p:ext uri="{BB962C8B-B14F-4D97-AF65-F5344CB8AC3E}">
        <p14:creationId xmlns:p14="http://schemas.microsoft.com/office/powerpoint/2010/main" val="3142403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AF5F-BC7D-4C55-9AAF-AFBA62E95E51}"/>
              </a:ext>
            </a:extLst>
          </p:cNvPr>
          <p:cNvSpPr>
            <a:spLocks noGrp="1"/>
          </p:cNvSpPr>
          <p:nvPr>
            <p:ph type="title"/>
          </p:nvPr>
        </p:nvSpPr>
        <p:spPr/>
        <p:txBody>
          <a:bodyPr/>
          <a:lstStyle/>
          <a:p>
            <a:r>
              <a:rPr lang="en-US" dirty="0">
                <a:cs typeface="Calibri Light"/>
              </a:rPr>
              <a:t>AWS Athena</a:t>
            </a:r>
            <a:endParaRPr lang="en-US" dirty="0"/>
          </a:p>
        </p:txBody>
      </p:sp>
      <p:pic>
        <p:nvPicPr>
          <p:cNvPr id="4" name="Picture 4" descr="A screenshot of a cell phone&#10;&#10;Description automatically generated">
            <a:extLst>
              <a:ext uri="{FF2B5EF4-FFF2-40B4-BE49-F238E27FC236}">
                <a16:creationId xmlns:a16="http://schemas.microsoft.com/office/drawing/2014/main" id="{849EAAFE-5EDD-4709-814C-DF1D43AAD3AE}"/>
              </a:ext>
            </a:extLst>
          </p:cNvPr>
          <p:cNvPicPr>
            <a:picLocks noGrp="1" noChangeAspect="1"/>
          </p:cNvPicPr>
          <p:nvPr>
            <p:ph idx="1"/>
          </p:nvPr>
        </p:nvPicPr>
        <p:blipFill>
          <a:blip r:embed="rId2"/>
          <a:stretch>
            <a:fillRect/>
          </a:stretch>
        </p:blipFill>
        <p:spPr>
          <a:xfrm>
            <a:off x="3167788" y="1825625"/>
            <a:ext cx="5856424" cy="4351338"/>
          </a:xfrm>
        </p:spPr>
      </p:pic>
    </p:spTree>
    <p:extLst>
      <p:ext uri="{BB962C8B-B14F-4D97-AF65-F5344CB8AC3E}">
        <p14:creationId xmlns:p14="http://schemas.microsoft.com/office/powerpoint/2010/main" val="246015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DE20-BF9D-40D5-9D6E-DB44C377B34E}"/>
              </a:ext>
            </a:extLst>
          </p:cNvPr>
          <p:cNvSpPr>
            <a:spLocks noGrp="1"/>
          </p:cNvSpPr>
          <p:nvPr>
            <p:ph type="title"/>
          </p:nvPr>
        </p:nvSpPr>
        <p:spPr/>
        <p:txBody>
          <a:bodyPr/>
          <a:lstStyle/>
          <a:p>
            <a:r>
              <a:rPr lang="en-US" dirty="0">
                <a:cs typeface="Calibri Light"/>
              </a:rPr>
              <a:t>AWS SageMaker</a:t>
            </a:r>
            <a:endParaRPr lang="en-US" dirty="0"/>
          </a:p>
        </p:txBody>
      </p:sp>
      <p:sp>
        <p:nvSpPr>
          <p:cNvPr id="3" name="Content Placeholder 2">
            <a:extLst>
              <a:ext uri="{FF2B5EF4-FFF2-40B4-BE49-F238E27FC236}">
                <a16:creationId xmlns:a16="http://schemas.microsoft.com/office/drawing/2014/main" id="{F218E0B6-168F-47ED-9631-6DB4CC1B2543}"/>
              </a:ext>
            </a:extLst>
          </p:cNvPr>
          <p:cNvSpPr>
            <a:spLocks noGrp="1"/>
          </p:cNvSpPr>
          <p:nvPr>
            <p:ph idx="1"/>
          </p:nvPr>
        </p:nvSpPr>
        <p:spPr/>
        <p:txBody>
          <a:bodyPr vert="horz" lIns="91440" tIns="45720" rIns="91440" bIns="45720" rtlCol="0" anchor="t">
            <a:normAutofit/>
          </a:bodyPr>
          <a:lstStyle/>
          <a:p>
            <a:r>
              <a:rPr lang="en-US" dirty="0">
                <a:ea typeface="+mn-lt"/>
                <a:cs typeface="+mn-lt"/>
              </a:rPr>
              <a:t>Amazon SageMaker is a fully managed service that provides every developer and data scientist with the ability to build, train, and deploy machine learning (ML) models quickly. SageMaker removes the heavy lifting from each step of the machine learning process to make it easier to develop high quality models.</a:t>
            </a:r>
            <a:endParaRPr lang="en-US" dirty="0"/>
          </a:p>
        </p:txBody>
      </p:sp>
    </p:spTree>
    <p:extLst>
      <p:ext uri="{BB962C8B-B14F-4D97-AF65-F5344CB8AC3E}">
        <p14:creationId xmlns:p14="http://schemas.microsoft.com/office/powerpoint/2010/main" val="2866070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9FF0-52B6-45DE-A444-45E944AF25B7}"/>
              </a:ext>
            </a:extLst>
          </p:cNvPr>
          <p:cNvSpPr>
            <a:spLocks noGrp="1"/>
          </p:cNvSpPr>
          <p:nvPr>
            <p:ph type="title"/>
          </p:nvPr>
        </p:nvSpPr>
        <p:spPr/>
        <p:txBody>
          <a:bodyPr/>
          <a:lstStyle/>
          <a:p>
            <a:r>
              <a:rPr lang="en-US" dirty="0">
                <a:ea typeface="+mj-lt"/>
                <a:cs typeface="+mj-lt"/>
              </a:rPr>
              <a:t>AWS Athena</a:t>
            </a:r>
          </a:p>
        </p:txBody>
      </p:sp>
      <p:sp>
        <p:nvSpPr>
          <p:cNvPr id="3" name="Content Placeholder 2">
            <a:extLst>
              <a:ext uri="{FF2B5EF4-FFF2-40B4-BE49-F238E27FC236}">
                <a16:creationId xmlns:a16="http://schemas.microsoft.com/office/drawing/2014/main" id="{01BF961C-9248-44F2-86AC-5AB58D947400}"/>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Q1) Which series has the greatest number of votes?</a:t>
            </a:r>
            <a:endParaRPr lang="en-US"/>
          </a:p>
          <a:p>
            <a:pPr marL="0" indent="0">
              <a:buNone/>
            </a:pPr>
            <a:r>
              <a:rPr lang="en-US">
                <a:cs typeface="Calibri"/>
              </a:rPr>
              <a:t>Q2) What is the genre of the series with the highest rating?</a:t>
            </a:r>
          </a:p>
          <a:p>
            <a:endParaRPr lang="en-US" dirty="0">
              <a:cs typeface="Calibri"/>
            </a:endParaRPr>
          </a:p>
        </p:txBody>
      </p:sp>
    </p:spTree>
    <p:extLst>
      <p:ext uri="{BB962C8B-B14F-4D97-AF65-F5344CB8AC3E}">
        <p14:creationId xmlns:p14="http://schemas.microsoft.com/office/powerpoint/2010/main" val="23951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88A8-EA06-4895-B3F8-83C02C4A9BC1}"/>
              </a:ext>
            </a:extLst>
          </p:cNvPr>
          <p:cNvSpPr>
            <a:spLocks noGrp="1"/>
          </p:cNvSpPr>
          <p:nvPr>
            <p:ph type="title"/>
          </p:nvPr>
        </p:nvSpPr>
        <p:spPr/>
        <p:txBody>
          <a:bodyPr/>
          <a:lstStyle/>
          <a:p>
            <a:r>
              <a:rPr lang="en-US" dirty="0">
                <a:cs typeface="Calibri Light"/>
              </a:rPr>
              <a:t>Creating Notebook Instance</a:t>
            </a:r>
            <a:endParaRPr lang="en-US" dirty="0"/>
          </a:p>
        </p:txBody>
      </p:sp>
      <p:pic>
        <p:nvPicPr>
          <p:cNvPr id="4" name="Picture 4" descr="A screenshot of a cell phone&#10;&#10;Description automatically generated">
            <a:extLst>
              <a:ext uri="{FF2B5EF4-FFF2-40B4-BE49-F238E27FC236}">
                <a16:creationId xmlns:a16="http://schemas.microsoft.com/office/drawing/2014/main" id="{5E3F45C5-EC13-4A18-99D2-928BC41EC57E}"/>
              </a:ext>
            </a:extLst>
          </p:cNvPr>
          <p:cNvPicPr>
            <a:picLocks noGrp="1" noChangeAspect="1"/>
          </p:cNvPicPr>
          <p:nvPr>
            <p:ph idx="1"/>
          </p:nvPr>
        </p:nvPicPr>
        <p:blipFill>
          <a:blip r:embed="rId2"/>
          <a:stretch>
            <a:fillRect/>
          </a:stretch>
        </p:blipFill>
        <p:spPr>
          <a:xfrm>
            <a:off x="838200" y="2270753"/>
            <a:ext cx="10515600" cy="3461082"/>
          </a:xfrm>
        </p:spPr>
      </p:pic>
    </p:spTree>
    <p:extLst>
      <p:ext uri="{BB962C8B-B14F-4D97-AF65-F5344CB8AC3E}">
        <p14:creationId xmlns:p14="http://schemas.microsoft.com/office/powerpoint/2010/main" val="164141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0566-6C30-4B56-8E61-CD5FD08F3C5A}"/>
              </a:ext>
            </a:extLst>
          </p:cNvPr>
          <p:cNvSpPr>
            <a:spLocks noGrp="1"/>
          </p:cNvSpPr>
          <p:nvPr>
            <p:ph type="title"/>
          </p:nvPr>
        </p:nvSpPr>
        <p:spPr/>
        <p:txBody>
          <a:bodyPr/>
          <a:lstStyle/>
          <a:p>
            <a:r>
              <a:rPr lang="en-US" dirty="0">
                <a:cs typeface="Calibri Light"/>
              </a:rPr>
              <a:t>AWS S3</a:t>
            </a:r>
            <a:endParaRPr lang="en-US" dirty="0"/>
          </a:p>
        </p:txBody>
      </p:sp>
      <p:sp>
        <p:nvSpPr>
          <p:cNvPr id="3" name="Content Placeholder 2">
            <a:extLst>
              <a:ext uri="{FF2B5EF4-FFF2-40B4-BE49-F238E27FC236}">
                <a16:creationId xmlns:a16="http://schemas.microsoft.com/office/drawing/2014/main" id="{1C363070-0E03-4B65-8035-1502111644F6}"/>
              </a:ext>
            </a:extLst>
          </p:cNvPr>
          <p:cNvSpPr>
            <a:spLocks noGrp="1"/>
          </p:cNvSpPr>
          <p:nvPr>
            <p:ph idx="1"/>
          </p:nvPr>
        </p:nvSpPr>
        <p:spPr/>
        <p:txBody>
          <a:bodyPr vert="horz" lIns="91440" tIns="45720" rIns="91440" bIns="45720" rtlCol="0" anchor="t">
            <a:normAutofit/>
          </a:bodyPr>
          <a:lstStyle/>
          <a:p>
            <a:r>
              <a:rPr lang="en-US" dirty="0">
                <a:ea typeface="+mn-lt"/>
                <a:cs typeface="+mn-lt"/>
              </a:rPr>
              <a:t>Object storage built to store and retrieve any amount of data from anywhere</a:t>
            </a:r>
            <a:endParaRPr lang="en-US" dirty="0"/>
          </a:p>
          <a:p>
            <a:endParaRPr lang="en-US" dirty="0">
              <a:ea typeface="+mn-lt"/>
              <a:cs typeface="+mn-lt"/>
            </a:endParaRPr>
          </a:p>
          <a:p>
            <a:r>
              <a:rPr lang="en-US" dirty="0">
                <a:ea typeface="+mn-lt"/>
                <a:cs typeface="+mn-lt"/>
              </a:rPr>
              <a:t>Amazon S3 or Amazon Simple Storage Service is a service offered by Amazon Web Services that provides object storage through a web service interface. Amazon S3 uses the same scalable storage infrastructure that Amazon.com uses to run its global e-commerce network. </a:t>
            </a:r>
            <a:endParaRPr lang="en-US">
              <a:cs typeface="Calibri" panose="020F0502020204030204"/>
            </a:endParaRPr>
          </a:p>
          <a:p>
            <a:pPr marL="0" indent="0">
              <a:buNone/>
            </a:pP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113759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4025-2321-440E-AE52-7D5CC647E0F7}"/>
              </a:ext>
            </a:extLst>
          </p:cNvPr>
          <p:cNvSpPr>
            <a:spLocks noGrp="1"/>
          </p:cNvSpPr>
          <p:nvPr>
            <p:ph type="title"/>
          </p:nvPr>
        </p:nvSpPr>
        <p:spPr/>
        <p:txBody>
          <a:bodyPr/>
          <a:lstStyle/>
          <a:p>
            <a:r>
              <a:rPr lang="en-US" dirty="0">
                <a:cs typeface="Calibri Light"/>
              </a:rPr>
              <a:t>Boto3 Client and Buckets 1</a:t>
            </a:r>
            <a:endParaRPr lang="en-US" dirty="0"/>
          </a:p>
        </p:txBody>
      </p:sp>
      <p:pic>
        <p:nvPicPr>
          <p:cNvPr id="4" name="Picture 4" descr="A close up of a logo&#10;&#10;Description automatically generated">
            <a:extLst>
              <a:ext uri="{FF2B5EF4-FFF2-40B4-BE49-F238E27FC236}">
                <a16:creationId xmlns:a16="http://schemas.microsoft.com/office/drawing/2014/main" id="{6E19B359-186D-499E-8281-9209E38A71F0}"/>
              </a:ext>
            </a:extLst>
          </p:cNvPr>
          <p:cNvPicPr>
            <a:picLocks noGrp="1" noChangeAspect="1"/>
          </p:cNvPicPr>
          <p:nvPr>
            <p:ph idx="1"/>
          </p:nvPr>
        </p:nvPicPr>
        <p:blipFill>
          <a:blip r:embed="rId2"/>
          <a:stretch>
            <a:fillRect/>
          </a:stretch>
        </p:blipFill>
        <p:spPr>
          <a:xfrm>
            <a:off x="838200" y="1572367"/>
            <a:ext cx="10515600" cy="1011568"/>
          </a:xfrm>
        </p:spPr>
      </p:pic>
    </p:spTree>
    <p:extLst>
      <p:ext uri="{BB962C8B-B14F-4D97-AF65-F5344CB8AC3E}">
        <p14:creationId xmlns:p14="http://schemas.microsoft.com/office/powerpoint/2010/main" val="169678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0217-200D-4CD7-81DA-2DC1B7607A30}"/>
              </a:ext>
            </a:extLst>
          </p:cNvPr>
          <p:cNvSpPr>
            <a:spLocks noGrp="1"/>
          </p:cNvSpPr>
          <p:nvPr>
            <p:ph type="title"/>
          </p:nvPr>
        </p:nvSpPr>
        <p:spPr/>
        <p:txBody>
          <a:bodyPr/>
          <a:lstStyle/>
          <a:p>
            <a:r>
              <a:rPr lang="en-US" dirty="0">
                <a:cs typeface="Calibri Light"/>
              </a:rPr>
              <a:t>Boto3 Client and Buckets 2</a:t>
            </a:r>
            <a:endParaRPr lang="en-US" dirty="0">
              <a:ea typeface="+mj-lt"/>
              <a:cs typeface="+mj-lt"/>
            </a:endParaRPr>
          </a:p>
          <a:p>
            <a:endParaRPr lang="en-US" dirty="0">
              <a:cs typeface="Calibri Light"/>
            </a:endParaRPr>
          </a:p>
        </p:txBody>
      </p:sp>
      <p:pic>
        <p:nvPicPr>
          <p:cNvPr id="4" name="Picture 4" descr="A picture containing bird&#10;&#10;Description automatically generated">
            <a:extLst>
              <a:ext uri="{FF2B5EF4-FFF2-40B4-BE49-F238E27FC236}">
                <a16:creationId xmlns:a16="http://schemas.microsoft.com/office/drawing/2014/main" id="{8760A12F-DE04-4950-9507-D7116848F281}"/>
              </a:ext>
            </a:extLst>
          </p:cNvPr>
          <p:cNvPicPr>
            <a:picLocks noGrp="1" noChangeAspect="1"/>
          </p:cNvPicPr>
          <p:nvPr>
            <p:ph idx="1"/>
          </p:nvPr>
        </p:nvPicPr>
        <p:blipFill>
          <a:blip r:embed="rId2"/>
          <a:stretch>
            <a:fillRect/>
          </a:stretch>
        </p:blipFill>
        <p:spPr>
          <a:xfrm>
            <a:off x="804333" y="1546739"/>
            <a:ext cx="10515600" cy="1099110"/>
          </a:xfrm>
        </p:spPr>
      </p:pic>
    </p:spTree>
    <p:extLst>
      <p:ext uri="{BB962C8B-B14F-4D97-AF65-F5344CB8AC3E}">
        <p14:creationId xmlns:p14="http://schemas.microsoft.com/office/powerpoint/2010/main" val="309936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9145-2197-4A68-9DD9-8F881401DA25}"/>
              </a:ext>
            </a:extLst>
          </p:cNvPr>
          <p:cNvSpPr>
            <a:spLocks noGrp="1"/>
          </p:cNvSpPr>
          <p:nvPr>
            <p:ph type="title"/>
          </p:nvPr>
        </p:nvSpPr>
        <p:spPr/>
        <p:txBody>
          <a:bodyPr/>
          <a:lstStyle/>
          <a:p>
            <a:r>
              <a:rPr lang="en-US" dirty="0">
                <a:cs typeface="Calibri Light"/>
              </a:rPr>
              <a:t>Listing Buckets</a:t>
            </a:r>
            <a:endParaRPr lang="en-US" dirty="0"/>
          </a:p>
        </p:txBody>
      </p:sp>
      <p:pic>
        <p:nvPicPr>
          <p:cNvPr id="4" name="Picture 4" descr="A picture containing bird&#10;&#10;Description automatically generated">
            <a:extLst>
              <a:ext uri="{FF2B5EF4-FFF2-40B4-BE49-F238E27FC236}">
                <a16:creationId xmlns:a16="http://schemas.microsoft.com/office/drawing/2014/main" id="{F9FCDD2E-7355-46DE-B504-F01422D53A94}"/>
              </a:ext>
            </a:extLst>
          </p:cNvPr>
          <p:cNvPicPr>
            <a:picLocks noGrp="1" noChangeAspect="1"/>
          </p:cNvPicPr>
          <p:nvPr>
            <p:ph idx="1"/>
          </p:nvPr>
        </p:nvPicPr>
        <p:blipFill>
          <a:blip r:embed="rId2"/>
          <a:stretch>
            <a:fillRect/>
          </a:stretch>
        </p:blipFill>
        <p:spPr>
          <a:xfrm>
            <a:off x="905933" y="1672655"/>
            <a:ext cx="10515600" cy="1897144"/>
          </a:xfrm>
        </p:spPr>
      </p:pic>
    </p:spTree>
    <p:extLst>
      <p:ext uri="{BB962C8B-B14F-4D97-AF65-F5344CB8AC3E}">
        <p14:creationId xmlns:p14="http://schemas.microsoft.com/office/powerpoint/2010/main" val="280786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7EEB-4B7E-41A0-BEF4-20F4418B7FE9}"/>
              </a:ext>
            </a:extLst>
          </p:cNvPr>
          <p:cNvSpPr>
            <a:spLocks noGrp="1"/>
          </p:cNvSpPr>
          <p:nvPr>
            <p:ph type="title"/>
          </p:nvPr>
        </p:nvSpPr>
        <p:spPr/>
        <p:txBody>
          <a:bodyPr/>
          <a:lstStyle/>
          <a:p>
            <a:r>
              <a:rPr lang="en-US" dirty="0">
                <a:cs typeface="Calibri Light"/>
              </a:rPr>
              <a:t>Deleting a Bucket</a:t>
            </a:r>
            <a:endParaRPr lang="en-US" dirty="0"/>
          </a:p>
        </p:txBody>
      </p:sp>
      <p:pic>
        <p:nvPicPr>
          <p:cNvPr id="4" name="Picture 4" descr="A close up of a logo&#10;&#10;Description automatically generated">
            <a:extLst>
              <a:ext uri="{FF2B5EF4-FFF2-40B4-BE49-F238E27FC236}">
                <a16:creationId xmlns:a16="http://schemas.microsoft.com/office/drawing/2014/main" id="{7CBB3615-FD46-4215-97BC-8786035EEA50}"/>
              </a:ext>
            </a:extLst>
          </p:cNvPr>
          <p:cNvPicPr>
            <a:picLocks noGrp="1" noChangeAspect="1"/>
          </p:cNvPicPr>
          <p:nvPr>
            <p:ph idx="1"/>
          </p:nvPr>
        </p:nvPicPr>
        <p:blipFill>
          <a:blip r:embed="rId2"/>
          <a:stretch>
            <a:fillRect/>
          </a:stretch>
        </p:blipFill>
        <p:spPr>
          <a:xfrm>
            <a:off x="838200" y="1696451"/>
            <a:ext cx="10515600" cy="1087551"/>
          </a:xfrm>
        </p:spPr>
      </p:pic>
    </p:spTree>
    <p:extLst>
      <p:ext uri="{BB962C8B-B14F-4D97-AF65-F5344CB8AC3E}">
        <p14:creationId xmlns:p14="http://schemas.microsoft.com/office/powerpoint/2010/main" val="118375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09B98-4823-4F5D-A8AA-5F0C8C1022CB}"/>
              </a:ext>
            </a:extLst>
          </p:cNvPr>
          <p:cNvSpPr>
            <a:spLocks noGrp="1"/>
          </p:cNvSpPr>
          <p:nvPr>
            <p:ph type="title"/>
          </p:nvPr>
        </p:nvSpPr>
        <p:spPr/>
        <p:txBody>
          <a:bodyPr/>
          <a:lstStyle/>
          <a:p>
            <a:r>
              <a:rPr lang="en-US" dirty="0">
                <a:cs typeface="Calibri Light"/>
              </a:rPr>
              <a:t>Putting Files in the Bucket</a:t>
            </a:r>
            <a:endParaRPr lang="en-US" dirty="0"/>
          </a:p>
        </p:txBody>
      </p:sp>
      <p:pic>
        <p:nvPicPr>
          <p:cNvPr id="4" name="Picture 4" descr="A close up of a logo&#10;&#10;Description automatically generated">
            <a:extLst>
              <a:ext uri="{FF2B5EF4-FFF2-40B4-BE49-F238E27FC236}">
                <a16:creationId xmlns:a16="http://schemas.microsoft.com/office/drawing/2014/main" id="{AE7ABDE2-3346-4573-9DCB-5C05A2314FAD}"/>
              </a:ext>
            </a:extLst>
          </p:cNvPr>
          <p:cNvPicPr>
            <a:picLocks noGrp="1" noChangeAspect="1"/>
          </p:cNvPicPr>
          <p:nvPr>
            <p:ph idx="1"/>
          </p:nvPr>
        </p:nvPicPr>
        <p:blipFill>
          <a:blip r:embed="rId2"/>
          <a:stretch>
            <a:fillRect/>
          </a:stretch>
        </p:blipFill>
        <p:spPr>
          <a:xfrm>
            <a:off x="838200" y="1816037"/>
            <a:ext cx="10515600" cy="1102379"/>
          </a:xfrm>
        </p:spPr>
      </p:pic>
    </p:spTree>
    <p:extLst>
      <p:ext uri="{BB962C8B-B14F-4D97-AF65-F5344CB8AC3E}">
        <p14:creationId xmlns:p14="http://schemas.microsoft.com/office/powerpoint/2010/main" val="24063385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Data Analytics on AWS</vt:lpstr>
      <vt:lpstr>AWS SageMaker</vt:lpstr>
      <vt:lpstr>Creating Notebook Instance</vt:lpstr>
      <vt:lpstr>AWS S3</vt:lpstr>
      <vt:lpstr>Boto3 Client and Buckets 1</vt:lpstr>
      <vt:lpstr>Boto3 Client and Buckets 2 </vt:lpstr>
      <vt:lpstr>Listing Buckets</vt:lpstr>
      <vt:lpstr>Deleting a Bucket</vt:lpstr>
      <vt:lpstr>Putting Files in the Bucket</vt:lpstr>
      <vt:lpstr>Listing Files in the Bucket</vt:lpstr>
      <vt:lpstr>Deleting Files in the Bucket</vt:lpstr>
      <vt:lpstr>AWS Glue</vt:lpstr>
      <vt:lpstr>AWS Glue CSV Classifier</vt:lpstr>
      <vt:lpstr>Add Database</vt:lpstr>
      <vt:lpstr>Add tables using a crawler</vt:lpstr>
      <vt:lpstr>Run Crawler</vt:lpstr>
      <vt:lpstr>AWS Athena</vt:lpstr>
      <vt:lpstr>AWS Athena</vt:lpstr>
      <vt:lpstr>AWS Athena</vt:lpstr>
      <vt:lpstr>AWS Athena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122</cp:revision>
  <dcterms:created xsi:type="dcterms:W3CDTF">2020-08-24T16:08:13Z</dcterms:created>
  <dcterms:modified xsi:type="dcterms:W3CDTF">2020-08-24T17:12:01Z</dcterms:modified>
</cp:coreProperties>
</file>