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60" r:id="rId4"/>
    <p:sldId id="290" r:id="rId5"/>
    <p:sldId id="291" r:id="rId6"/>
    <p:sldId id="280" r:id="rId7"/>
    <p:sldId id="292" r:id="rId8"/>
    <p:sldId id="258" r:id="rId9"/>
    <p:sldId id="294" r:id="rId10"/>
    <p:sldId id="262" r:id="rId11"/>
    <p:sldId id="263" r:id="rId12"/>
    <p:sldId id="264" r:id="rId13"/>
    <p:sldId id="295" r:id="rId14"/>
    <p:sldId id="274" r:id="rId15"/>
    <p:sldId id="275" r:id="rId16"/>
    <p:sldId id="289" r:id="rId17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322" autoAdjust="0"/>
  </p:normalViewPr>
  <p:slideViewPr>
    <p:cSldViewPr>
      <p:cViewPr varScale="1">
        <p:scale>
          <a:sx n="72" d="100"/>
          <a:sy n="72" d="100"/>
        </p:scale>
        <p:origin x="132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99A4D5-930B-494D-ADD6-0A087C8A70AC}" type="datetimeFigureOut">
              <a:rPr lang="tr-TR" smtClean="0"/>
              <a:t>27.03.2025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F44D61-EEC7-40C7-9A5E-1C66F0A225C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6728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44D61-EEC7-40C7-9A5E-1C66F0A225C1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9123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CPU: CPU kullanımının saatlik ücreti</a:t>
            </a:r>
          </a:p>
          <a:p>
            <a:r>
              <a:rPr lang="tr-TR" dirty="0" err="1"/>
              <a:t>spotCPU</a:t>
            </a:r>
            <a:r>
              <a:rPr lang="tr-TR" dirty="0"/>
              <a:t>: Spot </a:t>
            </a:r>
            <a:r>
              <a:rPr lang="tr-TR" dirty="0" err="1"/>
              <a:t>instancelar</a:t>
            </a:r>
            <a:r>
              <a:rPr lang="tr-TR" dirty="0"/>
              <a:t> için belirlenen fiyatlandırmadır. Cloud </a:t>
            </a:r>
            <a:r>
              <a:rPr lang="tr-TR" dirty="0" err="1"/>
              <a:t>providerlar</a:t>
            </a:r>
            <a:r>
              <a:rPr lang="tr-TR" dirty="0"/>
              <a:t> tarafından kullanılan </a:t>
            </a:r>
            <a:r>
              <a:rPr lang="tr-TR" dirty="0" err="1"/>
              <a:t>cpu</a:t>
            </a:r>
            <a:r>
              <a:rPr lang="tr-TR" dirty="0"/>
              <a:t> üzerinde koşan düşük maliyetli, sürekliliği garanti olmayan sanal makinelerdir </a:t>
            </a:r>
          </a:p>
          <a:p>
            <a:r>
              <a:rPr lang="tr-TR" dirty="0"/>
              <a:t>RAM: saatlik ram kullanım ücreti</a:t>
            </a:r>
          </a:p>
          <a:p>
            <a:r>
              <a:rPr lang="tr-TR" dirty="0" err="1"/>
              <a:t>spotRAM</a:t>
            </a:r>
            <a:r>
              <a:rPr lang="tr-TR" dirty="0"/>
              <a:t>: Spot </a:t>
            </a:r>
            <a:r>
              <a:rPr lang="tr-TR" dirty="0" err="1"/>
              <a:t>instancelar</a:t>
            </a:r>
            <a:r>
              <a:rPr lang="tr-TR" dirty="0"/>
              <a:t> için belirlenen ram ücreti</a:t>
            </a:r>
          </a:p>
          <a:p>
            <a:r>
              <a:rPr lang="tr-TR" dirty="0" err="1"/>
              <a:t>Sotrage</a:t>
            </a:r>
            <a:r>
              <a:rPr lang="tr-TR" dirty="0"/>
              <a:t>: GB başına depolama maliyeti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44D61-EEC7-40C7-9A5E-1C66F0A225C1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2050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72289" y="1058163"/>
            <a:ext cx="8199120" cy="1616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2F3F4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1EA48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2F3F4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1EA48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2F3F4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2F3F4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7124" y="305307"/>
            <a:ext cx="6138545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2F3F4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7124" y="1033779"/>
            <a:ext cx="4008754" cy="1564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1EA48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205D3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8455660" cy="5143500"/>
            <a:chOff x="0" y="0"/>
            <a:chExt cx="8455660" cy="5143500"/>
          </a:xfrm>
        </p:grpSpPr>
        <p:sp>
          <p:nvSpPr>
            <p:cNvPr id="4" name="object 4"/>
            <p:cNvSpPr/>
            <p:nvPr/>
          </p:nvSpPr>
          <p:spPr>
            <a:xfrm>
              <a:off x="228600" y="0"/>
              <a:ext cx="8227059" cy="5143500"/>
            </a:xfrm>
            <a:custGeom>
              <a:avLst/>
              <a:gdLst/>
              <a:ahLst/>
              <a:cxnLst/>
              <a:rect l="l" t="t" r="r" b="b"/>
              <a:pathLst>
                <a:path w="8227059" h="5143500">
                  <a:moveTo>
                    <a:pt x="6848331" y="0"/>
                  </a:moveTo>
                  <a:lnTo>
                    <a:pt x="0" y="0"/>
                  </a:lnTo>
                  <a:lnTo>
                    <a:pt x="0" y="5143499"/>
                  </a:lnTo>
                  <a:lnTo>
                    <a:pt x="8226514" y="5143499"/>
                  </a:lnTo>
                  <a:lnTo>
                    <a:pt x="6848331" y="0"/>
                  </a:lnTo>
                  <a:close/>
                </a:path>
              </a:pathLst>
            </a:custGeom>
            <a:solidFill>
              <a:srgbClr val="000000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8227059" cy="5143500"/>
            </a:xfrm>
            <a:custGeom>
              <a:avLst/>
              <a:gdLst/>
              <a:ahLst/>
              <a:cxnLst/>
              <a:rect l="l" t="t" r="r" b="b"/>
              <a:pathLst>
                <a:path w="8227059" h="5143500">
                  <a:moveTo>
                    <a:pt x="6848331" y="0"/>
                  </a:moveTo>
                  <a:lnTo>
                    <a:pt x="0" y="0"/>
                  </a:lnTo>
                  <a:lnTo>
                    <a:pt x="0" y="5143499"/>
                  </a:lnTo>
                  <a:lnTo>
                    <a:pt x="8226514" y="5143499"/>
                  </a:lnTo>
                  <a:lnTo>
                    <a:pt x="68483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679" y="88392"/>
              <a:ext cx="1429512" cy="30175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16940" y="2048719"/>
            <a:ext cx="6398259" cy="99899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10"/>
              </a:spcBef>
            </a:pPr>
            <a:r>
              <a:rPr lang="tr-TR" sz="3200" spc="-50" dirty="0" err="1">
                <a:solidFill>
                  <a:srgbClr val="2E8555"/>
                </a:solidFill>
              </a:rPr>
              <a:t>OpenCost</a:t>
            </a:r>
            <a:r>
              <a:rPr lang="tr-TR" sz="3200" spc="-50" dirty="0">
                <a:solidFill>
                  <a:srgbClr val="2E8555"/>
                </a:solidFill>
              </a:rPr>
              <a:t> ile </a:t>
            </a:r>
            <a:r>
              <a:rPr lang="tr-TR" sz="3200" spc="-50" dirty="0" err="1">
                <a:solidFill>
                  <a:srgbClr val="2E8555"/>
                </a:solidFill>
              </a:rPr>
              <a:t>Kubernetes</a:t>
            </a:r>
            <a:r>
              <a:rPr lang="tr-TR" sz="3200" spc="-50" dirty="0">
                <a:solidFill>
                  <a:srgbClr val="2E8555"/>
                </a:solidFill>
              </a:rPr>
              <a:t> Maliyet Takibi</a:t>
            </a:r>
            <a:endParaRPr sz="3200" spc="-10" dirty="0">
              <a:solidFill>
                <a:srgbClr val="2E8555"/>
              </a:solidFill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061" y="28640"/>
            <a:ext cx="1828798" cy="3782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tr-TR" spc="-25" dirty="0"/>
              <a:t>Toplam</a:t>
            </a:r>
            <a:r>
              <a:rPr spc="-165" dirty="0"/>
              <a:t> </a:t>
            </a:r>
            <a:r>
              <a:rPr spc="-35" dirty="0"/>
              <a:t>Cluster</a:t>
            </a:r>
            <a:r>
              <a:rPr spc="-165" dirty="0"/>
              <a:t> </a:t>
            </a:r>
            <a:r>
              <a:rPr lang="tr-TR" spc="-10" dirty="0"/>
              <a:t>Maliyeti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4412263" y="2612643"/>
            <a:ext cx="2133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875" dirty="0">
                <a:solidFill>
                  <a:srgbClr val="2F3F4E"/>
                </a:solidFill>
                <a:latin typeface="Tahoma"/>
                <a:cs typeface="Tahoma"/>
              </a:rPr>
              <a:t>=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7124" y="1019555"/>
            <a:ext cx="843207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tr-TR" sz="1400" spc="55" dirty="0">
                <a:solidFill>
                  <a:srgbClr val="1EA482"/>
                </a:solidFill>
                <a:latin typeface="Arial Black"/>
                <a:cs typeface="Arial Black"/>
              </a:rPr>
              <a:t>Toplam</a:t>
            </a:r>
            <a:r>
              <a:rPr sz="1400" spc="335" dirty="0">
                <a:solidFill>
                  <a:srgbClr val="1EA482"/>
                </a:solidFill>
                <a:latin typeface="Arial Black"/>
                <a:cs typeface="Arial Black"/>
              </a:rPr>
              <a:t> </a:t>
            </a:r>
            <a:r>
              <a:rPr sz="1400" spc="65" dirty="0">
                <a:solidFill>
                  <a:srgbClr val="1EA482"/>
                </a:solidFill>
                <a:latin typeface="Arial Black"/>
                <a:cs typeface="Arial Black"/>
              </a:rPr>
              <a:t>Cluster</a:t>
            </a:r>
            <a:r>
              <a:rPr sz="1400" spc="340" dirty="0">
                <a:solidFill>
                  <a:srgbClr val="1EA482"/>
                </a:solidFill>
                <a:latin typeface="Arial Black"/>
                <a:cs typeface="Arial Black"/>
              </a:rPr>
              <a:t> </a:t>
            </a:r>
            <a:r>
              <a:rPr lang="tr-TR" sz="1400" dirty="0">
                <a:solidFill>
                  <a:srgbClr val="1EA482"/>
                </a:solidFill>
                <a:latin typeface="Arial Black"/>
                <a:cs typeface="Arial Black"/>
              </a:rPr>
              <a:t>Maliyeti</a:t>
            </a:r>
            <a:r>
              <a:rPr lang="tr-TR" sz="1400" spc="340" dirty="0">
                <a:solidFill>
                  <a:srgbClr val="1EA482"/>
                </a:solidFill>
                <a:latin typeface="Arial Black"/>
                <a:cs typeface="Arial Black"/>
              </a:rPr>
              <a:t> </a:t>
            </a:r>
            <a:r>
              <a:rPr sz="1400" dirty="0">
                <a:solidFill>
                  <a:srgbClr val="1EA482"/>
                </a:solidFill>
                <a:latin typeface="Arial Black"/>
                <a:cs typeface="Arial Black"/>
              </a:rPr>
              <a:t>=</a:t>
            </a:r>
            <a:r>
              <a:rPr sz="1400" spc="340" dirty="0">
                <a:solidFill>
                  <a:srgbClr val="1EA482"/>
                </a:solidFill>
                <a:latin typeface="Arial Black"/>
                <a:cs typeface="Arial Black"/>
              </a:rPr>
              <a:t> </a:t>
            </a:r>
            <a:r>
              <a:rPr sz="1400" spc="65" dirty="0">
                <a:solidFill>
                  <a:srgbClr val="1EA482"/>
                </a:solidFill>
                <a:latin typeface="Arial Black"/>
                <a:cs typeface="Arial Black"/>
              </a:rPr>
              <a:t>Cluster</a:t>
            </a:r>
            <a:r>
              <a:rPr sz="1400" spc="335" dirty="0">
                <a:solidFill>
                  <a:srgbClr val="1EA482"/>
                </a:solidFill>
                <a:latin typeface="Arial Black"/>
                <a:cs typeface="Arial Black"/>
              </a:rPr>
              <a:t> </a:t>
            </a:r>
            <a:r>
              <a:rPr lang="tr-TR" sz="1400" dirty="0">
                <a:solidFill>
                  <a:srgbClr val="1EA482"/>
                </a:solidFill>
                <a:latin typeface="Arial Black"/>
                <a:cs typeface="Arial Black"/>
              </a:rPr>
              <a:t>Yönetim Maliyeti </a:t>
            </a:r>
            <a:r>
              <a:rPr sz="1400" dirty="0">
                <a:solidFill>
                  <a:srgbClr val="1EA482"/>
                </a:solidFill>
                <a:latin typeface="Arial Black"/>
                <a:cs typeface="Arial Black"/>
              </a:rPr>
              <a:t>+</a:t>
            </a:r>
            <a:r>
              <a:rPr sz="1400" spc="340" dirty="0">
                <a:solidFill>
                  <a:srgbClr val="1EA482"/>
                </a:solidFill>
                <a:latin typeface="Arial Black"/>
                <a:cs typeface="Arial Black"/>
              </a:rPr>
              <a:t> </a:t>
            </a:r>
            <a:r>
              <a:rPr sz="1400" spc="65" dirty="0">
                <a:solidFill>
                  <a:srgbClr val="1EA482"/>
                </a:solidFill>
                <a:latin typeface="Arial Black"/>
                <a:cs typeface="Arial Black"/>
              </a:rPr>
              <a:t>Cluster</a:t>
            </a:r>
            <a:r>
              <a:rPr lang="tr-TR" sz="1400" spc="65" dirty="0">
                <a:solidFill>
                  <a:srgbClr val="1EA482"/>
                </a:solidFill>
                <a:latin typeface="Arial Black"/>
                <a:cs typeface="Arial Black"/>
              </a:rPr>
              <a:t> Gider Maliyeti</a:t>
            </a:r>
            <a:endParaRPr sz="1400" dirty="0">
              <a:latin typeface="Arial Black"/>
              <a:cs typeface="Arial Black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17407" y="341375"/>
            <a:ext cx="518159" cy="469391"/>
          </a:xfrm>
          <a:prstGeom prst="rect">
            <a:avLst/>
          </a:prstGeom>
        </p:spPr>
      </p:pic>
      <p:graphicFrame>
        <p:nvGraphicFramePr>
          <p:cNvPr id="12" name="object 14">
            <a:extLst>
              <a:ext uri="{FF2B5EF4-FFF2-40B4-BE49-F238E27FC236}">
                <a16:creationId xmlns:a16="http://schemas.microsoft.com/office/drawing/2014/main" id="{DAEC96A3-2999-74D1-8B97-C98B0C305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417093"/>
              </p:ext>
            </p:extLst>
          </p:nvPr>
        </p:nvGraphicFramePr>
        <p:xfrm>
          <a:off x="870099" y="2290476"/>
          <a:ext cx="3341528" cy="19576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1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7674">
                <a:tc>
                  <a:txBody>
                    <a:bodyPr/>
                    <a:lstStyle/>
                    <a:p>
                      <a:pPr marL="116839" algn="ctr">
                        <a:lnSpc>
                          <a:spcPct val="100000"/>
                        </a:lnSpc>
                        <a:spcBef>
                          <a:spcPts val="1860"/>
                        </a:spcBef>
                      </a:pPr>
                      <a:endParaRPr lang="tr-TR" sz="2000" dirty="0">
                        <a:latin typeface="Arial MT"/>
                        <a:cs typeface="Arial MT"/>
                      </a:endParaRPr>
                    </a:p>
                    <a:p>
                      <a:pPr marL="116839" algn="ctr">
                        <a:lnSpc>
                          <a:spcPct val="100000"/>
                        </a:lnSpc>
                        <a:spcBef>
                          <a:spcPts val="186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Cluster</a:t>
                      </a:r>
                      <a:r>
                        <a:rPr sz="20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lang="tr-TR" sz="2000" spc="-45" dirty="0">
                          <a:latin typeface="Arial MT"/>
                          <a:cs typeface="Arial MT"/>
                        </a:rPr>
                        <a:t>Maliyeti</a:t>
                      </a:r>
                      <a:endParaRPr sz="2000" dirty="0">
                        <a:latin typeface="Arial MT"/>
                        <a:cs typeface="Arial MT"/>
                      </a:endParaRPr>
                    </a:p>
                  </a:txBody>
                  <a:tcPr marL="0" marR="0" marT="2362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object 14">
            <a:extLst>
              <a:ext uri="{FF2B5EF4-FFF2-40B4-BE49-F238E27FC236}">
                <a16:creationId xmlns:a16="http://schemas.microsoft.com/office/drawing/2014/main" id="{5293AD7B-12B5-68EB-07AF-0F8FD1C18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364485"/>
              </p:ext>
            </p:extLst>
          </p:nvPr>
        </p:nvGraphicFramePr>
        <p:xfrm>
          <a:off x="5181600" y="2290476"/>
          <a:ext cx="3276600" cy="19829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8995">
                <a:tc>
                  <a:txBody>
                    <a:bodyPr/>
                    <a:lstStyle/>
                    <a:p>
                      <a:pPr marL="116839" algn="ctr">
                        <a:lnSpc>
                          <a:spcPct val="100000"/>
                        </a:lnSpc>
                        <a:spcBef>
                          <a:spcPts val="186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Cluster</a:t>
                      </a:r>
                      <a:r>
                        <a:rPr sz="20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lang="tr-TR" sz="2000" dirty="0">
                          <a:latin typeface="Arial MT"/>
                          <a:cs typeface="Arial MT"/>
                        </a:rPr>
                        <a:t>Yönetim</a:t>
                      </a:r>
                      <a:r>
                        <a:rPr lang="tr-TR" sz="2000" spc="-45" dirty="0">
                          <a:latin typeface="Arial MT"/>
                          <a:cs typeface="Arial MT"/>
                        </a:rPr>
                        <a:t> Maliyeti</a:t>
                      </a:r>
                      <a:endParaRPr sz="2000" dirty="0">
                        <a:latin typeface="Arial MT"/>
                        <a:cs typeface="Arial MT"/>
                      </a:endParaRPr>
                    </a:p>
                  </a:txBody>
                  <a:tcPr marL="0" marR="0" marT="2362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3931">
                <a:tc>
                  <a:txBody>
                    <a:bodyPr/>
                    <a:lstStyle/>
                    <a:p>
                      <a:pPr marL="178435" marR="170815" algn="ctr">
                        <a:lnSpc>
                          <a:spcPts val="2310"/>
                        </a:lnSpc>
                        <a:spcBef>
                          <a:spcPts val="2200"/>
                        </a:spcBef>
                      </a:pPr>
                      <a:r>
                        <a:rPr lang="tr-TR" sz="2000" dirty="0">
                          <a:latin typeface="Arial MT"/>
                          <a:cs typeface="Arial MT"/>
                        </a:rPr>
                        <a:t>Cluster Gider Maliyeti</a:t>
                      </a:r>
                      <a:endParaRPr sz="2000" dirty="0">
                        <a:latin typeface="Arial MT"/>
                        <a:cs typeface="Arial MT"/>
                      </a:endParaRPr>
                    </a:p>
                  </a:txBody>
                  <a:tcPr marL="0" marR="0" marT="2794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Cluster</a:t>
            </a:r>
            <a:r>
              <a:rPr spc="-165" dirty="0"/>
              <a:t> </a:t>
            </a:r>
            <a:r>
              <a:rPr lang="tr-TR" spc="-165" dirty="0"/>
              <a:t>Gideri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407124" y="1019555"/>
            <a:ext cx="769365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1EA482"/>
                </a:solidFill>
                <a:latin typeface="Arial Black"/>
                <a:cs typeface="Arial Black"/>
              </a:rPr>
              <a:t>Cluster</a:t>
            </a:r>
            <a:r>
              <a:rPr lang="tr-TR" sz="1400" dirty="0">
                <a:solidFill>
                  <a:srgbClr val="1EA482"/>
                </a:solidFill>
                <a:latin typeface="Arial Black"/>
                <a:cs typeface="Arial Black"/>
              </a:rPr>
              <a:t> Gideri</a:t>
            </a:r>
            <a:r>
              <a:rPr sz="1400" dirty="0">
                <a:solidFill>
                  <a:srgbClr val="1EA482"/>
                </a:solidFill>
                <a:latin typeface="Arial Black"/>
                <a:cs typeface="Arial Black"/>
              </a:rPr>
              <a:t>= </a:t>
            </a:r>
            <a:r>
              <a:rPr lang="tr-TR" sz="1400" dirty="0">
                <a:solidFill>
                  <a:srgbClr val="1EA482"/>
                </a:solidFill>
                <a:latin typeface="Arial Black"/>
                <a:cs typeface="Arial Black"/>
              </a:rPr>
              <a:t>Cluster Yönetimi </a:t>
            </a:r>
            <a:r>
              <a:rPr sz="1400" dirty="0">
                <a:solidFill>
                  <a:srgbClr val="1EA482"/>
                </a:solidFill>
                <a:latin typeface="Arial Black"/>
                <a:cs typeface="Arial Black"/>
              </a:rPr>
              <a:t>+ </a:t>
            </a:r>
            <a:r>
              <a:rPr lang="tr-TR" sz="1400" dirty="0">
                <a:solidFill>
                  <a:srgbClr val="1EA482"/>
                </a:solidFill>
                <a:latin typeface="Arial Black"/>
                <a:cs typeface="Arial Black"/>
              </a:rPr>
              <a:t>Atanan Kaynak + Kullanılan Kaynak</a:t>
            </a:r>
            <a:endParaRPr sz="1400" dirty="0">
              <a:latin typeface="Arial Black"/>
              <a:cs typeface="Arial Black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17407" y="341375"/>
            <a:ext cx="518159" cy="46939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12263" y="2612643"/>
            <a:ext cx="2133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875" dirty="0">
                <a:solidFill>
                  <a:srgbClr val="2F3F4E"/>
                </a:solidFill>
                <a:latin typeface="Tahoma"/>
                <a:cs typeface="Tahoma"/>
              </a:rPr>
              <a:t>=</a:t>
            </a:r>
            <a:endParaRPr sz="2800">
              <a:latin typeface="Tahoma"/>
              <a:cs typeface="Tahoma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780401"/>
              </p:ext>
            </p:extLst>
          </p:nvPr>
        </p:nvGraphicFramePr>
        <p:xfrm>
          <a:off x="5023596" y="1857485"/>
          <a:ext cx="3341528" cy="2228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0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0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6925">
                <a:tc gridSpan="2">
                  <a:txBody>
                    <a:bodyPr/>
                    <a:lstStyle/>
                    <a:p>
                      <a:pPr marL="116839" algn="ctr">
                        <a:lnSpc>
                          <a:spcPct val="100000"/>
                        </a:lnSpc>
                        <a:spcBef>
                          <a:spcPts val="186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Cluster</a:t>
                      </a:r>
                      <a:r>
                        <a:rPr sz="20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lang="tr-TR" sz="2000" dirty="0">
                          <a:latin typeface="Arial MT"/>
                          <a:cs typeface="Arial MT"/>
                        </a:rPr>
                        <a:t>Yönetim</a:t>
                      </a:r>
                      <a:r>
                        <a:rPr lang="tr-TR" sz="2000" spc="-45" dirty="0">
                          <a:latin typeface="Arial MT"/>
                          <a:cs typeface="Arial MT"/>
                        </a:rPr>
                        <a:t> Maliyeti</a:t>
                      </a:r>
                      <a:endParaRPr sz="2000" dirty="0">
                        <a:latin typeface="Arial MT"/>
                        <a:cs typeface="Arial MT"/>
                      </a:endParaRPr>
                    </a:p>
                  </a:txBody>
                  <a:tcPr marL="0" marR="0" marT="2362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1925">
                <a:tc>
                  <a:txBody>
                    <a:bodyPr/>
                    <a:lstStyle/>
                    <a:p>
                      <a:pPr marL="178435" marR="170815" algn="ctr">
                        <a:lnSpc>
                          <a:spcPts val="2310"/>
                        </a:lnSpc>
                        <a:spcBef>
                          <a:spcPts val="2200"/>
                        </a:spcBef>
                      </a:pPr>
                      <a:r>
                        <a:rPr lang="tr-TR" sz="2000" dirty="0">
                          <a:latin typeface="Arial MT"/>
                          <a:cs typeface="Arial MT"/>
                        </a:rPr>
                        <a:t>Atanan kaynak</a:t>
                      </a:r>
                      <a:endParaRPr sz="2000" dirty="0">
                        <a:latin typeface="Arial MT"/>
                        <a:cs typeface="Arial MT"/>
                      </a:endParaRPr>
                    </a:p>
                  </a:txBody>
                  <a:tcPr marL="0" marR="0" marT="2794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200025" marR="192405" algn="ctr">
                        <a:lnSpc>
                          <a:spcPts val="2310"/>
                        </a:lnSpc>
                        <a:spcBef>
                          <a:spcPts val="2200"/>
                        </a:spcBef>
                      </a:pPr>
                      <a:r>
                        <a:rPr lang="tr-TR" sz="2000" spc="-20" dirty="0">
                          <a:latin typeface="Arial MT"/>
                          <a:cs typeface="Arial MT"/>
                        </a:rPr>
                        <a:t>Kullanılan Kaynak</a:t>
                      </a:r>
                      <a:endParaRPr sz="2000" dirty="0">
                        <a:latin typeface="Arial MT"/>
                        <a:cs typeface="Arial MT"/>
                      </a:endParaRPr>
                    </a:p>
                  </a:txBody>
                  <a:tcPr marL="0" marR="0" marT="2794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object 14">
            <a:extLst>
              <a:ext uri="{FF2B5EF4-FFF2-40B4-BE49-F238E27FC236}">
                <a16:creationId xmlns:a16="http://schemas.microsoft.com/office/drawing/2014/main" id="{B4009248-25EE-AD03-64CF-C2A9D4722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46951"/>
              </p:ext>
            </p:extLst>
          </p:nvPr>
        </p:nvGraphicFramePr>
        <p:xfrm>
          <a:off x="718196" y="1857485"/>
          <a:ext cx="3472803" cy="2228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728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6925">
                <a:tc>
                  <a:txBody>
                    <a:bodyPr/>
                    <a:lstStyle/>
                    <a:p>
                      <a:pPr marL="116839" algn="ctr">
                        <a:lnSpc>
                          <a:spcPct val="100000"/>
                        </a:lnSpc>
                        <a:spcBef>
                          <a:spcPts val="186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Cluster</a:t>
                      </a:r>
                      <a:r>
                        <a:rPr sz="20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lang="tr-TR" sz="2000" dirty="0">
                          <a:latin typeface="Arial MT"/>
                          <a:cs typeface="Arial MT"/>
                        </a:rPr>
                        <a:t>Yönetim</a:t>
                      </a:r>
                      <a:r>
                        <a:rPr lang="tr-TR" sz="2000" spc="-45" dirty="0">
                          <a:latin typeface="Arial MT"/>
                          <a:cs typeface="Arial MT"/>
                        </a:rPr>
                        <a:t> Maliyeti</a:t>
                      </a:r>
                    </a:p>
                  </a:txBody>
                  <a:tcPr marL="0" marR="0" marT="2362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1925">
                <a:tc>
                  <a:txBody>
                    <a:bodyPr/>
                    <a:lstStyle/>
                    <a:p>
                      <a:pPr marL="178435" marR="170815" algn="ctr">
                        <a:lnSpc>
                          <a:spcPts val="2310"/>
                        </a:lnSpc>
                        <a:spcBef>
                          <a:spcPts val="2200"/>
                        </a:spcBef>
                      </a:pPr>
                      <a:r>
                        <a:rPr lang="tr-TR" sz="2000" dirty="0">
                          <a:latin typeface="Arial MT"/>
                          <a:cs typeface="Arial MT"/>
                        </a:rPr>
                        <a:t>Cluster Gider Maliyeti</a:t>
                      </a:r>
                      <a:endParaRPr sz="2000" dirty="0">
                        <a:latin typeface="Arial MT"/>
                        <a:cs typeface="Arial MT"/>
                      </a:endParaRPr>
                    </a:p>
                  </a:txBody>
                  <a:tcPr marL="0" marR="0" marT="2794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Cluster</a:t>
            </a:r>
            <a:r>
              <a:rPr spc="-170" dirty="0"/>
              <a:t> </a:t>
            </a:r>
            <a:r>
              <a:rPr dirty="0"/>
              <a:t>Asset</a:t>
            </a:r>
            <a:r>
              <a:rPr spc="-160" dirty="0"/>
              <a:t> </a:t>
            </a:r>
            <a:r>
              <a:rPr spc="-20" dirty="0"/>
              <a:t>Costs:</a:t>
            </a:r>
            <a:r>
              <a:rPr spc="-145" dirty="0"/>
              <a:t> </a:t>
            </a:r>
            <a:r>
              <a:rPr spc="-90" dirty="0"/>
              <a:t>Node</a:t>
            </a:r>
            <a:r>
              <a:rPr spc="-120" dirty="0"/>
              <a:t> </a:t>
            </a:r>
            <a:r>
              <a:rPr spc="-10" dirty="0"/>
              <a:t>Costs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7124" y="1019555"/>
            <a:ext cx="769365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solidFill>
                  <a:srgbClr val="1EA482"/>
                </a:solidFill>
                <a:latin typeface="Arial Black"/>
                <a:cs typeface="Arial Black"/>
              </a:rPr>
              <a:t>Cluster</a:t>
            </a:r>
            <a:r>
              <a:rPr sz="1400" spc="285" dirty="0">
                <a:solidFill>
                  <a:srgbClr val="1EA482"/>
                </a:solidFill>
                <a:latin typeface="Arial Black"/>
                <a:cs typeface="Arial Black"/>
              </a:rPr>
              <a:t> </a:t>
            </a:r>
            <a:r>
              <a:rPr sz="1400" dirty="0">
                <a:solidFill>
                  <a:srgbClr val="1EA482"/>
                </a:solidFill>
                <a:latin typeface="Arial Black"/>
                <a:cs typeface="Arial Black"/>
              </a:rPr>
              <a:t>Asset</a:t>
            </a:r>
            <a:r>
              <a:rPr sz="1400" spc="285" dirty="0">
                <a:solidFill>
                  <a:srgbClr val="1EA482"/>
                </a:solidFill>
                <a:latin typeface="Arial Black"/>
                <a:cs typeface="Arial Black"/>
              </a:rPr>
              <a:t> </a:t>
            </a:r>
            <a:r>
              <a:rPr sz="1400" dirty="0">
                <a:solidFill>
                  <a:srgbClr val="1EA482"/>
                </a:solidFill>
                <a:latin typeface="Arial Black"/>
                <a:cs typeface="Arial Black"/>
              </a:rPr>
              <a:t>Costs</a:t>
            </a:r>
            <a:r>
              <a:rPr sz="1400" spc="285" dirty="0">
                <a:solidFill>
                  <a:srgbClr val="1EA482"/>
                </a:solidFill>
                <a:latin typeface="Arial Black"/>
                <a:cs typeface="Arial Black"/>
              </a:rPr>
              <a:t> </a:t>
            </a:r>
            <a:r>
              <a:rPr sz="1400" dirty="0">
                <a:solidFill>
                  <a:srgbClr val="1EA482"/>
                </a:solidFill>
                <a:latin typeface="Arial Black"/>
                <a:cs typeface="Arial Black"/>
              </a:rPr>
              <a:t>=</a:t>
            </a:r>
            <a:r>
              <a:rPr sz="1400" spc="285" dirty="0">
                <a:solidFill>
                  <a:srgbClr val="1EA482"/>
                </a:solidFill>
                <a:latin typeface="Arial Black"/>
                <a:cs typeface="Arial Black"/>
              </a:rPr>
              <a:t> </a:t>
            </a:r>
            <a:r>
              <a:rPr sz="1400" spc="-20" dirty="0">
                <a:solidFill>
                  <a:srgbClr val="1EA482"/>
                </a:solidFill>
                <a:latin typeface="Arial Black"/>
                <a:cs typeface="Arial Black"/>
              </a:rPr>
              <a:t>Resource</a:t>
            </a:r>
            <a:r>
              <a:rPr sz="1400" spc="285" dirty="0">
                <a:solidFill>
                  <a:srgbClr val="1EA482"/>
                </a:solidFill>
                <a:latin typeface="Arial Black"/>
                <a:cs typeface="Arial Black"/>
              </a:rPr>
              <a:t> </a:t>
            </a:r>
            <a:r>
              <a:rPr sz="1400" spc="80" dirty="0">
                <a:solidFill>
                  <a:srgbClr val="1EA482"/>
                </a:solidFill>
                <a:latin typeface="Arial Black"/>
                <a:cs typeface="Arial Black"/>
              </a:rPr>
              <a:t>Allocation</a:t>
            </a:r>
            <a:r>
              <a:rPr sz="1400" spc="285" dirty="0">
                <a:solidFill>
                  <a:srgbClr val="1EA482"/>
                </a:solidFill>
                <a:latin typeface="Arial Black"/>
                <a:cs typeface="Arial Black"/>
              </a:rPr>
              <a:t> </a:t>
            </a:r>
            <a:r>
              <a:rPr sz="1400" dirty="0">
                <a:solidFill>
                  <a:srgbClr val="1EA482"/>
                </a:solidFill>
                <a:latin typeface="Arial Black"/>
                <a:cs typeface="Arial Black"/>
              </a:rPr>
              <a:t>Costs</a:t>
            </a:r>
            <a:r>
              <a:rPr sz="1400" spc="285" dirty="0">
                <a:solidFill>
                  <a:srgbClr val="1EA482"/>
                </a:solidFill>
                <a:latin typeface="Arial Black"/>
                <a:cs typeface="Arial Black"/>
              </a:rPr>
              <a:t> </a:t>
            </a:r>
            <a:r>
              <a:rPr sz="1400" dirty="0">
                <a:solidFill>
                  <a:srgbClr val="1EA482"/>
                </a:solidFill>
                <a:latin typeface="Arial Black"/>
                <a:cs typeface="Arial Black"/>
              </a:rPr>
              <a:t>+</a:t>
            </a:r>
            <a:r>
              <a:rPr sz="1400" spc="285" dirty="0">
                <a:solidFill>
                  <a:srgbClr val="1EA482"/>
                </a:solidFill>
                <a:latin typeface="Arial Black"/>
                <a:cs typeface="Arial Black"/>
              </a:rPr>
              <a:t> </a:t>
            </a:r>
            <a:r>
              <a:rPr sz="1400" spc="-20" dirty="0">
                <a:solidFill>
                  <a:srgbClr val="1EA482"/>
                </a:solidFill>
                <a:latin typeface="Arial Black"/>
                <a:cs typeface="Arial Black"/>
              </a:rPr>
              <a:t>Resource</a:t>
            </a:r>
            <a:r>
              <a:rPr sz="1400" spc="285" dirty="0">
                <a:solidFill>
                  <a:srgbClr val="1EA482"/>
                </a:solidFill>
                <a:latin typeface="Arial Black"/>
                <a:cs typeface="Arial Black"/>
              </a:rPr>
              <a:t> </a:t>
            </a:r>
            <a:r>
              <a:rPr sz="1400" spc="-60" dirty="0">
                <a:solidFill>
                  <a:srgbClr val="1EA482"/>
                </a:solidFill>
                <a:latin typeface="Arial Black"/>
                <a:cs typeface="Arial Black"/>
              </a:rPr>
              <a:t>Usage</a:t>
            </a:r>
            <a:r>
              <a:rPr sz="1400" spc="285" dirty="0">
                <a:solidFill>
                  <a:srgbClr val="1EA482"/>
                </a:solidFill>
                <a:latin typeface="Arial Black"/>
                <a:cs typeface="Arial Black"/>
              </a:rPr>
              <a:t> </a:t>
            </a:r>
            <a:r>
              <a:rPr sz="1400" spc="-10" dirty="0">
                <a:solidFill>
                  <a:srgbClr val="1EA482"/>
                </a:solidFill>
                <a:latin typeface="Arial Black"/>
                <a:cs typeface="Arial Black"/>
              </a:rPr>
              <a:t>Costs</a:t>
            </a:r>
            <a:endParaRPr sz="1400">
              <a:latin typeface="Arial Black"/>
              <a:cs typeface="Arial Black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17407" y="341375"/>
            <a:ext cx="518159" cy="46939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253953" y="2724831"/>
            <a:ext cx="2133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875" dirty="0">
                <a:solidFill>
                  <a:srgbClr val="2F3F4E"/>
                </a:solidFill>
                <a:latin typeface="Tahoma"/>
                <a:cs typeface="Tahoma"/>
              </a:rPr>
              <a:t>=</a:t>
            </a:r>
            <a:endParaRPr sz="2800" dirty="0">
              <a:latin typeface="Tahoma"/>
              <a:cs typeface="Tahoma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180323"/>
              </p:ext>
            </p:extLst>
          </p:nvPr>
        </p:nvGraphicFramePr>
        <p:xfrm>
          <a:off x="4676689" y="1832656"/>
          <a:ext cx="4186860" cy="22364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48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2930">
                <a:tc gridSpan="2">
                  <a:txBody>
                    <a:bodyPr/>
                    <a:lstStyle/>
                    <a:p>
                      <a:pPr marL="116839" algn="ctr">
                        <a:lnSpc>
                          <a:spcPct val="100000"/>
                        </a:lnSpc>
                        <a:spcBef>
                          <a:spcPts val="1860"/>
                        </a:spcBef>
                      </a:pPr>
                      <a:r>
                        <a:rPr lang="tr-TR" sz="1600" dirty="0">
                          <a:latin typeface="Arial MT"/>
                          <a:cs typeface="Arial MT"/>
                        </a:rPr>
                        <a:t>Cluster</a:t>
                      </a:r>
                      <a:r>
                        <a:rPr lang="tr-TR" sz="16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lang="tr-TR" sz="1600" dirty="0">
                          <a:latin typeface="Arial MT"/>
                          <a:cs typeface="Arial MT"/>
                        </a:rPr>
                        <a:t>Yönetim</a:t>
                      </a:r>
                      <a:r>
                        <a:rPr lang="tr-TR" sz="1600" spc="-45" dirty="0">
                          <a:latin typeface="Arial MT"/>
                          <a:cs typeface="Arial MT"/>
                        </a:rPr>
                        <a:t> Maliyeti</a:t>
                      </a:r>
                      <a:endParaRPr lang="tr-TR" sz="1600" dirty="0">
                        <a:latin typeface="Arial MT"/>
                        <a:cs typeface="Arial MT"/>
                      </a:endParaRPr>
                    </a:p>
                  </a:txBody>
                  <a:tcPr marL="0" marR="0" marT="1574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1180">
                <a:tc>
                  <a:txBody>
                    <a:bodyPr/>
                    <a:lstStyle/>
                    <a:p>
                      <a:pPr marL="208279" marR="180975" indent="-19685" algn="ctr">
                        <a:lnSpc>
                          <a:spcPct val="100699"/>
                        </a:lnSpc>
                        <a:spcBef>
                          <a:spcPts val="135"/>
                        </a:spcBef>
                      </a:pPr>
                      <a:r>
                        <a:rPr sz="1600" dirty="0">
                          <a:latin typeface="Arial MT"/>
                          <a:cs typeface="Arial MT"/>
                        </a:rPr>
                        <a:t>Node</a:t>
                      </a:r>
                      <a:r>
                        <a:rPr sz="1600" spc="1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25" dirty="0">
                          <a:latin typeface="Arial MT"/>
                          <a:cs typeface="Arial MT"/>
                        </a:rPr>
                        <a:t>(CPU, </a:t>
                      </a:r>
                      <a:r>
                        <a:rPr sz="1600" dirty="0">
                          <a:latin typeface="Arial MT"/>
                          <a:cs typeface="Arial MT"/>
                        </a:rPr>
                        <a:t>RAM,</a:t>
                      </a:r>
                      <a:r>
                        <a:rPr sz="1600" spc="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600" spc="-20" dirty="0">
                          <a:latin typeface="Arial MT"/>
                          <a:cs typeface="Arial MT"/>
                        </a:rPr>
                        <a:t>GPU)</a:t>
                      </a:r>
                      <a:endParaRPr sz="1600" dirty="0">
                        <a:latin typeface="Arial MT"/>
                        <a:cs typeface="Arial MT"/>
                      </a:endParaRPr>
                    </a:p>
                  </a:txBody>
                  <a:tcPr marL="0" marR="0" marT="171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endParaRPr lang="tr-TR" sz="1600" dirty="0">
                        <a:latin typeface="Times New Roman"/>
                        <a:cs typeface="Times New Roman"/>
                      </a:endParaRPr>
                    </a:p>
                    <a:p>
                      <a:pPr marL="427355" marR="344805" indent="-74930">
                        <a:lnSpc>
                          <a:spcPct val="100699"/>
                        </a:lnSpc>
                      </a:pPr>
                      <a:r>
                        <a:rPr lang="tr-TR" sz="1600" spc="-10" dirty="0">
                          <a:latin typeface="Arial MT"/>
                          <a:cs typeface="Arial MT"/>
                        </a:rPr>
                        <a:t>Ağ Çıkışı</a:t>
                      </a:r>
                      <a:endParaRPr lang="tr-TR" sz="16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180">
                <a:tc>
                  <a:txBody>
                    <a:bodyPr/>
                    <a:lstStyle/>
                    <a:p>
                      <a:pPr marL="400685" marR="271780" indent="-121285" algn="ctr">
                        <a:lnSpc>
                          <a:spcPct val="100699"/>
                        </a:lnSpc>
                        <a:spcBef>
                          <a:spcPts val="135"/>
                        </a:spcBef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Persistent Volume</a:t>
                      </a:r>
                      <a:endParaRPr sz="1600" dirty="0">
                        <a:latin typeface="Arial MT"/>
                        <a:cs typeface="Arial MT"/>
                      </a:endParaRPr>
                    </a:p>
                  </a:txBody>
                  <a:tcPr marL="0" marR="0" marT="171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1180">
                <a:tc>
                  <a:txBody>
                    <a:bodyPr/>
                    <a:lstStyle/>
                    <a:p>
                      <a:pPr marL="333375" marR="325755" indent="174625" algn="ctr">
                        <a:lnSpc>
                          <a:spcPct val="100699"/>
                        </a:lnSpc>
                        <a:spcBef>
                          <a:spcPts val="135"/>
                        </a:spcBef>
                      </a:pPr>
                      <a:r>
                        <a:rPr sz="1600" spc="-20" dirty="0">
                          <a:latin typeface="Arial MT"/>
                          <a:cs typeface="Arial MT"/>
                        </a:rPr>
                        <a:t>Load </a:t>
                      </a:r>
                      <a:r>
                        <a:rPr sz="1600" spc="-10" dirty="0">
                          <a:latin typeface="Arial MT"/>
                          <a:cs typeface="Arial MT"/>
                        </a:rPr>
                        <a:t>Balancer</a:t>
                      </a:r>
                      <a:endParaRPr sz="1600" dirty="0">
                        <a:latin typeface="Arial MT"/>
                        <a:cs typeface="Arial MT"/>
                      </a:endParaRPr>
                    </a:p>
                  </a:txBody>
                  <a:tcPr marL="0" marR="0" marT="171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object 14">
            <a:extLst>
              <a:ext uri="{FF2B5EF4-FFF2-40B4-BE49-F238E27FC236}">
                <a16:creationId xmlns:a16="http://schemas.microsoft.com/office/drawing/2014/main" id="{0DF0B6E0-6ACE-BA97-DB40-1E54E24B05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898789"/>
              </p:ext>
            </p:extLst>
          </p:nvPr>
        </p:nvGraphicFramePr>
        <p:xfrm>
          <a:off x="778874" y="1840276"/>
          <a:ext cx="3341528" cy="2228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0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0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6925">
                <a:tc gridSpan="2">
                  <a:txBody>
                    <a:bodyPr/>
                    <a:lstStyle/>
                    <a:p>
                      <a:pPr marL="116839" algn="ctr">
                        <a:lnSpc>
                          <a:spcPct val="100000"/>
                        </a:lnSpc>
                        <a:spcBef>
                          <a:spcPts val="1860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Cluster</a:t>
                      </a:r>
                      <a:r>
                        <a:rPr sz="20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lang="tr-TR" sz="2000" dirty="0">
                          <a:latin typeface="Arial MT"/>
                          <a:cs typeface="Arial MT"/>
                        </a:rPr>
                        <a:t>Yönetim</a:t>
                      </a:r>
                      <a:r>
                        <a:rPr lang="tr-TR" sz="2000" spc="-45" dirty="0">
                          <a:latin typeface="Arial MT"/>
                          <a:cs typeface="Arial MT"/>
                        </a:rPr>
                        <a:t> Maliyeti</a:t>
                      </a:r>
                      <a:endParaRPr sz="2000" dirty="0">
                        <a:latin typeface="Arial MT"/>
                        <a:cs typeface="Arial MT"/>
                      </a:endParaRPr>
                    </a:p>
                  </a:txBody>
                  <a:tcPr marL="0" marR="0" marT="2362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1925">
                <a:tc>
                  <a:txBody>
                    <a:bodyPr/>
                    <a:lstStyle/>
                    <a:p>
                      <a:pPr marL="178435" marR="170815" algn="ctr">
                        <a:lnSpc>
                          <a:spcPts val="2310"/>
                        </a:lnSpc>
                        <a:spcBef>
                          <a:spcPts val="2200"/>
                        </a:spcBef>
                      </a:pPr>
                      <a:r>
                        <a:rPr lang="tr-TR" sz="2000" dirty="0">
                          <a:latin typeface="Arial MT"/>
                          <a:cs typeface="Arial MT"/>
                        </a:rPr>
                        <a:t>Atanan kaynak</a:t>
                      </a:r>
                      <a:endParaRPr sz="2000" dirty="0">
                        <a:latin typeface="Arial MT"/>
                        <a:cs typeface="Arial MT"/>
                      </a:endParaRPr>
                    </a:p>
                  </a:txBody>
                  <a:tcPr marL="0" marR="0" marT="2794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200025" marR="192405" algn="ctr">
                        <a:lnSpc>
                          <a:spcPts val="2310"/>
                        </a:lnSpc>
                        <a:spcBef>
                          <a:spcPts val="2200"/>
                        </a:spcBef>
                      </a:pPr>
                      <a:r>
                        <a:rPr lang="tr-TR" sz="2000" spc="-20" dirty="0">
                          <a:latin typeface="Arial MT"/>
                          <a:cs typeface="Arial MT"/>
                        </a:rPr>
                        <a:t>Kullanılan Kaynak</a:t>
                      </a:r>
                      <a:endParaRPr sz="2000" dirty="0">
                        <a:latin typeface="Arial MT"/>
                        <a:cs typeface="Arial MT"/>
                      </a:endParaRPr>
                    </a:p>
                  </a:txBody>
                  <a:tcPr marL="0" marR="0" marT="2794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3CECECB-0FDC-86F0-F2DB-3EB2A7CAF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124" y="305307"/>
            <a:ext cx="6138545" cy="430887"/>
          </a:xfrm>
        </p:spPr>
        <p:txBody>
          <a:bodyPr/>
          <a:lstStyle/>
          <a:p>
            <a:r>
              <a:rPr lang="tr-TR" dirty="0"/>
              <a:t>On-</a:t>
            </a:r>
            <a:r>
              <a:rPr lang="tr-TR" dirty="0" err="1"/>
              <a:t>Premise</a:t>
            </a:r>
            <a:r>
              <a:rPr lang="tr-TR" dirty="0"/>
              <a:t> Parametreler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E59289EE-C939-FB15-B96C-EC2B43F64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43" y="1047750"/>
            <a:ext cx="83439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5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17407" y="341375"/>
            <a:ext cx="518159" cy="46939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7124" y="1276350"/>
            <a:ext cx="7974876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8951" y="1435608"/>
            <a:ext cx="7751064" cy="151180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5008" y="112776"/>
            <a:ext cx="420623" cy="38404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66759" y="950975"/>
            <a:ext cx="79248" cy="9753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1041" y="115061"/>
            <a:ext cx="1378585" cy="398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50" b="0" spc="80" dirty="0">
                <a:solidFill>
                  <a:srgbClr val="083B2A"/>
                </a:solidFill>
                <a:latin typeface="Calibri"/>
                <a:cs typeface="Calibri"/>
              </a:rPr>
              <a:t>OpenCost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81614" y="115061"/>
            <a:ext cx="142875" cy="398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50" spc="-50" dirty="0">
                <a:solidFill>
                  <a:srgbClr val="696969"/>
                </a:solidFill>
                <a:latin typeface="Calibri"/>
                <a:cs typeface="Calibri"/>
              </a:rPr>
              <a:t>”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3153" y="700187"/>
            <a:ext cx="1905000" cy="382270"/>
          </a:xfrm>
          <a:prstGeom prst="rect">
            <a:avLst/>
          </a:prstGeom>
        </p:spPr>
        <p:txBody>
          <a:bodyPr vert="horz" wrap="square" lIns="0" tIns="5905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4"/>
              </a:spcBef>
            </a:pPr>
            <a:r>
              <a:rPr sz="1150" spc="-10" dirty="0">
                <a:solidFill>
                  <a:srgbClr val="161616"/>
                </a:solidFill>
                <a:latin typeface="Arial MT"/>
                <a:cs typeface="Arial MT"/>
              </a:rPr>
              <a:t>Last</a:t>
            </a:r>
            <a:r>
              <a:rPr sz="1150" spc="-15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150" dirty="0">
                <a:solidFill>
                  <a:srgbClr val="161616"/>
                </a:solidFill>
                <a:latin typeface="Arial MT"/>
                <a:cs typeface="Arial MT"/>
              </a:rPr>
              <a:t>7</a:t>
            </a:r>
            <a:r>
              <a:rPr sz="1150" spc="-7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150" dirty="0">
                <a:solidFill>
                  <a:srgbClr val="111111"/>
                </a:solidFill>
                <a:latin typeface="Arial MT"/>
                <a:cs typeface="Arial MT"/>
              </a:rPr>
              <a:t>days</a:t>
            </a:r>
            <a:r>
              <a:rPr sz="1150" spc="-3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1150" dirty="0">
                <a:solidFill>
                  <a:srgbClr val="181818"/>
                </a:solidFill>
                <a:latin typeface="Arial MT"/>
                <a:cs typeface="Arial MT"/>
              </a:rPr>
              <a:t>by</a:t>
            </a:r>
            <a:r>
              <a:rPr sz="1150" spc="-65" dirty="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sz="1150" spc="-10" dirty="0">
                <a:solidFill>
                  <a:srgbClr val="131313"/>
                </a:solidFill>
                <a:latin typeface="Arial MT"/>
                <a:cs typeface="Arial MT"/>
              </a:rPr>
              <a:t>controller</a:t>
            </a:r>
            <a:r>
              <a:rPr sz="1150" spc="5" dirty="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sz="1150" spc="-10" dirty="0">
                <a:latin typeface="Arial MT"/>
                <a:cs typeface="Arial MT"/>
              </a:rPr>
              <a:t>daily</a:t>
            </a:r>
            <a:endParaRPr sz="1150" dirty="0">
              <a:latin typeface="Arial MT"/>
              <a:cs typeface="Arial MT"/>
            </a:endParaRPr>
          </a:p>
          <a:p>
            <a:pPr marL="14604">
              <a:lnSpc>
                <a:spcPct val="100000"/>
              </a:lnSpc>
              <a:spcBef>
                <a:spcPts val="220"/>
              </a:spcBef>
            </a:pPr>
            <a:r>
              <a:rPr sz="700" spc="10" dirty="0">
                <a:solidFill>
                  <a:srgbClr val="6E6E6E"/>
                </a:solidFill>
                <a:latin typeface="Arial MT"/>
                <a:cs typeface="Arial MT"/>
              </a:rPr>
              <a:t>25</a:t>
            </a:r>
            <a:r>
              <a:rPr sz="700" spc="90" dirty="0">
                <a:solidFill>
                  <a:srgbClr val="6E6E6E"/>
                </a:solidFill>
                <a:latin typeface="Arial MT"/>
                <a:cs typeface="Arial MT"/>
              </a:rPr>
              <a:t> </a:t>
            </a:r>
            <a:r>
              <a:rPr sz="700" spc="10" dirty="0">
                <a:solidFill>
                  <a:srgbClr val="646464"/>
                </a:solidFill>
                <a:latin typeface="Arial MT"/>
                <a:cs typeface="Arial MT"/>
              </a:rPr>
              <a:t>January</a:t>
            </a:r>
            <a:r>
              <a:rPr sz="700" spc="185" dirty="0">
                <a:solidFill>
                  <a:srgbClr val="646464"/>
                </a:solidFill>
                <a:latin typeface="Arial MT"/>
                <a:cs typeface="Arial MT"/>
              </a:rPr>
              <a:t> </a:t>
            </a:r>
            <a:r>
              <a:rPr sz="700" spc="10" dirty="0">
                <a:solidFill>
                  <a:srgbClr val="6E6E6E"/>
                </a:solidFill>
                <a:latin typeface="Arial MT"/>
                <a:cs typeface="Arial MT"/>
              </a:rPr>
              <a:t>2023</a:t>
            </a:r>
            <a:r>
              <a:rPr sz="700" spc="114" dirty="0">
                <a:solidFill>
                  <a:srgbClr val="6E6E6E"/>
                </a:solidFill>
                <a:latin typeface="Arial MT"/>
                <a:cs typeface="Arial MT"/>
              </a:rPr>
              <a:t> </a:t>
            </a:r>
            <a:r>
              <a:rPr sz="700" dirty="0">
                <a:solidFill>
                  <a:srgbClr val="676767"/>
                </a:solidFill>
                <a:latin typeface="Arial MT"/>
                <a:cs typeface="Arial MT"/>
              </a:rPr>
              <a:t>thro</a:t>
            </a:r>
            <a:r>
              <a:rPr sz="700" spc="-120" dirty="0">
                <a:solidFill>
                  <a:srgbClr val="676767"/>
                </a:solidFill>
                <a:latin typeface="Arial MT"/>
                <a:cs typeface="Arial MT"/>
              </a:rPr>
              <a:t> </a:t>
            </a:r>
            <a:r>
              <a:rPr sz="700" spc="10" dirty="0">
                <a:solidFill>
                  <a:srgbClr val="6E6E6E"/>
                </a:solidFill>
                <a:latin typeface="Arial MT"/>
                <a:cs typeface="Arial MT"/>
              </a:rPr>
              <a:t>u</a:t>
            </a:r>
            <a:r>
              <a:rPr sz="700" spc="10" dirty="0">
                <a:solidFill>
                  <a:srgbClr val="6B6B6B"/>
                </a:solidFill>
                <a:latin typeface="Arial MT"/>
                <a:cs typeface="Arial MT"/>
              </a:rPr>
              <a:t>g</a:t>
            </a:r>
            <a:r>
              <a:rPr sz="700" spc="10" dirty="0">
                <a:solidFill>
                  <a:srgbClr val="757575"/>
                </a:solidFill>
                <a:latin typeface="Arial MT"/>
                <a:cs typeface="Arial MT"/>
              </a:rPr>
              <a:t>h</a:t>
            </a:r>
            <a:r>
              <a:rPr sz="700" spc="85" dirty="0">
                <a:solidFill>
                  <a:srgbClr val="757575"/>
                </a:solidFill>
                <a:latin typeface="Arial MT"/>
                <a:cs typeface="Arial MT"/>
              </a:rPr>
              <a:t> </a:t>
            </a:r>
            <a:r>
              <a:rPr sz="700" spc="10" dirty="0">
                <a:solidFill>
                  <a:srgbClr val="6B6B6B"/>
                </a:solidFill>
                <a:latin typeface="Arial MT"/>
                <a:cs typeface="Arial MT"/>
              </a:rPr>
              <a:t>now</a:t>
            </a:r>
            <a:r>
              <a:rPr sz="700" spc="120" dirty="0">
                <a:solidFill>
                  <a:srgbClr val="6B6B6B"/>
                </a:solidFill>
                <a:latin typeface="Arial MT"/>
                <a:cs typeface="Arial MT"/>
              </a:rPr>
              <a:t> </a:t>
            </a:r>
            <a:r>
              <a:rPr sz="700" spc="10" dirty="0">
                <a:solidFill>
                  <a:srgbClr val="6D6D6D"/>
                </a:solidFill>
                <a:latin typeface="Arial MT"/>
                <a:cs typeface="Arial MT"/>
              </a:rPr>
              <a:t>by</a:t>
            </a:r>
            <a:r>
              <a:rPr sz="700" spc="90" dirty="0">
                <a:solidFill>
                  <a:srgbClr val="6D6D6D"/>
                </a:solidFill>
                <a:latin typeface="Arial MT"/>
                <a:cs typeface="Arial MT"/>
              </a:rPr>
              <a:t> </a:t>
            </a:r>
            <a:r>
              <a:rPr sz="700" spc="10" dirty="0">
                <a:solidFill>
                  <a:srgbClr val="707070"/>
                </a:solidFill>
                <a:latin typeface="Arial MT"/>
                <a:cs typeface="Arial MT"/>
              </a:rPr>
              <a:t>C</a:t>
            </a:r>
            <a:r>
              <a:rPr sz="700" spc="10" dirty="0">
                <a:solidFill>
                  <a:srgbClr val="6B6B6B"/>
                </a:solidFill>
                <a:latin typeface="Arial MT"/>
                <a:cs typeface="Arial MT"/>
              </a:rPr>
              <a:t>ontrol</a:t>
            </a:r>
            <a:r>
              <a:rPr sz="700" spc="-114" dirty="0">
                <a:solidFill>
                  <a:srgbClr val="6B6B6B"/>
                </a:solidFill>
                <a:latin typeface="Arial MT"/>
                <a:cs typeface="Arial MT"/>
              </a:rPr>
              <a:t> </a:t>
            </a:r>
            <a:r>
              <a:rPr sz="700" spc="-25" dirty="0">
                <a:solidFill>
                  <a:srgbClr val="6E6E6E"/>
                </a:solidFill>
                <a:latin typeface="Arial MT"/>
                <a:cs typeface="Arial MT"/>
              </a:rPr>
              <a:t>ler</a:t>
            </a:r>
            <a:endParaRPr sz="700" dirty="0">
              <a:latin typeface="Arial MT"/>
              <a:cs typeface="Arial MT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13850" y="3196468"/>
          <a:ext cx="8110216" cy="1704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7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1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96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53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66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89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</a:pPr>
                      <a:r>
                        <a:rPr sz="700" spc="-20" dirty="0">
                          <a:solidFill>
                            <a:srgbClr val="0F0F0F"/>
                          </a:solidFill>
                          <a:latin typeface="Arial MT"/>
                          <a:cs typeface="Arial MT"/>
                        </a:rPr>
                        <a:t>Name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0190" algn="r">
                        <a:lnSpc>
                          <a:spcPct val="100000"/>
                        </a:lnSpc>
                      </a:pPr>
                      <a:r>
                        <a:rPr sz="700" spc="-25" dirty="0">
                          <a:solidFill>
                            <a:srgbClr val="1A1A1A"/>
                          </a:solidFill>
                          <a:latin typeface="Arial MT"/>
                          <a:cs typeface="Arial MT"/>
                        </a:rPr>
                        <a:t>CPU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650" spc="-25" dirty="0">
                          <a:latin typeface="Arial MT"/>
                          <a:cs typeface="Arial MT"/>
                        </a:rPr>
                        <a:t>RAM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marR="178435" algn="r">
                        <a:lnSpc>
                          <a:spcPts val="830"/>
                        </a:lnSpc>
                      </a:pPr>
                      <a:r>
                        <a:rPr sz="750" spc="-25" dirty="0">
                          <a:solidFill>
                            <a:srgbClr val="0F0F0F"/>
                          </a:solidFill>
                          <a:latin typeface="Arial MT"/>
                          <a:cs typeface="Arial MT"/>
                        </a:rPr>
                        <a:t>PV</a:t>
                      </a:r>
                      <a:endParaRPr sz="7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260" algn="ctr">
                        <a:lnSpc>
                          <a:spcPts val="819"/>
                        </a:lnSpc>
                      </a:pPr>
                      <a:r>
                        <a:rPr sz="700" spc="-10" dirty="0">
                          <a:latin typeface="Cambria"/>
                          <a:cs typeface="Cambria"/>
                        </a:rPr>
                        <a:t>E0iciency</a:t>
                      </a:r>
                      <a:r>
                        <a:rPr sz="700" spc="18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700" spc="-50" dirty="0">
                          <a:solidFill>
                            <a:srgbClr val="727272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7940" algn="r">
                        <a:lnSpc>
                          <a:spcPts val="819"/>
                        </a:lnSpc>
                      </a:pPr>
                      <a:r>
                        <a:rPr sz="700" spc="-25" dirty="0">
                          <a:solidFill>
                            <a:srgbClr val="161616"/>
                          </a:solidFill>
                          <a:latin typeface="Cambria"/>
                          <a:cs typeface="Cambria"/>
                        </a:rPr>
                        <a:t>Total</a:t>
                      </a:r>
                      <a:r>
                        <a:rPr sz="700" spc="15" dirty="0">
                          <a:solidFill>
                            <a:srgbClr val="161616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700" spc="-20" dirty="0">
                          <a:solidFill>
                            <a:srgbClr val="151515"/>
                          </a:solidFill>
                          <a:latin typeface="Cambria"/>
                          <a:cs typeface="Cambria"/>
                        </a:rPr>
                        <a:t>cost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35560">
                        <a:lnSpc>
                          <a:spcPct val="100000"/>
                        </a:lnSpc>
                      </a:pPr>
                      <a:r>
                        <a:rPr sz="700" spc="-10" dirty="0">
                          <a:solidFill>
                            <a:srgbClr val="131313"/>
                          </a:solidFill>
                          <a:latin typeface="Arial MT"/>
                          <a:cs typeface="Arial MT"/>
                        </a:rPr>
                        <a:t>Totals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endParaRPr sz="650" dirty="0">
                        <a:latin typeface="Times New Roman"/>
                        <a:cs typeface="Times New Roman"/>
                      </a:endParaRPr>
                    </a:p>
                    <a:p>
                      <a:pPr marR="250190" algn="r">
                        <a:lnSpc>
                          <a:spcPct val="100000"/>
                        </a:lnSpc>
                      </a:pPr>
                      <a:r>
                        <a:rPr sz="650" spc="-10" dirty="0">
                          <a:solidFill>
                            <a:srgbClr val="111111"/>
                          </a:solidFill>
                          <a:latin typeface="Arial MT"/>
                          <a:cs typeface="Arial MT"/>
                        </a:rPr>
                        <a:t>$1.28</a:t>
                      </a:r>
                      <a:endParaRPr sz="650" dirty="0">
                        <a:latin typeface="Arial MT"/>
                        <a:cs typeface="Arial MT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700" spc="-10" dirty="0">
                          <a:solidFill>
                            <a:srgbClr val="1C1C1C"/>
                          </a:solidFill>
                          <a:latin typeface="Cambria"/>
                          <a:cs typeface="Cambria"/>
                        </a:rPr>
                        <a:t>$0.09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R="177800" algn="r">
                        <a:lnSpc>
                          <a:spcPct val="100000"/>
                        </a:lnSpc>
                      </a:pPr>
                      <a:r>
                        <a:rPr sz="650" spc="-10" dirty="0">
                          <a:solidFill>
                            <a:srgbClr val="1A1A1A"/>
                          </a:solidFill>
                          <a:latin typeface="Arial MT"/>
                          <a:cs typeface="Arial MT"/>
                        </a:rPr>
                        <a:t>$0.00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73025" algn="ctr">
                        <a:lnSpc>
                          <a:spcPct val="100000"/>
                        </a:lnSpc>
                      </a:pPr>
                      <a:r>
                        <a:rPr sz="650" spc="-10" dirty="0">
                          <a:solidFill>
                            <a:srgbClr val="0F0F0F"/>
                          </a:solidFill>
                          <a:latin typeface="Arial MT"/>
                          <a:cs typeface="Arial MT"/>
                        </a:rPr>
                        <a:t>15.4%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184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R="24130" algn="r">
                        <a:lnSpc>
                          <a:spcPct val="100000"/>
                        </a:lnSpc>
                      </a:pPr>
                      <a:r>
                        <a:rPr sz="650" spc="-10" dirty="0">
                          <a:solidFill>
                            <a:srgbClr val="161616"/>
                          </a:solidFill>
                          <a:latin typeface="Arial MT"/>
                          <a:cs typeface="Arial MT"/>
                        </a:rPr>
                        <a:t>$1.37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1841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700" spc="-10" dirty="0">
                          <a:solidFill>
                            <a:srgbClr val="0F0F0F"/>
                          </a:solidFill>
                          <a:latin typeface="Arial MT"/>
                          <a:cs typeface="Arial MT"/>
                        </a:rPr>
                        <a:t>deployment:coredns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996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R="25019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spc="-10" dirty="0">
                          <a:solidFill>
                            <a:srgbClr val="111111"/>
                          </a:solidFill>
                          <a:latin typeface="Arial MT"/>
                          <a:cs typeface="Arial MT"/>
                        </a:rPr>
                        <a:t>$0.55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700" spc="-10" dirty="0">
                          <a:solidFill>
                            <a:srgbClr val="111111"/>
                          </a:solidFill>
                          <a:latin typeface="Arial MT"/>
                          <a:cs typeface="Arial MT"/>
                        </a:rPr>
                        <a:t>$0.05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99695" marB="0"/>
                </a:tc>
                <a:tc>
                  <a:txBody>
                    <a:bodyPr/>
                    <a:lstStyle/>
                    <a:p>
                      <a:pPr marR="175260" algn="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700" spc="-10" dirty="0">
                          <a:solidFill>
                            <a:srgbClr val="0F0F0F"/>
                          </a:solidFill>
                          <a:latin typeface="Arial MT"/>
                          <a:cs typeface="Arial MT"/>
                        </a:rPr>
                        <a:t>$0.00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996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120014" algn="ctr">
                        <a:lnSpc>
                          <a:spcPct val="100000"/>
                        </a:lnSpc>
                      </a:pPr>
                      <a:r>
                        <a:rPr sz="650" spc="-20" dirty="0">
                          <a:latin typeface="Arial MT"/>
                          <a:cs typeface="Arial MT"/>
                        </a:rPr>
                        <a:t>3.2%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700" spc="-10" dirty="0">
                          <a:solidFill>
                            <a:srgbClr val="181818"/>
                          </a:solidFill>
                          <a:latin typeface="Arial MT"/>
                          <a:cs typeface="Arial MT"/>
                        </a:rPr>
                        <a:t>$0.60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9969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7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650" dirty="0">
                          <a:solidFill>
                            <a:srgbClr val="0C0C0C"/>
                          </a:solidFill>
                          <a:latin typeface="Arial MT"/>
                          <a:cs typeface="Arial MT"/>
                        </a:rPr>
                        <a:t>daemonset:kube-</a:t>
                      </a:r>
                      <a:r>
                        <a:rPr sz="650" spc="-10" dirty="0">
                          <a:solidFill>
                            <a:srgbClr val="0C0C0C"/>
                          </a:solidFill>
                          <a:latin typeface="Arial MT"/>
                          <a:cs typeface="Arial MT"/>
                        </a:rPr>
                        <a:t>proxy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R="250190" algn="r">
                        <a:lnSpc>
                          <a:spcPct val="100000"/>
                        </a:lnSpc>
                      </a:pPr>
                      <a:r>
                        <a:rPr sz="650" spc="-10" dirty="0">
                          <a:solidFill>
                            <a:srgbClr val="131313"/>
                          </a:solidFill>
                          <a:latin typeface="Arial MT"/>
                          <a:cs typeface="Arial MT"/>
                        </a:rPr>
                        <a:t>$0.55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1206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700" spc="-10" dirty="0">
                          <a:solidFill>
                            <a:srgbClr val="131313"/>
                          </a:solidFill>
                          <a:latin typeface="Cambria"/>
                          <a:cs typeface="Cambria"/>
                        </a:rPr>
                        <a:t>$0.00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00965" marB="0"/>
                </a:tc>
                <a:tc>
                  <a:txBody>
                    <a:bodyPr/>
                    <a:lstStyle/>
                    <a:p>
                      <a:pPr marR="175895" algn="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700" spc="-10" dirty="0">
                          <a:solidFill>
                            <a:srgbClr val="0E0E0E"/>
                          </a:solidFill>
                          <a:latin typeface="Cambria"/>
                          <a:cs typeface="Cambria"/>
                        </a:rPr>
                        <a:t>$0.00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100965" marB="0"/>
                </a:tc>
                <a:tc>
                  <a:txBody>
                    <a:bodyPr/>
                    <a:lstStyle/>
                    <a:p>
                      <a:pPr marL="118110" algn="ct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700" spc="-20" dirty="0">
                          <a:latin typeface="Calibri"/>
                          <a:cs typeface="Calibri"/>
                        </a:rPr>
                        <a:t>0.3%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10096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R="24130" algn="r">
                        <a:lnSpc>
                          <a:spcPct val="100000"/>
                        </a:lnSpc>
                      </a:pPr>
                      <a:r>
                        <a:rPr sz="650" spc="-10" dirty="0">
                          <a:solidFill>
                            <a:srgbClr val="111111"/>
                          </a:solidFill>
                          <a:latin typeface="Arial MT"/>
                          <a:cs typeface="Arial MT"/>
                        </a:rPr>
                        <a:t>$0.55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1206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0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dirty="0">
                          <a:solidFill>
                            <a:srgbClr val="0F0F0F"/>
                          </a:solidFill>
                          <a:latin typeface="Arial MT"/>
                          <a:cs typeface="Arial MT"/>
                        </a:rPr>
                        <a:t>daemonset:aws-</a:t>
                      </a:r>
                      <a:r>
                        <a:rPr sz="650" spc="-20" dirty="0">
                          <a:solidFill>
                            <a:srgbClr val="0F0F0F"/>
                          </a:solidFill>
                          <a:latin typeface="Arial MT"/>
                          <a:cs typeface="Arial MT"/>
                        </a:rPr>
                        <a:t>node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R="25019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spc="-10" dirty="0">
                          <a:solidFill>
                            <a:srgbClr val="131313"/>
                          </a:solidFill>
                          <a:latin typeface="Arial MT"/>
                          <a:cs typeface="Arial MT"/>
                        </a:rPr>
                        <a:t>$0.14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700" spc="-10" dirty="0">
                          <a:solidFill>
                            <a:srgbClr val="0F0F0F"/>
                          </a:solidFill>
                          <a:latin typeface="Arial MT"/>
                          <a:cs typeface="Arial MT"/>
                        </a:rPr>
                        <a:t>$0.00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984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R="17780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spc="-10" dirty="0">
                          <a:solidFill>
                            <a:srgbClr val="0E0E0E"/>
                          </a:solidFill>
                          <a:latin typeface="Arial MT"/>
                          <a:cs typeface="Arial MT"/>
                        </a:rPr>
                        <a:t>$0.00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73025"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700" spc="-10" dirty="0">
                          <a:latin typeface="Arial MT"/>
                          <a:cs typeface="Arial MT"/>
                        </a:rPr>
                        <a:t>12.8%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984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R="2413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50" spc="-10" dirty="0">
                          <a:solidFill>
                            <a:srgbClr val="131313"/>
                          </a:solidFill>
                          <a:latin typeface="Arial MT"/>
                          <a:cs typeface="Arial MT"/>
                        </a:rPr>
                        <a:t>$0.14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8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ts val="755"/>
                        </a:lnSpc>
                      </a:pPr>
                      <a:r>
                        <a:rPr sz="700" spc="-10" dirty="0">
                          <a:solidFill>
                            <a:srgbClr val="0F0F0F"/>
                          </a:solidFill>
                          <a:latin typeface="Arial MT"/>
                          <a:cs typeface="Arial MT"/>
                        </a:rPr>
                        <a:t>deployment:opencost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R="252095" algn="r">
                        <a:lnSpc>
                          <a:spcPts val="755"/>
                        </a:lnSpc>
                      </a:pPr>
                      <a:r>
                        <a:rPr sz="700" spc="-10" dirty="0">
                          <a:solidFill>
                            <a:srgbClr val="0F0F0F"/>
                          </a:solidFill>
                          <a:latin typeface="Arial MT"/>
                          <a:cs typeface="Arial MT"/>
                        </a:rPr>
                        <a:t>$0.05</a:t>
                      </a:r>
                      <a:endParaRPr sz="70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ts val="705"/>
                        </a:lnSpc>
                      </a:pPr>
                      <a:r>
                        <a:rPr sz="650" spc="-10" dirty="0">
                          <a:solidFill>
                            <a:srgbClr val="0C0C0C"/>
                          </a:solidFill>
                          <a:latin typeface="Arial MT"/>
                          <a:cs typeface="Arial MT"/>
                        </a:rPr>
                        <a:t>$0.04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R="175895" algn="r">
                        <a:lnSpc>
                          <a:spcPts val="755"/>
                        </a:lnSpc>
                      </a:pPr>
                      <a:r>
                        <a:rPr sz="700" spc="-10" dirty="0">
                          <a:latin typeface="Cambria"/>
                          <a:cs typeface="Cambria"/>
                        </a:rPr>
                        <a:t>$0.00</a:t>
                      </a:r>
                      <a:endParaRPr sz="7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endParaRPr sz="650">
                        <a:latin typeface="Times New Roman"/>
                        <a:cs typeface="Times New Roman"/>
                      </a:endParaRPr>
                    </a:p>
                    <a:p>
                      <a:pPr marL="73025" algn="ctr">
                        <a:lnSpc>
                          <a:spcPts val="705"/>
                        </a:lnSpc>
                      </a:pPr>
                      <a:r>
                        <a:rPr sz="650" spc="-10" dirty="0">
                          <a:latin typeface="Arial MT"/>
                          <a:cs typeface="Arial MT"/>
                        </a:rPr>
                        <a:t>18.3%</a:t>
                      </a:r>
                      <a:endParaRPr sz="650">
                        <a:latin typeface="Arial MT"/>
                        <a:cs typeface="Arial MT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 dirty="0">
                        <a:latin typeface="Times New Roman"/>
                        <a:cs typeface="Times New Roman"/>
                      </a:endParaRPr>
                    </a:p>
                    <a:p>
                      <a:pPr marR="24130" algn="r">
                        <a:lnSpc>
                          <a:spcPts val="755"/>
                        </a:lnSpc>
                      </a:pPr>
                      <a:r>
                        <a:rPr sz="700" spc="-10" dirty="0">
                          <a:solidFill>
                            <a:srgbClr val="131313"/>
                          </a:solidFill>
                          <a:latin typeface="Arial MT"/>
                          <a:cs typeface="Arial MT"/>
                        </a:rPr>
                        <a:t>$0.09</a:t>
                      </a:r>
                      <a:endParaRPr sz="700" dirty="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5860379" y="922528"/>
            <a:ext cx="51689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1A1A1A"/>
                </a:solidFill>
                <a:latin typeface="Arial MT"/>
                <a:cs typeface="Arial MT"/>
              </a:rPr>
              <a:t>Last</a:t>
            </a:r>
            <a:r>
              <a:rPr sz="700" spc="75" dirty="0">
                <a:solidFill>
                  <a:srgbClr val="1A1A1A"/>
                </a:solidFill>
                <a:latin typeface="Arial MT"/>
                <a:cs typeface="Arial MT"/>
              </a:rPr>
              <a:t> </a:t>
            </a:r>
            <a:r>
              <a:rPr sz="700" dirty="0">
                <a:solidFill>
                  <a:srgbClr val="131313"/>
                </a:solidFill>
                <a:latin typeface="Arial MT"/>
                <a:cs typeface="Arial MT"/>
              </a:rPr>
              <a:t>7</a:t>
            </a:r>
            <a:r>
              <a:rPr sz="700" spc="75" dirty="0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sz="700" spc="-20" dirty="0">
                <a:solidFill>
                  <a:srgbClr val="1C1C1C"/>
                </a:solidFill>
                <a:latin typeface="Arial MT"/>
                <a:cs typeface="Arial MT"/>
              </a:rPr>
              <a:t>days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70183" y="922528"/>
            <a:ext cx="43815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10" dirty="0">
                <a:solidFill>
                  <a:srgbClr val="161616"/>
                </a:solidFill>
                <a:latin typeface="Arial MT"/>
                <a:cs typeface="Arial MT"/>
              </a:rPr>
              <a:t>Controller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84616" y="922528"/>
            <a:ext cx="23495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20" dirty="0">
                <a:solidFill>
                  <a:srgbClr val="161616"/>
                </a:solidFill>
                <a:latin typeface="Arial MT"/>
                <a:cs typeface="Arial MT"/>
              </a:rPr>
              <a:t>Daily</a:t>
            </a:r>
            <a:endParaRPr sz="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2E85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xfrm>
            <a:off x="-380999" y="1058163"/>
            <a:ext cx="8610600" cy="1616710"/>
          </a:xfrm>
          <a:prstGeom prst="rect">
            <a:avLst/>
          </a:prstGeom>
        </p:spPr>
        <p:txBody>
          <a:bodyPr vert="horz" wrap="square" lIns="0" tIns="805179" rIns="0" bIns="0" rtlCol="0">
            <a:spAutoFit/>
          </a:bodyPr>
          <a:lstStyle/>
          <a:p>
            <a:pPr marL="2849880" algn="l">
              <a:lnSpc>
                <a:spcPct val="100000"/>
              </a:lnSpc>
              <a:spcBef>
                <a:spcPts val="100"/>
              </a:spcBef>
            </a:pPr>
            <a:r>
              <a:rPr sz="5200" spc="-125" dirty="0">
                <a:solidFill>
                  <a:srgbClr val="161616"/>
                </a:solidFill>
              </a:rPr>
              <a:t>T</a:t>
            </a:r>
            <a:r>
              <a:rPr lang="tr-TR" sz="5200" spc="-125" dirty="0" err="1">
                <a:solidFill>
                  <a:srgbClr val="161616"/>
                </a:solidFill>
              </a:rPr>
              <a:t>eşekkürler</a:t>
            </a:r>
            <a:r>
              <a:rPr sz="5200" spc="-125" dirty="0">
                <a:solidFill>
                  <a:srgbClr val="161616"/>
                </a:solidFill>
              </a:rPr>
              <a:t>!</a:t>
            </a:r>
            <a:endParaRPr sz="5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tr-TR" spc="-40" dirty="0"/>
              <a:t>İçerik</a:t>
            </a:r>
            <a:endParaRPr spc="-4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0" y="2114550"/>
            <a:ext cx="2801112" cy="2548128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31FB4AA9-B94B-A0A6-BF10-87720F400A2C}"/>
              </a:ext>
            </a:extLst>
          </p:cNvPr>
          <p:cNvSpPr txBox="1">
            <a:spLocks/>
          </p:cNvSpPr>
          <p:nvPr/>
        </p:nvSpPr>
        <p:spPr>
          <a:xfrm>
            <a:off x="417577" y="971550"/>
            <a:ext cx="7365277" cy="20646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800" b="1" i="0">
                <a:solidFill>
                  <a:srgbClr val="2F3F4E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46990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tr-TR" sz="2600" b="0" spc="-40" dirty="0" err="1">
                <a:solidFill>
                  <a:schemeClr val="tx1"/>
                </a:solidFill>
              </a:rPr>
              <a:t>OpenCost</a:t>
            </a:r>
            <a:r>
              <a:rPr lang="tr-TR" sz="2600" b="0" spc="-40" dirty="0">
                <a:solidFill>
                  <a:schemeClr val="tx1"/>
                </a:solidFill>
              </a:rPr>
              <a:t> Tanımı </a:t>
            </a:r>
          </a:p>
          <a:p>
            <a:pPr marL="46990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tr-TR" sz="2600" b="0" spc="-40" dirty="0" err="1">
                <a:solidFill>
                  <a:schemeClr val="tx1"/>
                </a:solidFill>
              </a:rPr>
              <a:t>OpenCost</a:t>
            </a:r>
            <a:r>
              <a:rPr lang="tr-TR" sz="2600" b="0" spc="-40" dirty="0">
                <a:solidFill>
                  <a:schemeClr val="tx1"/>
                </a:solidFill>
              </a:rPr>
              <a:t> İşlevi ve Çalışma Mantığı</a:t>
            </a:r>
          </a:p>
          <a:p>
            <a:pPr marL="46990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tr-TR" sz="2600" b="0" spc="-40" dirty="0" err="1">
                <a:solidFill>
                  <a:schemeClr val="tx1"/>
                </a:solidFill>
              </a:rPr>
              <a:t>OpenCost</a:t>
            </a:r>
            <a:r>
              <a:rPr lang="tr-TR" sz="2600" b="0" spc="-40" dirty="0">
                <a:solidFill>
                  <a:schemeClr val="tx1"/>
                </a:solidFill>
              </a:rPr>
              <a:t> ve </a:t>
            </a:r>
            <a:r>
              <a:rPr lang="tr-TR" sz="2600" b="0" spc="-40" dirty="0" err="1">
                <a:solidFill>
                  <a:schemeClr val="tx1"/>
                </a:solidFill>
              </a:rPr>
              <a:t>KubeCost</a:t>
            </a:r>
            <a:r>
              <a:rPr lang="tr-TR" sz="2600" b="0" spc="-40" dirty="0">
                <a:solidFill>
                  <a:schemeClr val="tx1"/>
                </a:solidFill>
              </a:rPr>
              <a:t> Karşılaştırması</a:t>
            </a:r>
          </a:p>
          <a:p>
            <a:pPr marL="46990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tr-TR" sz="2600" b="0" spc="-40" dirty="0">
                <a:solidFill>
                  <a:schemeClr val="tx1"/>
                </a:solidFill>
              </a:rPr>
              <a:t>Hesaplama Parametreleri</a:t>
            </a:r>
          </a:p>
          <a:p>
            <a:pPr marL="46990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tr-TR" sz="2600" b="0" spc="-40" dirty="0">
                <a:solidFill>
                  <a:schemeClr val="tx1"/>
                </a:solidFill>
              </a:rPr>
              <a:t>Kurulum ve Arayüz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 err="1"/>
              <a:t>OpenCost</a:t>
            </a:r>
            <a:r>
              <a:rPr lang="tr-TR" spc="-40" dirty="0"/>
              <a:t> Tanımı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407124" y="1200150"/>
            <a:ext cx="8131809" cy="2358979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395"/>
              </a:spcBef>
              <a:buFont typeface="Arial" panose="020B0604020202020204" pitchFamily="34" charset="0"/>
              <a:buChar char="•"/>
            </a:pPr>
            <a:r>
              <a:rPr lang="tr-TR" sz="2000" dirty="0" err="1">
                <a:latin typeface="Tahoma"/>
                <a:cs typeface="Tahoma"/>
              </a:rPr>
              <a:t>OpenCost</a:t>
            </a:r>
            <a:r>
              <a:rPr lang="tr-TR" sz="2000" dirty="0">
                <a:latin typeface="Tahoma"/>
                <a:cs typeface="Tahoma"/>
              </a:rPr>
              <a:t>, açık kaynaklı bir bulut maliyet yönetim platformudur.</a:t>
            </a:r>
          </a:p>
          <a:p>
            <a:pPr marL="298450" indent="-285750">
              <a:lnSpc>
                <a:spcPct val="100000"/>
              </a:lnSpc>
              <a:spcBef>
                <a:spcPts val="395"/>
              </a:spcBef>
              <a:buFont typeface="Arial" panose="020B0604020202020204" pitchFamily="34" charset="0"/>
              <a:buChar char="•"/>
            </a:pPr>
            <a:r>
              <a:rPr lang="tr-TR" sz="2000" dirty="0">
                <a:latin typeface="Tahoma"/>
                <a:cs typeface="Tahoma"/>
              </a:rPr>
              <a:t>Özellikle </a:t>
            </a:r>
            <a:r>
              <a:rPr lang="tr-TR" sz="2000" dirty="0" err="1">
                <a:latin typeface="Tahoma"/>
                <a:cs typeface="Tahoma"/>
              </a:rPr>
              <a:t>Kubernetes</a:t>
            </a:r>
            <a:r>
              <a:rPr lang="tr-TR" sz="2000" dirty="0">
                <a:latin typeface="Tahoma"/>
                <a:cs typeface="Tahoma"/>
              </a:rPr>
              <a:t> ve konteyner tabanlı altyapılarda maliyetlerin izlenmesi, yönetilmesi ve optimize edilmesi amacıyla kullanılır.</a:t>
            </a:r>
          </a:p>
          <a:p>
            <a:pPr marL="298450" indent="-285750">
              <a:lnSpc>
                <a:spcPct val="100000"/>
              </a:lnSpc>
              <a:spcBef>
                <a:spcPts val="395"/>
              </a:spcBef>
              <a:buFont typeface="Arial" panose="020B0604020202020204" pitchFamily="34" charset="0"/>
              <a:buChar char="•"/>
            </a:pPr>
            <a:r>
              <a:rPr lang="tr-TR" sz="2000" dirty="0">
                <a:latin typeface="Tahoma"/>
                <a:cs typeface="Tahoma"/>
              </a:rPr>
              <a:t>Bulut hizmetleri ve altyapılarındaki kaynak tüketimini ve maliyetini daha şeffaf bir şekilde görselleştirmeyi amaçlar. </a:t>
            </a:r>
          </a:p>
          <a:p>
            <a:pPr marL="298450" indent="-285750">
              <a:lnSpc>
                <a:spcPct val="100000"/>
              </a:lnSpc>
              <a:spcBef>
                <a:spcPts val="395"/>
              </a:spcBef>
              <a:buFont typeface="Arial" panose="020B0604020202020204" pitchFamily="34" charset="0"/>
              <a:buChar char="•"/>
            </a:pPr>
            <a:r>
              <a:rPr lang="tr-TR" sz="2000" dirty="0">
                <a:latin typeface="Tahoma"/>
                <a:cs typeface="Tahoma"/>
              </a:rPr>
              <a:t>Bu sayede, şirketler, bulut harcamalarını daha iyi yönetebilir ve verimli bir şekilde optimize edebilirler.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17407" y="341375"/>
            <a:ext cx="518159" cy="4693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F9DC7E-C832-3A0E-4AB1-8F0653EE6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92B0F05-2FF3-8B90-D3AA-B51CAA7972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 err="1"/>
              <a:t>OpenCost</a:t>
            </a:r>
            <a:r>
              <a:rPr lang="tr-TR" spc="-40" dirty="0"/>
              <a:t> Amacı</a:t>
            </a:r>
            <a:endParaRPr spc="-1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4DCA8EE-4E5F-75EC-7656-41F03129947B}"/>
              </a:ext>
            </a:extLst>
          </p:cNvPr>
          <p:cNvSpPr txBox="1"/>
          <p:nvPr/>
        </p:nvSpPr>
        <p:spPr>
          <a:xfrm>
            <a:off x="407124" y="1200150"/>
            <a:ext cx="8131809" cy="358431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395"/>
              </a:spcBef>
              <a:buFont typeface="Arial" panose="020B0604020202020204" pitchFamily="34" charset="0"/>
              <a:buChar char="•"/>
            </a:pPr>
            <a:endParaRPr sz="2000" dirty="0">
              <a:latin typeface="Tahoma"/>
              <a:cs typeface="Tahoma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06CFE811-E747-AD02-E993-E4BC4824420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17407" y="341375"/>
            <a:ext cx="518159" cy="469391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434C8CF4-8D71-06CC-3BED-56E001B56352}"/>
              </a:ext>
            </a:extLst>
          </p:cNvPr>
          <p:cNvSpPr txBox="1"/>
          <p:nvPr/>
        </p:nvSpPr>
        <p:spPr>
          <a:xfrm>
            <a:off x="407124" y="1200150"/>
            <a:ext cx="8131809" cy="1076577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395"/>
              </a:spcBef>
              <a:buFont typeface="Arial" panose="020B0604020202020204" pitchFamily="34" charset="0"/>
              <a:buChar char="•"/>
            </a:pPr>
            <a:r>
              <a:rPr lang="tr-TR" sz="2000" dirty="0" err="1">
                <a:latin typeface="Tahoma"/>
                <a:cs typeface="Tahoma"/>
              </a:rPr>
              <a:t>Kubernetes</a:t>
            </a:r>
            <a:r>
              <a:rPr lang="tr-TR" sz="2000" dirty="0">
                <a:latin typeface="Tahoma"/>
                <a:cs typeface="Tahoma"/>
              </a:rPr>
              <a:t> altyapısındaki kaynak kullanımını izlemek.</a:t>
            </a:r>
          </a:p>
          <a:p>
            <a:pPr marL="298450" indent="-285750">
              <a:lnSpc>
                <a:spcPct val="100000"/>
              </a:lnSpc>
              <a:spcBef>
                <a:spcPts val="395"/>
              </a:spcBef>
              <a:buFont typeface="Arial" panose="020B0604020202020204" pitchFamily="34" charset="0"/>
              <a:buChar char="•"/>
            </a:pPr>
            <a:r>
              <a:rPr lang="tr-TR" sz="2000" dirty="0">
                <a:latin typeface="Tahoma"/>
                <a:cs typeface="Tahoma"/>
              </a:rPr>
              <a:t>Bulut hizmet sağlayıcılarla entegrasyon sağlamak.</a:t>
            </a:r>
          </a:p>
          <a:p>
            <a:pPr marL="298450" indent="-285750">
              <a:lnSpc>
                <a:spcPct val="100000"/>
              </a:lnSpc>
              <a:spcBef>
                <a:spcPts val="395"/>
              </a:spcBef>
              <a:buFont typeface="Arial" panose="020B0604020202020204" pitchFamily="34" charset="0"/>
              <a:buChar char="•"/>
            </a:pPr>
            <a:r>
              <a:rPr lang="tr-TR" sz="2000" dirty="0">
                <a:latin typeface="Tahoma"/>
                <a:cs typeface="Tahoma"/>
              </a:rPr>
              <a:t>Farklı zaman dilimlerindeki maliyet verilerini karşılaştırmak. </a:t>
            </a:r>
          </a:p>
        </p:txBody>
      </p:sp>
    </p:spTree>
    <p:extLst>
      <p:ext uri="{BB962C8B-B14F-4D97-AF65-F5344CB8AC3E}">
        <p14:creationId xmlns:p14="http://schemas.microsoft.com/office/powerpoint/2010/main" val="3787928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E3E12-BDBF-E701-9DF0-A251C1139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7477BBB-1CFE-10E7-25F6-EFA84B9793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tr-TR" spc="-40" dirty="0"/>
              <a:t>Çalışma Mantığı</a:t>
            </a:r>
            <a:endParaRPr spc="-1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3317D22-4620-B4FF-8805-51600B72CE59}"/>
              </a:ext>
            </a:extLst>
          </p:cNvPr>
          <p:cNvSpPr txBox="1"/>
          <p:nvPr/>
        </p:nvSpPr>
        <p:spPr>
          <a:xfrm>
            <a:off x="407124" y="1200150"/>
            <a:ext cx="8131809" cy="358431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395"/>
              </a:spcBef>
              <a:buFont typeface="Arial" panose="020B0604020202020204" pitchFamily="34" charset="0"/>
              <a:buChar char="•"/>
            </a:pPr>
            <a:endParaRPr sz="2000" dirty="0">
              <a:latin typeface="Tahoma"/>
              <a:cs typeface="Tahoma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B7DB4B89-57F4-B080-5710-DA266CF561F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17407" y="341375"/>
            <a:ext cx="518159" cy="469391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3C21A085-0F1A-7776-02FD-326009019DC6}"/>
              </a:ext>
            </a:extLst>
          </p:cNvPr>
          <p:cNvSpPr txBox="1"/>
          <p:nvPr/>
        </p:nvSpPr>
        <p:spPr>
          <a:xfrm>
            <a:off x="407124" y="1200150"/>
            <a:ext cx="8131809" cy="1384353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395"/>
              </a:spcBef>
              <a:buFont typeface="Arial" panose="020B0604020202020204" pitchFamily="34" charset="0"/>
              <a:buChar char="•"/>
            </a:pPr>
            <a:r>
              <a:rPr lang="tr-TR" sz="2000" dirty="0" err="1">
                <a:latin typeface="Tahoma"/>
                <a:cs typeface="Tahoma"/>
              </a:rPr>
              <a:t>OpenCost</a:t>
            </a:r>
            <a:r>
              <a:rPr lang="tr-TR" sz="2000" dirty="0">
                <a:latin typeface="Tahoma"/>
                <a:cs typeface="Tahoma"/>
              </a:rPr>
              <a:t> arka planda Prometheus’u kullanarak </a:t>
            </a:r>
            <a:r>
              <a:rPr lang="tr-TR" sz="2000" dirty="0" err="1">
                <a:latin typeface="Tahoma"/>
                <a:cs typeface="Tahoma"/>
              </a:rPr>
              <a:t>Kubernetes</a:t>
            </a:r>
            <a:r>
              <a:rPr lang="tr-TR" sz="2000" dirty="0">
                <a:latin typeface="Tahoma"/>
                <a:cs typeface="Tahoma"/>
              </a:rPr>
              <a:t> API üzerinden kaynak kullanım verilerini toplar. </a:t>
            </a:r>
          </a:p>
          <a:p>
            <a:pPr marL="298450" indent="-285750">
              <a:lnSpc>
                <a:spcPct val="100000"/>
              </a:lnSpc>
              <a:spcBef>
                <a:spcPts val="395"/>
              </a:spcBef>
              <a:buFont typeface="Arial" panose="020B0604020202020204" pitchFamily="34" charset="0"/>
              <a:buChar char="•"/>
            </a:pPr>
            <a:r>
              <a:rPr lang="tr-TR" sz="2000" dirty="0">
                <a:latin typeface="Tahoma"/>
                <a:cs typeface="Tahoma"/>
              </a:rPr>
              <a:t>Veriler belirli metriklere göre hesaplanır (CPU, RAM, Storage vb.)</a:t>
            </a:r>
          </a:p>
          <a:p>
            <a:pPr marL="298450" indent="-285750">
              <a:lnSpc>
                <a:spcPct val="100000"/>
              </a:lnSpc>
              <a:spcBef>
                <a:spcPts val="395"/>
              </a:spcBef>
              <a:buFont typeface="Arial" panose="020B0604020202020204" pitchFamily="34" charset="0"/>
              <a:buChar char="•"/>
            </a:pPr>
            <a:r>
              <a:rPr lang="tr-TR" sz="2000" dirty="0">
                <a:latin typeface="Tahoma"/>
                <a:cs typeface="Tahoma"/>
              </a:rPr>
              <a:t>Toplanan veriler, maliyet hesaplamaları ve analiz için işlenir.</a:t>
            </a:r>
          </a:p>
        </p:txBody>
      </p:sp>
    </p:spTree>
    <p:extLst>
      <p:ext uri="{BB962C8B-B14F-4D97-AF65-F5344CB8AC3E}">
        <p14:creationId xmlns:p14="http://schemas.microsoft.com/office/powerpoint/2010/main" val="2117334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2E855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A7F23B2A-CF1D-8BD2-E79D-A6F21F81D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793" y="870747"/>
            <a:ext cx="7113989" cy="34020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B916EB-3D6E-F9A6-A941-790CE988E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E0356D0-BB44-3726-005C-937A3A6B7E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tr-TR" spc="-40" dirty="0"/>
              <a:t>Çalışma Mantığı</a:t>
            </a:r>
            <a:endParaRPr spc="-1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2539AC3-5EA4-3D52-D864-B404C9994B1A}"/>
              </a:ext>
            </a:extLst>
          </p:cNvPr>
          <p:cNvSpPr txBox="1"/>
          <p:nvPr/>
        </p:nvSpPr>
        <p:spPr>
          <a:xfrm>
            <a:off x="407124" y="1200150"/>
            <a:ext cx="8131809" cy="358431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395"/>
              </a:spcBef>
              <a:buFont typeface="Arial" panose="020B0604020202020204" pitchFamily="34" charset="0"/>
              <a:buChar char="•"/>
            </a:pPr>
            <a:endParaRPr sz="2000" dirty="0">
              <a:latin typeface="Tahoma"/>
              <a:cs typeface="Tahoma"/>
            </a:endParaRP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5B7052AA-A6B9-00AA-8643-AB1067DA3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196" y="2515"/>
            <a:ext cx="1963680" cy="938932"/>
          </a:xfrm>
          <a:prstGeom prst="rect">
            <a:avLst/>
          </a:prstGeom>
        </p:spPr>
      </p:pic>
      <p:sp>
        <p:nvSpPr>
          <p:cNvPr id="9" name="object 3">
            <a:extLst>
              <a:ext uri="{FF2B5EF4-FFF2-40B4-BE49-F238E27FC236}">
                <a16:creationId xmlns:a16="http://schemas.microsoft.com/office/drawing/2014/main" id="{90E6C915-4696-80A3-7220-72F9CACF412B}"/>
              </a:ext>
            </a:extLst>
          </p:cNvPr>
          <p:cNvSpPr txBox="1"/>
          <p:nvPr/>
        </p:nvSpPr>
        <p:spPr>
          <a:xfrm>
            <a:off x="407124" y="1200150"/>
            <a:ext cx="8131809" cy="1384353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395"/>
              </a:spcBef>
              <a:buFont typeface="Arial" panose="020B0604020202020204" pitchFamily="34" charset="0"/>
              <a:buChar char="•"/>
            </a:pPr>
            <a:r>
              <a:rPr lang="tr-TR" sz="2000" dirty="0" err="1">
                <a:latin typeface="Tahoma"/>
                <a:cs typeface="Tahoma"/>
              </a:rPr>
              <a:t>Kubecost</a:t>
            </a:r>
            <a:r>
              <a:rPr lang="tr-TR" sz="2000" dirty="0">
                <a:latin typeface="Tahoma"/>
                <a:cs typeface="Tahoma"/>
              </a:rPr>
              <a:t>, </a:t>
            </a:r>
            <a:r>
              <a:rPr lang="tr-TR" sz="2000" dirty="0" err="1">
                <a:latin typeface="Tahoma"/>
                <a:cs typeface="Tahoma"/>
              </a:rPr>
              <a:t>Kubernetes</a:t>
            </a:r>
            <a:r>
              <a:rPr lang="tr-TR" sz="2000" dirty="0">
                <a:latin typeface="Tahoma"/>
                <a:cs typeface="Tahoma"/>
              </a:rPr>
              <a:t> için bir maliyet yönetim aracıdır.</a:t>
            </a:r>
          </a:p>
          <a:p>
            <a:pPr marL="298450" indent="-285750">
              <a:lnSpc>
                <a:spcPct val="100000"/>
              </a:lnSpc>
              <a:spcBef>
                <a:spcPts val="395"/>
              </a:spcBef>
              <a:buFont typeface="Arial" panose="020B0604020202020204" pitchFamily="34" charset="0"/>
              <a:buChar char="•"/>
            </a:pPr>
            <a:r>
              <a:rPr lang="tr-TR" sz="2000" dirty="0" err="1">
                <a:latin typeface="Tahoma"/>
                <a:cs typeface="Tahoma"/>
              </a:rPr>
              <a:t>OpenCost’a</a:t>
            </a:r>
            <a:r>
              <a:rPr lang="tr-TR" sz="2000" dirty="0">
                <a:latin typeface="Tahoma"/>
                <a:cs typeface="Tahoma"/>
              </a:rPr>
              <a:t> benzer şekilde çalışır ancak daha gelişmiş özellikler sunar. </a:t>
            </a:r>
          </a:p>
          <a:p>
            <a:pPr marL="298450" indent="-285750">
              <a:lnSpc>
                <a:spcPct val="100000"/>
              </a:lnSpc>
              <a:spcBef>
                <a:spcPts val="395"/>
              </a:spcBef>
              <a:buFont typeface="Arial" panose="020B0604020202020204" pitchFamily="34" charset="0"/>
              <a:buChar char="•"/>
            </a:pPr>
            <a:r>
              <a:rPr lang="tr-TR" sz="2000" dirty="0">
                <a:latin typeface="Tahoma"/>
                <a:cs typeface="Tahoma"/>
              </a:rPr>
              <a:t>Detaylı kullanım raporları, optimizasyon önerileri ve daha fazla bulut platformu desteği vardır.</a:t>
            </a:r>
          </a:p>
        </p:txBody>
      </p:sp>
    </p:spTree>
    <p:extLst>
      <p:ext uri="{BB962C8B-B14F-4D97-AF65-F5344CB8AC3E}">
        <p14:creationId xmlns:p14="http://schemas.microsoft.com/office/powerpoint/2010/main" val="3079243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205D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659849"/>
            <a:ext cx="3757295" cy="1187450"/>
          </a:xfrm>
          <a:custGeom>
            <a:avLst/>
            <a:gdLst/>
            <a:ahLst/>
            <a:cxnLst/>
            <a:rect l="l" t="t" r="r" b="b"/>
            <a:pathLst>
              <a:path w="3757295" h="1187450">
                <a:moveTo>
                  <a:pt x="0" y="0"/>
                </a:moveTo>
                <a:lnTo>
                  <a:pt x="2978850" y="0"/>
                </a:lnTo>
                <a:lnTo>
                  <a:pt x="3756900" y="778050"/>
                </a:lnTo>
                <a:lnTo>
                  <a:pt x="1622800" y="778050"/>
                </a:lnTo>
                <a:lnTo>
                  <a:pt x="1513225" y="1186950"/>
                </a:lnTo>
                <a:lnTo>
                  <a:pt x="0" y="118695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3756899"/>
            <a:ext cx="4824095" cy="1386840"/>
          </a:xfrm>
          <a:custGeom>
            <a:avLst/>
            <a:gdLst/>
            <a:ahLst/>
            <a:cxnLst/>
            <a:rect l="l" t="t" r="r" b="b"/>
            <a:pathLst>
              <a:path w="4824095" h="1386839">
                <a:moveTo>
                  <a:pt x="0" y="481650"/>
                </a:moveTo>
                <a:lnTo>
                  <a:pt x="1037400" y="481650"/>
                </a:lnTo>
                <a:lnTo>
                  <a:pt x="1037400" y="1148550"/>
                </a:lnTo>
                <a:lnTo>
                  <a:pt x="2097050" y="1148550"/>
                </a:lnTo>
                <a:lnTo>
                  <a:pt x="2097050" y="0"/>
                </a:lnTo>
                <a:lnTo>
                  <a:pt x="3764300" y="0"/>
                </a:lnTo>
                <a:lnTo>
                  <a:pt x="2930675" y="833625"/>
                </a:lnTo>
                <a:lnTo>
                  <a:pt x="2930675" y="1386600"/>
                </a:lnTo>
              </a:path>
              <a:path w="4824095" h="1386839">
                <a:moveTo>
                  <a:pt x="3022650" y="1386600"/>
                </a:moveTo>
                <a:lnTo>
                  <a:pt x="3022650" y="859550"/>
                </a:lnTo>
                <a:lnTo>
                  <a:pt x="3786225" y="96000"/>
                </a:lnTo>
                <a:lnTo>
                  <a:pt x="4019950" y="329725"/>
                </a:lnTo>
                <a:lnTo>
                  <a:pt x="4019950" y="992950"/>
                </a:lnTo>
                <a:lnTo>
                  <a:pt x="4646100" y="992950"/>
                </a:lnTo>
                <a:lnTo>
                  <a:pt x="4646100" y="429775"/>
                </a:lnTo>
                <a:lnTo>
                  <a:pt x="4823950" y="429775"/>
                </a:lnTo>
                <a:lnTo>
                  <a:pt x="4823950" y="138660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79650" y="3753199"/>
            <a:ext cx="1463675" cy="1390650"/>
          </a:xfrm>
          <a:custGeom>
            <a:avLst/>
            <a:gdLst/>
            <a:ahLst/>
            <a:cxnLst/>
            <a:rect l="l" t="t" r="r" b="b"/>
            <a:pathLst>
              <a:path w="1463675" h="1390650">
                <a:moveTo>
                  <a:pt x="366800" y="1390300"/>
                </a:moveTo>
                <a:lnTo>
                  <a:pt x="366800" y="537225"/>
                </a:lnTo>
                <a:lnTo>
                  <a:pt x="0" y="170425"/>
                </a:lnTo>
                <a:lnTo>
                  <a:pt x="170450" y="0"/>
                </a:lnTo>
                <a:lnTo>
                  <a:pt x="989250" y="0"/>
                </a:lnTo>
                <a:lnTo>
                  <a:pt x="989250" y="663200"/>
                </a:lnTo>
                <a:lnTo>
                  <a:pt x="1463500" y="1137450"/>
                </a:lnTo>
                <a:lnTo>
                  <a:pt x="1463500" y="139030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69250" y="3816174"/>
            <a:ext cx="1875155" cy="1327785"/>
          </a:xfrm>
          <a:custGeom>
            <a:avLst/>
            <a:gdLst/>
            <a:ahLst/>
            <a:cxnLst/>
            <a:rect l="l" t="t" r="r" b="b"/>
            <a:pathLst>
              <a:path w="1875154" h="1327785">
                <a:moveTo>
                  <a:pt x="0" y="1327325"/>
                </a:moveTo>
                <a:lnTo>
                  <a:pt x="0" y="0"/>
                </a:lnTo>
                <a:lnTo>
                  <a:pt x="1874749" y="0"/>
                </a:lnTo>
              </a:path>
              <a:path w="1875154" h="1327785">
                <a:moveTo>
                  <a:pt x="1874749" y="342100"/>
                </a:moveTo>
                <a:lnTo>
                  <a:pt x="1556125" y="342100"/>
                </a:lnTo>
                <a:lnTo>
                  <a:pt x="1556125" y="637275"/>
                </a:lnTo>
                <a:lnTo>
                  <a:pt x="1874749" y="637275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28525" y="1674674"/>
            <a:ext cx="4215765" cy="1652905"/>
          </a:xfrm>
          <a:custGeom>
            <a:avLst/>
            <a:gdLst/>
            <a:ahLst/>
            <a:cxnLst/>
            <a:rect l="l" t="t" r="r" b="b"/>
            <a:pathLst>
              <a:path w="4215765" h="1652904">
                <a:moveTo>
                  <a:pt x="4215474" y="1652425"/>
                </a:moveTo>
                <a:lnTo>
                  <a:pt x="2785325" y="1652425"/>
                </a:lnTo>
                <a:lnTo>
                  <a:pt x="2785325" y="1407900"/>
                </a:lnTo>
                <a:lnTo>
                  <a:pt x="3448275" y="1025150"/>
                </a:lnTo>
                <a:lnTo>
                  <a:pt x="3448275" y="689125"/>
                </a:lnTo>
                <a:lnTo>
                  <a:pt x="4215474" y="689125"/>
                </a:lnTo>
              </a:path>
              <a:path w="4215765" h="1652904">
                <a:moveTo>
                  <a:pt x="4215474" y="518700"/>
                </a:moveTo>
                <a:lnTo>
                  <a:pt x="3311450" y="518700"/>
                </a:lnTo>
                <a:lnTo>
                  <a:pt x="3311450" y="970700"/>
                </a:lnTo>
                <a:lnTo>
                  <a:pt x="2750475" y="1294575"/>
                </a:lnTo>
                <a:lnTo>
                  <a:pt x="2750475" y="1074450"/>
                </a:lnTo>
                <a:lnTo>
                  <a:pt x="3158650" y="838775"/>
                </a:lnTo>
                <a:lnTo>
                  <a:pt x="3158650" y="407550"/>
                </a:lnTo>
                <a:lnTo>
                  <a:pt x="4215474" y="407550"/>
                </a:lnTo>
              </a:path>
              <a:path w="4215765" h="1652904">
                <a:moveTo>
                  <a:pt x="4215474" y="1496825"/>
                </a:moveTo>
                <a:lnTo>
                  <a:pt x="1688650" y="1496825"/>
                </a:lnTo>
                <a:lnTo>
                  <a:pt x="1688650" y="318625"/>
                </a:lnTo>
                <a:lnTo>
                  <a:pt x="636425" y="318625"/>
                </a:lnTo>
                <a:lnTo>
                  <a:pt x="295575" y="659500"/>
                </a:lnTo>
                <a:lnTo>
                  <a:pt x="0" y="580300"/>
                </a:lnTo>
                <a:lnTo>
                  <a:pt x="0" y="0"/>
                </a:lnTo>
                <a:lnTo>
                  <a:pt x="4215474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20075" y="3585924"/>
            <a:ext cx="3231515" cy="1557655"/>
          </a:xfrm>
          <a:custGeom>
            <a:avLst/>
            <a:gdLst/>
            <a:ahLst/>
            <a:cxnLst/>
            <a:rect l="l" t="t" r="r" b="b"/>
            <a:pathLst>
              <a:path w="3231515" h="1557654">
                <a:moveTo>
                  <a:pt x="3231050" y="1557575"/>
                </a:moveTo>
                <a:lnTo>
                  <a:pt x="3231050" y="786000"/>
                </a:lnTo>
                <a:lnTo>
                  <a:pt x="1869650" y="0"/>
                </a:lnTo>
                <a:lnTo>
                  <a:pt x="474500" y="0"/>
                </a:lnTo>
                <a:lnTo>
                  <a:pt x="0" y="474500"/>
                </a:lnTo>
                <a:lnTo>
                  <a:pt x="311500" y="786000"/>
                </a:lnTo>
                <a:lnTo>
                  <a:pt x="311500" y="1557575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3793949"/>
            <a:ext cx="1593215" cy="1350010"/>
          </a:xfrm>
          <a:custGeom>
            <a:avLst/>
            <a:gdLst/>
            <a:ahLst/>
            <a:cxnLst/>
            <a:rect l="l" t="t" r="r" b="b"/>
            <a:pathLst>
              <a:path w="1593215" h="1350010">
                <a:moveTo>
                  <a:pt x="1593150" y="1349550"/>
                </a:moveTo>
                <a:lnTo>
                  <a:pt x="1593150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3439674"/>
            <a:ext cx="1059815" cy="102870"/>
          </a:xfrm>
          <a:custGeom>
            <a:avLst/>
            <a:gdLst/>
            <a:ahLst/>
            <a:cxnLst/>
            <a:rect l="l" t="t" r="r" b="b"/>
            <a:pathLst>
              <a:path w="1059815" h="102870">
                <a:moveTo>
                  <a:pt x="0" y="102325"/>
                </a:moveTo>
                <a:lnTo>
                  <a:pt x="1059625" y="102325"/>
                </a:lnTo>
                <a:lnTo>
                  <a:pt x="1032200" y="0"/>
                </a:lnTo>
                <a:lnTo>
                  <a:pt x="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0" y="1238950"/>
            <a:ext cx="5870747" cy="3750625"/>
            <a:chOff x="0" y="1238950"/>
            <a:chExt cx="5870747" cy="3750625"/>
          </a:xfrm>
        </p:grpSpPr>
        <p:sp>
          <p:nvSpPr>
            <p:cNvPr id="12" name="object 12"/>
            <p:cNvSpPr/>
            <p:nvPr/>
          </p:nvSpPr>
          <p:spPr>
            <a:xfrm>
              <a:off x="0" y="2326899"/>
              <a:ext cx="3705225" cy="1056005"/>
            </a:xfrm>
            <a:custGeom>
              <a:avLst/>
              <a:gdLst/>
              <a:ahLst/>
              <a:cxnLst/>
              <a:rect l="l" t="t" r="r" b="b"/>
              <a:pathLst>
                <a:path w="3705225" h="1056004">
                  <a:moveTo>
                    <a:pt x="0" y="103600"/>
                  </a:moveTo>
                  <a:lnTo>
                    <a:pt x="770650" y="103600"/>
                  </a:lnTo>
                  <a:lnTo>
                    <a:pt x="1063325" y="396300"/>
                  </a:lnTo>
                  <a:lnTo>
                    <a:pt x="1430150" y="396300"/>
                  </a:lnTo>
                  <a:lnTo>
                    <a:pt x="1536350" y="0"/>
                  </a:lnTo>
                  <a:lnTo>
                    <a:pt x="3601275" y="0"/>
                  </a:lnTo>
                  <a:lnTo>
                    <a:pt x="3601275" y="563025"/>
                  </a:lnTo>
                  <a:lnTo>
                    <a:pt x="2289700" y="563025"/>
                  </a:lnTo>
                  <a:lnTo>
                    <a:pt x="2157650" y="1055875"/>
                  </a:lnTo>
                  <a:lnTo>
                    <a:pt x="3705025" y="1055875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19608" y="1812978"/>
              <a:ext cx="2551139" cy="247425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1687" y="1709927"/>
              <a:ext cx="3523488" cy="327964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38316" y="1238950"/>
              <a:ext cx="3065145" cy="3473749"/>
            </a:xfrm>
            <a:custGeom>
              <a:avLst/>
              <a:gdLst/>
              <a:ahLst/>
              <a:cxnLst/>
              <a:rect l="l" t="t" r="r" b="b"/>
              <a:pathLst>
                <a:path w="3065145" h="2819400">
                  <a:moveTo>
                    <a:pt x="2962539" y="0"/>
                  </a:moveTo>
                  <a:lnTo>
                    <a:pt x="102260" y="0"/>
                  </a:lnTo>
                  <a:lnTo>
                    <a:pt x="62456" y="8036"/>
                  </a:lnTo>
                  <a:lnTo>
                    <a:pt x="29951" y="29951"/>
                  </a:lnTo>
                  <a:lnTo>
                    <a:pt x="8036" y="62457"/>
                  </a:lnTo>
                  <a:lnTo>
                    <a:pt x="0" y="102261"/>
                  </a:lnTo>
                  <a:lnTo>
                    <a:pt x="0" y="2717139"/>
                  </a:lnTo>
                  <a:lnTo>
                    <a:pt x="8036" y="2756944"/>
                  </a:lnTo>
                  <a:lnTo>
                    <a:pt x="29951" y="2789448"/>
                  </a:lnTo>
                  <a:lnTo>
                    <a:pt x="62456" y="2811364"/>
                  </a:lnTo>
                  <a:lnTo>
                    <a:pt x="102260" y="2819400"/>
                  </a:lnTo>
                  <a:lnTo>
                    <a:pt x="2962539" y="2819400"/>
                  </a:lnTo>
                  <a:lnTo>
                    <a:pt x="3002343" y="2811364"/>
                  </a:lnTo>
                  <a:lnTo>
                    <a:pt x="3034848" y="2789448"/>
                  </a:lnTo>
                  <a:lnTo>
                    <a:pt x="3056763" y="2756944"/>
                  </a:lnTo>
                  <a:lnTo>
                    <a:pt x="3064799" y="2717139"/>
                  </a:lnTo>
                  <a:lnTo>
                    <a:pt x="3064799" y="102261"/>
                  </a:lnTo>
                  <a:lnTo>
                    <a:pt x="3056763" y="62457"/>
                  </a:lnTo>
                  <a:lnTo>
                    <a:pt x="3034848" y="29951"/>
                  </a:lnTo>
                  <a:lnTo>
                    <a:pt x="3002343" y="8036"/>
                  </a:lnTo>
                  <a:lnTo>
                    <a:pt x="29625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514600" y="362414"/>
            <a:ext cx="719772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0580" marR="5080" indent="-2088514">
              <a:lnSpc>
                <a:spcPct val="100000"/>
              </a:lnSpc>
              <a:spcBef>
                <a:spcPts val="100"/>
              </a:spcBef>
            </a:pPr>
            <a:r>
              <a:rPr lang="tr-TR" sz="3000" spc="-120" dirty="0" err="1">
                <a:solidFill>
                  <a:srgbClr val="FAFAFA"/>
                </a:solidFill>
              </a:rPr>
              <a:t>OpenCost</a:t>
            </a:r>
            <a:r>
              <a:rPr lang="tr-TR" sz="3000" spc="-120" dirty="0">
                <a:solidFill>
                  <a:srgbClr val="FAFAFA"/>
                </a:solidFill>
              </a:rPr>
              <a:t> </a:t>
            </a:r>
            <a:r>
              <a:rPr lang="tr-TR" sz="3000" spc="-120" dirty="0" err="1">
                <a:solidFill>
                  <a:srgbClr val="FAFAFA"/>
                </a:solidFill>
              </a:rPr>
              <a:t>vs</a:t>
            </a:r>
            <a:r>
              <a:rPr lang="tr-TR" sz="3000" spc="-120" dirty="0">
                <a:solidFill>
                  <a:srgbClr val="FAFAFA"/>
                </a:solidFill>
              </a:rPr>
              <a:t> </a:t>
            </a:r>
            <a:r>
              <a:rPr lang="tr-TR" sz="3000" spc="-120" dirty="0" err="1">
                <a:solidFill>
                  <a:srgbClr val="FAFAFA"/>
                </a:solidFill>
              </a:rPr>
              <a:t>KubeCost</a:t>
            </a:r>
            <a:endParaRPr sz="3000" dirty="0"/>
          </a:p>
        </p:txBody>
      </p:sp>
      <p:sp>
        <p:nvSpPr>
          <p:cNvPr id="17" name="object 17"/>
          <p:cNvSpPr txBox="1"/>
          <p:nvPr/>
        </p:nvSpPr>
        <p:spPr>
          <a:xfrm>
            <a:off x="8993599" y="4948428"/>
            <a:ext cx="40640" cy="55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" spc="-50" dirty="0">
                <a:solidFill>
                  <a:srgbClr val="2F3F4E"/>
                </a:solidFill>
                <a:latin typeface="Courier New"/>
                <a:cs typeface="Courier New"/>
              </a:rPr>
              <a:t>3</a:t>
            </a:r>
            <a:endParaRPr sz="2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9072" y="1497924"/>
            <a:ext cx="1119505" cy="58674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15"/>
              </a:spcBef>
            </a:pPr>
            <a:r>
              <a:rPr lang="tr-TR" sz="1900" dirty="0" err="1">
                <a:latin typeface="Tahoma"/>
                <a:cs typeface="Tahoma"/>
              </a:rPr>
              <a:t>OpenCost</a:t>
            </a:r>
            <a:endParaRPr sz="1900" dirty="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325"/>
              </a:spcBef>
            </a:pPr>
            <a:endParaRPr sz="1000" dirty="0">
              <a:latin typeface="Tahoma"/>
              <a:cs typeface="Tahoma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5377184" y="1262368"/>
            <a:ext cx="3526536" cy="3751191"/>
            <a:chOff x="5105400" y="1238384"/>
            <a:chExt cx="3526536" cy="3751191"/>
          </a:xfrm>
        </p:grpSpPr>
        <p:pic>
          <p:nvPicPr>
            <p:cNvPr id="44" name="object 4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05400" y="1709927"/>
              <a:ext cx="3526536" cy="3279648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5336049" y="1238384"/>
              <a:ext cx="3065145" cy="3474315"/>
            </a:xfrm>
            <a:custGeom>
              <a:avLst/>
              <a:gdLst/>
              <a:ahLst/>
              <a:cxnLst/>
              <a:rect l="l" t="t" r="r" b="b"/>
              <a:pathLst>
                <a:path w="3065145" h="2819400">
                  <a:moveTo>
                    <a:pt x="2962539" y="0"/>
                  </a:moveTo>
                  <a:lnTo>
                    <a:pt x="102260" y="0"/>
                  </a:lnTo>
                  <a:lnTo>
                    <a:pt x="62456" y="8036"/>
                  </a:lnTo>
                  <a:lnTo>
                    <a:pt x="29951" y="29951"/>
                  </a:lnTo>
                  <a:lnTo>
                    <a:pt x="8036" y="62457"/>
                  </a:lnTo>
                  <a:lnTo>
                    <a:pt x="0" y="102261"/>
                  </a:lnTo>
                  <a:lnTo>
                    <a:pt x="0" y="2717139"/>
                  </a:lnTo>
                  <a:lnTo>
                    <a:pt x="8036" y="2756944"/>
                  </a:lnTo>
                  <a:lnTo>
                    <a:pt x="29951" y="2789448"/>
                  </a:lnTo>
                  <a:lnTo>
                    <a:pt x="62456" y="2811364"/>
                  </a:lnTo>
                  <a:lnTo>
                    <a:pt x="102260" y="2819400"/>
                  </a:lnTo>
                  <a:lnTo>
                    <a:pt x="2962539" y="2819400"/>
                  </a:lnTo>
                  <a:lnTo>
                    <a:pt x="3002343" y="2811364"/>
                  </a:lnTo>
                  <a:lnTo>
                    <a:pt x="3034848" y="2789448"/>
                  </a:lnTo>
                  <a:lnTo>
                    <a:pt x="3056763" y="2756944"/>
                  </a:lnTo>
                  <a:lnTo>
                    <a:pt x="3064799" y="2717139"/>
                  </a:lnTo>
                  <a:lnTo>
                    <a:pt x="3064799" y="102261"/>
                  </a:lnTo>
                  <a:lnTo>
                    <a:pt x="3056763" y="62457"/>
                  </a:lnTo>
                  <a:lnTo>
                    <a:pt x="3034848" y="29951"/>
                  </a:lnTo>
                  <a:lnTo>
                    <a:pt x="3002343" y="8036"/>
                  </a:lnTo>
                  <a:lnTo>
                    <a:pt x="29625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933805" y="3413824"/>
            <a:ext cx="563245" cy="948690"/>
            <a:chOff x="933805" y="3413824"/>
            <a:chExt cx="563245" cy="948690"/>
          </a:xfrm>
        </p:grpSpPr>
        <p:sp>
          <p:nvSpPr>
            <p:cNvPr id="49" name="object 49"/>
            <p:cNvSpPr/>
            <p:nvPr/>
          </p:nvSpPr>
          <p:spPr>
            <a:xfrm>
              <a:off x="1186659" y="3413824"/>
              <a:ext cx="76200" cy="948690"/>
            </a:xfrm>
            <a:custGeom>
              <a:avLst/>
              <a:gdLst/>
              <a:ahLst/>
              <a:cxnLst/>
              <a:rect l="l" t="t" r="r" b="b"/>
              <a:pathLst>
                <a:path w="76200" h="948689">
                  <a:moveTo>
                    <a:pt x="42862" y="63499"/>
                  </a:moveTo>
                  <a:lnTo>
                    <a:pt x="33337" y="63499"/>
                  </a:lnTo>
                  <a:lnTo>
                    <a:pt x="33338" y="948600"/>
                  </a:lnTo>
                  <a:lnTo>
                    <a:pt x="42863" y="948600"/>
                  </a:lnTo>
                  <a:lnTo>
                    <a:pt x="42862" y="63499"/>
                  </a:lnTo>
                  <a:close/>
                </a:path>
                <a:path w="76200" h="948689">
                  <a:moveTo>
                    <a:pt x="38100" y="0"/>
                  </a:moveTo>
                  <a:lnTo>
                    <a:pt x="0" y="76199"/>
                  </a:lnTo>
                  <a:lnTo>
                    <a:pt x="33337" y="76199"/>
                  </a:lnTo>
                  <a:lnTo>
                    <a:pt x="33337" y="63499"/>
                  </a:lnTo>
                  <a:lnTo>
                    <a:pt x="69850" y="63499"/>
                  </a:lnTo>
                  <a:lnTo>
                    <a:pt x="38100" y="0"/>
                  </a:lnTo>
                  <a:close/>
                </a:path>
                <a:path w="76200" h="948689">
                  <a:moveTo>
                    <a:pt x="69850" y="63499"/>
                  </a:moveTo>
                  <a:lnTo>
                    <a:pt x="42862" y="63499"/>
                  </a:lnTo>
                  <a:lnTo>
                    <a:pt x="42862" y="76199"/>
                  </a:lnTo>
                  <a:lnTo>
                    <a:pt x="76200" y="76199"/>
                  </a:lnTo>
                  <a:lnTo>
                    <a:pt x="69850" y="6349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33805" y="3723575"/>
              <a:ext cx="563245" cy="180975"/>
            </a:xfrm>
            <a:custGeom>
              <a:avLst/>
              <a:gdLst/>
              <a:ahLst/>
              <a:cxnLst/>
              <a:rect l="l" t="t" r="r" b="b"/>
              <a:pathLst>
                <a:path w="563244" h="180975">
                  <a:moveTo>
                    <a:pt x="563099" y="0"/>
                  </a:moveTo>
                  <a:lnTo>
                    <a:pt x="0" y="0"/>
                  </a:lnTo>
                  <a:lnTo>
                    <a:pt x="0" y="180899"/>
                  </a:lnTo>
                  <a:lnTo>
                    <a:pt x="563099" y="180899"/>
                  </a:lnTo>
                  <a:lnTo>
                    <a:pt x="5630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3244360" y="1389604"/>
            <a:ext cx="150495" cy="2495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b="1" spc="-50" dirty="0">
                <a:solidFill>
                  <a:srgbClr val="2F3F4E"/>
                </a:solidFill>
                <a:latin typeface="Verdana"/>
                <a:cs typeface="Verdana"/>
              </a:rPr>
              <a:t>$</a:t>
            </a:r>
            <a:endParaRPr sz="1450" dirty="0">
              <a:latin typeface="Verdana"/>
              <a:cs typeface="Verdan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8351590" y="1385322"/>
            <a:ext cx="150495" cy="2495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b="1" spc="-50" dirty="0">
                <a:solidFill>
                  <a:srgbClr val="2F3F4E"/>
                </a:solidFill>
                <a:latin typeface="Verdana"/>
                <a:cs typeface="Verdana"/>
              </a:rPr>
              <a:t>$</a:t>
            </a:r>
            <a:endParaRPr sz="1450" dirty="0">
              <a:latin typeface="Verdana"/>
              <a:cs typeface="Verdana"/>
            </a:endParaRPr>
          </a:p>
        </p:txBody>
      </p:sp>
      <p:sp>
        <p:nvSpPr>
          <p:cNvPr id="76" name="object 18">
            <a:extLst>
              <a:ext uri="{FF2B5EF4-FFF2-40B4-BE49-F238E27FC236}">
                <a16:creationId xmlns:a16="http://schemas.microsoft.com/office/drawing/2014/main" id="{14B372EE-BA72-8F39-3F2C-EFFFF0F8C17E}"/>
              </a:ext>
            </a:extLst>
          </p:cNvPr>
          <p:cNvSpPr txBox="1"/>
          <p:nvPr/>
        </p:nvSpPr>
        <p:spPr>
          <a:xfrm>
            <a:off x="5801568" y="1498802"/>
            <a:ext cx="1119505" cy="58674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15"/>
              </a:spcBef>
            </a:pPr>
            <a:r>
              <a:rPr lang="tr-TR" sz="1900" dirty="0" err="1">
                <a:latin typeface="Tahoma"/>
                <a:cs typeface="Tahoma"/>
              </a:rPr>
              <a:t>KubeCost</a:t>
            </a:r>
            <a:endParaRPr sz="1900" dirty="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325"/>
              </a:spcBef>
            </a:pPr>
            <a:endParaRPr sz="1000" dirty="0">
              <a:latin typeface="Tahoma"/>
              <a:cs typeface="Tahoma"/>
            </a:endParaRPr>
          </a:p>
        </p:txBody>
      </p:sp>
      <p:sp>
        <p:nvSpPr>
          <p:cNvPr id="78" name="object 18">
            <a:extLst>
              <a:ext uri="{FF2B5EF4-FFF2-40B4-BE49-F238E27FC236}">
                <a16:creationId xmlns:a16="http://schemas.microsoft.com/office/drawing/2014/main" id="{FD6418FE-E6AE-3DF2-2EB0-42617E62335A}"/>
              </a:ext>
            </a:extLst>
          </p:cNvPr>
          <p:cNvSpPr txBox="1"/>
          <p:nvPr/>
        </p:nvSpPr>
        <p:spPr>
          <a:xfrm>
            <a:off x="596392" y="1880865"/>
            <a:ext cx="2798464" cy="1787028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715"/>
              </a:spcBef>
              <a:buFont typeface="Arial" panose="020B0604020202020204" pitchFamily="34" charset="0"/>
              <a:buChar char="•"/>
            </a:pPr>
            <a:r>
              <a:rPr lang="tr-TR" sz="1600" dirty="0">
                <a:latin typeface="Tahoma"/>
                <a:cs typeface="Tahoma"/>
              </a:rPr>
              <a:t>Açık kaynaklı, Ücretsiz</a:t>
            </a:r>
          </a:p>
          <a:p>
            <a:pPr marL="285750" indent="-285750" algn="l">
              <a:lnSpc>
                <a:spcPct val="100000"/>
              </a:lnSpc>
              <a:spcBef>
                <a:spcPts val="715"/>
              </a:spcBef>
              <a:buFont typeface="Arial" panose="020B0604020202020204" pitchFamily="34" charset="0"/>
              <a:buChar char="•"/>
            </a:pPr>
            <a:r>
              <a:rPr lang="tr-TR" sz="1600" dirty="0">
                <a:latin typeface="Tahoma"/>
                <a:cs typeface="Tahoma"/>
              </a:rPr>
              <a:t>Basit kurulum ve minimal yapı</a:t>
            </a:r>
          </a:p>
          <a:p>
            <a:pPr marL="285750" indent="-285750" algn="l">
              <a:lnSpc>
                <a:spcPct val="100000"/>
              </a:lnSpc>
              <a:spcBef>
                <a:spcPts val="715"/>
              </a:spcBef>
              <a:buFont typeface="Arial" panose="020B0604020202020204" pitchFamily="34" charset="0"/>
              <a:buChar char="•"/>
            </a:pPr>
            <a:r>
              <a:rPr lang="tr-TR" sz="1600" dirty="0">
                <a:latin typeface="Tahoma"/>
                <a:cs typeface="Tahoma"/>
              </a:rPr>
              <a:t>Doğrudan </a:t>
            </a:r>
            <a:r>
              <a:rPr lang="tr-TR" sz="1600" dirty="0" err="1">
                <a:latin typeface="Tahoma"/>
                <a:cs typeface="Tahoma"/>
              </a:rPr>
              <a:t>kubernetes</a:t>
            </a:r>
            <a:r>
              <a:rPr lang="tr-TR" sz="1600" dirty="0">
                <a:latin typeface="Tahoma"/>
                <a:cs typeface="Tahoma"/>
              </a:rPr>
              <a:t> entegrasyonu</a:t>
            </a:r>
            <a:endParaRPr sz="1600" dirty="0">
              <a:latin typeface="Tahoma"/>
              <a:cs typeface="Tahoma"/>
            </a:endParaRPr>
          </a:p>
          <a:p>
            <a:pPr marL="285750" indent="-285750" algn="just">
              <a:lnSpc>
                <a:spcPct val="100000"/>
              </a:lnSpc>
              <a:spcBef>
                <a:spcPts val="325"/>
              </a:spcBef>
              <a:buFont typeface="Arial" panose="020B0604020202020204" pitchFamily="34" charset="0"/>
              <a:buChar char="•"/>
            </a:pPr>
            <a:endParaRPr sz="1600" dirty="0">
              <a:latin typeface="Tahoma"/>
              <a:cs typeface="Tahoma"/>
            </a:endParaRPr>
          </a:p>
        </p:txBody>
      </p:sp>
      <p:sp>
        <p:nvSpPr>
          <p:cNvPr id="79" name="object 18">
            <a:extLst>
              <a:ext uri="{FF2B5EF4-FFF2-40B4-BE49-F238E27FC236}">
                <a16:creationId xmlns:a16="http://schemas.microsoft.com/office/drawing/2014/main" id="{EA7C58AC-56CE-E81B-C574-82BCD9BAAE7F}"/>
              </a:ext>
            </a:extLst>
          </p:cNvPr>
          <p:cNvSpPr txBox="1"/>
          <p:nvPr/>
        </p:nvSpPr>
        <p:spPr>
          <a:xfrm>
            <a:off x="5628683" y="1885035"/>
            <a:ext cx="3007069" cy="3651641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715"/>
              </a:spcBef>
              <a:buFont typeface="Arial" panose="020B0604020202020204" pitchFamily="34" charset="0"/>
              <a:buChar char="•"/>
            </a:pPr>
            <a:r>
              <a:rPr lang="tr-TR" sz="1400" dirty="0">
                <a:latin typeface="Tahoma"/>
                <a:cs typeface="Tahoma"/>
              </a:rPr>
              <a:t>Detaylı maliyet raporlaması (uygulama bazında maliyet)</a:t>
            </a:r>
          </a:p>
          <a:p>
            <a:pPr marL="285750" indent="-285750" algn="l">
              <a:lnSpc>
                <a:spcPct val="100000"/>
              </a:lnSpc>
              <a:spcBef>
                <a:spcPts val="715"/>
              </a:spcBef>
              <a:buFont typeface="Arial" panose="020B0604020202020204" pitchFamily="34" charset="0"/>
              <a:buChar char="•"/>
            </a:pPr>
            <a:r>
              <a:rPr lang="tr-TR" sz="1400" dirty="0">
                <a:latin typeface="Tahoma"/>
                <a:cs typeface="Tahoma"/>
              </a:rPr>
              <a:t>Çoklu bulut desteği (AWS, GCP, Azure)</a:t>
            </a:r>
          </a:p>
          <a:p>
            <a:pPr marL="285750" indent="-285750" algn="l">
              <a:lnSpc>
                <a:spcPct val="100000"/>
              </a:lnSpc>
              <a:spcBef>
                <a:spcPts val="715"/>
              </a:spcBef>
              <a:buFont typeface="Arial" panose="020B0604020202020204" pitchFamily="34" charset="0"/>
              <a:buChar char="•"/>
            </a:pPr>
            <a:r>
              <a:rPr lang="tr-TR" sz="1400" dirty="0">
                <a:latin typeface="Tahoma"/>
                <a:cs typeface="Tahoma"/>
              </a:rPr>
              <a:t>Maliyet optimizasyonu ve tasarruf önerileri</a:t>
            </a:r>
          </a:p>
          <a:p>
            <a:pPr marL="285750" indent="-285750" algn="l">
              <a:lnSpc>
                <a:spcPct val="100000"/>
              </a:lnSpc>
              <a:spcBef>
                <a:spcPts val="715"/>
              </a:spcBef>
              <a:buFont typeface="Arial" panose="020B0604020202020204" pitchFamily="34" charset="0"/>
              <a:buChar char="•"/>
            </a:pPr>
            <a:r>
              <a:rPr lang="tr-TR" sz="1400" dirty="0">
                <a:latin typeface="Tahoma"/>
                <a:cs typeface="Tahoma"/>
              </a:rPr>
              <a:t>Detaylı uyarı ve </a:t>
            </a:r>
            <a:r>
              <a:rPr lang="tr-TR" sz="1400" dirty="0" err="1">
                <a:latin typeface="Tahoma"/>
                <a:cs typeface="Tahoma"/>
              </a:rPr>
              <a:t>alert</a:t>
            </a:r>
            <a:r>
              <a:rPr lang="tr-TR" sz="1400" dirty="0">
                <a:latin typeface="Tahoma"/>
                <a:cs typeface="Tahoma"/>
              </a:rPr>
              <a:t> sistemi </a:t>
            </a:r>
          </a:p>
          <a:p>
            <a:pPr marL="285750" indent="-285750" algn="l">
              <a:lnSpc>
                <a:spcPct val="100000"/>
              </a:lnSpc>
              <a:spcBef>
                <a:spcPts val="715"/>
              </a:spcBef>
              <a:buFont typeface="Arial" panose="020B0604020202020204" pitchFamily="34" charset="0"/>
              <a:buChar char="•"/>
            </a:pPr>
            <a:r>
              <a:rPr lang="tr-TR" sz="1400" dirty="0">
                <a:latin typeface="Tahoma"/>
                <a:cs typeface="Tahoma"/>
              </a:rPr>
              <a:t>Maliyet kotaları belirleme</a:t>
            </a:r>
          </a:p>
          <a:p>
            <a:pPr marL="285750" indent="-285750" algn="l">
              <a:lnSpc>
                <a:spcPct val="100000"/>
              </a:lnSpc>
              <a:spcBef>
                <a:spcPts val="715"/>
              </a:spcBef>
              <a:buFont typeface="Arial" panose="020B0604020202020204" pitchFamily="34" charset="0"/>
              <a:buChar char="•"/>
            </a:pPr>
            <a:r>
              <a:rPr lang="tr-TR" sz="1400" dirty="0">
                <a:latin typeface="Tahoma"/>
                <a:cs typeface="Tahoma"/>
              </a:rPr>
              <a:t>API entegrasyonu ve dış araçlarla analiz</a:t>
            </a:r>
          </a:p>
          <a:p>
            <a:pPr marL="285750" indent="-285750" algn="l">
              <a:lnSpc>
                <a:spcPct val="100000"/>
              </a:lnSpc>
              <a:spcBef>
                <a:spcPts val="715"/>
              </a:spcBef>
              <a:buFont typeface="Arial" panose="020B0604020202020204" pitchFamily="34" charset="0"/>
              <a:buChar char="•"/>
            </a:pPr>
            <a:endParaRPr lang="tr-TR" sz="1600" dirty="0">
              <a:latin typeface="Tahoma"/>
              <a:cs typeface="Tahoma"/>
            </a:endParaRPr>
          </a:p>
          <a:p>
            <a:pPr marL="285750" indent="-285750" algn="just">
              <a:lnSpc>
                <a:spcPct val="100000"/>
              </a:lnSpc>
              <a:spcBef>
                <a:spcPts val="715"/>
              </a:spcBef>
              <a:buFont typeface="Arial" panose="020B0604020202020204" pitchFamily="34" charset="0"/>
              <a:buChar char="•"/>
            </a:pPr>
            <a:endParaRPr sz="1600" dirty="0">
              <a:latin typeface="Tahoma"/>
              <a:cs typeface="Tahoma"/>
            </a:endParaRPr>
          </a:p>
          <a:p>
            <a:pPr marL="285750" indent="-285750" algn="just">
              <a:lnSpc>
                <a:spcPct val="100000"/>
              </a:lnSpc>
              <a:spcBef>
                <a:spcPts val="325"/>
              </a:spcBef>
              <a:buFont typeface="Arial" panose="020B0604020202020204" pitchFamily="34" charset="0"/>
              <a:buChar char="•"/>
            </a:pPr>
            <a:endParaRPr sz="16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AB94C-EA4B-C308-6FEB-E7C32DA71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CF59BC1-4210-12AD-0C69-4D887C7F7C73}"/>
              </a:ext>
            </a:extLst>
          </p:cNvPr>
          <p:cNvSpPr/>
          <p:nvPr/>
        </p:nvSpPr>
        <p:spPr>
          <a:xfrm>
            <a:off x="-29818" y="-247650"/>
            <a:ext cx="9478617" cy="56388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2E855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897B28CB-9D32-FC02-5926-EB04FDC8BC8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0" y="2114550"/>
            <a:ext cx="2801112" cy="2548128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0AEF6377-9938-CB40-C476-B59BDC3D8785}"/>
              </a:ext>
            </a:extLst>
          </p:cNvPr>
          <p:cNvSpPr txBox="1"/>
          <p:nvPr/>
        </p:nvSpPr>
        <p:spPr>
          <a:xfrm>
            <a:off x="685800" y="1352550"/>
            <a:ext cx="54102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5200" b="1" spc="-200" dirty="0">
                <a:solidFill>
                  <a:schemeClr val="bg1"/>
                </a:solidFill>
                <a:latin typeface="Tahoma"/>
                <a:ea typeface="+mj-ea"/>
                <a:cs typeface="Tahoma"/>
              </a:rPr>
              <a:t>MALİYET HESLAMASI</a:t>
            </a:r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323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Words>476</Words>
  <Application>Microsoft Office PowerPoint</Application>
  <PresentationFormat>Ekran Gösterisi (16:9)</PresentationFormat>
  <Paragraphs>142</Paragraphs>
  <Slides>16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9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6" baseType="lpstr">
      <vt:lpstr>Arial</vt:lpstr>
      <vt:lpstr>Arial Black</vt:lpstr>
      <vt:lpstr>Arial MT</vt:lpstr>
      <vt:lpstr>Calibri</vt:lpstr>
      <vt:lpstr>Cambria</vt:lpstr>
      <vt:lpstr>Courier New</vt:lpstr>
      <vt:lpstr>Tahoma</vt:lpstr>
      <vt:lpstr>Times New Roman</vt:lpstr>
      <vt:lpstr>Verdana</vt:lpstr>
      <vt:lpstr>Office Theme</vt:lpstr>
      <vt:lpstr>OpenCost ile Kubernetes Maliyet Takibi</vt:lpstr>
      <vt:lpstr>İçerik</vt:lpstr>
      <vt:lpstr>OpenCost Tanımı</vt:lpstr>
      <vt:lpstr>OpenCost Amacı</vt:lpstr>
      <vt:lpstr>Çalışma Mantığı</vt:lpstr>
      <vt:lpstr>PowerPoint Sunusu</vt:lpstr>
      <vt:lpstr>Çalışma Mantığı</vt:lpstr>
      <vt:lpstr>OpenCost vs KubeCost</vt:lpstr>
      <vt:lpstr>PowerPoint Sunusu</vt:lpstr>
      <vt:lpstr>Toplam Cluster Maliyeti</vt:lpstr>
      <vt:lpstr>Cluster Gideri</vt:lpstr>
      <vt:lpstr>Cluster Asset Costs: Node Costs</vt:lpstr>
      <vt:lpstr>On-Premise Parametreler</vt:lpstr>
      <vt:lpstr>PowerPoint Sunusu</vt:lpstr>
      <vt:lpstr>OpenCost</vt:lpstr>
      <vt:lpstr>Teşekkürler!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ipek gokbulut</cp:lastModifiedBy>
  <cp:revision>2</cp:revision>
  <dcterms:created xsi:type="dcterms:W3CDTF">2025-03-27T17:06:32Z</dcterms:created>
  <dcterms:modified xsi:type="dcterms:W3CDTF">2025-03-27T19:00:08Z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2023-04-04T00:00:00Z</vt:filetime>
  </property>
  <property fmtid="{D5CDD505-2E9C-101B-9397-08002B2CF9AE}" pid="3" name="LastSaved">
    <vt:filetime>2025-03-27T00:00:00Z</vt:filetime>
  </property>
  <property fmtid="{D5CDD505-2E9C-101B-9397-08002B2CF9AE}" pid="4" name="Producer">
    <vt:lpwstr>macOS Version 13.3 (Build 22E252) Quartz PDFContext</vt:lpwstr>
  </property>
</Properties>
</file>