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9/11/2024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75793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9/11/2024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311442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9/11/2024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0408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9/11/2024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80090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9/11/2024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68465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9/11/2024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40915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9/11/2024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797540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9/11/2024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84550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9/11/2024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73804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9/11/2024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270680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9/11/2024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3360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9/11/2024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18295539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blue and white background with a bright light&#10;&#10;Description automatically generated">
            <a:extLst>
              <a:ext uri="{FF2B5EF4-FFF2-40B4-BE49-F238E27FC236}">
                <a16:creationId xmlns:a16="http://schemas.microsoft.com/office/drawing/2014/main" id="{C45F49E9-6883-883A-D6A7-CCDC2C7F6344}"/>
              </a:ext>
            </a:extLst>
          </p:cNvPr>
          <p:cNvPicPr>
            <a:picLocks noChangeAspect="1"/>
          </p:cNvPicPr>
          <p:nvPr/>
        </p:nvPicPr>
        <p:blipFill>
          <a:blip r:embed="rId2"/>
          <a:srcRect t="10772" b="9723"/>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56000">
                <a:srgbClr val="000000">
                  <a:alpha val="58000"/>
                </a:srgbClr>
              </a:gs>
              <a:gs pos="100000">
                <a:srgbClr val="000000">
                  <a:alpha val="5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470BE7-8C4F-B16A-CF69-EECD6451491F}"/>
              </a:ext>
            </a:extLst>
          </p:cNvPr>
          <p:cNvSpPr>
            <a:spLocks noGrp="1"/>
          </p:cNvSpPr>
          <p:nvPr>
            <p:ph type="ctrTitle"/>
          </p:nvPr>
        </p:nvSpPr>
        <p:spPr>
          <a:xfrm>
            <a:off x="1066802" y="1122363"/>
            <a:ext cx="5029198" cy="2305246"/>
          </a:xfrm>
        </p:spPr>
        <p:txBody>
          <a:bodyPr>
            <a:normAutofit/>
          </a:bodyPr>
          <a:lstStyle/>
          <a:p>
            <a:r>
              <a:rPr lang="en-PH">
                <a:solidFill>
                  <a:srgbClr val="FFFFFF"/>
                </a:solidFill>
              </a:rPr>
              <a:t>Introduction to Node.js</a:t>
            </a:r>
          </a:p>
        </p:txBody>
      </p:sp>
      <p:sp>
        <p:nvSpPr>
          <p:cNvPr id="3" name="Subtitle 2">
            <a:extLst>
              <a:ext uri="{FF2B5EF4-FFF2-40B4-BE49-F238E27FC236}">
                <a16:creationId xmlns:a16="http://schemas.microsoft.com/office/drawing/2014/main" id="{0EA7C36D-8AC6-D0FA-C4EE-B78AC98E6298}"/>
              </a:ext>
            </a:extLst>
          </p:cNvPr>
          <p:cNvSpPr>
            <a:spLocks noGrp="1"/>
          </p:cNvSpPr>
          <p:nvPr>
            <p:ph type="subTitle" idx="1"/>
          </p:nvPr>
        </p:nvSpPr>
        <p:spPr>
          <a:xfrm>
            <a:off x="1066802" y="3549048"/>
            <a:ext cx="5029198" cy="1956278"/>
          </a:xfrm>
        </p:spPr>
        <p:txBody>
          <a:bodyPr>
            <a:normAutofit/>
          </a:bodyPr>
          <a:lstStyle/>
          <a:p>
            <a:r>
              <a:rPr lang="en-PH">
                <a:solidFill>
                  <a:srgbClr val="FFFFFF"/>
                </a:solidFill>
              </a:rPr>
              <a:t>ELECTIVE 3</a:t>
            </a:r>
          </a:p>
        </p:txBody>
      </p:sp>
    </p:spTree>
    <p:extLst>
      <p:ext uri="{BB962C8B-B14F-4D97-AF65-F5344CB8AC3E}">
        <p14:creationId xmlns:p14="http://schemas.microsoft.com/office/powerpoint/2010/main" val="4273841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1A08C-55D4-889A-39A1-AB4CEEFA6D8A}"/>
              </a:ext>
            </a:extLst>
          </p:cNvPr>
          <p:cNvSpPr>
            <a:spLocks noGrp="1"/>
          </p:cNvSpPr>
          <p:nvPr>
            <p:ph type="title"/>
          </p:nvPr>
        </p:nvSpPr>
        <p:spPr/>
        <p:txBody>
          <a:bodyPr/>
          <a:lstStyle/>
          <a:p>
            <a:r>
              <a:rPr lang="en-PH" sz="1800" dirty="0">
                <a:solidFill>
                  <a:srgbClr val="000000"/>
                </a:solidFill>
                <a:effectLst/>
                <a:latin typeface="Arial" panose="020B0604020202020204" pitchFamily="34" charset="0"/>
                <a:ea typeface="Times New Roman" panose="02020603050405020304" pitchFamily="18" charset="0"/>
              </a:rPr>
              <a:t>A single thread is used to handle multiple requests.</a:t>
            </a:r>
            <a:endParaRPr lang="en-PH" dirty="0"/>
          </a:p>
        </p:txBody>
      </p:sp>
      <p:pic>
        <p:nvPicPr>
          <p:cNvPr id="5" name="Picture 4">
            <a:extLst>
              <a:ext uri="{FF2B5EF4-FFF2-40B4-BE49-F238E27FC236}">
                <a16:creationId xmlns:a16="http://schemas.microsoft.com/office/drawing/2014/main" id="{D010A727-D095-2ABB-6FEB-C571C1790657}"/>
              </a:ext>
            </a:extLst>
          </p:cNvPr>
          <p:cNvPicPr>
            <a:picLocks noChangeAspect="1"/>
          </p:cNvPicPr>
          <p:nvPr/>
        </p:nvPicPr>
        <p:blipFill>
          <a:blip r:embed="rId2"/>
          <a:stretch>
            <a:fillRect/>
          </a:stretch>
        </p:blipFill>
        <p:spPr>
          <a:xfrm>
            <a:off x="3295679" y="2343583"/>
            <a:ext cx="4429125" cy="3057525"/>
          </a:xfrm>
          <a:prstGeom prst="rect">
            <a:avLst/>
          </a:prstGeom>
        </p:spPr>
      </p:pic>
    </p:spTree>
    <p:extLst>
      <p:ext uri="{BB962C8B-B14F-4D97-AF65-F5344CB8AC3E}">
        <p14:creationId xmlns:p14="http://schemas.microsoft.com/office/powerpoint/2010/main" val="3512538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496A-F1E0-26A6-9182-EAE896B2B211}"/>
              </a:ext>
            </a:extLst>
          </p:cNvPr>
          <p:cNvSpPr>
            <a:spLocks noGrp="1"/>
          </p:cNvSpPr>
          <p:nvPr>
            <p:ph type="title"/>
          </p:nvPr>
        </p:nvSpPr>
        <p:spPr/>
        <p:txBody>
          <a:bodyPr/>
          <a:lstStyle/>
          <a:p>
            <a:r>
              <a:rPr lang="en-PH" dirty="0"/>
              <a:t>What is synchronous?</a:t>
            </a:r>
          </a:p>
        </p:txBody>
      </p:sp>
      <p:sp>
        <p:nvSpPr>
          <p:cNvPr id="3" name="Content Placeholder 2">
            <a:extLst>
              <a:ext uri="{FF2B5EF4-FFF2-40B4-BE49-F238E27FC236}">
                <a16:creationId xmlns:a16="http://schemas.microsoft.com/office/drawing/2014/main" id="{7AB21F5B-6A4F-6C1A-F673-CC09CF867D84}"/>
              </a:ext>
            </a:extLst>
          </p:cNvPr>
          <p:cNvSpPr>
            <a:spLocks noGrp="1"/>
          </p:cNvSpPr>
          <p:nvPr>
            <p:ph idx="1"/>
          </p:nvPr>
        </p:nvSpPr>
        <p:spPr/>
        <p:txBody>
          <a:bodyPr/>
          <a:lstStyle/>
          <a:p>
            <a:r>
              <a:rPr lang="en-PH" dirty="0"/>
              <a:t>Again, imagine you go to another restaurant and in this restaurant a waiter is allocated to you. The waiter takes your order and go to the kitchen, and this time the waiter do not do anything else they are just waiting, they are not going to serve another table until your meal is ready. This is what we call blocking or synchronous architecture. </a:t>
            </a:r>
          </a:p>
          <a:p>
            <a:r>
              <a:rPr lang="en-PH" dirty="0"/>
              <a:t>And that how the applications built with frameworks like asp.net or rails.</a:t>
            </a:r>
          </a:p>
        </p:txBody>
      </p:sp>
    </p:spTree>
    <p:extLst>
      <p:ext uri="{BB962C8B-B14F-4D97-AF65-F5344CB8AC3E}">
        <p14:creationId xmlns:p14="http://schemas.microsoft.com/office/powerpoint/2010/main" val="199478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556D1-3F3E-F1A6-C83A-02FC3425B9E2}"/>
              </a:ext>
            </a:extLst>
          </p:cNvPr>
          <p:cNvSpPr>
            <a:spLocks noGrp="1"/>
          </p:cNvSpPr>
          <p:nvPr>
            <p:ph type="title"/>
          </p:nvPr>
        </p:nvSpPr>
        <p:spPr/>
        <p:txBody>
          <a:bodyPr/>
          <a:lstStyle/>
          <a:p>
            <a:r>
              <a:rPr lang="en-PH" dirty="0"/>
              <a:t>Node Queue</a:t>
            </a:r>
          </a:p>
        </p:txBody>
      </p:sp>
      <p:sp>
        <p:nvSpPr>
          <p:cNvPr id="3" name="Content Placeholder 2">
            <a:extLst>
              <a:ext uri="{FF2B5EF4-FFF2-40B4-BE49-F238E27FC236}">
                <a16:creationId xmlns:a16="http://schemas.microsoft.com/office/drawing/2014/main" id="{0E8D3BCE-135D-1DDF-6593-C05C4273D505}"/>
              </a:ext>
            </a:extLst>
          </p:cNvPr>
          <p:cNvSpPr>
            <a:spLocks noGrp="1"/>
          </p:cNvSpPr>
          <p:nvPr>
            <p:ph idx="1"/>
          </p:nvPr>
        </p:nvSpPr>
        <p:spPr/>
        <p:txBody>
          <a:bodyPr/>
          <a:lstStyle/>
          <a:p>
            <a:pPr algn="just"/>
            <a:r>
              <a:rPr lang="en-PH" sz="1800" dirty="0">
                <a:solidFill>
                  <a:srgbClr val="000000"/>
                </a:solidFill>
                <a:effectLst/>
                <a:latin typeface="Arial" panose="020B0604020202020204" pitchFamily="34" charset="0"/>
                <a:ea typeface="Times New Roman" panose="02020603050405020304" pitchFamily="18" charset="0"/>
              </a:rPr>
              <a:t>Node applications are asynchronous by default, you don’t need to do anything extra. In node we have single thread to handle all requests.</a:t>
            </a:r>
          </a:p>
          <a:p>
            <a:pPr algn="just"/>
            <a:endParaRPr lang="en-PH" sz="1800" dirty="0">
              <a:solidFill>
                <a:srgbClr val="000000"/>
              </a:solidFill>
              <a:effectLst/>
              <a:latin typeface="Times New Roman" panose="02020603050405020304" pitchFamily="18" charset="0"/>
            </a:endParaRPr>
          </a:p>
          <a:p>
            <a:pPr algn="just"/>
            <a:r>
              <a:rPr lang="en-PH" sz="1800" dirty="0">
                <a:solidFill>
                  <a:srgbClr val="000000"/>
                </a:solidFill>
                <a:effectLst/>
                <a:latin typeface="Arial" panose="020B0604020202020204" pitchFamily="34" charset="0"/>
                <a:ea typeface="Times New Roman" panose="02020603050405020304" pitchFamily="18" charset="0"/>
              </a:rPr>
              <a:t>When a request arrives, that single thread are used to handle that requests, if you need to query to the database, that single thread doesn’t have to wait for the database to return the data. While the database are executing our query that thread will be used to serve another client when the database return the results it puts a message in what we called an Event Queue. Node is monitoring this queue in the background, when it finds an event in this queue it will take it out and process it.</a:t>
            </a:r>
            <a:endParaRPr lang="en-PH" sz="1800" dirty="0">
              <a:solidFill>
                <a:srgbClr val="000000"/>
              </a:solidFill>
              <a:effectLst/>
              <a:latin typeface="Times New Roman" panose="02020603050405020304" pitchFamily="18" charset="0"/>
            </a:endParaRPr>
          </a:p>
          <a:p>
            <a:endParaRPr lang="en-PH" dirty="0"/>
          </a:p>
        </p:txBody>
      </p:sp>
    </p:spTree>
    <p:extLst>
      <p:ext uri="{BB962C8B-B14F-4D97-AF65-F5344CB8AC3E}">
        <p14:creationId xmlns:p14="http://schemas.microsoft.com/office/powerpoint/2010/main" val="481776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9076-1ABC-0001-563D-5E083864974A}"/>
              </a:ext>
            </a:extLst>
          </p:cNvPr>
          <p:cNvSpPr>
            <a:spLocks noGrp="1"/>
          </p:cNvSpPr>
          <p:nvPr>
            <p:ph type="title"/>
          </p:nvPr>
        </p:nvSpPr>
        <p:spPr/>
        <p:txBody>
          <a:bodyPr/>
          <a:lstStyle/>
          <a:p>
            <a:r>
              <a:rPr lang="en-PH" dirty="0"/>
              <a:t>Node Queue</a:t>
            </a:r>
          </a:p>
        </p:txBody>
      </p:sp>
      <p:sp>
        <p:nvSpPr>
          <p:cNvPr id="3" name="Content Placeholder 2">
            <a:extLst>
              <a:ext uri="{FF2B5EF4-FFF2-40B4-BE49-F238E27FC236}">
                <a16:creationId xmlns:a16="http://schemas.microsoft.com/office/drawing/2014/main" id="{054E42E0-4F6B-C4B4-F83E-13F0D75C3A10}"/>
              </a:ext>
            </a:extLst>
          </p:cNvPr>
          <p:cNvSpPr>
            <a:spLocks noGrp="1"/>
          </p:cNvSpPr>
          <p:nvPr>
            <p:ph idx="1"/>
          </p:nvPr>
        </p:nvSpPr>
        <p:spPr>
          <a:xfrm>
            <a:off x="1069848" y="2139696"/>
            <a:ext cx="8883836" cy="4433120"/>
          </a:xfrm>
        </p:spPr>
        <p:txBody>
          <a:bodyPr>
            <a:normAutofit lnSpcReduction="10000"/>
          </a:bodyPr>
          <a:lstStyle/>
          <a:p>
            <a:pPr marL="457200" indent="457200" algn="just">
              <a:lnSpc>
                <a:spcPct val="107000"/>
              </a:lnSpc>
              <a:spcAft>
                <a:spcPts val="800"/>
              </a:spcAft>
            </a:pPr>
            <a:endParaRPr lang="en-PH" sz="1800" dirty="0">
              <a:solidFill>
                <a:srgbClr val="000000"/>
              </a:solidFill>
              <a:effectLst/>
              <a:latin typeface="Arial" panose="020B0604020202020204" pitchFamily="34" charset="0"/>
              <a:ea typeface="Times New Roman" panose="02020603050405020304" pitchFamily="18" charset="0"/>
            </a:endParaRPr>
          </a:p>
          <a:p>
            <a:pPr marL="457200" indent="457200" algn="just">
              <a:lnSpc>
                <a:spcPct val="107000"/>
              </a:lnSpc>
              <a:spcAft>
                <a:spcPts val="800"/>
              </a:spcAft>
            </a:pPr>
            <a:endParaRPr lang="en-PH" dirty="0">
              <a:solidFill>
                <a:srgbClr val="000000"/>
              </a:solidFill>
              <a:latin typeface="Arial" panose="020B0604020202020204" pitchFamily="34" charset="0"/>
              <a:ea typeface="Times New Roman" panose="02020603050405020304" pitchFamily="18" charset="0"/>
            </a:endParaRPr>
          </a:p>
          <a:p>
            <a:pPr marL="457200" indent="457200" algn="just">
              <a:lnSpc>
                <a:spcPct val="107000"/>
              </a:lnSpc>
              <a:spcAft>
                <a:spcPts val="800"/>
              </a:spcAft>
            </a:pPr>
            <a:endParaRPr lang="en-PH" sz="1800" dirty="0">
              <a:solidFill>
                <a:srgbClr val="000000"/>
              </a:solidFill>
              <a:effectLst/>
              <a:latin typeface="Arial" panose="020B0604020202020204" pitchFamily="34" charset="0"/>
              <a:ea typeface="Times New Roman" panose="02020603050405020304" pitchFamily="18" charset="0"/>
            </a:endParaRPr>
          </a:p>
          <a:p>
            <a:pPr marL="457200" indent="457200" algn="just">
              <a:lnSpc>
                <a:spcPct val="107000"/>
              </a:lnSpc>
              <a:spcAft>
                <a:spcPts val="800"/>
              </a:spcAft>
            </a:pPr>
            <a:endParaRPr lang="en-PH" dirty="0">
              <a:solidFill>
                <a:srgbClr val="000000"/>
              </a:solidFill>
              <a:latin typeface="Arial" panose="020B0604020202020204" pitchFamily="34" charset="0"/>
              <a:ea typeface="Times New Roman" panose="02020603050405020304" pitchFamily="18" charset="0"/>
            </a:endParaRPr>
          </a:p>
          <a:p>
            <a:pPr marL="457200" indent="457200" algn="just">
              <a:lnSpc>
                <a:spcPct val="107000"/>
              </a:lnSpc>
              <a:spcAft>
                <a:spcPts val="800"/>
              </a:spcAft>
            </a:pPr>
            <a:endParaRPr lang="en-PH" sz="1800" dirty="0">
              <a:solidFill>
                <a:srgbClr val="000000"/>
              </a:solidFill>
              <a:effectLst/>
              <a:latin typeface="Arial" panose="020B0604020202020204" pitchFamily="34" charset="0"/>
              <a:ea typeface="Times New Roman" panose="02020603050405020304" pitchFamily="18" charset="0"/>
            </a:endParaRPr>
          </a:p>
          <a:p>
            <a:pPr marL="457200" indent="457200" algn="just">
              <a:lnSpc>
                <a:spcPct val="107000"/>
              </a:lnSpc>
              <a:spcAft>
                <a:spcPts val="800"/>
              </a:spcAft>
            </a:pPr>
            <a:endParaRPr lang="en-PH" dirty="0">
              <a:solidFill>
                <a:srgbClr val="000000"/>
              </a:solidFill>
              <a:latin typeface="Arial" panose="020B0604020202020204" pitchFamily="34" charset="0"/>
              <a:ea typeface="Times New Roman" panose="02020603050405020304" pitchFamily="18" charset="0"/>
            </a:endParaRPr>
          </a:p>
          <a:p>
            <a:pPr marL="457200" indent="457200" algn="just">
              <a:lnSpc>
                <a:spcPct val="107000"/>
              </a:lnSpc>
              <a:spcAft>
                <a:spcPts val="800"/>
              </a:spcAft>
            </a:pPr>
            <a:r>
              <a:rPr lang="en-PH" sz="1800" dirty="0">
                <a:solidFill>
                  <a:srgbClr val="000000"/>
                </a:solidFill>
                <a:effectLst/>
                <a:latin typeface="Arial" panose="020B0604020202020204" pitchFamily="34" charset="0"/>
                <a:ea typeface="Times New Roman" panose="02020603050405020304" pitchFamily="18" charset="0"/>
              </a:rPr>
              <a:t>This kind of architecture is ideal for I/O-intensive applications that include a lot of disk or network access, we can serve more client without throwing in more hardware.</a:t>
            </a:r>
          </a:p>
          <a:p>
            <a:pPr marL="457200" indent="457200" algn="just">
              <a:lnSpc>
                <a:spcPct val="107000"/>
              </a:lnSpc>
              <a:spcAft>
                <a:spcPts val="800"/>
              </a:spcAft>
            </a:pPr>
            <a:r>
              <a:rPr lang="en-PH" sz="1800" dirty="0">
                <a:solidFill>
                  <a:srgbClr val="000000"/>
                </a:solidFill>
                <a:effectLst/>
                <a:latin typeface="Arial" panose="020B0604020202020204" pitchFamily="34" charset="0"/>
                <a:ea typeface="Times New Roman" panose="02020603050405020304" pitchFamily="18" charset="0"/>
              </a:rPr>
              <a:t>And that’s why node applications are highly scalable.</a:t>
            </a:r>
          </a:p>
        </p:txBody>
      </p:sp>
      <p:pic>
        <p:nvPicPr>
          <p:cNvPr id="5" name="Picture 4">
            <a:extLst>
              <a:ext uri="{FF2B5EF4-FFF2-40B4-BE49-F238E27FC236}">
                <a16:creationId xmlns:a16="http://schemas.microsoft.com/office/drawing/2014/main" id="{701D4CDC-FB3A-2F00-FFFE-B12410B5460D}"/>
              </a:ext>
            </a:extLst>
          </p:cNvPr>
          <p:cNvPicPr>
            <a:picLocks noChangeAspect="1"/>
          </p:cNvPicPr>
          <p:nvPr/>
        </p:nvPicPr>
        <p:blipFill>
          <a:blip r:embed="rId2"/>
          <a:stretch>
            <a:fillRect/>
          </a:stretch>
        </p:blipFill>
        <p:spPr>
          <a:xfrm>
            <a:off x="2238316" y="2005216"/>
            <a:ext cx="6381750" cy="2962275"/>
          </a:xfrm>
          <a:prstGeom prst="rect">
            <a:avLst/>
          </a:prstGeom>
        </p:spPr>
      </p:pic>
    </p:spTree>
    <p:extLst>
      <p:ext uri="{BB962C8B-B14F-4D97-AF65-F5344CB8AC3E}">
        <p14:creationId xmlns:p14="http://schemas.microsoft.com/office/powerpoint/2010/main" val="1361626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C3CB1-0E47-F636-C648-9DC156C21C04}"/>
              </a:ext>
            </a:extLst>
          </p:cNvPr>
          <p:cNvSpPr>
            <a:spLocks noGrp="1"/>
          </p:cNvSpPr>
          <p:nvPr>
            <p:ph type="title"/>
          </p:nvPr>
        </p:nvSpPr>
        <p:spPr/>
        <p:txBody>
          <a:bodyPr/>
          <a:lstStyle/>
          <a:p>
            <a:r>
              <a:rPr lang="en-PH" dirty="0"/>
              <a:t>Installing Node</a:t>
            </a:r>
          </a:p>
        </p:txBody>
      </p:sp>
      <p:sp>
        <p:nvSpPr>
          <p:cNvPr id="3" name="Content Placeholder 2">
            <a:extLst>
              <a:ext uri="{FF2B5EF4-FFF2-40B4-BE49-F238E27FC236}">
                <a16:creationId xmlns:a16="http://schemas.microsoft.com/office/drawing/2014/main" id="{00A6B67B-378F-4A19-43A9-33925EDA1A43}"/>
              </a:ext>
            </a:extLst>
          </p:cNvPr>
          <p:cNvSpPr>
            <a:spLocks noGrp="1"/>
          </p:cNvSpPr>
          <p:nvPr>
            <p:ph idx="1"/>
          </p:nvPr>
        </p:nvSpPr>
        <p:spPr/>
        <p:txBody>
          <a:bodyPr/>
          <a:lstStyle/>
          <a:p>
            <a:r>
              <a:rPr lang="en-PH" sz="1800" b="1" dirty="0">
                <a:solidFill>
                  <a:srgbClr val="000000"/>
                </a:solidFill>
                <a:effectLst/>
                <a:latin typeface="Arial" panose="020B0604020202020204" pitchFamily="34" charset="0"/>
                <a:ea typeface="Times New Roman" panose="02020603050405020304" pitchFamily="18" charset="0"/>
              </a:rPr>
              <a:t>How to Install Node?</a:t>
            </a:r>
            <a:endParaRPr lang="en-PH" sz="1800" dirty="0">
              <a:solidFill>
                <a:srgbClr val="000000"/>
              </a:solidFill>
              <a:effectLst/>
              <a:latin typeface="Times New Roman" panose="02020603050405020304" pitchFamily="18" charset="0"/>
            </a:endParaRPr>
          </a:p>
          <a:p>
            <a:pPr lvl="1"/>
            <a:r>
              <a:rPr lang="en-PH" dirty="0"/>
              <a:t>Check if you have already node in your machine or not. </a:t>
            </a:r>
          </a:p>
          <a:p>
            <a:pPr lvl="1"/>
            <a:r>
              <a:rPr lang="en-PH" dirty="0"/>
              <a:t>Open command prompt or CMD and type this command and press enter.</a:t>
            </a:r>
          </a:p>
          <a:p>
            <a:pPr lvl="1"/>
            <a:endParaRPr lang="en-PH" dirty="0"/>
          </a:p>
          <a:p>
            <a:pPr lvl="1"/>
            <a:r>
              <a:rPr lang="en-PH" sz="1800" dirty="0">
                <a:solidFill>
                  <a:srgbClr val="000000"/>
                </a:solidFill>
                <a:effectLst/>
                <a:latin typeface="Arial" panose="020B0604020202020204" pitchFamily="34" charset="0"/>
                <a:ea typeface="Times New Roman" panose="02020603050405020304" pitchFamily="18" charset="0"/>
              </a:rPr>
              <a:t>You will see this output if you already have node.</a:t>
            </a:r>
            <a:endParaRPr lang="en-PH" sz="1800" dirty="0">
              <a:solidFill>
                <a:srgbClr val="000000"/>
              </a:solidFill>
              <a:effectLst/>
              <a:latin typeface="Times New Roman" panose="02020603050405020304" pitchFamily="18" charset="0"/>
            </a:endParaRPr>
          </a:p>
          <a:p>
            <a:pPr lvl="1"/>
            <a:endParaRPr lang="en-PH" dirty="0"/>
          </a:p>
          <a:p>
            <a:pPr marL="320040" lvl="1" indent="0">
              <a:buNone/>
            </a:pPr>
            <a:endParaRPr lang="en-PH" dirty="0"/>
          </a:p>
        </p:txBody>
      </p:sp>
      <p:pic>
        <p:nvPicPr>
          <p:cNvPr id="6" name="Picture 5">
            <a:extLst>
              <a:ext uri="{FF2B5EF4-FFF2-40B4-BE49-F238E27FC236}">
                <a16:creationId xmlns:a16="http://schemas.microsoft.com/office/drawing/2014/main" id="{12D01A9C-5A58-BD71-E4A6-4A2F934ED5E1}"/>
              </a:ext>
            </a:extLst>
          </p:cNvPr>
          <p:cNvPicPr>
            <a:picLocks noChangeAspect="1"/>
          </p:cNvPicPr>
          <p:nvPr/>
        </p:nvPicPr>
        <p:blipFill>
          <a:blip r:embed="rId2"/>
          <a:stretch>
            <a:fillRect/>
          </a:stretch>
        </p:blipFill>
        <p:spPr>
          <a:xfrm>
            <a:off x="1997751" y="3227411"/>
            <a:ext cx="2276475" cy="485775"/>
          </a:xfrm>
          <a:prstGeom prst="rect">
            <a:avLst/>
          </a:prstGeom>
        </p:spPr>
      </p:pic>
      <p:pic>
        <p:nvPicPr>
          <p:cNvPr id="8" name="Picture 7">
            <a:extLst>
              <a:ext uri="{FF2B5EF4-FFF2-40B4-BE49-F238E27FC236}">
                <a16:creationId xmlns:a16="http://schemas.microsoft.com/office/drawing/2014/main" id="{24E8F1DF-D992-5213-E808-CC7E63F1A59A}"/>
              </a:ext>
            </a:extLst>
          </p:cNvPr>
          <p:cNvPicPr>
            <a:picLocks noChangeAspect="1"/>
          </p:cNvPicPr>
          <p:nvPr/>
        </p:nvPicPr>
        <p:blipFill>
          <a:blip r:embed="rId3"/>
          <a:stretch>
            <a:fillRect/>
          </a:stretch>
        </p:blipFill>
        <p:spPr>
          <a:xfrm>
            <a:off x="1997751" y="3978537"/>
            <a:ext cx="2266950" cy="485775"/>
          </a:xfrm>
          <a:prstGeom prst="rect">
            <a:avLst/>
          </a:prstGeom>
        </p:spPr>
      </p:pic>
    </p:spTree>
    <p:extLst>
      <p:ext uri="{BB962C8B-B14F-4D97-AF65-F5344CB8AC3E}">
        <p14:creationId xmlns:p14="http://schemas.microsoft.com/office/powerpoint/2010/main" val="2449628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CB6C-3B92-5CAF-92AC-EBFFFC6D47AD}"/>
              </a:ext>
            </a:extLst>
          </p:cNvPr>
          <p:cNvSpPr>
            <a:spLocks noGrp="1"/>
          </p:cNvSpPr>
          <p:nvPr>
            <p:ph type="title"/>
          </p:nvPr>
        </p:nvSpPr>
        <p:spPr/>
        <p:txBody>
          <a:bodyPr/>
          <a:lstStyle/>
          <a:p>
            <a:r>
              <a:rPr lang="en-PH" dirty="0"/>
              <a:t>Installing Node</a:t>
            </a:r>
          </a:p>
        </p:txBody>
      </p:sp>
      <p:sp>
        <p:nvSpPr>
          <p:cNvPr id="3" name="Content Placeholder 2">
            <a:extLst>
              <a:ext uri="{FF2B5EF4-FFF2-40B4-BE49-F238E27FC236}">
                <a16:creationId xmlns:a16="http://schemas.microsoft.com/office/drawing/2014/main" id="{1D7F7EE5-1437-6F7A-7E0B-0FB4D39FAB34}"/>
              </a:ext>
            </a:extLst>
          </p:cNvPr>
          <p:cNvSpPr>
            <a:spLocks noGrp="1"/>
          </p:cNvSpPr>
          <p:nvPr>
            <p:ph idx="1"/>
          </p:nvPr>
        </p:nvSpPr>
        <p:spPr/>
        <p:txBody>
          <a:bodyPr/>
          <a:lstStyle/>
          <a:p>
            <a:r>
              <a:rPr lang="en-PH" sz="1800" dirty="0">
                <a:solidFill>
                  <a:srgbClr val="000000"/>
                </a:solidFill>
                <a:effectLst/>
                <a:latin typeface="Arial" panose="020B0604020202020204" pitchFamily="34" charset="0"/>
                <a:ea typeface="Times New Roman" panose="02020603050405020304" pitchFamily="18" charset="0"/>
              </a:rPr>
              <a:t>Open your browser and go to nodejs.org</a:t>
            </a:r>
            <a:endParaRPr lang="en-PH" sz="1800" dirty="0">
              <a:solidFill>
                <a:srgbClr val="000000"/>
              </a:solidFill>
              <a:effectLst/>
              <a:latin typeface="Times New Roman" panose="02020603050405020304" pitchFamily="18" charset="0"/>
            </a:endParaRPr>
          </a:p>
          <a:p>
            <a:pPr marL="0" indent="0">
              <a:buNone/>
            </a:pPr>
            <a:endParaRPr lang="en-PH" dirty="0"/>
          </a:p>
        </p:txBody>
      </p:sp>
      <p:pic>
        <p:nvPicPr>
          <p:cNvPr id="7" name="Picture 6">
            <a:extLst>
              <a:ext uri="{FF2B5EF4-FFF2-40B4-BE49-F238E27FC236}">
                <a16:creationId xmlns:a16="http://schemas.microsoft.com/office/drawing/2014/main" id="{631A26A1-1FEE-ACA7-0A55-A25C2E83B4E9}"/>
              </a:ext>
            </a:extLst>
          </p:cNvPr>
          <p:cNvPicPr>
            <a:picLocks noChangeAspect="1"/>
          </p:cNvPicPr>
          <p:nvPr/>
        </p:nvPicPr>
        <p:blipFill>
          <a:blip r:embed="rId2"/>
          <a:stretch>
            <a:fillRect/>
          </a:stretch>
        </p:blipFill>
        <p:spPr>
          <a:xfrm>
            <a:off x="2124364" y="2623021"/>
            <a:ext cx="8266545" cy="3962405"/>
          </a:xfrm>
          <a:prstGeom prst="rect">
            <a:avLst/>
          </a:prstGeom>
        </p:spPr>
      </p:pic>
    </p:spTree>
    <p:extLst>
      <p:ext uri="{BB962C8B-B14F-4D97-AF65-F5344CB8AC3E}">
        <p14:creationId xmlns:p14="http://schemas.microsoft.com/office/powerpoint/2010/main" val="1799071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A223-9F7B-7E28-9118-43A4C7C2A68E}"/>
              </a:ext>
            </a:extLst>
          </p:cNvPr>
          <p:cNvSpPr>
            <a:spLocks noGrp="1"/>
          </p:cNvSpPr>
          <p:nvPr>
            <p:ph type="title"/>
          </p:nvPr>
        </p:nvSpPr>
        <p:spPr/>
        <p:txBody>
          <a:bodyPr/>
          <a:lstStyle/>
          <a:p>
            <a:r>
              <a:rPr lang="en-PH" dirty="0"/>
              <a:t>Installing Node</a:t>
            </a:r>
          </a:p>
        </p:txBody>
      </p:sp>
      <p:sp>
        <p:nvSpPr>
          <p:cNvPr id="3" name="Content Placeholder 2">
            <a:extLst>
              <a:ext uri="{FF2B5EF4-FFF2-40B4-BE49-F238E27FC236}">
                <a16:creationId xmlns:a16="http://schemas.microsoft.com/office/drawing/2014/main" id="{D2A95160-0DDC-6D71-5179-455A7C51D345}"/>
              </a:ext>
            </a:extLst>
          </p:cNvPr>
          <p:cNvSpPr>
            <a:spLocks noGrp="1"/>
          </p:cNvSpPr>
          <p:nvPr>
            <p:ph idx="1"/>
          </p:nvPr>
        </p:nvSpPr>
        <p:spPr/>
        <p:txBody>
          <a:bodyPr/>
          <a:lstStyle/>
          <a:p>
            <a:r>
              <a:rPr lang="en-PH" dirty="0"/>
              <a:t>In installation follow the directions.</a:t>
            </a:r>
          </a:p>
          <a:p>
            <a:r>
              <a:rPr lang="en-PH" dirty="0"/>
              <a:t>Check again in the CMD by running again the command and press enter.</a:t>
            </a:r>
          </a:p>
        </p:txBody>
      </p:sp>
      <p:pic>
        <p:nvPicPr>
          <p:cNvPr id="6" name="Picture 5">
            <a:extLst>
              <a:ext uri="{FF2B5EF4-FFF2-40B4-BE49-F238E27FC236}">
                <a16:creationId xmlns:a16="http://schemas.microsoft.com/office/drawing/2014/main" id="{4B0267B6-8B32-CB23-0581-020E8CA325ED}"/>
              </a:ext>
            </a:extLst>
          </p:cNvPr>
          <p:cNvPicPr>
            <a:picLocks noChangeAspect="1"/>
          </p:cNvPicPr>
          <p:nvPr/>
        </p:nvPicPr>
        <p:blipFill>
          <a:blip r:embed="rId2"/>
          <a:stretch>
            <a:fillRect/>
          </a:stretch>
        </p:blipFill>
        <p:spPr>
          <a:xfrm>
            <a:off x="1734870" y="2999809"/>
            <a:ext cx="2819400" cy="514350"/>
          </a:xfrm>
          <a:prstGeom prst="rect">
            <a:avLst/>
          </a:prstGeom>
        </p:spPr>
      </p:pic>
    </p:spTree>
    <p:extLst>
      <p:ext uri="{BB962C8B-B14F-4D97-AF65-F5344CB8AC3E}">
        <p14:creationId xmlns:p14="http://schemas.microsoft.com/office/powerpoint/2010/main" val="3979538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61B2-B6B0-F0EA-662F-EC22379D63C1}"/>
              </a:ext>
            </a:extLst>
          </p:cNvPr>
          <p:cNvSpPr>
            <a:spLocks noGrp="1"/>
          </p:cNvSpPr>
          <p:nvPr>
            <p:ph type="title"/>
          </p:nvPr>
        </p:nvSpPr>
        <p:spPr/>
        <p:txBody>
          <a:bodyPr/>
          <a:lstStyle/>
          <a:p>
            <a:r>
              <a:rPr lang="en-PH" dirty="0"/>
              <a:t>Creating first Node program</a:t>
            </a:r>
          </a:p>
        </p:txBody>
      </p:sp>
      <p:sp>
        <p:nvSpPr>
          <p:cNvPr id="3" name="Content Placeholder 2">
            <a:extLst>
              <a:ext uri="{FF2B5EF4-FFF2-40B4-BE49-F238E27FC236}">
                <a16:creationId xmlns:a16="http://schemas.microsoft.com/office/drawing/2014/main" id="{9513BE06-2FF8-F648-4637-874AF08B0896}"/>
              </a:ext>
            </a:extLst>
          </p:cNvPr>
          <p:cNvSpPr>
            <a:spLocks noGrp="1"/>
          </p:cNvSpPr>
          <p:nvPr>
            <p:ph idx="1"/>
          </p:nvPr>
        </p:nvSpPr>
        <p:spPr/>
        <p:txBody>
          <a:bodyPr/>
          <a:lstStyle/>
          <a:p>
            <a:r>
              <a:rPr lang="en-PH" dirty="0"/>
              <a:t>Now we are ready to build our first node application. To organize the files that we need throughout this course we need to create a folder where we can put all our files.</a:t>
            </a:r>
          </a:p>
          <a:p>
            <a:r>
              <a:rPr lang="en-PH" dirty="0"/>
              <a:t>Anyway, we need a Visual Studio Code which is prefer code editor for this module. You can use any other code editor such as sublime or notepad++.</a:t>
            </a:r>
          </a:p>
        </p:txBody>
      </p:sp>
    </p:spTree>
    <p:extLst>
      <p:ext uri="{BB962C8B-B14F-4D97-AF65-F5344CB8AC3E}">
        <p14:creationId xmlns:p14="http://schemas.microsoft.com/office/powerpoint/2010/main" val="3642114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F34A8-3B27-7D13-B1DC-D1DEEA32F44F}"/>
              </a:ext>
            </a:extLst>
          </p:cNvPr>
          <p:cNvSpPr>
            <a:spLocks noGrp="1"/>
          </p:cNvSpPr>
          <p:nvPr>
            <p:ph type="title"/>
          </p:nvPr>
        </p:nvSpPr>
        <p:spPr/>
        <p:txBody>
          <a:bodyPr/>
          <a:lstStyle/>
          <a:p>
            <a:r>
              <a:rPr lang="en-PH" dirty="0"/>
              <a:t>Let start building or first Node program.</a:t>
            </a:r>
          </a:p>
        </p:txBody>
      </p:sp>
      <p:sp>
        <p:nvSpPr>
          <p:cNvPr id="3" name="Content Placeholder 2">
            <a:extLst>
              <a:ext uri="{FF2B5EF4-FFF2-40B4-BE49-F238E27FC236}">
                <a16:creationId xmlns:a16="http://schemas.microsoft.com/office/drawing/2014/main" id="{A9D11082-D899-A7E5-7DF2-FEDE4B2953F1}"/>
              </a:ext>
            </a:extLst>
          </p:cNvPr>
          <p:cNvSpPr>
            <a:spLocks noGrp="1"/>
          </p:cNvSpPr>
          <p:nvPr>
            <p:ph idx="1"/>
          </p:nvPr>
        </p:nvSpPr>
        <p:spPr/>
        <p:txBody>
          <a:bodyPr/>
          <a:lstStyle/>
          <a:p>
            <a:r>
              <a:rPr lang="en-PH" sz="1800" dirty="0">
                <a:solidFill>
                  <a:srgbClr val="000000"/>
                </a:solidFill>
                <a:effectLst/>
                <a:latin typeface="Arial" panose="020B0604020202020204" pitchFamily="34" charset="0"/>
                <a:ea typeface="Times New Roman" panose="02020603050405020304" pitchFamily="18" charset="0"/>
              </a:rPr>
              <a:t>Create a new file app.js.</a:t>
            </a:r>
            <a:endParaRPr lang="en-PH" sz="1800" dirty="0">
              <a:solidFill>
                <a:srgbClr val="000000"/>
              </a:solidFill>
              <a:effectLst/>
              <a:latin typeface="Times New Roman" panose="02020603050405020304" pitchFamily="18" charset="0"/>
            </a:endParaRPr>
          </a:p>
          <a:p>
            <a:endParaRPr lang="en-PH" dirty="0"/>
          </a:p>
        </p:txBody>
      </p:sp>
      <p:pic>
        <p:nvPicPr>
          <p:cNvPr id="5" name="Picture 4" descr="Graphical user interface, text, application&#10;&#10;Description automatically generated">
            <a:extLst>
              <a:ext uri="{FF2B5EF4-FFF2-40B4-BE49-F238E27FC236}">
                <a16:creationId xmlns:a16="http://schemas.microsoft.com/office/drawing/2014/main" id="{FC483ACA-66A8-F86F-946F-FBBC7A360B2B}"/>
              </a:ext>
            </a:extLst>
          </p:cNvPr>
          <p:cNvPicPr>
            <a:picLocks noChangeAspect="1"/>
          </p:cNvPicPr>
          <p:nvPr/>
        </p:nvPicPr>
        <p:blipFill>
          <a:blip r:embed="rId2">
            <a:extLst>
              <a:ext uri="{28A0092B-C50C-407E-A947-70E740481C1C}">
                <a14:useLocalDpi xmlns:a14="http://schemas.microsoft.com/office/drawing/2010/main" val="0"/>
              </a:ext>
            </a:extLst>
          </a:blip>
          <a:srcRect b="46017"/>
          <a:stretch>
            <a:fillRect/>
          </a:stretch>
        </p:blipFill>
        <p:spPr>
          <a:xfrm>
            <a:off x="2400972" y="2630543"/>
            <a:ext cx="6835392" cy="2219234"/>
          </a:xfrm>
          <a:prstGeom prst="rect">
            <a:avLst/>
          </a:prstGeom>
          <a:ln>
            <a:noFill/>
          </a:ln>
        </p:spPr>
      </p:pic>
    </p:spTree>
    <p:extLst>
      <p:ext uri="{BB962C8B-B14F-4D97-AF65-F5344CB8AC3E}">
        <p14:creationId xmlns:p14="http://schemas.microsoft.com/office/powerpoint/2010/main" val="2192158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952461-6173-8ED3-C0E3-D3D7C1ED1501}"/>
              </a:ext>
            </a:extLst>
          </p:cNvPr>
          <p:cNvSpPr>
            <a:spLocks noGrp="1"/>
          </p:cNvSpPr>
          <p:nvPr>
            <p:ph idx="1"/>
          </p:nvPr>
        </p:nvSpPr>
        <p:spPr>
          <a:xfrm>
            <a:off x="1069848" y="387928"/>
            <a:ext cx="8883836" cy="5429452"/>
          </a:xfrm>
        </p:spPr>
        <p:txBody>
          <a:bodyPr/>
          <a:lstStyle/>
          <a:p>
            <a:r>
              <a:rPr lang="en-PH" sz="1800" dirty="0">
                <a:solidFill>
                  <a:srgbClr val="000000"/>
                </a:solidFill>
                <a:effectLst/>
                <a:latin typeface="Arial" panose="020B0604020202020204" pitchFamily="34" charset="0"/>
                <a:ea typeface="Times New Roman" panose="02020603050405020304" pitchFamily="18" charset="0"/>
              </a:rPr>
              <a:t>And in this file, we can write a simple JS code like we are writing in a browser.</a:t>
            </a:r>
          </a:p>
          <a:p>
            <a:endParaRPr lang="en-PH" dirty="0">
              <a:solidFill>
                <a:srgbClr val="000000"/>
              </a:solidFill>
              <a:latin typeface="Arial" panose="020B0604020202020204" pitchFamily="34" charset="0"/>
            </a:endParaRPr>
          </a:p>
          <a:p>
            <a:endParaRPr lang="en-PH" sz="1800" dirty="0">
              <a:solidFill>
                <a:srgbClr val="000000"/>
              </a:solidFill>
              <a:effectLst/>
              <a:latin typeface="Arial" panose="020B0604020202020204" pitchFamily="34" charset="0"/>
            </a:endParaRPr>
          </a:p>
          <a:p>
            <a:endParaRPr lang="en-PH" dirty="0">
              <a:solidFill>
                <a:srgbClr val="000000"/>
              </a:solidFill>
              <a:latin typeface="Arial" panose="020B0604020202020204" pitchFamily="34" charset="0"/>
            </a:endParaRPr>
          </a:p>
          <a:p>
            <a:endParaRPr lang="en-PH" sz="1800" dirty="0">
              <a:solidFill>
                <a:srgbClr val="000000"/>
              </a:solidFill>
              <a:effectLst/>
              <a:latin typeface="Arial" panose="020B0604020202020204" pitchFamily="34" charset="0"/>
            </a:endParaRPr>
          </a:p>
          <a:p>
            <a:r>
              <a:rPr lang="en-PH" sz="1800" dirty="0">
                <a:solidFill>
                  <a:srgbClr val="000000"/>
                </a:solidFill>
                <a:effectLst/>
                <a:latin typeface="Arial" panose="020B0604020202020204" pitchFamily="34" charset="0"/>
                <a:cs typeface="Arial" panose="020B0604020202020204" pitchFamily="34" charset="0"/>
              </a:rPr>
              <a:t>To run this code, back to the terminal</a:t>
            </a:r>
          </a:p>
          <a:p>
            <a:r>
              <a:rPr lang="en-PH" sz="1800" dirty="0">
                <a:solidFill>
                  <a:srgbClr val="000000"/>
                </a:solidFill>
                <a:effectLst/>
                <a:latin typeface="Arial" panose="020B0604020202020204" pitchFamily="34" charset="0"/>
                <a:cs typeface="Arial" panose="020B0604020202020204" pitchFamily="34" charset="0"/>
              </a:rPr>
              <a:t>Enter this command and press enter</a:t>
            </a:r>
          </a:p>
          <a:p>
            <a:endParaRPr lang="en-PH" sz="1800" dirty="0">
              <a:solidFill>
                <a:srgbClr val="000000"/>
              </a:solidFill>
              <a:effectLst/>
              <a:latin typeface="Arial" panose="020B0604020202020204" pitchFamily="34" charset="0"/>
              <a:cs typeface="Arial" panose="020B0604020202020204" pitchFamily="34" charset="0"/>
            </a:endParaRPr>
          </a:p>
        </p:txBody>
      </p:sp>
      <p:pic>
        <p:nvPicPr>
          <p:cNvPr id="4" name="Picture 3" descr="Graphical user interface, application&#10;&#10;Description automatically generated">
            <a:extLst>
              <a:ext uri="{FF2B5EF4-FFF2-40B4-BE49-F238E27FC236}">
                <a16:creationId xmlns:a16="http://schemas.microsoft.com/office/drawing/2014/main" id="{6885C52D-E500-670C-B0EF-FB05ECC02EA7}"/>
              </a:ext>
            </a:extLst>
          </p:cNvPr>
          <p:cNvPicPr>
            <a:picLocks noChangeAspect="1"/>
          </p:cNvPicPr>
          <p:nvPr/>
        </p:nvPicPr>
        <p:blipFill>
          <a:blip r:embed="rId2">
            <a:extLst>
              <a:ext uri="{28A0092B-C50C-407E-A947-70E740481C1C}">
                <a14:useLocalDpi xmlns:a14="http://schemas.microsoft.com/office/drawing/2010/main" val="0"/>
              </a:ext>
            </a:extLst>
          </a:blip>
          <a:srcRect r="23528"/>
          <a:stretch>
            <a:fillRect/>
          </a:stretch>
        </p:blipFill>
        <p:spPr>
          <a:xfrm>
            <a:off x="1776857" y="884784"/>
            <a:ext cx="7200888" cy="1850855"/>
          </a:xfrm>
          <a:prstGeom prst="rect">
            <a:avLst/>
          </a:prstGeom>
          <a:ln>
            <a:noFill/>
          </a:ln>
        </p:spPr>
      </p:pic>
      <p:pic>
        <p:nvPicPr>
          <p:cNvPr id="9" name="Picture 8">
            <a:extLst>
              <a:ext uri="{FF2B5EF4-FFF2-40B4-BE49-F238E27FC236}">
                <a16:creationId xmlns:a16="http://schemas.microsoft.com/office/drawing/2014/main" id="{C7A285ED-6496-A2D1-4B5C-94E0C7A90076}"/>
              </a:ext>
            </a:extLst>
          </p:cNvPr>
          <p:cNvPicPr>
            <a:picLocks noChangeAspect="1"/>
          </p:cNvPicPr>
          <p:nvPr/>
        </p:nvPicPr>
        <p:blipFill>
          <a:blip r:embed="rId3"/>
          <a:stretch>
            <a:fillRect/>
          </a:stretch>
        </p:blipFill>
        <p:spPr>
          <a:xfrm>
            <a:off x="1888890" y="3512590"/>
            <a:ext cx="2914650" cy="514350"/>
          </a:xfrm>
          <a:prstGeom prst="rect">
            <a:avLst/>
          </a:prstGeom>
        </p:spPr>
      </p:pic>
      <p:pic>
        <p:nvPicPr>
          <p:cNvPr id="11" name="Picture 10">
            <a:extLst>
              <a:ext uri="{FF2B5EF4-FFF2-40B4-BE49-F238E27FC236}">
                <a16:creationId xmlns:a16="http://schemas.microsoft.com/office/drawing/2014/main" id="{9013E392-74F6-EB56-4913-17F8817930A8}"/>
              </a:ext>
            </a:extLst>
          </p:cNvPr>
          <p:cNvPicPr>
            <a:picLocks noChangeAspect="1"/>
          </p:cNvPicPr>
          <p:nvPr/>
        </p:nvPicPr>
        <p:blipFill>
          <a:blip r:embed="rId4"/>
          <a:stretch>
            <a:fillRect/>
          </a:stretch>
        </p:blipFill>
        <p:spPr>
          <a:xfrm>
            <a:off x="1160461" y="4161559"/>
            <a:ext cx="6619875" cy="1123950"/>
          </a:xfrm>
          <a:prstGeom prst="rect">
            <a:avLst/>
          </a:prstGeom>
        </p:spPr>
      </p:pic>
    </p:spTree>
    <p:extLst>
      <p:ext uri="{BB962C8B-B14F-4D97-AF65-F5344CB8AC3E}">
        <p14:creationId xmlns:p14="http://schemas.microsoft.com/office/powerpoint/2010/main" val="1628507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C98BC-12A7-7CAA-488B-187929AF8D26}"/>
              </a:ext>
            </a:extLst>
          </p:cNvPr>
          <p:cNvSpPr>
            <a:spLocks noGrp="1"/>
          </p:cNvSpPr>
          <p:nvPr>
            <p:ph type="title"/>
          </p:nvPr>
        </p:nvSpPr>
        <p:spPr/>
        <p:txBody>
          <a:bodyPr/>
          <a:lstStyle/>
          <a:p>
            <a:r>
              <a:rPr lang="en-PH" dirty="0"/>
              <a:t>What is Node</a:t>
            </a:r>
          </a:p>
        </p:txBody>
      </p:sp>
      <p:sp>
        <p:nvSpPr>
          <p:cNvPr id="3" name="Content Placeholder 2">
            <a:extLst>
              <a:ext uri="{FF2B5EF4-FFF2-40B4-BE49-F238E27FC236}">
                <a16:creationId xmlns:a16="http://schemas.microsoft.com/office/drawing/2014/main" id="{F7001747-9B93-C628-7B55-D1CBE8CB3D78}"/>
              </a:ext>
            </a:extLst>
          </p:cNvPr>
          <p:cNvSpPr>
            <a:spLocks noGrp="1"/>
          </p:cNvSpPr>
          <p:nvPr>
            <p:ph idx="1"/>
          </p:nvPr>
        </p:nvSpPr>
        <p:spPr/>
        <p:txBody>
          <a:bodyPr/>
          <a:lstStyle/>
          <a:p>
            <a:pPr marL="1143000" lvl="2" indent="-228600">
              <a:spcBef>
                <a:spcPts val="500"/>
              </a:spcBef>
              <a:spcAft>
                <a:spcPts val="500"/>
              </a:spcAft>
              <a:buFont typeface="Symbol" panose="05050102010706020507" pitchFamily="18" charset="2"/>
              <a:buChar char=""/>
            </a:pPr>
            <a:r>
              <a:rPr lang="en-PH" sz="1800" dirty="0">
                <a:effectLst/>
                <a:latin typeface="Arial" panose="020B0604020202020204" pitchFamily="34" charset="0"/>
                <a:ea typeface="Times New Roman" panose="02020603050405020304" pitchFamily="18" charset="0"/>
              </a:rPr>
              <a:t>Node is a runtime environment for executing JS code outside of a browser.</a:t>
            </a:r>
            <a:endParaRPr lang="en-PH" sz="1800" dirty="0">
              <a:effectLst/>
              <a:latin typeface="Times New Roman" panose="02020603050405020304" pitchFamily="18" charset="0"/>
            </a:endParaRPr>
          </a:p>
          <a:p>
            <a:pPr marL="1143000" lvl="2" indent="-228600">
              <a:spcBef>
                <a:spcPts val="500"/>
              </a:spcBef>
              <a:spcAft>
                <a:spcPts val="500"/>
              </a:spcAft>
              <a:buFont typeface="Symbol" panose="05050102010706020507" pitchFamily="18" charset="2"/>
              <a:buChar char=""/>
            </a:pPr>
            <a:r>
              <a:rPr lang="en-PH" sz="1800" dirty="0">
                <a:effectLst/>
                <a:latin typeface="Arial" panose="020B0604020202020204" pitchFamily="34" charset="0"/>
                <a:ea typeface="Times New Roman" panose="02020603050405020304" pitchFamily="18" charset="0"/>
              </a:rPr>
              <a:t>We often use Node to build back-end services also called APIs (Application Programming Interface)</a:t>
            </a:r>
            <a:endParaRPr lang="en-PH" sz="1800" dirty="0">
              <a:effectLst/>
              <a:latin typeface="Times New Roman" panose="02020603050405020304" pitchFamily="18" charset="0"/>
            </a:endParaRPr>
          </a:p>
          <a:p>
            <a:pPr marL="1143000" lvl="2" indent="-228600">
              <a:spcBef>
                <a:spcPts val="500"/>
              </a:spcBef>
              <a:spcAft>
                <a:spcPts val="500"/>
              </a:spcAft>
              <a:buFont typeface="Symbol" panose="05050102010706020507" pitchFamily="18" charset="2"/>
              <a:buChar char=""/>
            </a:pPr>
            <a:r>
              <a:rPr lang="en-PH" sz="1800" dirty="0">
                <a:effectLst/>
                <a:latin typeface="Arial" panose="020B0604020202020204" pitchFamily="34" charset="0"/>
                <a:ea typeface="Times New Roman" panose="02020603050405020304" pitchFamily="18" charset="0"/>
              </a:rPr>
              <a:t>API – is the services that powers the client applications like </a:t>
            </a:r>
            <a:r>
              <a:rPr lang="en-PH" sz="1800" b="1" dirty="0">
                <a:effectLst/>
                <a:latin typeface="Arial" panose="020B0604020202020204" pitchFamily="34" charset="0"/>
                <a:ea typeface="Times New Roman" panose="02020603050405020304" pitchFamily="18" charset="0"/>
              </a:rPr>
              <a:t>Web App</a:t>
            </a:r>
            <a:r>
              <a:rPr lang="en-PH" sz="1800" dirty="0">
                <a:effectLst/>
                <a:latin typeface="Arial" panose="020B0604020202020204" pitchFamily="34" charset="0"/>
                <a:ea typeface="Times New Roman" panose="02020603050405020304" pitchFamily="18" charset="0"/>
              </a:rPr>
              <a:t> running in web browser or </a:t>
            </a:r>
            <a:r>
              <a:rPr lang="en-PH" sz="1800" b="1" dirty="0">
                <a:effectLst/>
                <a:latin typeface="Arial" panose="020B0604020202020204" pitchFamily="34" charset="0"/>
                <a:ea typeface="Times New Roman" panose="02020603050405020304" pitchFamily="18" charset="0"/>
              </a:rPr>
              <a:t>Mobile App</a:t>
            </a:r>
            <a:r>
              <a:rPr lang="en-PH" sz="1800" dirty="0">
                <a:effectLst/>
                <a:latin typeface="Arial" panose="020B0604020202020204" pitchFamily="34" charset="0"/>
                <a:ea typeface="Times New Roman" panose="02020603050405020304" pitchFamily="18" charset="0"/>
              </a:rPr>
              <a:t> running in mobile devices.</a:t>
            </a:r>
            <a:endParaRPr lang="en-PH" sz="1800" dirty="0">
              <a:effectLst/>
              <a:latin typeface="Times New Roman" panose="02020603050405020304" pitchFamily="18" charset="0"/>
            </a:endParaRPr>
          </a:p>
          <a:p>
            <a:pPr marL="1143000" lvl="2" indent="-228600">
              <a:spcBef>
                <a:spcPts val="500"/>
              </a:spcBef>
              <a:spcAft>
                <a:spcPts val="500"/>
              </a:spcAft>
              <a:buFont typeface="Symbol" panose="05050102010706020507" pitchFamily="18" charset="2"/>
              <a:buChar char=""/>
            </a:pPr>
            <a:r>
              <a:rPr lang="en-PH" sz="1800" dirty="0">
                <a:effectLst/>
                <a:latin typeface="Arial" panose="020B0604020202020204" pitchFamily="34" charset="0"/>
                <a:ea typeface="Times New Roman" panose="02020603050405020304" pitchFamily="18" charset="0"/>
              </a:rPr>
              <a:t>Web App and Mobile App are just a surface, they need to communicate something on the server or in the cloud to store data, send emails, push notifications and so on.</a:t>
            </a:r>
            <a:endParaRPr lang="en-PH" sz="1800" dirty="0">
              <a:effectLst/>
              <a:latin typeface="Times New Roman" panose="02020603050405020304" pitchFamily="18" charset="0"/>
            </a:endParaRPr>
          </a:p>
        </p:txBody>
      </p:sp>
    </p:spTree>
    <p:extLst>
      <p:ext uri="{BB962C8B-B14F-4D97-AF65-F5344CB8AC3E}">
        <p14:creationId xmlns:p14="http://schemas.microsoft.com/office/powerpoint/2010/main" val="52362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F427-762D-7758-7C95-DAFF30C7CE1E}"/>
              </a:ext>
            </a:extLst>
          </p:cNvPr>
          <p:cNvSpPr>
            <a:spLocks noGrp="1"/>
          </p:cNvSpPr>
          <p:nvPr>
            <p:ph type="title"/>
          </p:nvPr>
        </p:nvSpPr>
        <p:spPr/>
        <p:txBody>
          <a:bodyPr/>
          <a:lstStyle/>
          <a:p>
            <a:endParaRPr lang="en-PH"/>
          </a:p>
        </p:txBody>
      </p:sp>
      <p:pic>
        <p:nvPicPr>
          <p:cNvPr id="5" name="Picture 4">
            <a:extLst>
              <a:ext uri="{FF2B5EF4-FFF2-40B4-BE49-F238E27FC236}">
                <a16:creationId xmlns:a16="http://schemas.microsoft.com/office/drawing/2014/main" id="{47E1E4AE-0947-C9C0-8124-5F1E493D2947}"/>
              </a:ext>
            </a:extLst>
          </p:cNvPr>
          <p:cNvPicPr>
            <a:picLocks noChangeAspect="1"/>
          </p:cNvPicPr>
          <p:nvPr/>
        </p:nvPicPr>
        <p:blipFill>
          <a:blip r:embed="rId2"/>
          <a:stretch>
            <a:fillRect/>
          </a:stretch>
        </p:blipFill>
        <p:spPr>
          <a:xfrm>
            <a:off x="1857616" y="2441635"/>
            <a:ext cx="7058025" cy="2886075"/>
          </a:xfrm>
          <a:prstGeom prst="rect">
            <a:avLst/>
          </a:prstGeom>
        </p:spPr>
      </p:pic>
    </p:spTree>
    <p:extLst>
      <p:ext uri="{BB962C8B-B14F-4D97-AF65-F5344CB8AC3E}">
        <p14:creationId xmlns:p14="http://schemas.microsoft.com/office/powerpoint/2010/main" val="1653879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7B4E-A437-D59E-9C0B-153DC352655F}"/>
              </a:ext>
            </a:extLst>
          </p:cNvPr>
          <p:cNvSpPr>
            <a:spLocks noGrp="1"/>
          </p:cNvSpPr>
          <p:nvPr>
            <p:ph type="title"/>
          </p:nvPr>
        </p:nvSpPr>
        <p:spPr/>
        <p:txBody>
          <a:bodyPr/>
          <a:lstStyle/>
          <a:p>
            <a:r>
              <a:rPr lang="en-PH" dirty="0"/>
              <a:t>Node Architecture</a:t>
            </a:r>
          </a:p>
        </p:txBody>
      </p:sp>
      <p:sp>
        <p:nvSpPr>
          <p:cNvPr id="3" name="Content Placeholder 2">
            <a:extLst>
              <a:ext uri="{FF2B5EF4-FFF2-40B4-BE49-F238E27FC236}">
                <a16:creationId xmlns:a16="http://schemas.microsoft.com/office/drawing/2014/main" id="{4330A94B-ACAB-FAA2-CB0C-462450E0430B}"/>
              </a:ext>
            </a:extLst>
          </p:cNvPr>
          <p:cNvSpPr>
            <a:spLocks noGrp="1"/>
          </p:cNvSpPr>
          <p:nvPr>
            <p:ph idx="1"/>
          </p:nvPr>
        </p:nvSpPr>
        <p:spPr/>
        <p:txBody>
          <a:bodyPr/>
          <a:lstStyle/>
          <a:p>
            <a:pPr marL="457200">
              <a:spcBef>
                <a:spcPts val="500"/>
              </a:spcBef>
              <a:spcAft>
                <a:spcPts val="500"/>
              </a:spcAft>
            </a:pPr>
            <a:r>
              <a:rPr lang="en-PH" sz="1800" b="1" dirty="0">
                <a:effectLst/>
                <a:latin typeface="Arial" panose="020B0604020202020204" pitchFamily="34" charset="0"/>
                <a:ea typeface="Times New Roman" panose="02020603050405020304" pitchFamily="18" charset="0"/>
              </a:rPr>
              <a:t>Brief History</a:t>
            </a:r>
            <a:endParaRPr lang="en-PH" sz="1800" dirty="0">
              <a:effectLst/>
              <a:latin typeface="Times New Roman" panose="02020603050405020304" pitchFamily="18" charset="0"/>
            </a:endParaRPr>
          </a:p>
          <a:p>
            <a:pPr marL="457200" algn="just">
              <a:spcBef>
                <a:spcPts val="500"/>
              </a:spcBef>
              <a:spcAft>
                <a:spcPts val="500"/>
              </a:spcAft>
            </a:pPr>
            <a:r>
              <a:rPr lang="en-PH" sz="1800" dirty="0">
                <a:effectLst/>
                <a:latin typeface="Arial" panose="020B0604020202020204" pitchFamily="34" charset="0"/>
                <a:ea typeface="Times New Roman" panose="02020603050405020304" pitchFamily="18" charset="0"/>
              </a:rPr>
              <a:t>	Before Node, we used JavaScript only to build applications that runs in a browser. Every browser has a JS Engine that takes our JS code and convert it into a code that computer can understand.</a:t>
            </a:r>
            <a:endParaRPr lang="en-PH" sz="1800" dirty="0">
              <a:effectLst/>
              <a:latin typeface="Times New Roman" panose="02020603050405020304" pitchFamily="18" charset="0"/>
            </a:endParaRPr>
          </a:p>
          <a:p>
            <a:endParaRPr lang="en-PH" dirty="0"/>
          </a:p>
        </p:txBody>
      </p:sp>
      <p:pic>
        <p:nvPicPr>
          <p:cNvPr id="5" name="Picture 4">
            <a:extLst>
              <a:ext uri="{FF2B5EF4-FFF2-40B4-BE49-F238E27FC236}">
                <a16:creationId xmlns:a16="http://schemas.microsoft.com/office/drawing/2014/main" id="{C8F357E2-C357-B4C3-BDAF-3E001B74CE51}"/>
              </a:ext>
            </a:extLst>
          </p:cNvPr>
          <p:cNvPicPr>
            <a:picLocks noChangeAspect="1"/>
          </p:cNvPicPr>
          <p:nvPr/>
        </p:nvPicPr>
        <p:blipFill>
          <a:blip r:embed="rId2"/>
          <a:stretch>
            <a:fillRect/>
          </a:stretch>
        </p:blipFill>
        <p:spPr>
          <a:xfrm>
            <a:off x="1557337" y="4169770"/>
            <a:ext cx="7248525" cy="1876425"/>
          </a:xfrm>
          <a:prstGeom prst="rect">
            <a:avLst/>
          </a:prstGeom>
        </p:spPr>
      </p:pic>
    </p:spTree>
    <p:extLst>
      <p:ext uri="{BB962C8B-B14F-4D97-AF65-F5344CB8AC3E}">
        <p14:creationId xmlns:p14="http://schemas.microsoft.com/office/powerpoint/2010/main" val="3115334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2DEAE-3142-AF1B-708F-36D44610A93A}"/>
              </a:ext>
            </a:extLst>
          </p:cNvPr>
          <p:cNvSpPr>
            <a:spLocks noGrp="1"/>
          </p:cNvSpPr>
          <p:nvPr>
            <p:ph type="title"/>
          </p:nvPr>
        </p:nvSpPr>
        <p:spPr/>
        <p:txBody>
          <a:bodyPr/>
          <a:lstStyle/>
          <a:p>
            <a:r>
              <a:rPr lang="en-PH" dirty="0"/>
              <a:t>Example of JS Engine</a:t>
            </a:r>
          </a:p>
        </p:txBody>
      </p:sp>
      <p:pic>
        <p:nvPicPr>
          <p:cNvPr id="6" name="Picture 5">
            <a:extLst>
              <a:ext uri="{FF2B5EF4-FFF2-40B4-BE49-F238E27FC236}">
                <a16:creationId xmlns:a16="http://schemas.microsoft.com/office/drawing/2014/main" id="{5088C927-F6FD-0CE3-260C-58C3CB006C09}"/>
              </a:ext>
            </a:extLst>
          </p:cNvPr>
          <p:cNvPicPr>
            <a:picLocks noChangeAspect="1"/>
          </p:cNvPicPr>
          <p:nvPr/>
        </p:nvPicPr>
        <p:blipFill>
          <a:blip r:embed="rId2"/>
          <a:srcRect t="5882"/>
          <a:stretch/>
        </p:blipFill>
        <p:spPr>
          <a:xfrm>
            <a:off x="1606116" y="2189018"/>
            <a:ext cx="3419475" cy="1443326"/>
          </a:xfrm>
          <a:prstGeom prst="rect">
            <a:avLst/>
          </a:prstGeom>
        </p:spPr>
      </p:pic>
    </p:spTree>
    <p:extLst>
      <p:ext uri="{BB962C8B-B14F-4D97-AF65-F5344CB8AC3E}">
        <p14:creationId xmlns:p14="http://schemas.microsoft.com/office/powerpoint/2010/main" val="3605557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52199-B0C5-E5FB-717A-D20A363F8702}"/>
              </a:ext>
            </a:extLst>
          </p:cNvPr>
          <p:cNvSpPr>
            <a:spLocks noGrp="1"/>
          </p:cNvSpPr>
          <p:nvPr>
            <p:ph type="title"/>
          </p:nvPr>
        </p:nvSpPr>
        <p:spPr/>
        <p:txBody>
          <a:bodyPr/>
          <a:lstStyle/>
          <a:p>
            <a:r>
              <a:rPr lang="en-PH" sz="1800" dirty="0">
                <a:solidFill>
                  <a:srgbClr val="000000"/>
                </a:solidFill>
                <a:effectLst/>
                <a:latin typeface="Arial" panose="020B0604020202020204" pitchFamily="34" charset="0"/>
                <a:ea typeface="Times New Roman" panose="02020603050405020304" pitchFamily="18" charset="0"/>
              </a:rPr>
              <a:t>A browser provides a runtime environment for JS Code.</a:t>
            </a:r>
            <a:endParaRPr lang="en-PH" dirty="0"/>
          </a:p>
        </p:txBody>
      </p:sp>
      <p:pic>
        <p:nvPicPr>
          <p:cNvPr id="5" name="Picture 4">
            <a:extLst>
              <a:ext uri="{FF2B5EF4-FFF2-40B4-BE49-F238E27FC236}">
                <a16:creationId xmlns:a16="http://schemas.microsoft.com/office/drawing/2014/main" id="{2790B052-255F-E00F-AE90-C0D7EAFDE091}"/>
              </a:ext>
            </a:extLst>
          </p:cNvPr>
          <p:cNvPicPr>
            <a:picLocks noChangeAspect="1"/>
          </p:cNvPicPr>
          <p:nvPr/>
        </p:nvPicPr>
        <p:blipFill>
          <a:blip r:embed="rId2"/>
          <a:stretch>
            <a:fillRect/>
          </a:stretch>
        </p:blipFill>
        <p:spPr>
          <a:xfrm>
            <a:off x="1066800" y="2402246"/>
            <a:ext cx="9115425" cy="4076700"/>
          </a:xfrm>
          <a:prstGeom prst="rect">
            <a:avLst/>
          </a:prstGeom>
        </p:spPr>
      </p:pic>
    </p:spTree>
    <p:extLst>
      <p:ext uri="{BB962C8B-B14F-4D97-AF65-F5344CB8AC3E}">
        <p14:creationId xmlns:p14="http://schemas.microsoft.com/office/powerpoint/2010/main" val="370373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57100-E69D-91D0-2C1A-CA73851A5D9F}"/>
              </a:ext>
            </a:extLst>
          </p:cNvPr>
          <p:cNvSpPr>
            <a:spLocks noGrp="1"/>
          </p:cNvSpPr>
          <p:nvPr>
            <p:ph type="title"/>
          </p:nvPr>
        </p:nvSpPr>
        <p:spPr/>
        <p:txBody>
          <a:bodyPr/>
          <a:lstStyle/>
          <a:p>
            <a:endParaRPr lang="en-PH" dirty="0"/>
          </a:p>
        </p:txBody>
      </p:sp>
      <p:sp>
        <p:nvSpPr>
          <p:cNvPr id="3" name="Content Placeholder 2">
            <a:extLst>
              <a:ext uri="{FF2B5EF4-FFF2-40B4-BE49-F238E27FC236}">
                <a16:creationId xmlns:a16="http://schemas.microsoft.com/office/drawing/2014/main" id="{4A190724-7A8F-6B04-15D9-8D6033A62D72}"/>
              </a:ext>
            </a:extLst>
          </p:cNvPr>
          <p:cNvSpPr>
            <a:spLocks noGrp="1"/>
          </p:cNvSpPr>
          <p:nvPr>
            <p:ph idx="1"/>
          </p:nvPr>
        </p:nvSpPr>
        <p:spPr/>
        <p:txBody>
          <a:bodyPr/>
          <a:lstStyle/>
          <a:p>
            <a:r>
              <a:rPr lang="en-PH" sz="1800" dirty="0">
                <a:solidFill>
                  <a:srgbClr val="000000"/>
                </a:solidFill>
                <a:effectLst/>
                <a:latin typeface="Arial" panose="020B0604020202020204" pitchFamily="34" charset="0"/>
                <a:ea typeface="Times New Roman" panose="02020603050405020304" pitchFamily="18" charset="0"/>
              </a:rPr>
              <a:t>For Example, your probably know that in browsers we have the window or the document object.</a:t>
            </a:r>
            <a:endParaRPr lang="en-PH" sz="1800" dirty="0">
              <a:solidFill>
                <a:srgbClr val="000000"/>
              </a:solidFill>
              <a:effectLst/>
              <a:latin typeface="Times New Roman" panose="02020603050405020304" pitchFamily="18" charset="0"/>
            </a:endParaRPr>
          </a:p>
          <a:p>
            <a:endParaRPr lang="en-PH" dirty="0"/>
          </a:p>
        </p:txBody>
      </p:sp>
      <p:pic>
        <p:nvPicPr>
          <p:cNvPr id="5" name="Picture 4">
            <a:extLst>
              <a:ext uri="{FF2B5EF4-FFF2-40B4-BE49-F238E27FC236}">
                <a16:creationId xmlns:a16="http://schemas.microsoft.com/office/drawing/2014/main" id="{1AAF80FF-0228-8862-0374-780923ADEABF}"/>
              </a:ext>
            </a:extLst>
          </p:cNvPr>
          <p:cNvPicPr>
            <a:picLocks noChangeAspect="1"/>
          </p:cNvPicPr>
          <p:nvPr/>
        </p:nvPicPr>
        <p:blipFill>
          <a:blip r:embed="rId2"/>
          <a:stretch>
            <a:fillRect/>
          </a:stretch>
        </p:blipFill>
        <p:spPr>
          <a:xfrm>
            <a:off x="1630567" y="2933700"/>
            <a:ext cx="4838700" cy="495300"/>
          </a:xfrm>
          <a:prstGeom prst="rect">
            <a:avLst/>
          </a:prstGeom>
        </p:spPr>
      </p:pic>
      <p:grpSp>
        <p:nvGrpSpPr>
          <p:cNvPr id="6" name="Group 5">
            <a:extLst>
              <a:ext uri="{FF2B5EF4-FFF2-40B4-BE49-F238E27FC236}">
                <a16:creationId xmlns:a16="http://schemas.microsoft.com/office/drawing/2014/main" id="{F9BA0CB0-6049-79B8-DEAC-799CF0EB00BD}"/>
              </a:ext>
            </a:extLst>
          </p:cNvPr>
          <p:cNvGrpSpPr/>
          <p:nvPr/>
        </p:nvGrpSpPr>
        <p:grpSpPr>
          <a:xfrm>
            <a:off x="6258664" y="5817379"/>
            <a:ext cx="5559425" cy="768350"/>
            <a:chOff x="0" y="0"/>
            <a:chExt cx="5559328" cy="768544"/>
          </a:xfrm>
        </p:grpSpPr>
        <p:sp>
          <p:nvSpPr>
            <p:cNvPr id="7" name="Rectangle 6">
              <a:extLst>
                <a:ext uri="{FF2B5EF4-FFF2-40B4-BE49-F238E27FC236}">
                  <a16:creationId xmlns:a16="http://schemas.microsoft.com/office/drawing/2014/main" id="{44A42F85-600E-686E-F6A2-00AB7F6A5E48}"/>
                </a:ext>
              </a:extLst>
            </p:cNvPr>
            <p:cNvSpPr/>
            <p:nvPr/>
          </p:nvSpPr>
          <p:spPr>
            <a:xfrm>
              <a:off x="0" y="110993"/>
              <a:ext cx="5559328" cy="65755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just">
                <a:lnSpc>
                  <a:spcPct val="100000"/>
                </a:lnSpc>
                <a:spcAft>
                  <a:spcPts val="0"/>
                </a:spcAft>
              </a:pPr>
              <a:r>
                <a:rPr lang="en-US" altLang="zh-CN" sz="1000" kern="100" dirty="0">
                  <a:solidFill>
                    <a:srgbClr val="000000"/>
                  </a:solidFill>
                  <a:latin typeface="Arial"/>
                  <a:ea typeface="Times New Roman"/>
                  <a:cs typeface="Arial"/>
                  <a:sym typeface="Times New Roman"/>
                </a:rPr>
                <a:t>	</a:t>
              </a:r>
              <a:r>
                <a:rPr lang="en-US" altLang="zh-CN" sz="1000" b="1" kern="100" dirty="0">
                  <a:solidFill>
                    <a:srgbClr val="000000"/>
                  </a:solidFill>
                  <a:latin typeface="Arial"/>
                  <a:ea typeface="Times New Roman"/>
                  <a:cs typeface="Arial"/>
                  <a:sym typeface="Times New Roman"/>
                </a:rPr>
                <a:t>Note</a:t>
              </a:r>
              <a:r>
                <a:rPr lang="en-US" altLang="zh-CN" sz="1000" kern="100" dirty="0">
                  <a:solidFill>
                    <a:srgbClr val="000000"/>
                  </a:solidFill>
                  <a:latin typeface="Arial"/>
                  <a:ea typeface="Times New Roman"/>
                  <a:cs typeface="Arial"/>
                  <a:sym typeface="Times New Roman"/>
                </a:rPr>
                <a:t>: 	</a:t>
              </a:r>
              <a:r>
                <a:rPr lang="en-US" altLang="zh-CN" sz="1000" i="1" kern="100" dirty="0">
                  <a:solidFill>
                    <a:srgbClr val="000000"/>
                  </a:solidFill>
                  <a:latin typeface="Arial"/>
                  <a:ea typeface="Times New Roman"/>
                  <a:cs typeface="Arial"/>
                  <a:sym typeface="Times New Roman"/>
                </a:rPr>
                <a:t>Node is NOT a programming language</a:t>
              </a:r>
            </a:p>
            <a:p>
              <a:pPr algn="just">
                <a:lnSpc>
                  <a:spcPct val="100000"/>
                </a:lnSpc>
                <a:spcAft>
                  <a:spcPts val="0"/>
                </a:spcAft>
              </a:pPr>
              <a:r>
                <a:rPr lang="en-US" altLang="zh-CN" sz="1000" i="1" kern="100" dirty="0">
                  <a:solidFill>
                    <a:srgbClr val="000000"/>
                  </a:solidFill>
                  <a:latin typeface="Arial"/>
                  <a:ea typeface="Times New Roman"/>
                  <a:cs typeface="Arial"/>
                  <a:sym typeface="Times New Roman"/>
                </a:rPr>
                <a:t>		Node is NOT a framework</a:t>
              </a:r>
            </a:p>
            <a:p>
              <a:pPr algn="just">
                <a:lnSpc>
                  <a:spcPct val="100000"/>
                </a:lnSpc>
                <a:spcAft>
                  <a:spcPts val="0"/>
                </a:spcAft>
              </a:pPr>
              <a:r>
                <a:rPr lang="en-US" altLang="zh-CN" sz="1000" i="1" kern="100" dirty="0">
                  <a:solidFill>
                    <a:srgbClr val="000000"/>
                  </a:solidFill>
                  <a:latin typeface="Arial"/>
                  <a:ea typeface="Times New Roman"/>
                  <a:cs typeface="Arial"/>
                  <a:sym typeface="Times New Roman"/>
                </a:rPr>
                <a:t>		It is a </a:t>
              </a:r>
              <a:r>
                <a:rPr lang="en-US" altLang="zh-CN" sz="1000" b="1" i="1" kern="100" dirty="0">
                  <a:solidFill>
                    <a:srgbClr val="000000"/>
                  </a:solidFill>
                  <a:latin typeface="Arial"/>
                  <a:ea typeface="Times New Roman"/>
                  <a:cs typeface="Arial"/>
                  <a:sym typeface="Times New Roman"/>
                </a:rPr>
                <a:t>runtime environment</a:t>
              </a:r>
              <a:r>
                <a:rPr lang="en-US" altLang="zh-CN" sz="1000" i="1" kern="100" dirty="0">
                  <a:solidFill>
                    <a:srgbClr val="000000"/>
                  </a:solidFill>
                  <a:latin typeface="Arial"/>
                  <a:ea typeface="Times New Roman"/>
                  <a:cs typeface="Arial"/>
                  <a:sym typeface="Times New Roman"/>
                </a:rPr>
                <a:t> for executing JavaScript code</a:t>
              </a:r>
            </a:p>
          </p:txBody>
        </p:sp>
        <p:pic>
          <p:nvPicPr>
            <p:cNvPr id="8" name="Graphic 105" descr="Paperclip with solid fill">
              <a:extLst>
                <a:ext uri="{FF2B5EF4-FFF2-40B4-BE49-F238E27FC236}">
                  <a16:creationId xmlns:a16="http://schemas.microsoft.com/office/drawing/2014/main" id="{1A863F73-0264-8DC7-D3D7-3AF550D954A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487" y="0"/>
              <a:ext cx="302895" cy="302895"/>
            </a:xfrm>
            <a:prstGeom prst="rect">
              <a:avLst/>
            </a:prstGeom>
          </p:spPr>
        </p:pic>
      </p:grpSp>
    </p:spTree>
    <p:extLst>
      <p:ext uri="{BB962C8B-B14F-4D97-AF65-F5344CB8AC3E}">
        <p14:creationId xmlns:p14="http://schemas.microsoft.com/office/powerpoint/2010/main" val="1670072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77C69-7585-A45C-6C08-23E210F97AAE}"/>
              </a:ext>
            </a:extLst>
          </p:cNvPr>
          <p:cNvSpPr>
            <a:spLocks noGrp="1"/>
          </p:cNvSpPr>
          <p:nvPr>
            <p:ph type="title"/>
          </p:nvPr>
        </p:nvSpPr>
        <p:spPr/>
        <p:txBody>
          <a:bodyPr/>
          <a:lstStyle/>
          <a:p>
            <a:r>
              <a:rPr lang="en-PH" dirty="0"/>
              <a:t> How Node Works</a:t>
            </a:r>
          </a:p>
        </p:txBody>
      </p:sp>
      <p:sp>
        <p:nvSpPr>
          <p:cNvPr id="3" name="Content Placeholder 2">
            <a:extLst>
              <a:ext uri="{FF2B5EF4-FFF2-40B4-BE49-F238E27FC236}">
                <a16:creationId xmlns:a16="http://schemas.microsoft.com/office/drawing/2014/main" id="{58AB95B4-E3E1-9C11-C9E6-E9498247515D}"/>
              </a:ext>
            </a:extLst>
          </p:cNvPr>
          <p:cNvSpPr>
            <a:spLocks noGrp="1"/>
          </p:cNvSpPr>
          <p:nvPr>
            <p:ph idx="1"/>
          </p:nvPr>
        </p:nvSpPr>
        <p:spPr/>
        <p:txBody>
          <a:bodyPr/>
          <a:lstStyle/>
          <a:p>
            <a:r>
              <a:rPr lang="en-PH" sz="1800" dirty="0">
                <a:solidFill>
                  <a:srgbClr val="000000"/>
                </a:solidFill>
                <a:effectLst/>
                <a:latin typeface="Arial" panose="020B0604020202020204" pitchFamily="34" charset="0"/>
                <a:ea typeface="Times New Roman" panose="02020603050405020304" pitchFamily="18" charset="0"/>
              </a:rPr>
              <a:t>We already mention that node is Highly Scalable, data-intensive and real-time apps, it is because of none-blocking or asynchronous nature of node.</a:t>
            </a:r>
            <a:endParaRPr lang="en-PH" dirty="0"/>
          </a:p>
        </p:txBody>
      </p:sp>
    </p:spTree>
    <p:extLst>
      <p:ext uri="{BB962C8B-B14F-4D97-AF65-F5344CB8AC3E}">
        <p14:creationId xmlns:p14="http://schemas.microsoft.com/office/powerpoint/2010/main" val="4185946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AC632-39B7-FCD2-3954-AB491A0D0D0F}"/>
              </a:ext>
            </a:extLst>
          </p:cNvPr>
          <p:cNvSpPr>
            <a:spLocks noGrp="1"/>
          </p:cNvSpPr>
          <p:nvPr>
            <p:ph type="title"/>
          </p:nvPr>
        </p:nvSpPr>
        <p:spPr/>
        <p:txBody>
          <a:bodyPr/>
          <a:lstStyle/>
          <a:p>
            <a:r>
              <a:rPr lang="en-PH" dirty="0"/>
              <a:t>What is asynchronous?</a:t>
            </a:r>
          </a:p>
        </p:txBody>
      </p:sp>
      <p:sp>
        <p:nvSpPr>
          <p:cNvPr id="3" name="Content Placeholder 2">
            <a:extLst>
              <a:ext uri="{FF2B5EF4-FFF2-40B4-BE49-F238E27FC236}">
                <a16:creationId xmlns:a16="http://schemas.microsoft.com/office/drawing/2014/main" id="{93B94253-E696-D4B4-FA0E-A13C9E2D6599}"/>
              </a:ext>
            </a:extLst>
          </p:cNvPr>
          <p:cNvSpPr>
            <a:spLocks noGrp="1"/>
          </p:cNvSpPr>
          <p:nvPr>
            <p:ph idx="1"/>
          </p:nvPr>
        </p:nvSpPr>
        <p:spPr/>
        <p:txBody>
          <a:bodyPr/>
          <a:lstStyle/>
          <a:p>
            <a:r>
              <a:rPr lang="en-PH" sz="1800" dirty="0">
                <a:solidFill>
                  <a:srgbClr val="000000"/>
                </a:solidFill>
                <a:effectLst/>
                <a:latin typeface="Arial" panose="020B0604020202020204" pitchFamily="34" charset="0"/>
                <a:ea typeface="Times New Roman" panose="02020603050405020304" pitchFamily="18" charset="0"/>
              </a:rPr>
              <a:t>Image you go to a restaurant, a waiter comes to your table takes your order and go to the kitchen and then they move on to serve another table while the chef are preparing your meal, so, one person can serve many different tables.</a:t>
            </a:r>
            <a:endParaRPr lang="en-PH" sz="1800" dirty="0">
              <a:solidFill>
                <a:srgbClr val="000000"/>
              </a:solidFill>
              <a:effectLst/>
              <a:latin typeface="Times New Roman" panose="02020603050405020304" pitchFamily="18" charset="0"/>
            </a:endParaRPr>
          </a:p>
          <a:p>
            <a:r>
              <a:rPr lang="en-PH" sz="1800" dirty="0">
                <a:solidFill>
                  <a:srgbClr val="000000"/>
                </a:solidFill>
                <a:effectLst/>
                <a:latin typeface="Arial" panose="020B0604020202020204" pitchFamily="34" charset="0"/>
                <a:ea typeface="Times New Roman" panose="02020603050405020304" pitchFamily="18" charset="0"/>
              </a:rPr>
              <a:t>hey don’t wait for the chef to cook one meal before they serve another table, this is what we call non-blocking or asynchronous architecture, and this is how node applications work.</a:t>
            </a:r>
            <a:endParaRPr lang="en-PH" sz="1800" dirty="0">
              <a:solidFill>
                <a:srgbClr val="000000"/>
              </a:solidFill>
              <a:effectLst/>
              <a:latin typeface="Times New Roman" panose="02020603050405020304" pitchFamily="18" charset="0"/>
            </a:endParaRPr>
          </a:p>
          <a:p>
            <a:endParaRPr lang="en-PH" dirty="0"/>
          </a:p>
        </p:txBody>
      </p:sp>
    </p:spTree>
    <p:extLst>
      <p:ext uri="{BB962C8B-B14F-4D97-AF65-F5344CB8AC3E}">
        <p14:creationId xmlns:p14="http://schemas.microsoft.com/office/powerpoint/2010/main" val="1528760019"/>
      </p:ext>
    </p:extLst>
  </p:cSld>
  <p:clrMapOvr>
    <a:masterClrMapping/>
  </p:clrMapOvr>
</p:sld>
</file>

<file path=ppt/theme/theme1.xml><?xml version="1.0" encoding="utf-8"?>
<a:theme xmlns:a="http://schemas.openxmlformats.org/drawingml/2006/main" name="SwellVTI">
  <a:themeElements>
    <a:clrScheme name="AnalogousFromDarkSeedLeftStep">
      <a:dk1>
        <a:srgbClr val="000000"/>
      </a:dk1>
      <a:lt1>
        <a:srgbClr val="FFFFFF"/>
      </a:lt1>
      <a:dk2>
        <a:srgbClr val="1B2430"/>
      </a:dk2>
      <a:lt2>
        <a:srgbClr val="F0F3F0"/>
      </a:lt2>
      <a:accent1>
        <a:srgbClr val="D729E7"/>
      </a:accent1>
      <a:accent2>
        <a:srgbClr val="7617D5"/>
      </a:accent2>
      <a:accent3>
        <a:srgbClr val="3B2CE7"/>
      </a:accent3>
      <a:accent4>
        <a:srgbClr val="1756D5"/>
      </a:accent4>
      <a:accent5>
        <a:srgbClr val="29B7E7"/>
      </a:accent5>
      <a:accent6>
        <a:srgbClr val="15C2A5"/>
      </a:accent6>
      <a:hlink>
        <a:srgbClr val="3F8AB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109</TotalTime>
  <Words>782</Words>
  <Application>Microsoft Office PowerPoint</Application>
  <PresentationFormat>Widescreen</PresentationFormat>
  <Paragraphs>61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Neue Haas Grotesk Text Pro</vt:lpstr>
      <vt:lpstr>Symbol</vt:lpstr>
      <vt:lpstr>Times New Roman</vt:lpstr>
      <vt:lpstr>SwellVTI</vt:lpstr>
      <vt:lpstr>Introduction to Node.js</vt:lpstr>
      <vt:lpstr>What is Node</vt:lpstr>
      <vt:lpstr>PowerPoint Presentation</vt:lpstr>
      <vt:lpstr>Node Architecture</vt:lpstr>
      <vt:lpstr>Example of JS Engine</vt:lpstr>
      <vt:lpstr>A browser provides a runtime environment for JS Code.</vt:lpstr>
      <vt:lpstr>PowerPoint Presentation</vt:lpstr>
      <vt:lpstr> How Node Works</vt:lpstr>
      <vt:lpstr>What is asynchronous?</vt:lpstr>
      <vt:lpstr>A single thread is used to handle multiple requests.</vt:lpstr>
      <vt:lpstr>What is synchronous?</vt:lpstr>
      <vt:lpstr>Node Queue</vt:lpstr>
      <vt:lpstr>Node Queue</vt:lpstr>
      <vt:lpstr>Installing Node</vt:lpstr>
      <vt:lpstr>Installing Node</vt:lpstr>
      <vt:lpstr>Installing Node</vt:lpstr>
      <vt:lpstr>Creating first Node program</vt:lpstr>
      <vt:lpstr>Let start building or first Node program.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Clarence Nanlabi</dc:creator>
  <cp:lastModifiedBy>Clarence Nanlabi</cp:lastModifiedBy>
  <cp:revision>16</cp:revision>
  <dcterms:created xsi:type="dcterms:W3CDTF">2024-09-11T01:01:30Z</dcterms:created>
  <dcterms:modified xsi:type="dcterms:W3CDTF">2024-09-11T02:51:08Z</dcterms:modified>
</cp:coreProperties>
</file>